
<file path=[Content_Types].xml><?xml version="1.0" encoding="utf-8"?>
<Types xmlns="http://schemas.openxmlformats.org/package/2006/content-types">
  <Override PartName="/_rels/.rels" ContentType="application/vnd.openxmlformats-package.relationships+xml"/>
  <Override PartName="/ppt/notesSlides/_rels/notesSlide15.xml.rels" ContentType="application/vnd.openxmlformats-package.relationships+xml"/>
  <Override PartName="/ppt/notesSlides/_rels/notesSlide12.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9.png" ContentType="image/png"/>
  <Override PartName="/ppt/media/image28.png" ContentType="image/png"/>
  <Override PartName="/ppt/media/image26.wmf" ContentType="image/x-wmf"/>
  <Override PartName="/ppt/media/image25.wmf" ContentType="image/x-wmf"/>
  <Override PartName="/ppt/media/image24.wmf" ContentType="image/x-wmf"/>
  <Override PartName="/ppt/media/image32.jpeg" ContentType="image/jpeg"/>
  <Override PartName="/ppt/media/image23.wmf" ContentType="image/x-wmf"/>
  <Override PartName="/ppt/media/image9.png" ContentType="image/png"/>
  <Override PartName="/ppt/media/image10.png" ContentType="image/png"/>
  <Override PartName="/ppt/media/image8.png" ContentType="image/png"/>
  <Override PartName="/ppt/media/image2.png" ContentType="image/png"/>
  <Override PartName="/ppt/media/image22.wmf" ContentType="image/x-wmf"/>
  <Override PartName="/ppt/media/image5.png" ContentType="image/png"/>
  <Override PartName="/ppt/media/image6.png" ContentType="image/png"/>
  <Override PartName="/ppt/media/image27.wmf" ContentType="image/x-wmf"/>
  <Override PartName="/ppt/media/image1.jpeg" ContentType="image/jpeg"/>
  <Override PartName="/ppt/media/image11.png" ContentType="image/png"/>
  <Override PartName="/ppt/media/image4.jpeg" ContentType="image/jpeg"/>
  <Override PartName="/ppt/media/image3.png" ContentType="image/png"/>
  <Override PartName="/ppt/media/image31.wmf" ContentType="image/x-wmf"/>
  <Override PartName="/ppt/media/image12.png" ContentType="image/png"/>
  <Override PartName="/ppt/media/image13.png" ContentType="image/png"/>
  <Override PartName="/ppt/media/image14.png" ContentType="image/png"/>
  <Override PartName="/ppt/media/image7.jpeg" ContentType="image/jpeg"/>
  <Override PartName="/ppt/media/image15.png" ContentType="image/png"/>
  <Override PartName="/ppt/media/image30.png" ContentType="image/png"/>
  <Override PartName="/ppt/media/image16.wmf" ContentType="image/x-wmf"/>
  <Override PartName="/ppt/media/image17.wmf" ContentType="image/x-wmf"/>
  <Override PartName="/ppt/media/image18.wmf" ContentType="image/x-wmf"/>
  <Override PartName="/ppt/media/image33.png" ContentType="image/png"/>
  <Override PartName="/ppt/media/image19.wmf" ContentType="image/x-wmf"/>
  <Override PartName="/ppt/media/image20.wmf" ContentType="image/x-wmf"/>
  <Override PartName="/ppt/media/image21.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p:notesSz cx="9313862"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89AA78D2-492D-4A39-81B9-82ACDE781192}"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rIns="0" tIns="0" bIns="0"/>
          <a:p>
            <a:r>
              <a:rPr b="0" lang="en-US" sz="1400" spc="-1" strike="noStrike">
                <a:solidFill>
                  <a:srgbClr val="000000"/>
                </a:solidFill>
                <a:uFill>
                  <a:solidFill>
                    <a:srgbClr val="ffffff"/>
                  </a:solidFill>
                </a:uFill>
                <a:latin typeface="Arial"/>
              </a:rPr>
              <a:t>Assalamu’alaikum wr wb. Salam sejahtera bagi kita semua.</a:t>
            </a:r>
            <a:endParaRPr b="0" lang="en-US" sz="20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b="0" lang="en-US" sz="2000" spc="-1" strike="noStrike">
              <a:solidFill>
                <a:srgbClr val="000000"/>
              </a:solidFill>
              <a:uFill>
                <a:solidFill>
                  <a:srgbClr val="ffffff"/>
                </a:solidFill>
              </a:uFill>
              <a:latin typeface="Arial"/>
            </a:endParaRPr>
          </a:p>
        </p:txBody>
      </p:sp>
      <p:sp>
        <p:nvSpPr>
          <p:cNvPr id="282"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DE178282-8761-47D3-A882-7CD1BB104F30}"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rIns="0" tIns="0" bIns="0"/>
          <a:p>
            <a:r>
              <a:rPr b="0" lang="en-US" sz="2000" spc="-1" strike="noStrike">
                <a:solidFill>
                  <a:srgbClr val="000000"/>
                </a:solidFill>
                <a:uFill>
                  <a:solidFill>
                    <a:srgbClr val="ffffff"/>
                  </a:solidFill>
                </a:uFill>
                <a:latin typeface="Arial"/>
              </a:rPr>
              <a:t>Lulu </a:t>
            </a:r>
            <a:r>
              <a:rPr b="0" lang="en-US" sz="2000" spc="-1" strike="noStrike">
                <a:solidFill>
                  <a:srgbClr val="000000"/>
                </a:solidFill>
                <a:uFill>
                  <a:solidFill>
                    <a:srgbClr val="ffffff"/>
                  </a:solidFill>
                </a:uFill>
                <a:latin typeface="Arial"/>
              </a:rPr>
              <a:t>liang =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peneliti</a:t>
            </a:r>
            <a:r>
              <a:rPr b="0" lang="en-US" sz="2000" spc="-1" strike="noStrike">
                <a:solidFill>
                  <a:srgbClr val="000000"/>
                </a:solidFill>
                <a:uFill>
                  <a:solidFill>
                    <a:srgbClr val="ffffff"/>
                  </a:solidFill>
                </a:uFill>
                <a:latin typeface="Arial"/>
              </a:rPr>
              <a:t>an ini </a:t>
            </a:r>
            <a:r>
              <a:rPr b="0" lang="en-US" sz="2000" spc="-1" strike="noStrike">
                <a:solidFill>
                  <a:srgbClr val="000000"/>
                </a:solidFill>
                <a:uFill>
                  <a:solidFill>
                    <a:srgbClr val="ffffff"/>
                  </a:solidFill>
                </a:uFill>
                <a:latin typeface="Arial"/>
              </a:rPr>
              <a:t>mengg</a:t>
            </a:r>
            <a:r>
              <a:rPr b="0" lang="en-US" sz="2000" spc="-1" strike="noStrike">
                <a:solidFill>
                  <a:srgbClr val="000000"/>
                </a:solidFill>
                <a:uFill>
                  <a:solidFill>
                    <a:srgbClr val="ffffff"/>
                  </a:solidFill>
                </a:uFill>
                <a:latin typeface="Arial"/>
              </a:rPr>
              <a:t>unakan </a:t>
            </a:r>
            <a:r>
              <a:rPr b="0" lang="en-US" sz="2000" spc="-1" strike="noStrike">
                <a:solidFill>
                  <a:srgbClr val="000000"/>
                </a:solidFill>
                <a:uFill>
                  <a:solidFill>
                    <a:srgbClr val="ffffff"/>
                  </a:solidFill>
                </a:uFill>
                <a:latin typeface="Arial"/>
              </a:rPr>
              <a:t>serang</a:t>
            </a:r>
            <a:r>
              <a:rPr b="0" lang="en-US" sz="2000" spc="-1" strike="noStrike">
                <a:solidFill>
                  <a:srgbClr val="000000"/>
                </a:solidFill>
                <a:uFill>
                  <a:solidFill>
                    <a:srgbClr val="ffffff"/>
                  </a:solidFill>
                </a:uFill>
                <a:latin typeface="Arial"/>
              </a:rPr>
              <a:t>an 3 </a:t>
            </a:r>
            <a:r>
              <a:rPr b="0" lang="en-US" sz="2000" spc="-1" strike="noStrike">
                <a:solidFill>
                  <a:srgbClr val="000000"/>
                </a:solidFill>
                <a:uFill>
                  <a:solidFill>
                    <a:srgbClr val="ffffff"/>
                  </a:solidFill>
                </a:uFill>
                <a:latin typeface="Arial"/>
              </a:rPr>
              <a:t>metho</a:t>
            </a:r>
            <a:r>
              <a:rPr b="0" lang="en-US" sz="2000" spc="-1" strike="noStrike">
                <a:solidFill>
                  <a:srgbClr val="000000"/>
                </a:solidFill>
                <a:uFill>
                  <a:solidFill>
                    <a:srgbClr val="ffffff"/>
                  </a:solidFill>
                </a:uFill>
                <a:latin typeface="Arial"/>
              </a:rPr>
              <a:t>d dos, </a:t>
            </a:r>
            <a:r>
              <a:rPr b="0" lang="en-US" sz="2000" spc="-1" strike="noStrike">
                <a:solidFill>
                  <a:srgbClr val="000000"/>
                </a:solidFill>
                <a:uFill>
                  <a:solidFill>
                    <a:srgbClr val="ffffff"/>
                  </a:solidFill>
                </a:uFill>
                <a:latin typeface="Arial"/>
              </a:rPr>
              <a:t>yaoitu : </a:t>
            </a:r>
            <a:r>
              <a:rPr b="0" lang="en-US" sz="2000" spc="-1" strike="noStrike">
                <a:solidFill>
                  <a:srgbClr val="000000"/>
                </a:solidFill>
                <a:uFill>
                  <a:solidFill>
                    <a:srgbClr val="ffffff"/>
                  </a:solidFill>
                </a:uFill>
                <a:latin typeface="Arial"/>
              </a:rPr>
              <a:t>DOS </a:t>
            </a:r>
            <a:r>
              <a:rPr b="0" lang="en-US" sz="2000" spc="-1" strike="noStrike">
                <a:solidFill>
                  <a:srgbClr val="000000"/>
                </a:solidFill>
                <a:uFill>
                  <a:solidFill>
                    <a:srgbClr val="ffffff"/>
                  </a:solidFill>
                </a:uFill>
                <a:latin typeface="Arial"/>
              </a:rPr>
              <a:t>attack </a:t>
            </a:r>
            <a:r>
              <a:rPr b="0" lang="en-US" sz="2000" spc="-1" strike="noStrike">
                <a:solidFill>
                  <a:srgbClr val="000000"/>
                </a:solidFill>
                <a:uFill>
                  <a:solidFill>
                    <a:srgbClr val="ffffff"/>
                  </a:solidFill>
                </a:uFill>
                <a:latin typeface="Arial"/>
              </a:rPr>
              <a:t>with </a:t>
            </a:r>
            <a:r>
              <a:rPr b="0" lang="en-US" sz="2000" spc="-1" strike="noStrike">
                <a:solidFill>
                  <a:srgbClr val="000000"/>
                </a:solidFill>
                <a:uFill>
                  <a:solidFill>
                    <a:srgbClr val="ffffff"/>
                  </a:solidFill>
                </a:uFill>
                <a:latin typeface="Arial"/>
              </a:rPr>
              <a:t>using </a:t>
            </a:r>
            <a:r>
              <a:rPr b="0" lang="en-US" sz="2000" spc="-1" strike="noStrike">
                <a:solidFill>
                  <a:srgbClr val="000000"/>
                </a:solidFill>
                <a:uFill>
                  <a:solidFill>
                    <a:srgbClr val="ffffff"/>
                  </a:solidFill>
                </a:uFill>
                <a:latin typeface="Arial"/>
              </a:rPr>
              <a:t>hping 3 </a:t>
            </a:r>
            <a:r>
              <a:rPr b="0" lang="en-US" sz="2000" spc="-1" strike="noStrike">
                <a:solidFill>
                  <a:srgbClr val="000000"/>
                </a:solidFill>
                <a:uFill>
                  <a:solidFill>
                    <a:srgbClr val="ffffff"/>
                  </a:solidFill>
                </a:uFill>
                <a:latin typeface="Arial"/>
              </a:rPr>
              <a:t>with </a:t>
            </a:r>
            <a:r>
              <a:rPr b="0" lang="en-US" sz="2000" spc="-1" strike="noStrike">
                <a:solidFill>
                  <a:srgbClr val="000000"/>
                </a:solidFill>
                <a:uFill>
                  <a:solidFill>
                    <a:srgbClr val="ffffff"/>
                  </a:solidFill>
                </a:uFill>
                <a:latin typeface="Arial"/>
              </a:rPr>
              <a:t>rando</a:t>
            </a:r>
            <a:r>
              <a:rPr b="0" lang="en-US" sz="2000" spc="-1" strike="noStrike">
                <a:solidFill>
                  <a:srgbClr val="000000"/>
                </a:solidFill>
                <a:uFill>
                  <a:solidFill>
                    <a:srgbClr val="ffffff"/>
                  </a:solidFill>
                </a:uFill>
                <a:latin typeface="Arial"/>
              </a:rPr>
              <a:t>m </a:t>
            </a:r>
            <a:r>
              <a:rPr b="0" lang="en-US" sz="2000" spc="-1" strike="noStrike">
                <a:solidFill>
                  <a:srgbClr val="000000"/>
                </a:solidFill>
                <a:uFill>
                  <a:solidFill>
                    <a:srgbClr val="ffffff"/>
                  </a:solidFill>
                </a:uFill>
                <a:latin typeface="Arial"/>
              </a:rPr>
              <a:t>source </a:t>
            </a:r>
            <a:r>
              <a:rPr b="0" lang="en-US" sz="2000" spc="-1" strike="noStrike">
                <a:solidFill>
                  <a:srgbClr val="000000"/>
                </a:solidFill>
                <a:uFill>
                  <a:solidFill>
                    <a:srgbClr val="ffffff"/>
                  </a:solidFill>
                </a:uFill>
                <a:latin typeface="Arial"/>
              </a:rPr>
              <a:t>ip, </a:t>
            </a:r>
            <a:r>
              <a:rPr b="0" lang="en-US" sz="2000" spc="-1" strike="noStrike">
                <a:solidFill>
                  <a:srgbClr val="000000"/>
                </a:solidFill>
                <a:uFill>
                  <a:solidFill>
                    <a:srgbClr val="ffffff"/>
                  </a:solidFill>
                </a:uFill>
                <a:latin typeface="Arial"/>
              </a:rPr>
              <a:t>simple </a:t>
            </a:r>
            <a:r>
              <a:rPr b="0" lang="en-US" sz="2000" spc="-1" strike="noStrike">
                <a:solidFill>
                  <a:srgbClr val="000000"/>
                </a:solidFill>
                <a:uFill>
                  <a:solidFill>
                    <a:srgbClr val="ffffff"/>
                  </a:solidFill>
                </a:uFill>
                <a:latin typeface="Arial"/>
              </a:rPr>
              <a:t>syn </a:t>
            </a:r>
            <a:r>
              <a:rPr b="0" lang="en-US" sz="2000" spc="-1" strike="noStrike">
                <a:solidFill>
                  <a:srgbClr val="000000"/>
                </a:solidFill>
                <a:uFill>
                  <a:solidFill>
                    <a:srgbClr val="ffffff"/>
                  </a:solidFill>
                </a:uFill>
                <a:latin typeface="Arial"/>
              </a:rPr>
              <a:t>floodin</a:t>
            </a:r>
            <a:r>
              <a:rPr b="0" lang="en-US" sz="2000" spc="-1" strike="noStrike">
                <a:solidFill>
                  <a:srgbClr val="000000"/>
                </a:solidFill>
                <a:uFill>
                  <a:solidFill>
                    <a:srgbClr val="ffffff"/>
                  </a:solidFill>
                </a:uFill>
                <a:latin typeface="Arial"/>
              </a:rPr>
              <a:t>g with </a:t>
            </a:r>
            <a:r>
              <a:rPr b="0" lang="en-US" sz="2000" spc="-1" strike="noStrike">
                <a:solidFill>
                  <a:srgbClr val="000000"/>
                </a:solidFill>
                <a:uFill>
                  <a:solidFill>
                    <a:srgbClr val="ffffff"/>
                  </a:solidFill>
                </a:uFill>
                <a:latin typeface="Arial"/>
              </a:rPr>
              <a:t>spoofe</a:t>
            </a:r>
            <a:r>
              <a:rPr b="0" lang="en-US" sz="2000" spc="-1" strike="noStrike">
                <a:solidFill>
                  <a:srgbClr val="000000"/>
                </a:solidFill>
                <a:uFill>
                  <a:solidFill>
                    <a:srgbClr val="ffffff"/>
                  </a:solidFill>
                </a:uFill>
                <a:latin typeface="Arial"/>
              </a:rPr>
              <a:t>d ip, </a:t>
            </a:r>
            <a:r>
              <a:rPr b="0" lang="en-US" sz="2000" spc="-1" strike="noStrike">
                <a:solidFill>
                  <a:srgbClr val="000000"/>
                </a:solidFill>
                <a:uFill>
                  <a:solidFill>
                    <a:srgbClr val="ffffff"/>
                  </a:solidFill>
                </a:uFill>
                <a:latin typeface="Arial"/>
              </a:rPr>
              <a:t>tcp </a:t>
            </a:r>
            <a:r>
              <a:rPr b="0" lang="en-US" sz="2000" spc="-1" strike="noStrike">
                <a:solidFill>
                  <a:srgbClr val="000000"/>
                </a:solidFill>
                <a:uFill>
                  <a:solidFill>
                    <a:srgbClr val="ffffff"/>
                  </a:solidFill>
                </a:uFill>
                <a:latin typeface="Arial"/>
              </a:rPr>
              <a:t>connec</a:t>
            </a:r>
            <a:r>
              <a:rPr b="0" lang="en-US" sz="2000" spc="-1" strike="noStrike">
                <a:solidFill>
                  <a:srgbClr val="000000"/>
                </a:solidFill>
                <a:uFill>
                  <a:solidFill>
                    <a:srgbClr val="ffffff"/>
                  </a:solidFill>
                </a:uFill>
                <a:latin typeface="Arial"/>
              </a:rPr>
              <a:t>t flood. </a:t>
            </a:r>
            <a:r>
              <a:rPr b="0" lang="en-US" sz="2000" spc="-1" strike="noStrike">
                <a:solidFill>
                  <a:srgbClr val="000000"/>
                </a:solidFill>
                <a:uFill>
                  <a:solidFill>
                    <a:srgbClr val="ffffff"/>
                  </a:solidFill>
                </a:uFill>
                <a:latin typeface="Arial"/>
              </a:rPr>
              <a:t>Data </a:t>
            </a:r>
            <a:r>
              <a:rPr b="0" lang="en-US" sz="2000" spc="-1" strike="noStrike">
                <a:solidFill>
                  <a:srgbClr val="000000"/>
                </a:solidFill>
                <a:uFill>
                  <a:solidFill>
                    <a:srgbClr val="ffffff"/>
                  </a:solidFill>
                </a:uFill>
                <a:latin typeface="Arial"/>
              </a:rPr>
              <a:t>yang </a:t>
            </a:r>
            <a:r>
              <a:rPr b="0" lang="en-US" sz="2000" spc="-1" strike="noStrike">
                <a:solidFill>
                  <a:srgbClr val="000000"/>
                </a:solidFill>
                <a:uFill>
                  <a:solidFill>
                    <a:srgbClr val="ffffff"/>
                  </a:solidFill>
                </a:uFill>
                <a:latin typeface="Arial"/>
              </a:rPr>
              <a:t>didapat</a:t>
            </a:r>
            <a:r>
              <a:rPr b="0" lang="en-US" sz="2000" spc="-1" strike="noStrike">
                <a:solidFill>
                  <a:srgbClr val="000000"/>
                </a:solidFill>
                <a:uFill>
                  <a:solidFill>
                    <a:srgbClr val="ffffff"/>
                  </a:solidFill>
                </a:uFill>
                <a:latin typeface="Arial"/>
              </a:rPr>
              <a:t>kan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peneliti</a:t>
            </a:r>
            <a:r>
              <a:rPr b="0" lang="en-US" sz="2000" spc="-1" strike="noStrike">
                <a:solidFill>
                  <a:srgbClr val="000000"/>
                </a:solidFill>
                <a:uFill>
                  <a:solidFill>
                    <a:srgbClr val="ffffff"/>
                  </a:solidFill>
                </a:uFill>
                <a:latin typeface="Arial"/>
              </a:rPr>
              <a:t>an ini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setiap </a:t>
            </a:r>
            <a:r>
              <a:rPr b="0" lang="en-US" sz="2000" spc="-1" strike="noStrike">
                <a:solidFill>
                  <a:srgbClr val="000000"/>
                </a:solidFill>
                <a:uFill>
                  <a:solidFill>
                    <a:srgbClr val="ffffff"/>
                  </a:solidFill>
                </a:uFill>
                <a:latin typeface="Arial"/>
              </a:rPr>
              <a:t>scenari</a:t>
            </a:r>
            <a:r>
              <a:rPr b="0" lang="en-US" sz="2000" spc="-1" strike="noStrike">
                <a:solidFill>
                  <a:srgbClr val="000000"/>
                </a:solidFill>
                <a:uFill>
                  <a:solidFill>
                    <a:srgbClr val="ffffff"/>
                  </a:solidFill>
                </a:uFill>
                <a:latin typeface="Arial"/>
              </a:rPr>
              <a:t>o </a:t>
            </a:r>
            <a:r>
              <a:rPr b="0" lang="en-US" sz="2000" spc="-1" strike="noStrike">
                <a:solidFill>
                  <a:srgbClr val="000000"/>
                </a:solidFill>
                <a:uFill>
                  <a:solidFill>
                    <a:srgbClr val="ffffff"/>
                  </a:solidFill>
                </a:uFill>
                <a:latin typeface="Arial"/>
              </a:rPr>
              <a:t>packet </a:t>
            </a:r>
            <a:r>
              <a:rPr b="0" lang="en-US" sz="2000" spc="-1" strike="noStrike">
                <a:solidFill>
                  <a:srgbClr val="000000"/>
                </a:solidFill>
                <a:uFill>
                  <a:solidFill>
                    <a:srgbClr val="ffffff"/>
                  </a:solidFill>
                </a:uFill>
                <a:latin typeface="Arial"/>
              </a:rPr>
              <a:t>ang </a:t>
            </a:r>
            <a:r>
              <a:rPr b="0" lang="en-US" sz="2000" spc="-1" strike="noStrike">
                <a:solidFill>
                  <a:srgbClr val="000000"/>
                </a:solidFill>
                <a:uFill>
                  <a:solidFill>
                    <a:srgbClr val="ffffff"/>
                  </a:solidFill>
                </a:uFill>
                <a:latin typeface="Arial"/>
              </a:rPr>
              <a:t>dilanca</a:t>
            </a:r>
            <a:r>
              <a:rPr b="0" lang="en-US" sz="2000" spc="-1" strike="noStrike">
                <a:solidFill>
                  <a:srgbClr val="000000"/>
                </a:solidFill>
                <a:uFill>
                  <a:solidFill>
                    <a:srgbClr val="ffffff"/>
                  </a:solidFill>
                </a:uFill>
                <a:latin typeface="Arial"/>
              </a:rPr>
              <a:t>rkan </a:t>
            </a:r>
            <a:r>
              <a:rPr b="0" lang="en-US" sz="2000" spc="-1" strike="noStrike">
                <a:solidFill>
                  <a:srgbClr val="000000"/>
                </a:solidFill>
                <a:uFill>
                  <a:solidFill>
                    <a:srgbClr val="ffffff"/>
                  </a:solidFill>
                </a:uFill>
                <a:latin typeface="Arial"/>
              </a:rPr>
              <a:t>adalah </a:t>
            </a:r>
            <a:r>
              <a:rPr b="0" lang="en-US" sz="2000" spc="-1" strike="noStrike">
                <a:solidFill>
                  <a:srgbClr val="000000"/>
                </a:solidFill>
                <a:uFill>
                  <a:solidFill>
                    <a:srgbClr val="ffffff"/>
                  </a:solidFill>
                </a:uFill>
                <a:latin typeface="Arial"/>
              </a:rPr>
              <a:t>berupa </a:t>
            </a:r>
            <a:r>
              <a:rPr b="0" lang="en-US" sz="2000" spc="-1" strike="noStrike">
                <a:solidFill>
                  <a:srgbClr val="000000"/>
                </a:solidFill>
                <a:uFill>
                  <a:solidFill>
                    <a:srgbClr val="ffffff"/>
                  </a:solidFill>
                </a:uFill>
                <a:latin typeface="Arial"/>
              </a:rPr>
              <a:t>time of </a:t>
            </a:r>
            <a:r>
              <a:rPr b="0" lang="en-US" sz="2000" spc="-1" strike="noStrike">
                <a:solidFill>
                  <a:srgbClr val="000000"/>
                </a:solidFill>
                <a:uFill>
                  <a:solidFill>
                    <a:srgbClr val="ffffff"/>
                  </a:solidFill>
                </a:uFill>
                <a:latin typeface="Arial"/>
              </a:rPr>
              <a:t>succes</a:t>
            </a:r>
            <a:r>
              <a:rPr b="0" lang="en-US" sz="2000" spc="-1" strike="noStrike">
                <a:solidFill>
                  <a:srgbClr val="000000"/>
                </a:solidFill>
                <a:uFill>
                  <a:solidFill>
                    <a:srgbClr val="ffffff"/>
                  </a:solidFill>
                </a:uFill>
                <a:latin typeface="Arial"/>
              </a:rPr>
              <a:t>sful </a:t>
            </a:r>
            <a:r>
              <a:rPr b="0" lang="en-US" sz="2000" spc="-1" strike="noStrike">
                <a:solidFill>
                  <a:srgbClr val="000000"/>
                </a:solidFill>
                <a:uFill>
                  <a:solidFill>
                    <a:srgbClr val="ffffff"/>
                  </a:solidFill>
                </a:uFill>
                <a:latin typeface="Arial"/>
              </a:rPr>
              <a:t>attack, </a:t>
            </a:r>
            <a:r>
              <a:rPr b="0" lang="en-US" sz="2000" spc="-1" strike="noStrike">
                <a:solidFill>
                  <a:srgbClr val="000000"/>
                </a:solidFill>
                <a:uFill>
                  <a:solidFill>
                    <a:srgbClr val="ffffff"/>
                  </a:solidFill>
                </a:uFill>
                <a:latin typeface="Arial"/>
              </a:rPr>
              <a:t>packet </a:t>
            </a:r>
            <a:r>
              <a:rPr b="0" lang="en-US" sz="2000" spc="-1" strike="noStrike">
                <a:solidFill>
                  <a:srgbClr val="000000"/>
                </a:solidFill>
                <a:uFill>
                  <a:solidFill>
                    <a:srgbClr val="ffffff"/>
                  </a:solidFill>
                </a:uFill>
                <a:latin typeface="Arial"/>
              </a:rPr>
              <a:t>loss </a:t>
            </a:r>
            <a:r>
              <a:rPr b="0" lang="en-US" sz="2000" spc="-1" strike="noStrike">
                <a:solidFill>
                  <a:srgbClr val="000000"/>
                </a:solidFill>
                <a:uFill>
                  <a:solidFill>
                    <a:srgbClr val="ffffff"/>
                  </a:solidFill>
                </a:uFill>
                <a:latin typeface="Arial"/>
              </a:rPr>
              <a:t>rate,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cpu </a:t>
            </a:r>
            <a:r>
              <a:rPr b="0" lang="en-US" sz="2000" spc="-1" strike="noStrike">
                <a:solidFill>
                  <a:srgbClr val="000000"/>
                </a:solidFill>
                <a:uFill>
                  <a:solidFill>
                    <a:srgbClr val="ffffff"/>
                  </a:solidFill>
                </a:uFill>
                <a:latin typeface="Arial"/>
              </a:rPr>
              <a:t>utility.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setelah </a:t>
            </a:r>
            <a:r>
              <a:rPr b="0" lang="en-US" sz="2000" spc="-1" strike="noStrike">
                <a:solidFill>
                  <a:srgbClr val="000000"/>
                </a:solidFill>
                <a:uFill>
                  <a:solidFill>
                    <a:srgbClr val="ffffff"/>
                  </a:solidFill>
                </a:uFill>
                <a:latin typeface="Arial"/>
              </a:rPr>
              <a:t>hasil </a:t>
            </a:r>
            <a:r>
              <a:rPr b="0" lang="en-US" sz="2000" spc="-1" strike="noStrike">
                <a:solidFill>
                  <a:srgbClr val="000000"/>
                </a:solidFill>
                <a:uFill>
                  <a:solidFill>
                    <a:srgbClr val="ffffff"/>
                  </a:solidFill>
                </a:uFill>
                <a:latin typeface="Arial"/>
              </a:rPr>
              <a:t>ini </a:t>
            </a:r>
            <a:r>
              <a:rPr b="0" lang="en-US" sz="2000" spc="-1" strike="noStrike">
                <a:solidFill>
                  <a:srgbClr val="000000"/>
                </a:solidFill>
                <a:uFill>
                  <a:solidFill>
                    <a:srgbClr val="ffffff"/>
                  </a:solidFill>
                </a:uFill>
                <a:latin typeface="Arial"/>
              </a:rPr>
              <a:t>didapat</a:t>
            </a:r>
            <a:r>
              <a:rPr b="0" lang="en-US" sz="2000" spc="-1" strike="noStrike">
                <a:solidFill>
                  <a:srgbClr val="000000"/>
                </a:solidFill>
                <a:uFill>
                  <a:solidFill>
                    <a:srgbClr val="ffffff"/>
                  </a:solidFill>
                </a:uFill>
                <a:latin typeface="Arial"/>
              </a:rPr>
              <a:t>kan, </a:t>
            </a:r>
            <a:r>
              <a:rPr b="0" lang="en-US" sz="2000" spc="-1" strike="noStrike">
                <a:solidFill>
                  <a:srgbClr val="000000"/>
                </a:solidFill>
                <a:uFill>
                  <a:solidFill>
                    <a:srgbClr val="ffffff"/>
                  </a:solidFill>
                </a:uFill>
                <a:latin typeface="Arial"/>
              </a:rPr>
              <a:t>akan </a:t>
            </a:r>
            <a:r>
              <a:rPr b="0" lang="en-US" sz="2000" spc="-1" strike="noStrike">
                <a:solidFill>
                  <a:srgbClr val="000000"/>
                </a:solidFill>
                <a:uFill>
                  <a:solidFill>
                    <a:srgbClr val="ffffff"/>
                  </a:solidFill>
                </a:uFill>
                <a:latin typeface="Arial"/>
              </a:rPr>
              <a:t>dilakuk</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perban</a:t>
            </a:r>
            <a:r>
              <a:rPr b="0" lang="en-US" sz="2000" spc="-1" strike="noStrike">
                <a:solidFill>
                  <a:srgbClr val="000000"/>
                </a:solidFill>
                <a:uFill>
                  <a:solidFill>
                    <a:srgbClr val="ffffff"/>
                  </a:solidFill>
                </a:uFill>
                <a:latin typeface="Arial"/>
              </a:rPr>
              <a:t>dingan </a:t>
            </a:r>
            <a:r>
              <a:rPr b="0" lang="en-US" sz="2000" spc="-1" strike="noStrike">
                <a:solidFill>
                  <a:srgbClr val="000000"/>
                </a:solidFill>
                <a:uFill>
                  <a:solidFill>
                    <a:srgbClr val="ffffff"/>
                  </a:solidFill>
                </a:uFill>
                <a:latin typeface="Arial"/>
              </a:rPr>
              <a:t>terhad</a:t>
            </a:r>
            <a:r>
              <a:rPr b="0" lang="en-US" sz="2000" spc="-1" strike="noStrike">
                <a:solidFill>
                  <a:srgbClr val="000000"/>
                </a:solidFill>
                <a:uFill>
                  <a:solidFill>
                    <a:srgbClr val="ffffff"/>
                  </a:solidFill>
                </a:uFill>
                <a:latin typeface="Arial"/>
              </a:rPr>
              <a:t>ap 3 </a:t>
            </a:r>
            <a:r>
              <a:rPr b="0" lang="en-US" sz="2000" spc="-1" strike="noStrike">
                <a:solidFill>
                  <a:srgbClr val="000000"/>
                </a:solidFill>
                <a:uFill>
                  <a:solidFill>
                    <a:srgbClr val="ffffff"/>
                  </a:solidFill>
                </a:uFill>
                <a:latin typeface="Arial"/>
              </a:rPr>
              <a:t>metho</a:t>
            </a:r>
            <a:r>
              <a:rPr b="0" lang="en-US" sz="2000" spc="-1" strike="noStrike">
                <a:solidFill>
                  <a:srgbClr val="000000"/>
                </a:solidFill>
                <a:uFill>
                  <a:solidFill>
                    <a:srgbClr val="ffffff"/>
                  </a:solidFill>
                </a:uFill>
                <a:latin typeface="Arial"/>
              </a:rPr>
              <a:t>d </a:t>
            </a:r>
            <a:r>
              <a:rPr b="0" lang="en-US" sz="2000" spc="-1" strike="noStrike">
                <a:solidFill>
                  <a:srgbClr val="000000"/>
                </a:solidFill>
                <a:uFill>
                  <a:solidFill>
                    <a:srgbClr val="ffffff"/>
                  </a:solidFill>
                </a:uFill>
                <a:latin typeface="Arial"/>
              </a:rPr>
              <a:t>serang</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terseb</a:t>
            </a:r>
            <a:r>
              <a:rPr b="0" lang="en-US" sz="2000" spc="-1" strike="noStrike">
                <a:solidFill>
                  <a:srgbClr val="000000"/>
                </a:solidFill>
                <a:uFill>
                  <a:solidFill>
                    <a:srgbClr val="ffffff"/>
                  </a:solidFill>
                </a:uFill>
                <a:latin typeface="Arial"/>
              </a:rPr>
              <a:t>ut dan </a:t>
            </a:r>
            <a:r>
              <a:rPr b="0" lang="en-US" sz="2000" spc="-1" strike="noStrike">
                <a:solidFill>
                  <a:srgbClr val="000000"/>
                </a:solidFill>
                <a:uFill>
                  <a:solidFill>
                    <a:srgbClr val="ffffff"/>
                  </a:solidFill>
                </a:uFill>
                <a:latin typeface="Arial"/>
              </a:rPr>
              <a:t>dapat </a:t>
            </a:r>
            <a:r>
              <a:rPr b="0" lang="en-US" sz="2000" spc="-1" strike="noStrike">
                <a:solidFill>
                  <a:srgbClr val="000000"/>
                </a:solidFill>
                <a:uFill>
                  <a:solidFill>
                    <a:srgbClr val="ffffff"/>
                  </a:solidFill>
                </a:uFill>
                <a:latin typeface="Arial"/>
              </a:rPr>
              <a:t>diambil </a:t>
            </a:r>
            <a:r>
              <a:rPr b="0" lang="en-US" sz="2000" spc="-1" strike="noStrike">
                <a:solidFill>
                  <a:srgbClr val="000000"/>
                </a:solidFill>
                <a:uFill>
                  <a:solidFill>
                    <a:srgbClr val="ffffff"/>
                  </a:solidFill>
                </a:uFill>
                <a:latin typeface="Arial"/>
              </a:rPr>
              <a:t>kesimp</a:t>
            </a:r>
            <a:r>
              <a:rPr b="0" lang="en-US" sz="2000" spc="-1" strike="noStrike">
                <a:solidFill>
                  <a:srgbClr val="000000"/>
                </a:solidFill>
                <a:uFill>
                  <a:solidFill>
                    <a:srgbClr val="ffffff"/>
                  </a:solidFill>
                </a:uFill>
                <a:latin typeface="Arial"/>
              </a:rPr>
              <a:t>ulan </a:t>
            </a:r>
            <a:r>
              <a:rPr b="0" lang="en-US" sz="2000" spc="-1" strike="noStrike">
                <a:solidFill>
                  <a:srgbClr val="000000"/>
                </a:solidFill>
                <a:uFill>
                  <a:solidFill>
                    <a:srgbClr val="ffffff"/>
                  </a:solidFill>
                </a:uFill>
                <a:latin typeface="Arial"/>
              </a:rPr>
              <a:t>bahwa </a:t>
            </a:r>
            <a:r>
              <a:rPr b="0" lang="en-US" sz="2000" spc="-1" strike="noStrike">
                <a:solidFill>
                  <a:srgbClr val="000000"/>
                </a:solidFill>
                <a:uFill>
                  <a:solidFill>
                    <a:srgbClr val="ffffff"/>
                  </a:solidFill>
                </a:uFill>
                <a:latin typeface="Arial"/>
              </a:rPr>
              <a:t>serang</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paling </a:t>
            </a:r>
            <a:r>
              <a:rPr b="0" lang="en-US" sz="2000" spc="-1" strike="noStrike">
                <a:solidFill>
                  <a:srgbClr val="000000"/>
                </a:solidFill>
                <a:uFill>
                  <a:solidFill>
                    <a:srgbClr val="ffffff"/>
                  </a:solidFill>
                </a:uFill>
                <a:latin typeface="Arial"/>
              </a:rPr>
              <a:t>bahaya </a:t>
            </a:r>
            <a:r>
              <a:rPr b="0" lang="en-US" sz="2000" spc="-1" strike="noStrike">
                <a:solidFill>
                  <a:srgbClr val="000000"/>
                </a:solidFill>
                <a:uFill>
                  <a:solidFill>
                    <a:srgbClr val="ffffff"/>
                  </a:solidFill>
                </a:uFill>
                <a:latin typeface="Arial"/>
              </a:rPr>
              <a:t>dari 3 </a:t>
            </a:r>
            <a:r>
              <a:rPr b="0" lang="en-US" sz="2000" spc="-1" strike="noStrike">
                <a:solidFill>
                  <a:srgbClr val="000000"/>
                </a:solidFill>
                <a:uFill>
                  <a:solidFill>
                    <a:srgbClr val="ffffff"/>
                  </a:solidFill>
                </a:uFill>
                <a:latin typeface="Arial"/>
              </a:rPr>
              <a:t>metho</a:t>
            </a:r>
            <a:r>
              <a:rPr b="0" lang="en-US" sz="2000" spc="-1" strike="noStrike">
                <a:solidFill>
                  <a:srgbClr val="000000"/>
                </a:solidFill>
                <a:uFill>
                  <a:solidFill>
                    <a:srgbClr val="ffffff"/>
                  </a:solidFill>
                </a:uFill>
                <a:latin typeface="Arial"/>
              </a:rPr>
              <a:t>d </a:t>
            </a:r>
            <a:r>
              <a:rPr b="0" lang="en-US" sz="2000" spc="-1" strike="noStrike">
                <a:solidFill>
                  <a:srgbClr val="000000"/>
                </a:solidFill>
                <a:uFill>
                  <a:solidFill>
                    <a:srgbClr val="ffffff"/>
                  </a:solidFill>
                </a:uFill>
                <a:latin typeface="Arial"/>
              </a:rPr>
              <a:t>terseb</a:t>
            </a:r>
            <a:r>
              <a:rPr b="0" lang="en-US" sz="2000" spc="-1" strike="noStrike">
                <a:solidFill>
                  <a:srgbClr val="000000"/>
                </a:solidFill>
                <a:uFill>
                  <a:solidFill>
                    <a:srgbClr val="ffffff"/>
                  </a:solidFill>
                </a:uFill>
                <a:latin typeface="Arial"/>
              </a:rPr>
              <a:t>ut </a:t>
            </a:r>
            <a:r>
              <a:rPr b="0" lang="en-US" sz="2000" spc="-1" strike="noStrike">
                <a:solidFill>
                  <a:srgbClr val="000000"/>
                </a:solidFill>
                <a:uFill>
                  <a:solidFill>
                    <a:srgbClr val="ffffff"/>
                  </a:solidFill>
                </a:uFill>
                <a:latin typeface="Arial"/>
              </a:rPr>
              <a:t>kepada </a:t>
            </a:r>
            <a:r>
              <a:rPr b="0" lang="en-US" sz="2000" spc="-1" strike="noStrike">
                <a:solidFill>
                  <a:srgbClr val="000000"/>
                </a:solidFill>
                <a:uFill>
                  <a:solidFill>
                    <a:srgbClr val="ffffff"/>
                  </a:solidFill>
                </a:uFill>
                <a:latin typeface="Arial"/>
              </a:rPr>
              <a:t>sistem </a:t>
            </a:r>
            <a:r>
              <a:rPr b="0" lang="en-US" sz="2000" spc="-1" strike="noStrike">
                <a:solidFill>
                  <a:srgbClr val="000000"/>
                </a:solidFill>
                <a:uFill>
                  <a:solidFill>
                    <a:srgbClr val="ffffff"/>
                  </a:solidFill>
                </a:uFill>
                <a:latin typeface="Arial"/>
              </a:rPr>
              <a:t>iot(ber</a:t>
            </a:r>
            <a:r>
              <a:rPr b="0" lang="en-US" sz="2000" spc="-1" strike="noStrike">
                <a:solidFill>
                  <a:srgbClr val="000000"/>
                </a:solidFill>
                <a:uFill>
                  <a:solidFill>
                    <a:srgbClr val="ffffff"/>
                  </a:solidFill>
                </a:uFill>
                <a:latin typeface="Arial"/>
              </a:rPr>
              <a:t>dasark</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succes</a:t>
            </a:r>
            <a:r>
              <a:rPr b="0" lang="en-US" sz="2000" spc="-1" strike="noStrike">
                <a:solidFill>
                  <a:srgbClr val="000000"/>
                </a:solidFill>
                <a:uFill>
                  <a:solidFill>
                    <a:srgbClr val="ffffff"/>
                  </a:solidFill>
                </a:uFill>
                <a:latin typeface="Arial"/>
              </a:rPr>
              <a:t>sful </a:t>
            </a:r>
            <a:r>
              <a:rPr b="0" lang="en-US" sz="2000" spc="-1" strike="noStrike">
                <a:solidFill>
                  <a:srgbClr val="000000"/>
                </a:solidFill>
                <a:uFill>
                  <a:solidFill>
                    <a:srgbClr val="ffffff"/>
                  </a:solidFill>
                </a:uFill>
                <a:latin typeface="Arial"/>
              </a:rPr>
              <a:t>attack)</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Teuku </a:t>
            </a:r>
            <a:r>
              <a:rPr b="0" lang="en-US" sz="2000" spc="-1" strike="noStrike">
                <a:solidFill>
                  <a:srgbClr val="000000"/>
                </a:solidFill>
                <a:uFill>
                  <a:solidFill>
                    <a:srgbClr val="ffffff"/>
                  </a:solidFill>
                </a:uFill>
                <a:latin typeface="Arial"/>
              </a:rPr>
              <a:t>Ridha </a:t>
            </a:r>
            <a:r>
              <a:rPr b="0" lang="en-US" sz="2000" spc="-1" strike="noStrike">
                <a:solidFill>
                  <a:srgbClr val="000000"/>
                </a:solidFill>
                <a:uFill>
                  <a:solidFill>
                    <a:srgbClr val="ffffff"/>
                  </a:solidFill>
                </a:uFill>
                <a:latin typeface="Arial"/>
              </a:rPr>
              <a:t>Muham</a:t>
            </a:r>
            <a:r>
              <a:rPr b="0" lang="en-US" sz="2000" spc="-1" strike="noStrike">
                <a:solidFill>
                  <a:srgbClr val="000000"/>
                </a:solidFill>
                <a:uFill>
                  <a:solidFill>
                    <a:srgbClr val="ffffff"/>
                  </a:solidFill>
                </a:uFill>
                <a:latin typeface="Arial"/>
              </a:rPr>
              <a:t>mad </a:t>
            </a:r>
            <a:r>
              <a:rPr b="0" lang="en-US" sz="2000" spc="-1" strike="noStrike">
                <a:solidFill>
                  <a:srgbClr val="000000"/>
                </a:solidFill>
                <a:uFill>
                  <a:solidFill>
                    <a:srgbClr val="ffffff"/>
                  </a:solidFill>
                </a:uFill>
                <a:latin typeface="Arial"/>
              </a:rPr>
              <a:t>Saputr</a:t>
            </a:r>
            <a:r>
              <a:rPr b="0" lang="en-US" sz="2000" spc="-1" strike="noStrike">
                <a:solidFill>
                  <a:srgbClr val="000000"/>
                </a:solidFill>
                <a:uFill>
                  <a:solidFill>
                    <a:srgbClr val="ffffff"/>
                  </a:solidFill>
                </a:uFill>
                <a:latin typeface="Arial"/>
              </a:rPr>
              <a:t>a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penelti</a:t>
            </a:r>
            <a:r>
              <a:rPr b="0" lang="en-US" sz="2000" spc="-1" strike="noStrike">
                <a:solidFill>
                  <a:srgbClr val="000000"/>
                </a:solidFill>
                <a:uFill>
                  <a:solidFill>
                    <a:srgbClr val="ffffff"/>
                  </a:solidFill>
                </a:uFill>
                <a:latin typeface="Arial"/>
              </a:rPr>
              <a:t>ain ini </a:t>
            </a:r>
            <a:r>
              <a:rPr b="0" lang="en-US" sz="2000" spc="-1" strike="noStrike">
                <a:solidFill>
                  <a:srgbClr val="000000"/>
                </a:solidFill>
                <a:uFill>
                  <a:solidFill>
                    <a:srgbClr val="ffffff"/>
                  </a:solidFill>
                </a:uFill>
                <a:latin typeface="Arial"/>
              </a:rPr>
              <a:t>mengg</a:t>
            </a:r>
            <a:r>
              <a:rPr b="0" lang="en-US" sz="2000" spc="-1" strike="noStrike">
                <a:solidFill>
                  <a:srgbClr val="000000"/>
                </a:solidFill>
                <a:uFill>
                  <a:solidFill>
                    <a:srgbClr val="ffffff"/>
                  </a:solidFill>
                </a:uFill>
                <a:latin typeface="Arial"/>
              </a:rPr>
              <a:t>unakan </a:t>
            </a:r>
            <a:r>
              <a:rPr b="0" lang="en-US" sz="2000" spc="-1" strike="noStrike">
                <a:solidFill>
                  <a:srgbClr val="000000"/>
                </a:solidFill>
                <a:uFill>
                  <a:solidFill>
                    <a:srgbClr val="ffffff"/>
                  </a:solidFill>
                </a:uFill>
                <a:latin typeface="Arial"/>
              </a:rPr>
              <a:t>wireles</a:t>
            </a:r>
            <a:r>
              <a:rPr b="0" lang="en-US" sz="2000" spc="-1" strike="noStrike">
                <a:solidFill>
                  <a:srgbClr val="000000"/>
                </a:solidFill>
                <a:uFill>
                  <a:solidFill>
                    <a:srgbClr val="ffffff"/>
                  </a:solidFill>
                </a:uFill>
                <a:latin typeface="Arial"/>
              </a:rPr>
              <a:t>s </a:t>
            </a:r>
            <a:r>
              <a:rPr b="0" lang="en-US" sz="2000" spc="-1" strike="noStrike">
                <a:solidFill>
                  <a:srgbClr val="000000"/>
                </a:solidFill>
                <a:uFill>
                  <a:solidFill>
                    <a:srgbClr val="ffffff"/>
                  </a:solidFill>
                </a:uFill>
                <a:latin typeface="Arial"/>
              </a:rPr>
              <a:t>sensor </a:t>
            </a:r>
            <a:r>
              <a:rPr b="0" lang="en-US" sz="2000" spc="-1" strike="noStrike">
                <a:solidFill>
                  <a:srgbClr val="000000"/>
                </a:solidFill>
                <a:uFill>
                  <a:solidFill>
                    <a:srgbClr val="ffffff"/>
                  </a:solidFill>
                </a:uFill>
                <a:latin typeface="Arial"/>
              </a:rPr>
              <a:t>networ</a:t>
            </a:r>
            <a:r>
              <a:rPr b="0" lang="en-US" sz="2000" spc="-1" strike="noStrike">
                <a:solidFill>
                  <a:srgbClr val="000000"/>
                </a:solidFill>
                <a:uFill>
                  <a:solidFill>
                    <a:srgbClr val="ffffff"/>
                  </a:solidFill>
                </a:uFill>
                <a:latin typeface="Arial"/>
              </a:rPr>
              <a:t>k yang </a:t>
            </a:r>
            <a:r>
              <a:rPr b="0" lang="en-US" sz="2000" spc="-1" strike="noStrike">
                <a:solidFill>
                  <a:srgbClr val="000000"/>
                </a:solidFill>
                <a:uFill>
                  <a:solidFill>
                    <a:srgbClr val="ffffff"/>
                  </a:solidFill>
                </a:uFill>
                <a:latin typeface="Arial"/>
              </a:rPr>
              <a:t>diterap</a:t>
            </a:r>
            <a:r>
              <a:rPr b="0" lang="en-US" sz="2000" spc="-1" strike="noStrike">
                <a:solidFill>
                  <a:srgbClr val="000000"/>
                </a:solidFill>
                <a:uFill>
                  <a:solidFill>
                    <a:srgbClr val="ffffff"/>
                  </a:solidFill>
                </a:uFill>
                <a:latin typeface="Arial"/>
              </a:rPr>
              <a:t>kan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kendan</a:t>
            </a:r>
            <a:r>
              <a:rPr b="0" lang="en-US" sz="2000" spc="-1" strike="noStrike">
                <a:solidFill>
                  <a:srgbClr val="000000"/>
                </a:solidFill>
                <a:uFill>
                  <a:solidFill>
                    <a:srgbClr val="ffffff"/>
                  </a:solidFill>
                </a:uFill>
                <a:latin typeface="Arial"/>
              </a:rPr>
              <a:t>g </a:t>
            </a:r>
            <a:r>
              <a:rPr b="0" lang="en-US" sz="2000" spc="-1" strike="noStrike">
                <a:solidFill>
                  <a:srgbClr val="000000"/>
                </a:solidFill>
                <a:uFill>
                  <a:solidFill>
                    <a:srgbClr val="ffffff"/>
                  </a:solidFill>
                </a:uFill>
                <a:latin typeface="Arial"/>
              </a:rPr>
              <a:t>ayam,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penelti</a:t>
            </a:r>
            <a:r>
              <a:rPr b="0" lang="en-US" sz="2000" spc="-1" strike="noStrike">
                <a:solidFill>
                  <a:srgbClr val="000000"/>
                </a:solidFill>
                <a:uFill>
                  <a:solidFill>
                    <a:srgbClr val="ffffff"/>
                  </a:solidFill>
                </a:uFill>
                <a:latin typeface="Arial"/>
              </a:rPr>
              <a:t>aan ini </a:t>
            </a:r>
            <a:r>
              <a:rPr b="0" lang="en-US" sz="2000" spc="-1" strike="noStrike">
                <a:solidFill>
                  <a:srgbClr val="000000"/>
                </a:solidFill>
                <a:uFill>
                  <a:solidFill>
                    <a:srgbClr val="ffffff"/>
                  </a:solidFill>
                </a:uFill>
                <a:latin typeface="Arial"/>
              </a:rPr>
              <a:t>terdap</a:t>
            </a:r>
            <a:r>
              <a:rPr b="0" lang="en-US" sz="2000" spc="-1" strike="noStrike">
                <a:solidFill>
                  <a:srgbClr val="000000"/>
                </a:solidFill>
                <a:uFill>
                  <a:solidFill>
                    <a:srgbClr val="ffffff"/>
                  </a:solidFill>
                </a:uFill>
                <a:latin typeface="Arial"/>
              </a:rPr>
              <a:t>at </a:t>
            </a:r>
            <a:r>
              <a:rPr b="0" lang="en-US" sz="2000" spc="-1" strike="noStrike">
                <a:solidFill>
                  <a:srgbClr val="000000"/>
                </a:solidFill>
                <a:uFill>
                  <a:solidFill>
                    <a:srgbClr val="ffffff"/>
                  </a:solidFill>
                </a:uFill>
                <a:latin typeface="Arial"/>
              </a:rPr>
              <a:t>bebrap</a:t>
            </a:r>
            <a:r>
              <a:rPr b="0" lang="en-US" sz="2000" spc="-1" strike="noStrike">
                <a:solidFill>
                  <a:srgbClr val="000000"/>
                </a:solidFill>
                <a:uFill>
                  <a:solidFill>
                    <a:srgbClr val="ffffff"/>
                  </a:solidFill>
                </a:uFill>
                <a:latin typeface="Arial"/>
              </a:rPr>
              <a:t>a </a:t>
            </a:r>
            <a:r>
              <a:rPr b="0" lang="en-US" sz="2000" spc="-1" strike="noStrike">
                <a:solidFill>
                  <a:srgbClr val="000000"/>
                </a:solidFill>
                <a:uFill>
                  <a:solidFill>
                    <a:srgbClr val="ffffff"/>
                  </a:solidFill>
                </a:uFill>
                <a:latin typeface="Arial"/>
              </a:rPr>
              <a:t>sensor </a:t>
            </a:r>
            <a:r>
              <a:rPr b="0" lang="en-US" sz="2000" spc="-1" strike="noStrike">
                <a:solidFill>
                  <a:srgbClr val="000000"/>
                </a:solidFill>
                <a:uFill>
                  <a:solidFill>
                    <a:srgbClr val="ffffff"/>
                  </a:solidFill>
                </a:uFill>
                <a:latin typeface="Arial"/>
              </a:rPr>
              <a:t>yang </a:t>
            </a:r>
            <a:r>
              <a:rPr b="0" lang="en-US" sz="2000" spc="-1" strike="noStrike">
                <a:solidFill>
                  <a:srgbClr val="000000"/>
                </a:solidFill>
                <a:uFill>
                  <a:solidFill>
                    <a:srgbClr val="ffffff"/>
                  </a:solidFill>
                </a:uFill>
                <a:latin typeface="Arial"/>
              </a:rPr>
              <a:t>terelet</a:t>
            </a:r>
            <a:r>
              <a:rPr b="0" lang="en-US" sz="2000" spc="-1" strike="noStrike">
                <a:solidFill>
                  <a:srgbClr val="000000"/>
                </a:solidFill>
                <a:uFill>
                  <a:solidFill>
                    <a:srgbClr val="ffffff"/>
                  </a:solidFill>
                </a:uFill>
                <a:latin typeface="Arial"/>
              </a:rPr>
              <a:t>ak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node </a:t>
            </a:r>
            <a:r>
              <a:rPr b="0" lang="en-US" sz="2000" spc="-1" strike="noStrike">
                <a:solidFill>
                  <a:srgbClr val="000000"/>
                </a:solidFill>
                <a:uFill>
                  <a:solidFill>
                    <a:srgbClr val="ffffff"/>
                  </a:solidFill>
                </a:uFill>
                <a:latin typeface="Arial"/>
              </a:rPr>
              <a:t>node </a:t>
            </a:r>
            <a:r>
              <a:rPr b="0" lang="en-US" sz="2000" spc="-1" strike="noStrike">
                <a:solidFill>
                  <a:srgbClr val="000000"/>
                </a:solidFill>
                <a:uFill>
                  <a:solidFill>
                    <a:srgbClr val="ffffff"/>
                  </a:solidFill>
                </a:uFill>
                <a:latin typeface="Arial"/>
              </a:rPr>
              <a:t>tertent</a:t>
            </a:r>
            <a:r>
              <a:rPr b="0" lang="en-US" sz="2000" spc="-1" strike="noStrike">
                <a:solidFill>
                  <a:srgbClr val="000000"/>
                </a:solidFill>
                <a:uFill>
                  <a:solidFill>
                    <a:srgbClr val="ffffff"/>
                  </a:solidFill>
                </a:uFill>
                <a:latin typeface="Arial"/>
              </a:rPr>
              <a:t>u yang </a:t>
            </a:r>
            <a:r>
              <a:rPr b="0" lang="en-US" sz="2000" spc="-1" strike="noStrike">
                <a:solidFill>
                  <a:srgbClr val="000000"/>
                </a:solidFill>
                <a:uFill>
                  <a:solidFill>
                    <a:srgbClr val="ffffff"/>
                  </a:solidFill>
                </a:uFill>
                <a:latin typeface="Arial"/>
              </a:rPr>
              <a:t>ada </a:t>
            </a:r>
            <a:r>
              <a:rPr b="0" lang="en-US" sz="2000" spc="-1" strike="noStrike">
                <a:solidFill>
                  <a:srgbClr val="000000"/>
                </a:solidFill>
                <a:uFill>
                  <a:solidFill>
                    <a:srgbClr val="ffffff"/>
                  </a:solidFill>
                </a:uFill>
                <a:latin typeface="Arial"/>
              </a:rPr>
              <a:t>padan </a:t>
            </a:r>
            <a:r>
              <a:rPr b="0" lang="en-US" sz="2000" spc="-1" strike="noStrike">
                <a:solidFill>
                  <a:srgbClr val="000000"/>
                </a:solidFill>
                <a:uFill>
                  <a:solidFill>
                    <a:srgbClr val="ffffff"/>
                  </a:solidFill>
                </a:uFill>
                <a:latin typeface="Arial"/>
              </a:rPr>
              <a:t>kendan</a:t>
            </a:r>
            <a:r>
              <a:rPr b="0" lang="en-US" sz="2000" spc="-1" strike="noStrike">
                <a:solidFill>
                  <a:srgbClr val="000000"/>
                </a:solidFill>
                <a:uFill>
                  <a:solidFill>
                    <a:srgbClr val="ffffff"/>
                  </a:solidFill>
                </a:uFill>
                <a:latin typeface="Arial"/>
              </a:rPr>
              <a:t>g ayam </a:t>
            </a:r>
            <a:r>
              <a:rPr b="0" lang="en-US" sz="2000" spc="-1" strike="noStrike">
                <a:solidFill>
                  <a:srgbClr val="000000"/>
                </a:solidFill>
                <a:uFill>
                  <a:solidFill>
                    <a:srgbClr val="ffffff"/>
                  </a:solidFill>
                </a:uFill>
                <a:latin typeface="Arial"/>
              </a:rPr>
              <a:t>terseb</a:t>
            </a:r>
            <a:r>
              <a:rPr b="0" lang="en-US" sz="2000" spc="-1" strike="noStrike">
                <a:solidFill>
                  <a:srgbClr val="000000"/>
                </a:solidFill>
                <a:uFill>
                  <a:solidFill>
                    <a:srgbClr val="ffffff"/>
                  </a:solidFill>
                </a:uFill>
                <a:latin typeface="Arial"/>
              </a:rPr>
              <a:t>ut, </a:t>
            </a:r>
            <a:r>
              <a:rPr b="0" lang="en-US" sz="2000" spc="-1" strike="noStrike">
                <a:solidFill>
                  <a:srgbClr val="000000"/>
                </a:solidFill>
                <a:uFill>
                  <a:solidFill>
                    <a:srgbClr val="ffffff"/>
                  </a:solidFill>
                </a:uFill>
                <a:latin typeface="Arial"/>
              </a:rPr>
              <a:t>contoh</a:t>
            </a:r>
            <a:r>
              <a:rPr b="0" lang="en-US" sz="2000" spc="-1" strike="noStrike">
                <a:solidFill>
                  <a:srgbClr val="000000"/>
                </a:solidFill>
                <a:uFill>
                  <a:solidFill>
                    <a:srgbClr val="ffffff"/>
                  </a:solidFill>
                </a:uFill>
                <a:latin typeface="Arial"/>
              </a:rPr>
              <a:t>nya </a:t>
            </a:r>
            <a:r>
              <a:rPr b="0" lang="en-US" sz="2000" spc="-1" strike="noStrike">
                <a:solidFill>
                  <a:srgbClr val="000000"/>
                </a:solidFill>
                <a:uFill>
                  <a:solidFill>
                    <a:srgbClr val="ffffff"/>
                  </a:solidFill>
                </a:uFill>
                <a:latin typeface="Arial"/>
              </a:rPr>
              <a:t>terdap</a:t>
            </a:r>
            <a:r>
              <a:rPr b="0" lang="en-US" sz="2000" spc="-1" strike="noStrike">
                <a:solidFill>
                  <a:srgbClr val="000000"/>
                </a:solidFill>
                <a:uFill>
                  <a:solidFill>
                    <a:srgbClr val="ffffff"/>
                  </a:solidFill>
                </a:uFill>
                <a:latin typeface="Arial"/>
              </a:rPr>
              <a:t>at </a:t>
            </a:r>
            <a:r>
              <a:rPr b="0" lang="en-US" sz="2000" spc="-1" strike="noStrike">
                <a:solidFill>
                  <a:srgbClr val="000000"/>
                </a:solidFill>
                <a:uFill>
                  <a:solidFill>
                    <a:srgbClr val="ffffff"/>
                  </a:solidFill>
                </a:uFill>
                <a:latin typeface="Arial"/>
              </a:rPr>
              <a:t>suhu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kelemb</a:t>
            </a:r>
            <a:r>
              <a:rPr b="0" lang="en-US" sz="2000" spc="-1" strike="noStrike">
                <a:solidFill>
                  <a:srgbClr val="000000"/>
                </a:solidFill>
                <a:uFill>
                  <a:solidFill>
                    <a:srgbClr val="ffffff"/>
                  </a:solidFill>
                </a:uFill>
                <a:latin typeface="Arial"/>
              </a:rPr>
              <a:t>apan, </a:t>
            </a:r>
            <a:r>
              <a:rPr b="0" lang="en-US" sz="2000" spc="-1" strike="noStrike">
                <a:solidFill>
                  <a:srgbClr val="000000"/>
                </a:solidFill>
                <a:uFill>
                  <a:solidFill>
                    <a:srgbClr val="ffffff"/>
                  </a:solidFill>
                </a:uFill>
                <a:latin typeface="Arial"/>
              </a:rPr>
              <a:t>tanki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pakar </a:t>
            </a:r>
            <a:r>
              <a:rPr b="0" lang="en-US" sz="2000" spc="-1" strike="noStrike">
                <a:solidFill>
                  <a:srgbClr val="000000"/>
                </a:solidFill>
                <a:uFill>
                  <a:solidFill>
                    <a:srgbClr val="ffffff"/>
                  </a:solidFill>
                </a:uFill>
                <a:latin typeface="Arial"/>
              </a:rPr>
              <a:t>air </a:t>
            </a:r>
            <a:r>
              <a:rPr b="0" lang="en-US" sz="2000" spc="-1" strike="noStrike">
                <a:solidFill>
                  <a:srgbClr val="000000"/>
                </a:solidFill>
                <a:uFill>
                  <a:solidFill>
                    <a:srgbClr val="ffffff"/>
                  </a:solidFill>
                </a:uFill>
                <a:latin typeface="Arial"/>
              </a:rPr>
              <a:t>serta </a:t>
            </a:r>
            <a:r>
              <a:rPr b="0" lang="en-US" sz="2000" spc="-1" strike="noStrike">
                <a:solidFill>
                  <a:srgbClr val="000000"/>
                </a:solidFill>
                <a:uFill>
                  <a:solidFill>
                    <a:srgbClr val="ffffff"/>
                  </a:solidFill>
                </a:uFill>
                <a:latin typeface="Arial"/>
              </a:rPr>
              <a:t>berat </a:t>
            </a:r>
            <a:r>
              <a:rPr b="0" lang="en-US" sz="2000" spc="-1" strike="noStrike">
                <a:solidFill>
                  <a:srgbClr val="000000"/>
                </a:solidFill>
                <a:uFill>
                  <a:solidFill>
                    <a:srgbClr val="ffffff"/>
                  </a:solidFill>
                </a:uFill>
                <a:latin typeface="Arial"/>
              </a:rPr>
              <a:t>pakan. </a:t>
            </a:r>
            <a:r>
              <a:rPr b="0" lang="en-US" sz="2000" spc="-1" strike="noStrike">
                <a:solidFill>
                  <a:srgbClr val="000000"/>
                </a:solidFill>
                <a:uFill>
                  <a:solidFill>
                    <a:srgbClr val="ffffff"/>
                  </a:solidFill>
                </a:uFill>
                <a:latin typeface="Arial"/>
              </a:rPr>
              <a:t> Pada </a:t>
            </a:r>
            <a:r>
              <a:rPr b="0" lang="en-US" sz="2000" spc="-1" strike="noStrike">
                <a:solidFill>
                  <a:srgbClr val="000000"/>
                </a:solidFill>
                <a:uFill>
                  <a:solidFill>
                    <a:srgbClr val="ffffff"/>
                  </a:solidFill>
                </a:uFill>
                <a:latin typeface="Arial"/>
              </a:rPr>
              <a:t>paneliti</a:t>
            </a:r>
            <a:r>
              <a:rPr b="0" lang="en-US" sz="2000" spc="-1" strike="noStrike">
                <a:solidFill>
                  <a:srgbClr val="000000"/>
                </a:solidFill>
                <a:uFill>
                  <a:solidFill>
                    <a:srgbClr val="ffffff"/>
                  </a:solidFill>
                </a:uFill>
                <a:latin typeface="Arial"/>
              </a:rPr>
              <a:t>an ini </a:t>
            </a:r>
            <a:r>
              <a:rPr b="0" lang="en-US" sz="2000" spc="-1" strike="noStrike">
                <a:solidFill>
                  <a:srgbClr val="000000"/>
                </a:solidFill>
                <a:uFill>
                  <a:solidFill>
                    <a:srgbClr val="ffffff"/>
                  </a:solidFill>
                </a:uFill>
                <a:latin typeface="Arial"/>
              </a:rPr>
              <a:t>suhu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kelemb</a:t>
            </a:r>
            <a:r>
              <a:rPr b="0" lang="en-US" sz="2000" spc="-1" strike="noStrike">
                <a:solidFill>
                  <a:srgbClr val="000000"/>
                </a:solidFill>
                <a:uFill>
                  <a:solidFill>
                    <a:srgbClr val="ffffff"/>
                  </a:solidFill>
                </a:uFill>
                <a:latin typeface="Arial"/>
              </a:rPr>
              <a:t>apan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petern</a:t>
            </a:r>
            <a:r>
              <a:rPr b="0" lang="en-US" sz="2000" spc="-1" strike="noStrike">
                <a:solidFill>
                  <a:srgbClr val="000000"/>
                </a:solidFill>
                <a:uFill>
                  <a:solidFill>
                    <a:srgbClr val="ffffff"/>
                  </a:solidFill>
                </a:uFill>
                <a:latin typeface="Arial"/>
              </a:rPr>
              <a:t>akan </a:t>
            </a:r>
            <a:r>
              <a:rPr b="0" lang="en-US" sz="2000" spc="-1" strike="noStrike">
                <a:solidFill>
                  <a:srgbClr val="000000"/>
                </a:solidFill>
                <a:uFill>
                  <a:solidFill>
                    <a:srgbClr val="ffffff"/>
                  </a:solidFill>
                </a:uFill>
                <a:latin typeface="Arial"/>
              </a:rPr>
              <a:t>ini </a:t>
            </a:r>
            <a:r>
              <a:rPr b="0" lang="en-US" sz="2000" spc="-1" strike="noStrike">
                <a:solidFill>
                  <a:srgbClr val="000000"/>
                </a:solidFill>
                <a:uFill>
                  <a:solidFill>
                    <a:srgbClr val="ffffff"/>
                  </a:solidFill>
                </a:uFill>
                <a:latin typeface="Arial"/>
              </a:rPr>
              <a:t>dapat </a:t>
            </a:r>
            <a:r>
              <a:rPr b="0" lang="en-US" sz="2000" spc="-1" strike="noStrike">
                <a:solidFill>
                  <a:srgbClr val="000000"/>
                </a:solidFill>
                <a:uFill>
                  <a:solidFill>
                    <a:srgbClr val="ffffff"/>
                  </a:solidFill>
                </a:uFill>
                <a:latin typeface="Arial"/>
              </a:rPr>
              <a:t>dikend</a:t>
            </a:r>
            <a:r>
              <a:rPr b="0" lang="en-US" sz="2000" spc="-1" strike="noStrike">
                <a:solidFill>
                  <a:srgbClr val="000000"/>
                </a:solidFill>
                <a:uFill>
                  <a:solidFill>
                    <a:srgbClr val="ffffff"/>
                  </a:solidFill>
                </a:uFill>
                <a:latin typeface="Arial"/>
              </a:rPr>
              <a:t>alikan </a:t>
            </a:r>
            <a:r>
              <a:rPr b="0" lang="en-US" sz="2000" spc="-1" strike="noStrike">
                <a:solidFill>
                  <a:srgbClr val="000000"/>
                </a:solidFill>
                <a:uFill>
                  <a:solidFill>
                    <a:srgbClr val="ffffff"/>
                  </a:solidFill>
                </a:uFill>
                <a:latin typeface="Arial"/>
              </a:rPr>
              <a:t>(jika </a:t>
            </a:r>
            <a:r>
              <a:rPr b="0" lang="en-US" sz="2000" spc="-1" strike="noStrike">
                <a:solidFill>
                  <a:srgbClr val="000000"/>
                </a:solidFill>
                <a:uFill>
                  <a:solidFill>
                    <a:srgbClr val="ffffff"/>
                  </a:solidFill>
                </a:uFill>
                <a:latin typeface="Arial"/>
              </a:rPr>
              <a:t>terlalu </a:t>
            </a:r>
            <a:r>
              <a:rPr b="0" lang="en-US" sz="2000" spc="-1" strike="noStrike">
                <a:solidFill>
                  <a:srgbClr val="000000"/>
                </a:solidFill>
                <a:uFill>
                  <a:solidFill>
                    <a:srgbClr val="ffffff"/>
                  </a:solidFill>
                </a:uFill>
                <a:latin typeface="Arial"/>
              </a:rPr>
              <a:t>panas </a:t>
            </a:r>
            <a:r>
              <a:rPr b="0" lang="en-US" sz="2000" spc="-1" strike="noStrike">
                <a:solidFill>
                  <a:srgbClr val="000000"/>
                </a:solidFill>
                <a:uFill>
                  <a:solidFill>
                    <a:srgbClr val="ffffff"/>
                  </a:solidFill>
                </a:uFill>
                <a:latin typeface="Arial"/>
              </a:rPr>
              <a:t>kipas </a:t>
            </a:r>
            <a:r>
              <a:rPr b="0" lang="en-US" sz="2000" spc="-1" strike="noStrike">
                <a:solidFill>
                  <a:srgbClr val="000000"/>
                </a:solidFill>
                <a:uFill>
                  <a:solidFill>
                    <a:srgbClr val="ffffff"/>
                  </a:solidFill>
                </a:uFill>
                <a:latin typeface="Arial"/>
              </a:rPr>
              <a:t>akan </a:t>
            </a:r>
            <a:r>
              <a:rPr b="0" lang="en-US" sz="2000" spc="-1" strike="noStrike">
                <a:solidFill>
                  <a:srgbClr val="000000"/>
                </a:solidFill>
                <a:uFill>
                  <a:solidFill>
                    <a:srgbClr val="ffffff"/>
                  </a:solidFill>
                </a:uFill>
                <a:latin typeface="Arial"/>
              </a:rPr>
              <a:t>hidup). </a:t>
            </a:r>
            <a:r>
              <a:rPr b="0" lang="en-US" sz="2000" spc="-1" strike="noStrike">
                <a:solidFill>
                  <a:srgbClr val="000000"/>
                </a:solidFill>
                <a:uFill>
                  <a:solidFill>
                    <a:srgbClr val="ffffff"/>
                  </a:solidFill>
                </a:uFill>
                <a:latin typeface="Arial"/>
              </a:rPr>
              <a:t>Sistem </a:t>
            </a:r>
            <a:r>
              <a:rPr b="0" lang="en-US" sz="2000" spc="-1" strike="noStrike">
                <a:solidFill>
                  <a:srgbClr val="000000"/>
                </a:solidFill>
                <a:uFill>
                  <a:solidFill>
                    <a:srgbClr val="ffffff"/>
                  </a:solidFill>
                </a:uFill>
                <a:latin typeface="Arial"/>
              </a:rPr>
              <a:t>akan </a:t>
            </a:r>
            <a:r>
              <a:rPr b="0" lang="en-US" sz="2000" spc="-1" strike="noStrike">
                <a:solidFill>
                  <a:srgbClr val="000000"/>
                </a:solidFill>
                <a:uFill>
                  <a:solidFill>
                    <a:srgbClr val="ffffff"/>
                  </a:solidFill>
                </a:uFill>
                <a:latin typeface="Arial"/>
              </a:rPr>
              <a:t>otomati</a:t>
            </a:r>
            <a:r>
              <a:rPr b="0" lang="en-US" sz="2000" spc="-1" strike="noStrike">
                <a:solidFill>
                  <a:srgbClr val="000000"/>
                </a:solidFill>
                <a:uFill>
                  <a:solidFill>
                    <a:srgbClr val="ffffff"/>
                  </a:solidFill>
                </a:uFill>
                <a:latin typeface="Arial"/>
              </a:rPr>
              <a:t>s </a:t>
            </a:r>
            <a:r>
              <a:rPr b="0" lang="en-US" sz="2000" spc="-1" strike="noStrike">
                <a:solidFill>
                  <a:srgbClr val="000000"/>
                </a:solidFill>
                <a:uFill>
                  <a:solidFill>
                    <a:srgbClr val="ffffff"/>
                  </a:solidFill>
                </a:uFill>
                <a:latin typeface="Arial"/>
              </a:rPr>
              <a:t>mengis</a:t>
            </a:r>
            <a:r>
              <a:rPr b="0" lang="en-US" sz="2000" spc="-1" strike="noStrike">
                <a:solidFill>
                  <a:srgbClr val="000000"/>
                </a:solidFill>
                <a:uFill>
                  <a:solidFill>
                    <a:srgbClr val="ffffff"/>
                  </a:solidFill>
                </a:uFill>
                <a:latin typeface="Arial"/>
              </a:rPr>
              <a:t>i pakan </a:t>
            </a:r>
            <a:r>
              <a:rPr b="0" lang="en-US" sz="2000" spc="-1" strike="noStrike">
                <a:solidFill>
                  <a:srgbClr val="000000"/>
                </a:solidFill>
                <a:uFill>
                  <a:solidFill>
                    <a:srgbClr val="ffffff"/>
                  </a:solidFill>
                </a:uFill>
                <a:latin typeface="Arial"/>
              </a:rPr>
              <a:t>jikapak</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sudah </a:t>
            </a:r>
            <a:r>
              <a:rPr b="0" lang="en-US" sz="2000" spc="-1" strike="noStrike">
                <a:solidFill>
                  <a:srgbClr val="000000"/>
                </a:solidFill>
                <a:uFill>
                  <a:solidFill>
                    <a:srgbClr val="ffffff"/>
                  </a:solidFill>
                </a:uFill>
                <a:latin typeface="Arial"/>
              </a:rPr>
              <a:t>habis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297"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77C2562C-3ECC-4B1D-B3DB-FB7618535A02}"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rIns="0" tIns="0" bIns="0"/>
          <a:p>
            <a:r>
              <a:rPr b="0" lang="en-US" sz="2000" spc="-1" strike="noStrike">
                <a:solidFill>
                  <a:srgbClr val="000000"/>
                </a:solidFill>
                <a:uFill>
                  <a:solidFill>
                    <a:srgbClr val="ffffff"/>
                  </a:solidFill>
                </a:uFill>
                <a:latin typeface="Arial"/>
              </a:rPr>
              <a:t>Nashrullah= Dengan </a:t>
            </a:r>
            <a:r>
              <a:rPr b="0" lang="en-US" sz="2000" spc="-1" strike="noStrike">
                <a:solidFill>
                  <a:srgbClr val="000000"/>
                </a:solidFill>
                <a:uFill>
                  <a:solidFill>
                    <a:srgbClr val="ffffff"/>
                  </a:solidFill>
                </a:uFill>
                <a:latin typeface="Arial"/>
              </a:rPr>
              <a:t>memanfaatkan </a:t>
            </a:r>
            <a:r>
              <a:rPr b="0" lang="en-US" sz="2000" spc="-1" strike="noStrike">
                <a:solidFill>
                  <a:srgbClr val="000000"/>
                </a:solidFill>
                <a:uFill>
                  <a:solidFill>
                    <a:srgbClr val="ffffff"/>
                  </a:solidFill>
                </a:uFill>
                <a:latin typeface="Arial"/>
              </a:rPr>
              <a:t>teknologi WSN dapat </a:t>
            </a:r>
            <a:r>
              <a:rPr b="0" lang="en-US" sz="2000" spc="-1" strike="noStrike">
                <a:solidFill>
                  <a:srgbClr val="000000"/>
                </a:solidFill>
                <a:uFill>
                  <a:solidFill>
                    <a:srgbClr val="ffffff"/>
                  </a:solidFill>
                </a:uFill>
                <a:latin typeface="Arial"/>
              </a:rPr>
              <a:t>dibuat sistem </a:t>
            </a:r>
            <a:r>
              <a:rPr b="0" lang="en-US" sz="2000" spc="-1" strike="noStrike">
                <a:solidFill>
                  <a:srgbClr val="000000"/>
                </a:solidFill>
                <a:uFill>
                  <a:solidFill>
                    <a:srgbClr val="ffffff"/>
                  </a:solidFill>
                </a:uFill>
                <a:latin typeface="Arial"/>
              </a:rPr>
              <a:t>keamanan rumah </a:t>
            </a:r>
            <a:r>
              <a:rPr b="0" lang="en-US" sz="2000" spc="-1" strike="noStrike">
                <a:solidFill>
                  <a:srgbClr val="000000"/>
                </a:solidFill>
                <a:uFill>
                  <a:solidFill>
                    <a:srgbClr val="ffffff"/>
                  </a:solidFill>
                </a:uFill>
                <a:latin typeface="Arial"/>
              </a:rPr>
              <a:t>yang dapat </a:t>
            </a:r>
            <a:r>
              <a:rPr b="0" lang="en-US" sz="2000" spc="-1" strike="noStrike">
                <a:solidFill>
                  <a:srgbClr val="000000"/>
                </a:solidFill>
                <a:uFill>
                  <a:solidFill>
                    <a:srgbClr val="ffffff"/>
                  </a:solidFill>
                </a:uFill>
                <a:latin typeface="Arial"/>
              </a:rPr>
              <a:t>memantau banyak </a:t>
            </a:r>
            <a:r>
              <a:rPr b="0" lang="en-US" sz="2000" spc="-1" strike="noStrike">
                <a:solidFill>
                  <a:srgbClr val="000000"/>
                </a:solidFill>
                <a:uFill>
                  <a:solidFill>
                    <a:srgbClr val="ffffff"/>
                  </a:solidFill>
                </a:uFill>
                <a:latin typeface="Arial"/>
              </a:rPr>
              <a:t>titik dan komunikasi </a:t>
            </a:r>
            <a:r>
              <a:rPr b="0" lang="en-US" sz="2000" spc="-1" strike="noStrike">
                <a:solidFill>
                  <a:srgbClr val="000000"/>
                </a:solidFill>
                <a:uFill>
                  <a:solidFill>
                    <a:srgbClr val="ffffff"/>
                  </a:solidFill>
                </a:uFill>
                <a:latin typeface="Arial"/>
              </a:rPr>
              <a:t>antar titik. Modul </a:t>
            </a:r>
            <a:r>
              <a:rPr b="0" lang="en-US" sz="2000" spc="-1" strike="noStrike">
                <a:solidFill>
                  <a:srgbClr val="000000"/>
                </a:solidFill>
                <a:uFill>
                  <a:solidFill>
                    <a:srgbClr val="ffffff"/>
                  </a:solidFill>
                </a:uFill>
                <a:latin typeface="Arial"/>
              </a:rPr>
              <a:t>transceiver yang </a:t>
            </a:r>
            <a:r>
              <a:rPr b="0" lang="en-US" sz="2000" spc="-1" strike="noStrike">
                <a:solidFill>
                  <a:srgbClr val="000000"/>
                </a:solidFill>
                <a:uFill>
                  <a:solidFill>
                    <a:srgbClr val="ffffff"/>
                  </a:solidFill>
                </a:uFill>
                <a:latin typeface="Arial"/>
              </a:rPr>
              <a:t>digunakan dalam </a:t>
            </a:r>
            <a:r>
              <a:rPr b="0" lang="en-US" sz="2000" spc="-1" strike="noStrike">
                <a:solidFill>
                  <a:srgbClr val="000000"/>
                </a:solidFill>
                <a:uFill>
                  <a:solidFill>
                    <a:srgbClr val="ffffff"/>
                  </a:solidFill>
                </a:uFill>
                <a:latin typeface="Arial"/>
              </a:rPr>
              <a:t>penelitian ini adalah </a:t>
            </a:r>
            <a:r>
              <a:rPr b="0" lang="en-US" sz="2000" spc="-1" strike="noStrike">
                <a:solidFill>
                  <a:srgbClr val="000000"/>
                </a:solidFill>
                <a:uFill>
                  <a:solidFill>
                    <a:srgbClr val="ffffff"/>
                  </a:solidFill>
                </a:uFill>
                <a:latin typeface="Arial"/>
              </a:rPr>
              <a:t>modul wifi ESP8266 </a:t>
            </a:r>
            <a:r>
              <a:rPr b="0" lang="en-US" sz="2000" spc="-1" strike="noStrike">
                <a:solidFill>
                  <a:srgbClr val="000000"/>
                </a:solidFill>
                <a:uFill>
                  <a:solidFill>
                    <a:srgbClr val="ffffff"/>
                  </a:solidFill>
                </a:uFill>
                <a:latin typeface="Arial"/>
              </a:rPr>
              <a:t>dan protokoql yang </a:t>
            </a:r>
            <a:r>
              <a:rPr b="0" lang="en-US" sz="2000" spc="-1" strike="noStrike">
                <a:solidFill>
                  <a:srgbClr val="000000"/>
                </a:solidFill>
                <a:uFill>
                  <a:solidFill>
                    <a:srgbClr val="ffffff"/>
                  </a:solidFill>
                </a:uFill>
                <a:latin typeface="Arial"/>
              </a:rPr>
              <a:t>digunakan adalah </a:t>
            </a:r>
            <a:r>
              <a:rPr b="0" lang="en-US" sz="2000" spc="-1" strike="noStrike">
                <a:solidFill>
                  <a:srgbClr val="000000"/>
                </a:solidFill>
                <a:uFill>
                  <a:solidFill>
                    <a:srgbClr val="ffffff"/>
                  </a:solidFill>
                </a:uFill>
                <a:latin typeface="Arial"/>
              </a:rPr>
              <a:t>Hypertext Transfer </a:t>
            </a:r>
            <a:r>
              <a:rPr b="0" lang="en-US" sz="2000" spc="-1" strike="noStrike">
                <a:solidFill>
                  <a:srgbClr val="000000"/>
                </a:solidFill>
                <a:uFill>
                  <a:solidFill>
                    <a:srgbClr val="ffffff"/>
                  </a:solidFill>
                </a:uFill>
                <a:latin typeface="Arial"/>
              </a:rPr>
              <a:t>Protokol (HTTP).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Qifeng chen = Pada </a:t>
            </a:r>
            <a:r>
              <a:rPr b="0" lang="en-US" sz="2000" spc="-1" strike="noStrike">
                <a:solidFill>
                  <a:srgbClr val="000000"/>
                </a:solidFill>
                <a:uFill>
                  <a:solidFill>
                    <a:srgbClr val="ffffff"/>
                  </a:solidFill>
                </a:uFill>
                <a:latin typeface="Arial"/>
              </a:rPr>
              <a:t>penelitian oleh qifeng </a:t>
            </a:r>
            <a:r>
              <a:rPr b="0" lang="en-US" sz="2000" spc="-1" strike="noStrike">
                <a:solidFill>
                  <a:srgbClr val="000000"/>
                </a:solidFill>
                <a:uFill>
                  <a:solidFill>
                    <a:srgbClr val="ffffff"/>
                  </a:solidFill>
                </a:uFill>
                <a:latin typeface="Arial"/>
              </a:rPr>
              <a:t>chen dari xian </a:t>
            </a:r>
            <a:r>
              <a:rPr b="0" lang="en-US" sz="2000" spc="-1" strike="noStrike">
                <a:solidFill>
                  <a:srgbClr val="000000"/>
                </a:solidFill>
                <a:uFill>
                  <a:solidFill>
                    <a:srgbClr val="ffffff"/>
                  </a:solidFill>
                </a:uFill>
                <a:latin typeface="Arial"/>
              </a:rPr>
              <a:t>jiantong Liverpool </a:t>
            </a:r>
            <a:r>
              <a:rPr b="0" lang="en-US" sz="2000" spc="-1" strike="noStrike">
                <a:solidFill>
                  <a:srgbClr val="000000"/>
                </a:solidFill>
                <a:uFill>
                  <a:solidFill>
                    <a:srgbClr val="ffffff"/>
                  </a:solidFill>
                </a:uFill>
                <a:latin typeface="Arial"/>
              </a:rPr>
              <a:t>university Suzhou </a:t>
            </a:r>
            <a:r>
              <a:rPr b="0" lang="en-US" sz="2000" spc="-1" strike="noStrike">
                <a:solidFill>
                  <a:srgbClr val="000000"/>
                </a:solidFill>
                <a:uFill>
                  <a:solidFill>
                    <a:srgbClr val="ffffff"/>
                  </a:solidFill>
                </a:uFill>
                <a:latin typeface="Arial"/>
              </a:rPr>
              <a:t>china, melakukan </a:t>
            </a:r>
            <a:r>
              <a:rPr b="0" lang="en-US" sz="2000" spc="-1" strike="noStrike">
                <a:solidFill>
                  <a:srgbClr val="000000"/>
                </a:solidFill>
                <a:uFill>
                  <a:solidFill>
                    <a:srgbClr val="ffffff"/>
                  </a:solidFill>
                </a:uFill>
                <a:latin typeface="Arial"/>
              </a:rPr>
              <a:t>percobaan </a:t>
            </a:r>
            <a:r>
              <a:rPr b="0" lang="en-US" sz="2000" spc="-1" strike="noStrike">
                <a:solidFill>
                  <a:srgbClr val="000000"/>
                </a:solidFill>
                <a:uFill>
                  <a:solidFill>
                    <a:srgbClr val="ffffff"/>
                  </a:solidFill>
                </a:uFill>
                <a:latin typeface="Arial"/>
              </a:rPr>
              <a:t>penyerangan dos </a:t>
            </a:r>
            <a:r>
              <a:rPr b="0" lang="en-US" sz="2000" spc="-1" strike="noStrike">
                <a:solidFill>
                  <a:srgbClr val="000000"/>
                </a:solidFill>
                <a:uFill>
                  <a:solidFill>
                    <a:srgbClr val="ffffff"/>
                  </a:solidFill>
                </a:uFill>
                <a:latin typeface="Arial"/>
              </a:rPr>
              <a:t>kepada iot system. </a:t>
            </a:r>
            <a:r>
              <a:rPr b="0" lang="en-US" sz="2000" spc="-1" strike="noStrike">
                <a:solidFill>
                  <a:srgbClr val="000000"/>
                </a:solidFill>
                <a:uFill>
                  <a:solidFill>
                    <a:srgbClr val="ffffff"/>
                  </a:solidFill>
                </a:uFill>
                <a:latin typeface="Arial"/>
              </a:rPr>
              <a:t>Mencoba menyerang </a:t>
            </a:r>
            <a:r>
              <a:rPr b="0" lang="en-US" sz="2000" spc="-1" strike="noStrike">
                <a:solidFill>
                  <a:srgbClr val="000000"/>
                </a:solidFill>
                <a:uFill>
                  <a:solidFill>
                    <a:srgbClr val="ffffff"/>
                  </a:solidFill>
                </a:uFill>
                <a:latin typeface="Arial"/>
              </a:rPr>
              <a:t>infrastuktur IoT </a:t>
            </a:r>
            <a:r>
              <a:rPr b="0" lang="en-US" sz="2000" spc="-1" strike="noStrike">
                <a:solidFill>
                  <a:srgbClr val="000000"/>
                </a:solidFill>
                <a:uFill>
                  <a:solidFill>
                    <a:srgbClr val="ffffff"/>
                  </a:solidFill>
                </a:uFill>
                <a:latin typeface="Arial"/>
              </a:rPr>
              <a:t>menggunakan 3 </a:t>
            </a:r>
            <a:r>
              <a:rPr b="0" lang="en-US" sz="2000" spc="-1" strike="noStrike">
                <a:solidFill>
                  <a:srgbClr val="000000"/>
                </a:solidFill>
                <a:uFill>
                  <a:solidFill>
                    <a:srgbClr val="ffffff"/>
                  </a:solidFill>
                </a:uFill>
                <a:latin typeface="Arial"/>
              </a:rPr>
              <a:t>metode yaitu DoS </a:t>
            </a:r>
            <a:r>
              <a:rPr b="0" lang="en-US" sz="2000" spc="-1" strike="noStrike">
                <a:solidFill>
                  <a:srgbClr val="000000"/>
                </a:solidFill>
                <a:uFill>
                  <a:solidFill>
                    <a:srgbClr val="ffffff"/>
                  </a:solidFill>
                </a:uFill>
                <a:latin typeface="Arial"/>
              </a:rPr>
              <a:t>attack menggunakan </a:t>
            </a:r>
            <a:r>
              <a:rPr b="0" lang="en-US" sz="2000" spc="-1" strike="noStrike">
                <a:solidFill>
                  <a:srgbClr val="000000"/>
                </a:solidFill>
                <a:uFill>
                  <a:solidFill>
                    <a:srgbClr val="ffffff"/>
                  </a:solidFill>
                </a:uFill>
                <a:latin typeface="Arial"/>
              </a:rPr>
              <a:t>hping3 dengan fixed </a:t>
            </a:r>
            <a:r>
              <a:rPr b="0" lang="en-US" sz="2000" spc="-1" strike="noStrike">
                <a:solidFill>
                  <a:srgbClr val="000000"/>
                </a:solidFill>
                <a:uFill>
                  <a:solidFill>
                    <a:srgbClr val="ffffff"/>
                  </a:solidFill>
                </a:uFill>
                <a:latin typeface="Arial"/>
              </a:rPr>
              <a:t>ip, kedua </a:t>
            </a:r>
            <a:r>
              <a:rPr b="0" lang="en-US" sz="2000" spc="-1" strike="noStrike">
                <a:solidFill>
                  <a:srgbClr val="000000"/>
                </a:solidFill>
                <a:uFill>
                  <a:solidFill>
                    <a:srgbClr val="ffffff"/>
                  </a:solidFill>
                </a:uFill>
                <a:latin typeface="Arial"/>
              </a:rPr>
              <a:t>menggunakan </a:t>
            </a:r>
            <a:r>
              <a:rPr b="0" lang="en-US" sz="2000" spc="-1" strike="noStrike">
                <a:solidFill>
                  <a:srgbClr val="000000"/>
                </a:solidFill>
                <a:uFill>
                  <a:solidFill>
                    <a:srgbClr val="ffffff"/>
                  </a:solidFill>
                </a:uFill>
                <a:latin typeface="Arial"/>
              </a:rPr>
              <a:t>metode syn flood. </a:t>
            </a:r>
            <a:r>
              <a:rPr b="0" lang="en-US" sz="2000" spc="-1" strike="noStrike">
                <a:solidFill>
                  <a:srgbClr val="000000"/>
                </a:solidFill>
                <a:uFill>
                  <a:solidFill>
                    <a:srgbClr val="ffffff"/>
                  </a:solidFill>
                </a:uFill>
                <a:latin typeface="Arial"/>
              </a:rPr>
              <a:t>Dan yang terakhir </a:t>
            </a:r>
            <a:r>
              <a:rPr b="0" lang="en-US" sz="2000" spc="-1" strike="noStrike">
                <a:solidFill>
                  <a:srgbClr val="000000"/>
                </a:solidFill>
                <a:uFill>
                  <a:solidFill>
                    <a:srgbClr val="ffffff"/>
                  </a:solidFill>
                </a:uFill>
                <a:latin typeface="Arial"/>
              </a:rPr>
              <a:t>adalah </a:t>
            </a:r>
            <a:r>
              <a:rPr b="0" lang="en-US" sz="2000" spc="-1" strike="noStrike">
                <a:solidFill>
                  <a:srgbClr val="000000"/>
                </a:solidFill>
                <a:uFill>
                  <a:solidFill>
                    <a:srgbClr val="ffffff"/>
                  </a:solidFill>
                </a:uFill>
                <a:latin typeface="Arial"/>
              </a:rPr>
              <a:t>menggunakan tcp </a:t>
            </a:r>
            <a:r>
              <a:rPr b="0" lang="en-US" sz="2000" spc="-1" strike="noStrike">
                <a:solidFill>
                  <a:srgbClr val="000000"/>
                </a:solidFill>
                <a:uFill>
                  <a:solidFill>
                    <a:srgbClr val="ffffff"/>
                  </a:solidFill>
                </a:uFill>
                <a:latin typeface="Arial"/>
              </a:rPr>
              <a:t>connect flood. Hasil </a:t>
            </a:r>
            <a:r>
              <a:rPr b="0" lang="en-US" sz="2000" spc="-1" strike="noStrike">
                <a:solidFill>
                  <a:srgbClr val="000000"/>
                </a:solidFill>
                <a:uFill>
                  <a:solidFill>
                    <a:srgbClr val="ffffff"/>
                  </a:solidFill>
                </a:uFill>
                <a:latin typeface="Arial"/>
              </a:rPr>
              <a:t>dari penelitian ini </a:t>
            </a:r>
            <a:r>
              <a:rPr b="0" lang="en-US" sz="2000" spc="-1" strike="noStrike">
                <a:solidFill>
                  <a:srgbClr val="000000"/>
                </a:solidFill>
                <a:uFill>
                  <a:solidFill>
                    <a:srgbClr val="ffffff"/>
                  </a:solidFill>
                </a:uFill>
                <a:latin typeface="Arial"/>
              </a:rPr>
              <a:t>setelah menyerang </a:t>
            </a:r>
            <a:r>
              <a:rPr b="0" lang="en-US" sz="2000" spc="-1" strike="noStrike">
                <a:solidFill>
                  <a:srgbClr val="000000"/>
                </a:solidFill>
                <a:uFill>
                  <a:solidFill>
                    <a:srgbClr val="ffffff"/>
                  </a:solidFill>
                </a:uFill>
                <a:latin typeface="Arial"/>
              </a:rPr>
              <a:t>IoT dengan tiga </a:t>
            </a:r>
            <a:r>
              <a:rPr b="0" lang="en-US" sz="2000" spc="-1" strike="noStrike">
                <a:solidFill>
                  <a:srgbClr val="000000"/>
                </a:solidFill>
                <a:uFill>
                  <a:solidFill>
                    <a:srgbClr val="ffffff"/>
                  </a:solidFill>
                </a:uFill>
                <a:latin typeface="Arial"/>
              </a:rPr>
              <a:t>metode yang </a:t>
            </a:r>
            <a:r>
              <a:rPr b="0" lang="en-US" sz="2000" spc="-1" strike="noStrike">
                <a:solidFill>
                  <a:srgbClr val="000000"/>
                </a:solidFill>
                <a:uFill>
                  <a:solidFill>
                    <a:srgbClr val="ffffff"/>
                  </a:solidFill>
                </a:uFill>
                <a:latin typeface="Arial"/>
              </a:rPr>
              <a:t>dibandingkan. </a:t>
            </a:r>
            <a:r>
              <a:rPr b="0" lang="en-US" sz="2000" spc="-1" strike="noStrike">
                <a:solidFill>
                  <a:srgbClr val="000000"/>
                </a:solidFill>
                <a:uFill>
                  <a:solidFill>
                    <a:srgbClr val="ffffff"/>
                  </a:solidFill>
                </a:uFill>
                <a:latin typeface="Arial"/>
              </a:rPr>
              <a:t>Parameter yang </a:t>
            </a:r>
            <a:r>
              <a:rPr b="0" lang="en-US" sz="2000" spc="-1" strike="noStrike">
                <a:solidFill>
                  <a:srgbClr val="000000"/>
                </a:solidFill>
                <a:uFill>
                  <a:solidFill>
                    <a:srgbClr val="ffffff"/>
                  </a:solidFill>
                </a:uFill>
                <a:latin typeface="Arial"/>
              </a:rPr>
              <a:t>didapat adalah </a:t>
            </a:r>
            <a:r>
              <a:rPr b="0" lang="en-US" sz="2000" spc="-1" strike="noStrike">
                <a:solidFill>
                  <a:srgbClr val="000000"/>
                </a:solidFill>
                <a:uFill>
                  <a:solidFill>
                    <a:srgbClr val="ffffff"/>
                  </a:solidFill>
                </a:uFill>
                <a:latin typeface="Arial"/>
              </a:rPr>
              <a:t>keberhasilan </a:t>
            </a:r>
            <a:r>
              <a:rPr b="0" lang="en-US" sz="2000" spc="-1" strike="noStrike">
                <a:solidFill>
                  <a:srgbClr val="000000"/>
                </a:solidFill>
                <a:uFill>
                  <a:solidFill>
                    <a:srgbClr val="ffffff"/>
                  </a:solidFill>
                </a:uFill>
                <a:latin typeface="Arial"/>
              </a:rPr>
              <a:t>mengirimkan </a:t>
            </a:r>
            <a:r>
              <a:rPr b="0" lang="en-US" sz="2000" spc="-1" strike="noStrike">
                <a:solidFill>
                  <a:srgbClr val="000000"/>
                </a:solidFill>
                <a:uFill>
                  <a:solidFill>
                    <a:srgbClr val="ffffff"/>
                  </a:solidFill>
                </a:uFill>
                <a:latin typeface="Arial"/>
              </a:rPr>
              <a:t>serangan DoS </a:t>
            </a:r>
            <a:r>
              <a:rPr b="0" lang="en-US" sz="2000" spc="-1" strike="noStrike">
                <a:solidFill>
                  <a:srgbClr val="000000"/>
                </a:solidFill>
                <a:uFill>
                  <a:solidFill>
                    <a:srgbClr val="ffffff"/>
                  </a:solidFill>
                </a:uFill>
                <a:latin typeface="Arial"/>
              </a:rPr>
              <a:t>kepada IoT sistem.</a:t>
            </a:r>
            <a:endParaRPr b="0" lang="en-US" sz="2000" spc="-1" strike="noStrike">
              <a:solidFill>
                <a:srgbClr val="000000"/>
              </a:solidFill>
              <a:uFill>
                <a:solidFill>
                  <a:srgbClr val="ffffff"/>
                </a:solidFill>
              </a:uFill>
              <a:latin typeface="Arial"/>
            </a:endParaRPr>
          </a:p>
        </p:txBody>
      </p:sp>
      <p:sp>
        <p:nvSpPr>
          <p:cNvPr id="299"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C2B2284D-4776-4B6D-BF3D-E9BF88C04C2F}"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rIns="0" tIns="0" bIns="0"/>
          <a:p>
            <a:r>
              <a:rPr b="0" lang="en-US" sz="2000" spc="-1" strike="noStrike">
                <a:solidFill>
                  <a:srgbClr val="000000"/>
                </a:solidFill>
                <a:uFill>
                  <a:solidFill>
                    <a:srgbClr val="ffffff"/>
                  </a:solidFill>
                </a:uFill>
                <a:latin typeface="Arial"/>
              </a:rPr>
              <a:t>Penerap</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smart </a:t>
            </a:r>
            <a:r>
              <a:rPr b="0" lang="en-US" sz="2000" spc="-1" strike="noStrike">
                <a:solidFill>
                  <a:srgbClr val="000000"/>
                </a:solidFill>
                <a:uFill>
                  <a:solidFill>
                    <a:srgbClr val="ffffff"/>
                  </a:solidFill>
                </a:uFill>
                <a:latin typeface="Arial"/>
              </a:rPr>
              <a:t>agricul</a:t>
            </a:r>
            <a:r>
              <a:rPr b="0" lang="en-US" sz="2000" spc="-1" strike="noStrike">
                <a:solidFill>
                  <a:srgbClr val="000000"/>
                </a:solidFill>
                <a:uFill>
                  <a:solidFill>
                    <a:srgbClr val="ffffff"/>
                  </a:solidFill>
                </a:uFill>
                <a:latin typeface="Arial"/>
              </a:rPr>
              <a:t>ture </a:t>
            </a:r>
            <a:r>
              <a:rPr b="0" lang="en-US" sz="2000" spc="-1" strike="noStrike">
                <a:solidFill>
                  <a:srgbClr val="000000"/>
                </a:solidFill>
                <a:uFill>
                  <a:solidFill>
                    <a:srgbClr val="ffffff"/>
                  </a:solidFill>
                </a:uFill>
                <a:latin typeface="Arial"/>
              </a:rPr>
              <a:t>denga</a:t>
            </a:r>
            <a:r>
              <a:rPr b="0" lang="en-US" sz="2000" spc="-1" strike="noStrike">
                <a:solidFill>
                  <a:srgbClr val="000000"/>
                </a:solidFill>
                <a:uFill>
                  <a:solidFill>
                    <a:srgbClr val="ffffff"/>
                  </a:solidFill>
                </a:uFill>
                <a:latin typeface="Arial"/>
              </a:rPr>
              <a:t>n </a:t>
            </a:r>
            <a:r>
              <a:rPr b="0" lang="en-US" sz="2000" spc="-1" strike="noStrike">
                <a:solidFill>
                  <a:srgbClr val="000000"/>
                </a:solidFill>
                <a:uFill>
                  <a:solidFill>
                    <a:srgbClr val="ffffff"/>
                  </a:solidFill>
                </a:uFill>
                <a:latin typeface="Arial"/>
              </a:rPr>
              <a:t>mengg</a:t>
            </a:r>
            <a:r>
              <a:rPr b="0" lang="en-US" sz="2000" spc="-1" strike="noStrike">
                <a:solidFill>
                  <a:srgbClr val="000000"/>
                </a:solidFill>
                <a:uFill>
                  <a:solidFill>
                    <a:srgbClr val="ffffff"/>
                  </a:solidFill>
                </a:uFill>
                <a:latin typeface="Arial"/>
              </a:rPr>
              <a:t>unaka</a:t>
            </a:r>
            <a:r>
              <a:rPr b="0" lang="en-US" sz="2000" spc="-1" strike="noStrike">
                <a:solidFill>
                  <a:srgbClr val="000000"/>
                </a:solidFill>
                <a:uFill>
                  <a:solidFill>
                    <a:srgbClr val="ffffff"/>
                  </a:solidFill>
                </a:uFill>
                <a:latin typeface="Arial"/>
              </a:rPr>
              <a:t>n </a:t>
            </a:r>
            <a:r>
              <a:rPr b="0" lang="en-US" sz="2000" spc="-1" strike="noStrike">
                <a:solidFill>
                  <a:srgbClr val="000000"/>
                </a:solidFill>
                <a:uFill>
                  <a:solidFill>
                    <a:srgbClr val="ffffff"/>
                  </a:solidFill>
                </a:uFill>
                <a:latin typeface="Arial"/>
              </a:rPr>
              <a:t>teknol</a:t>
            </a:r>
            <a:r>
              <a:rPr b="0" lang="en-US" sz="2000" spc="-1" strike="noStrike">
                <a:solidFill>
                  <a:srgbClr val="000000"/>
                </a:solidFill>
                <a:uFill>
                  <a:solidFill>
                    <a:srgbClr val="ffffff"/>
                  </a:solidFill>
                </a:uFill>
                <a:latin typeface="Arial"/>
              </a:rPr>
              <a:t>ogi </a:t>
            </a:r>
            <a:r>
              <a:rPr b="0" lang="en-US" sz="2000" spc="-1" strike="noStrike">
                <a:solidFill>
                  <a:srgbClr val="000000"/>
                </a:solidFill>
                <a:uFill>
                  <a:solidFill>
                    <a:srgbClr val="ffffff"/>
                  </a:solidFill>
                </a:uFill>
                <a:latin typeface="Arial"/>
              </a:rPr>
              <a:t>LoraW</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yang </a:t>
            </a:r>
            <a:r>
              <a:rPr b="0" lang="en-US" sz="2000" spc="-1" strike="noStrike">
                <a:solidFill>
                  <a:srgbClr val="000000"/>
                </a:solidFill>
                <a:uFill>
                  <a:solidFill>
                    <a:srgbClr val="ffffff"/>
                  </a:solidFill>
                </a:uFill>
                <a:latin typeface="Arial"/>
              </a:rPr>
              <a:t>dapat </a:t>
            </a:r>
            <a:r>
              <a:rPr b="0" lang="en-US" sz="2000" spc="-1" strike="noStrike">
                <a:solidFill>
                  <a:srgbClr val="000000"/>
                </a:solidFill>
                <a:uFill>
                  <a:solidFill>
                    <a:srgbClr val="ffffff"/>
                  </a:solidFill>
                </a:uFill>
                <a:latin typeface="Arial"/>
              </a:rPr>
              <a:t>berko</a:t>
            </a:r>
            <a:r>
              <a:rPr b="0" lang="en-US" sz="2000" spc="-1" strike="noStrike">
                <a:solidFill>
                  <a:srgbClr val="000000"/>
                </a:solidFill>
                <a:uFill>
                  <a:solidFill>
                    <a:srgbClr val="ffffff"/>
                  </a:solidFill>
                </a:uFill>
                <a:latin typeface="Arial"/>
              </a:rPr>
              <a:t>munik</a:t>
            </a:r>
            <a:r>
              <a:rPr b="0" lang="en-US" sz="2000" spc="-1" strike="noStrike">
                <a:solidFill>
                  <a:srgbClr val="000000"/>
                </a:solidFill>
                <a:uFill>
                  <a:solidFill>
                    <a:srgbClr val="ffffff"/>
                  </a:solidFill>
                </a:uFill>
                <a:latin typeface="Arial"/>
              </a:rPr>
              <a:t>asi </a:t>
            </a:r>
            <a:r>
              <a:rPr b="0" lang="en-US" sz="2000" spc="-1" strike="noStrike">
                <a:solidFill>
                  <a:srgbClr val="000000"/>
                </a:solidFill>
                <a:uFill>
                  <a:solidFill>
                    <a:srgbClr val="ffffff"/>
                  </a:solidFill>
                </a:uFill>
                <a:latin typeface="Arial"/>
              </a:rPr>
              <a:t>sejauh </a:t>
            </a:r>
            <a:r>
              <a:rPr b="0" lang="en-US" sz="2000" spc="-1" strike="noStrike">
                <a:solidFill>
                  <a:srgbClr val="000000"/>
                </a:solidFill>
                <a:uFill>
                  <a:solidFill>
                    <a:srgbClr val="ffffff"/>
                  </a:solidFill>
                </a:uFill>
                <a:latin typeface="Arial"/>
              </a:rPr>
              <a:t>15 km </a:t>
            </a:r>
            <a:r>
              <a:rPr b="0" lang="en-US" sz="2000" spc="-1" strike="noStrike">
                <a:solidFill>
                  <a:srgbClr val="000000"/>
                </a:solidFill>
                <a:uFill>
                  <a:solidFill>
                    <a:srgbClr val="ffffff"/>
                  </a:solidFill>
                </a:uFill>
                <a:latin typeface="Arial"/>
              </a:rPr>
              <a:t>diterap</a:t>
            </a:r>
            <a:r>
              <a:rPr b="0" lang="en-US" sz="2000" spc="-1" strike="noStrike">
                <a:solidFill>
                  <a:srgbClr val="000000"/>
                </a:solidFill>
                <a:uFill>
                  <a:solidFill>
                    <a:srgbClr val="ffffff"/>
                  </a:solidFill>
                </a:uFill>
                <a:latin typeface="Arial"/>
              </a:rPr>
              <a:t>kan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penelit</a:t>
            </a:r>
            <a:r>
              <a:rPr b="0" lang="en-US" sz="2000" spc="-1" strike="noStrike">
                <a:solidFill>
                  <a:srgbClr val="000000"/>
                </a:solidFill>
                <a:uFill>
                  <a:solidFill>
                    <a:srgbClr val="ffffff"/>
                  </a:solidFill>
                </a:uFill>
                <a:latin typeface="Arial"/>
              </a:rPr>
              <a:t>ian </a:t>
            </a:r>
            <a:r>
              <a:rPr b="0" lang="en-US" sz="2000" spc="-1" strike="noStrike">
                <a:solidFill>
                  <a:srgbClr val="000000"/>
                </a:solidFill>
                <a:uFill>
                  <a:solidFill>
                    <a:srgbClr val="ffffff"/>
                  </a:solidFill>
                </a:uFill>
                <a:latin typeface="Arial"/>
              </a:rPr>
              <a:t>berjud</a:t>
            </a:r>
            <a:r>
              <a:rPr b="0" lang="en-US" sz="2000" spc="-1" strike="noStrike">
                <a:solidFill>
                  <a:srgbClr val="000000"/>
                </a:solidFill>
                <a:uFill>
                  <a:solidFill>
                    <a:srgbClr val="ffffff"/>
                  </a:solidFill>
                </a:uFill>
                <a:latin typeface="Arial"/>
              </a:rPr>
              <a:t>ul </a:t>
            </a:r>
            <a:r>
              <a:rPr b="0" lang="en-US" sz="2000" spc="-1" strike="noStrike">
                <a:solidFill>
                  <a:srgbClr val="000000"/>
                </a:solidFill>
                <a:uFill>
                  <a:solidFill>
                    <a:srgbClr val="ffffff"/>
                  </a:solidFill>
                </a:uFill>
                <a:latin typeface="Arial"/>
              </a:rPr>
              <a:t>“Imple</a:t>
            </a:r>
            <a:r>
              <a:rPr b="0" lang="en-US" sz="2000" spc="-1" strike="noStrike">
                <a:solidFill>
                  <a:srgbClr val="000000"/>
                </a:solidFill>
                <a:uFill>
                  <a:solidFill>
                    <a:srgbClr val="ffffff"/>
                  </a:solidFill>
                </a:uFill>
                <a:latin typeface="Arial"/>
              </a:rPr>
              <a:t>menta</a:t>
            </a:r>
            <a:r>
              <a:rPr b="0" lang="en-US" sz="2000" spc="-1" strike="noStrike">
                <a:solidFill>
                  <a:srgbClr val="000000"/>
                </a:solidFill>
                <a:uFill>
                  <a:solidFill>
                    <a:srgbClr val="ffffff"/>
                  </a:solidFill>
                </a:uFill>
                <a:latin typeface="Arial"/>
              </a:rPr>
              <a:t>si dan </a:t>
            </a:r>
            <a:r>
              <a:rPr b="0" lang="en-US" sz="2000" spc="-1" strike="noStrike">
                <a:solidFill>
                  <a:srgbClr val="000000"/>
                </a:solidFill>
                <a:uFill>
                  <a:solidFill>
                    <a:srgbClr val="ffffff"/>
                  </a:solidFill>
                </a:uFill>
                <a:latin typeface="Arial"/>
              </a:rPr>
              <a:t>Analisi</a:t>
            </a:r>
            <a:r>
              <a:rPr b="0" lang="en-US" sz="2000" spc="-1" strike="noStrike">
                <a:solidFill>
                  <a:srgbClr val="000000"/>
                </a:solidFill>
                <a:uFill>
                  <a:solidFill>
                    <a:srgbClr val="ffffff"/>
                  </a:solidFill>
                </a:uFill>
                <a:latin typeface="Arial"/>
              </a:rPr>
              <a:t>s </a:t>
            </a:r>
            <a:r>
              <a:rPr b="0" lang="en-US" sz="2000" spc="-1" strike="noStrike">
                <a:solidFill>
                  <a:srgbClr val="000000"/>
                </a:solidFill>
                <a:uFill>
                  <a:solidFill>
                    <a:srgbClr val="ffffff"/>
                  </a:solidFill>
                </a:uFill>
                <a:latin typeface="Arial"/>
              </a:rPr>
              <a:t>Perfor</a:t>
            </a:r>
            <a:r>
              <a:rPr b="0" lang="en-US" sz="2000" spc="-1" strike="noStrike">
                <a:solidFill>
                  <a:srgbClr val="000000"/>
                </a:solidFill>
                <a:uFill>
                  <a:solidFill>
                    <a:srgbClr val="ffffff"/>
                  </a:solidFill>
                </a:uFill>
                <a:latin typeface="Arial"/>
              </a:rPr>
              <a:t>ma </a:t>
            </a:r>
            <a:r>
              <a:rPr b="0" lang="en-US" sz="2000" spc="-1" strike="noStrike">
                <a:solidFill>
                  <a:srgbClr val="000000"/>
                </a:solidFill>
                <a:uFill>
                  <a:solidFill>
                    <a:srgbClr val="ffffff"/>
                  </a:solidFill>
                </a:uFill>
                <a:latin typeface="Arial"/>
              </a:rPr>
              <a:t>Protok</a:t>
            </a:r>
            <a:r>
              <a:rPr b="0" lang="en-US" sz="2000" spc="-1" strike="noStrike">
                <a:solidFill>
                  <a:srgbClr val="000000"/>
                </a:solidFill>
                <a:uFill>
                  <a:solidFill>
                    <a:srgbClr val="ffffff"/>
                  </a:solidFill>
                </a:uFill>
                <a:latin typeface="Arial"/>
              </a:rPr>
              <a:t>ol </a:t>
            </a:r>
            <a:r>
              <a:rPr b="0" lang="en-US" sz="2000" spc="-1" strike="noStrike">
                <a:solidFill>
                  <a:srgbClr val="000000"/>
                </a:solidFill>
                <a:uFill>
                  <a:solidFill>
                    <a:srgbClr val="ffffff"/>
                  </a:solidFill>
                </a:uFill>
                <a:latin typeface="Arial"/>
              </a:rPr>
              <a:t>Messa</a:t>
            </a:r>
            <a:r>
              <a:rPr b="0" lang="en-US" sz="2000" spc="-1" strike="noStrike">
                <a:solidFill>
                  <a:srgbClr val="000000"/>
                </a:solidFill>
                <a:uFill>
                  <a:solidFill>
                    <a:srgbClr val="ffffff"/>
                  </a:solidFill>
                </a:uFill>
                <a:latin typeface="Arial"/>
              </a:rPr>
              <a:t>ge </a:t>
            </a:r>
            <a:r>
              <a:rPr b="0" lang="en-US" sz="2000" spc="-1" strike="noStrike">
                <a:solidFill>
                  <a:srgbClr val="000000"/>
                </a:solidFill>
                <a:uFill>
                  <a:solidFill>
                    <a:srgbClr val="ffffff"/>
                  </a:solidFill>
                </a:uFill>
                <a:latin typeface="Arial"/>
              </a:rPr>
              <a:t>Queui</a:t>
            </a:r>
            <a:r>
              <a:rPr b="0" lang="en-US" sz="2000" spc="-1" strike="noStrike">
                <a:solidFill>
                  <a:srgbClr val="000000"/>
                </a:solidFill>
                <a:uFill>
                  <a:solidFill>
                    <a:srgbClr val="ffffff"/>
                  </a:solidFill>
                </a:uFill>
                <a:latin typeface="Arial"/>
              </a:rPr>
              <a:t>ng </a:t>
            </a:r>
            <a:r>
              <a:rPr b="0" lang="en-US" sz="2000" spc="-1" strike="noStrike">
                <a:solidFill>
                  <a:srgbClr val="000000"/>
                </a:solidFill>
                <a:uFill>
                  <a:solidFill>
                    <a:srgbClr val="ffffff"/>
                  </a:solidFill>
                </a:uFill>
                <a:latin typeface="Arial"/>
              </a:rPr>
              <a:t>Telem</a:t>
            </a:r>
            <a:r>
              <a:rPr b="0" lang="en-US" sz="2000" spc="-1" strike="noStrike">
                <a:solidFill>
                  <a:srgbClr val="000000"/>
                </a:solidFill>
                <a:uFill>
                  <a:solidFill>
                    <a:srgbClr val="ffffff"/>
                  </a:solidFill>
                </a:uFill>
                <a:latin typeface="Arial"/>
              </a:rPr>
              <a:t>etry </a:t>
            </a:r>
            <a:r>
              <a:rPr b="0" lang="en-US" sz="2000" spc="-1" strike="noStrike">
                <a:solidFill>
                  <a:srgbClr val="000000"/>
                </a:solidFill>
                <a:uFill>
                  <a:solidFill>
                    <a:srgbClr val="ffffff"/>
                  </a:solidFill>
                </a:uFill>
                <a:latin typeface="Arial"/>
              </a:rPr>
              <a:t>Transp</a:t>
            </a:r>
            <a:r>
              <a:rPr b="0" lang="en-US" sz="2000" spc="-1" strike="noStrike">
                <a:solidFill>
                  <a:srgbClr val="000000"/>
                </a:solidFill>
                <a:uFill>
                  <a:solidFill>
                    <a:srgbClr val="ffffff"/>
                  </a:solidFill>
                </a:uFill>
                <a:latin typeface="Arial"/>
              </a:rPr>
              <a:t>ort </a:t>
            </a:r>
            <a:r>
              <a:rPr b="0" lang="en-US" sz="2000" spc="-1" strike="noStrike">
                <a:solidFill>
                  <a:srgbClr val="000000"/>
                </a:solidFill>
                <a:uFill>
                  <a:solidFill>
                    <a:srgbClr val="ffffff"/>
                  </a:solidFill>
                </a:uFill>
                <a:latin typeface="Arial"/>
              </a:rPr>
              <a:t>(MQT</a:t>
            </a:r>
            <a:r>
              <a:rPr b="0" lang="en-US" sz="2000" spc="-1" strike="noStrike">
                <a:solidFill>
                  <a:srgbClr val="000000"/>
                </a:solidFill>
                <a:uFill>
                  <a:solidFill>
                    <a:srgbClr val="ffffff"/>
                  </a:solidFill>
                </a:uFill>
                <a:latin typeface="Arial"/>
              </a:rPr>
              <a:t>T) </a:t>
            </a:r>
            <a:r>
              <a:rPr b="0" lang="en-US" sz="2000" spc="-1" strike="noStrike">
                <a:solidFill>
                  <a:srgbClr val="000000"/>
                </a:solidFill>
                <a:uFill>
                  <a:solidFill>
                    <a:srgbClr val="ffffff"/>
                  </a:solidFill>
                </a:uFill>
                <a:latin typeface="Arial"/>
              </a:rPr>
              <a:t>denga</a:t>
            </a:r>
            <a:r>
              <a:rPr b="0" lang="en-US" sz="2000" spc="-1" strike="noStrike">
                <a:solidFill>
                  <a:srgbClr val="000000"/>
                </a:solidFill>
                <a:uFill>
                  <a:solidFill>
                    <a:srgbClr val="ffffff"/>
                  </a:solidFill>
                </a:uFill>
                <a:latin typeface="Arial"/>
              </a:rPr>
              <a:t>n </a:t>
            </a:r>
            <a:r>
              <a:rPr b="0" lang="en-US" sz="2000" spc="-1" strike="noStrike">
                <a:solidFill>
                  <a:srgbClr val="000000"/>
                </a:solidFill>
                <a:uFill>
                  <a:solidFill>
                    <a:srgbClr val="ffffff"/>
                  </a:solidFill>
                </a:uFill>
                <a:latin typeface="Arial"/>
              </a:rPr>
              <a:t>pengar</a:t>
            </a:r>
            <a:r>
              <a:rPr b="0" lang="en-US" sz="2000" spc="-1" strike="noStrike">
                <a:solidFill>
                  <a:srgbClr val="000000"/>
                </a:solidFill>
                <a:uFill>
                  <a:solidFill>
                    <a:srgbClr val="ffffff"/>
                  </a:solidFill>
                </a:uFill>
                <a:latin typeface="Arial"/>
              </a:rPr>
              <a:t>uh syn </a:t>
            </a:r>
            <a:r>
              <a:rPr b="0" lang="en-US" sz="2000" spc="-1" strike="noStrike">
                <a:solidFill>
                  <a:srgbClr val="000000"/>
                </a:solidFill>
                <a:uFill>
                  <a:solidFill>
                    <a:srgbClr val="ffffff"/>
                  </a:solidFill>
                </a:uFill>
                <a:latin typeface="Arial"/>
              </a:rPr>
              <a:t>floodin</a:t>
            </a:r>
            <a:r>
              <a:rPr b="0" lang="en-US" sz="2000" spc="-1" strike="noStrike">
                <a:solidFill>
                  <a:srgbClr val="000000"/>
                </a:solidFill>
                <a:uFill>
                  <a:solidFill>
                    <a:srgbClr val="ffffff"/>
                  </a:solidFill>
                </a:uFill>
                <a:latin typeface="Arial"/>
              </a:rPr>
              <a:t>g </a:t>
            </a:r>
            <a:r>
              <a:rPr b="0" lang="en-US" sz="2000" spc="-1" strike="noStrike">
                <a:solidFill>
                  <a:srgbClr val="000000"/>
                </a:solidFill>
                <a:uFill>
                  <a:solidFill>
                    <a:srgbClr val="ffffff"/>
                  </a:solidFill>
                </a:uFill>
                <a:latin typeface="Arial"/>
              </a:rPr>
              <a:t>attack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teknol</a:t>
            </a:r>
            <a:r>
              <a:rPr b="0" lang="en-US" sz="2000" spc="-1" strike="noStrike">
                <a:solidFill>
                  <a:srgbClr val="000000"/>
                </a:solidFill>
                <a:uFill>
                  <a:solidFill>
                    <a:srgbClr val="ffffff"/>
                  </a:solidFill>
                </a:uFill>
                <a:latin typeface="Arial"/>
              </a:rPr>
              <a:t>ogi </a:t>
            </a:r>
            <a:r>
              <a:rPr b="0" lang="en-US" sz="2000" spc="-1" strike="noStrike">
                <a:solidFill>
                  <a:srgbClr val="000000"/>
                </a:solidFill>
                <a:uFill>
                  <a:solidFill>
                    <a:srgbClr val="ffffff"/>
                  </a:solidFill>
                </a:uFill>
                <a:latin typeface="Arial"/>
              </a:rPr>
              <a:t>LoraW</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untuk </a:t>
            </a:r>
            <a:r>
              <a:rPr b="0" lang="en-US" sz="2000" spc="-1" strike="noStrike">
                <a:solidFill>
                  <a:srgbClr val="000000"/>
                </a:solidFill>
                <a:uFill>
                  <a:solidFill>
                    <a:srgbClr val="ffffff"/>
                  </a:solidFill>
                </a:uFill>
                <a:latin typeface="Arial"/>
              </a:rPr>
              <a:t>Smart </a:t>
            </a:r>
            <a:r>
              <a:rPr b="0" lang="en-US" sz="2000" spc="-1" strike="noStrike">
                <a:solidFill>
                  <a:srgbClr val="000000"/>
                </a:solidFill>
                <a:uFill>
                  <a:solidFill>
                    <a:srgbClr val="ffffff"/>
                  </a:solidFill>
                </a:uFill>
                <a:latin typeface="Arial"/>
              </a:rPr>
              <a:t>Agricul</a:t>
            </a:r>
            <a:r>
              <a:rPr b="0" lang="en-US" sz="2000" spc="-1" strike="noStrike">
                <a:solidFill>
                  <a:srgbClr val="000000"/>
                </a:solidFill>
                <a:uFill>
                  <a:solidFill>
                    <a:srgbClr val="ffffff"/>
                  </a:solidFill>
                </a:uFill>
                <a:latin typeface="Arial"/>
              </a:rPr>
              <a:t>ture”.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penelit</a:t>
            </a:r>
            <a:r>
              <a:rPr b="0" lang="en-US" sz="2000" spc="-1" strike="noStrike">
                <a:solidFill>
                  <a:srgbClr val="000000"/>
                </a:solidFill>
                <a:uFill>
                  <a:solidFill>
                    <a:srgbClr val="ffffff"/>
                  </a:solidFill>
                </a:uFill>
                <a:latin typeface="Arial"/>
              </a:rPr>
              <a:t>ian ini </a:t>
            </a:r>
            <a:r>
              <a:rPr b="0" lang="en-US" sz="2000" spc="-1" strike="noStrike">
                <a:solidFill>
                  <a:srgbClr val="000000"/>
                </a:solidFill>
                <a:uFill>
                  <a:solidFill>
                    <a:srgbClr val="ffffff"/>
                  </a:solidFill>
                </a:uFill>
                <a:latin typeface="Arial"/>
              </a:rPr>
              <a:t>meingi</a:t>
            </a:r>
            <a:r>
              <a:rPr b="0" lang="en-US" sz="2000" spc="-1" strike="noStrike">
                <a:solidFill>
                  <a:srgbClr val="000000"/>
                </a:solidFill>
                <a:uFill>
                  <a:solidFill>
                    <a:srgbClr val="ffffff"/>
                  </a:solidFill>
                </a:uFill>
                <a:latin typeface="Arial"/>
              </a:rPr>
              <a:t>mplem</a:t>
            </a:r>
            <a:r>
              <a:rPr b="0" lang="en-US" sz="2000" spc="-1" strike="noStrike">
                <a:solidFill>
                  <a:srgbClr val="000000"/>
                </a:solidFill>
                <a:uFill>
                  <a:solidFill>
                    <a:srgbClr val="ffffff"/>
                  </a:solidFill>
                </a:uFill>
                <a:latin typeface="Arial"/>
              </a:rPr>
              <a:t>entasi</a:t>
            </a:r>
            <a:r>
              <a:rPr b="0" lang="en-US" sz="2000" spc="-1" strike="noStrike">
                <a:solidFill>
                  <a:srgbClr val="000000"/>
                </a:solidFill>
                <a:uFill>
                  <a:solidFill>
                    <a:srgbClr val="ffffff"/>
                  </a:solidFill>
                </a:uFill>
                <a:latin typeface="Arial"/>
              </a:rPr>
              <a:t>kan </a:t>
            </a:r>
            <a:r>
              <a:rPr b="0" lang="en-US" sz="2000" spc="-1" strike="noStrike">
                <a:solidFill>
                  <a:srgbClr val="000000"/>
                </a:solidFill>
                <a:uFill>
                  <a:solidFill>
                    <a:srgbClr val="ffffff"/>
                  </a:solidFill>
                </a:uFill>
                <a:latin typeface="Arial"/>
              </a:rPr>
              <a:t>protok</a:t>
            </a:r>
            <a:r>
              <a:rPr b="0" lang="en-US" sz="2000" spc="-1" strike="noStrike">
                <a:solidFill>
                  <a:srgbClr val="000000"/>
                </a:solidFill>
                <a:uFill>
                  <a:solidFill>
                    <a:srgbClr val="ffffff"/>
                  </a:solidFill>
                </a:uFill>
                <a:latin typeface="Arial"/>
              </a:rPr>
              <a:t>ol </a:t>
            </a:r>
            <a:r>
              <a:rPr b="0" lang="en-US" sz="2000" spc="-1" strike="noStrike">
                <a:solidFill>
                  <a:srgbClr val="000000"/>
                </a:solidFill>
                <a:uFill>
                  <a:solidFill>
                    <a:srgbClr val="ffffff"/>
                  </a:solidFill>
                </a:uFill>
                <a:latin typeface="Arial"/>
              </a:rPr>
              <a:t>MQTT </a:t>
            </a:r>
            <a:r>
              <a:rPr b="0" lang="en-US" sz="2000" spc="-1" strike="noStrike">
                <a:solidFill>
                  <a:srgbClr val="000000"/>
                </a:solidFill>
                <a:uFill>
                  <a:solidFill>
                    <a:srgbClr val="ffffff"/>
                  </a:solidFill>
                </a:uFill>
                <a:latin typeface="Arial"/>
              </a:rPr>
              <a:t>yang </a:t>
            </a:r>
            <a:r>
              <a:rPr b="0" lang="en-US" sz="2000" spc="-1" strike="noStrike">
                <a:solidFill>
                  <a:srgbClr val="000000"/>
                </a:solidFill>
                <a:uFill>
                  <a:solidFill>
                    <a:srgbClr val="ffffff"/>
                  </a:solidFill>
                </a:uFill>
                <a:latin typeface="Arial"/>
              </a:rPr>
              <a:t>terdap</a:t>
            </a:r>
            <a:r>
              <a:rPr b="0" lang="en-US" sz="2000" spc="-1" strike="noStrike">
                <a:solidFill>
                  <a:srgbClr val="000000"/>
                </a:solidFill>
                <a:uFill>
                  <a:solidFill>
                    <a:srgbClr val="ffffff"/>
                  </a:solidFill>
                </a:uFill>
                <a:latin typeface="Arial"/>
              </a:rPr>
              <a:t>at </a:t>
            </a:r>
            <a:r>
              <a:rPr b="0" lang="en-US" sz="2000" spc="-1" strike="noStrike">
                <a:solidFill>
                  <a:srgbClr val="000000"/>
                </a:solidFill>
                <a:uFill>
                  <a:solidFill>
                    <a:srgbClr val="ffffff"/>
                  </a:solidFill>
                </a:uFill>
                <a:latin typeface="Arial"/>
              </a:rPr>
              <a:t>broker </a:t>
            </a:r>
            <a:r>
              <a:rPr b="0" lang="en-US" sz="2000" spc="-1" strike="noStrike">
                <a:solidFill>
                  <a:srgbClr val="000000"/>
                </a:solidFill>
                <a:uFill>
                  <a:solidFill>
                    <a:srgbClr val="ffffff"/>
                  </a:solidFill>
                </a:uFill>
                <a:latin typeface="Arial"/>
              </a:rPr>
              <a:t>sebag</a:t>
            </a:r>
            <a:r>
              <a:rPr b="0" lang="en-US" sz="2000" spc="-1" strike="noStrike">
                <a:solidFill>
                  <a:srgbClr val="000000"/>
                </a:solidFill>
                <a:uFill>
                  <a:solidFill>
                    <a:srgbClr val="ffffff"/>
                  </a:solidFill>
                </a:uFill>
                <a:latin typeface="Arial"/>
              </a:rPr>
              <a:t>ai </a:t>
            </a:r>
            <a:r>
              <a:rPr b="0" lang="en-US" sz="2000" spc="-1" strike="noStrike">
                <a:solidFill>
                  <a:srgbClr val="000000"/>
                </a:solidFill>
                <a:uFill>
                  <a:solidFill>
                    <a:srgbClr val="ffffff"/>
                  </a:solidFill>
                </a:uFill>
                <a:latin typeface="Arial"/>
              </a:rPr>
              <a:t>pusat </a:t>
            </a:r>
            <a:r>
              <a:rPr b="0" lang="en-US" sz="2000" spc="-1" strike="noStrike">
                <a:solidFill>
                  <a:srgbClr val="000000"/>
                </a:solidFill>
                <a:uFill>
                  <a:solidFill>
                    <a:srgbClr val="ffffff"/>
                  </a:solidFill>
                </a:uFill>
                <a:latin typeface="Arial"/>
              </a:rPr>
              <a:t>komun</a:t>
            </a:r>
            <a:r>
              <a:rPr b="0" lang="en-US" sz="2000" spc="-1" strike="noStrike">
                <a:solidFill>
                  <a:srgbClr val="000000"/>
                </a:solidFill>
                <a:uFill>
                  <a:solidFill>
                    <a:srgbClr val="ffffff"/>
                  </a:solidFill>
                </a:uFill>
                <a:latin typeface="Arial"/>
              </a:rPr>
              <a:t>ikasi </a:t>
            </a:r>
            <a:r>
              <a:rPr b="0" lang="en-US" sz="2000" spc="-1" strike="noStrike">
                <a:solidFill>
                  <a:srgbClr val="000000"/>
                </a:solidFill>
                <a:uFill>
                  <a:solidFill>
                    <a:srgbClr val="ffffff"/>
                  </a:solidFill>
                </a:uFill>
                <a:latin typeface="Arial"/>
              </a:rPr>
              <a:t>antara </a:t>
            </a:r>
            <a:r>
              <a:rPr b="0" lang="en-US" sz="2000" spc="-1" strike="noStrike">
                <a:solidFill>
                  <a:srgbClr val="000000"/>
                </a:solidFill>
                <a:uFill>
                  <a:solidFill>
                    <a:srgbClr val="ffffff"/>
                  </a:solidFill>
                </a:uFill>
                <a:latin typeface="Arial"/>
              </a:rPr>
              <a:t>publis</a:t>
            </a:r>
            <a:r>
              <a:rPr b="0" lang="en-US" sz="2000" spc="-1" strike="noStrike">
                <a:solidFill>
                  <a:srgbClr val="000000"/>
                </a:solidFill>
                <a:uFill>
                  <a:solidFill>
                    <a:srgbClr val="ffffff"/>
                  </a:solidFill>
                </a:uFill>
                <a:latin typeface="Arial"/>
              </a:rPr>
              <a:t>her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subscr</a:t>
            </a:r>
            <a:r>
              <a:rPr b="0" lang="en-US" sz="2000" spc="-1" strike="noStrike">
                <a:solidFill>
                  <a:srgbClr val="000000"/>
                </a:solidFill>
                <a:uFill>
                  <a:solidFill>
                    <a:srgbClr val="ffffff"/>
                  </a:solidFill>
                </a:uFill>
                <a:latin typeface="Arial"/>
              </a:rPr>
              <a:t>iber. </a:t>
            </a:r>
            <a:r>
              <a:rPr b="0" lang="en-US" sz="2000" spc="-1" strike="noStrike">
                <a:solidFill>
                  <a:srgbClr val="000000"/>
                </a:solidFill>
                <a:uFill>
                  <a:solidFill>
                    <a:srgbClr val="ffffff"/>
                  </a:solidFill>
                </a:uFill>
                <a:latin typeface="Arial"/>
              </a:rPr>
              <a:t>Hasil </a:t>
            </a:r>
            <a:r>
              <a:rPr b="0" lang="en-US" sz="2000" spc="-1" strike="noStrike">
                <a:solidFill>
                  <a:srgbClr val="000000"/>
                </a:solidFill>
                <a:uFill>
                  <a:solidFill>
                    <a:srgbClr val="ffffff"/>
                  </a:solidFill>
                </a:uFill>
                <a:latin typeface="Arial"/>
              </a:rPr>
              <a:t>yang </a:t>
            </a:r>
            <a:r>
              <a:rPr b="0" lang="en-US" sz="2000" spc="-1" strike="noStrike">
                <a:solidFill>
                  <a:srgbClr val="000000"/>
                </a:solidFill>
                <a:uFill>
                  <a:solidFill>
                    <a:srgbClr val="ffffff"/>
                  </a:solidFill>
                </a:uFill>
                <a:latin typeface="Arial"/>
              </a:rPr>
              <a:t>didapa</a:t>
            </a:r>
            <a:r>
              <a:rPr b="0" lang="en-US" sz="2000" spc="-1" strike="noStrike">
                <a:solidFill>
                  <a:srgbClr val="000000"/>
                </a:solidFill>
                <a:uFill>
                  <a:solidFill>
                    <a:srgbClr val="ffffff"/>
                  </a:solidFill>
                </a:uFill>
                <a:latin typeface="Arial"/>
              </a:rPr>
              <a:t>tkan </a:t>
            </a:r>
            <a:r>
              <a:rPr b="0" lang="en-US" sz="2000" spc="-1" strike="noStrike">
                <a:solidFill>
                  <a:srgbClr val="000000"/>
                </a:solidFill>
                <a:uFill>
                  <a:solidFill>
                    <a:srgbClr val="ffffff"/>
                  </a:solidFill>
                </a:uFill>
                <a:latin typeface="Arial"/>
              </a:rPr>
              <a:t>adalah </a:t>
            </a:r>
            <a:r>
              <a:rPr b="0" lang="en-US" sz="2000" spc="-1" strike="noStrike">
                <a:solidFill>
                  <a:srgbClr val="000000"/>
                </a:solidFill>
                <a:uFill>
                  <a:solidFill>
                    <a:srgbClr val="ffffff"/>
                  </a:solidFill>
                </a:uFill>
                <a:latin typeface="Arial"/>
              </a:rPr>
              <a:t>menge</a:t>
            </a:r>
            <a:r>
              <a:rPr b="0" lang="en-US" sz="2000" spc="-1" strike="noStrike">
                <a:solidFill>
                  <a:srgbClr val="000000"/>
                </a:solidFill>
                <a:uFill>
                  <a:solidFill>
                    <a:srgbClr val="ffffff"/>
                  </a:solidFill>
                </a:uFill>
                <a:latin typeface="Arial"/>
              </a:rPr>
              <a:t>tahui </a:t>
            </a:r>
            <a:r>
              <a:rPr b="0" lang="en-US" sz="2000" spc="-1" strike="noStrike">
                <a:solidFill>
                  <a:srgbClr val="000000"/>
                </a:solidFill>
                <a:uFill>
                  <a:solidFill>
                    <a:srgbClr val="ffffff"/>
                  </a:solidFill>
                </a:uFill>
                <a:latin typeface="Arial"/>
              </a:rPr>
              <a:t>perfor</a:t>
            </a:r>
            <a:r>
              <a:rPr b="0" lang="en-US" sz="2000" spc="-1" strike="noStrike">
                <a:solidFill>
                  <a:srgbClr val="000000"/>
                </a:solidFill>
                <a:uFill>
                  <a:solidFill>
                    <a:srgbClr val="ffffff"/>
                  </a:solidFill>
                </a:uFill>
                <a:latin typeface="Arial"/>
              </a:rPr>
              <a:t>ma </a:t>
            </a:r>
            <a:r>
              <a:rPr b="0" lang="en-US" sz="2000" spc="-1" strike="noStrike">
                <a:solidFill>
                  <a:srgbClr val="000000"/>
                </a:solidFill>
                <a:uFill>
                  <a:solidFill>
                    <a:srgbClr val="ffffff"/>
                  </a:solidFill>
                </a:uFill>
                <a:latin typeface="Arial"/>
              </a:rPr>
              <a:t>protok</a:t>
            </a:r>
            <a:r>
              <a:rPr b="0" lang="en-US" sz="2000" spc="-1" strike="noStrike">
                <a:solidFill>
                  <a:srgbClr val="000000"/>
                </a:solidFill>
                <a:uFill>
                  <a:solidFill>
                    <a:srgbClr val="ffffff"/>
                  </a:solidFill>
                </a:uFill>
                <a:latin typeface="Arial"/>
              </a:rPr>
              <a:t>ol </a:t>
            </a:r>
            <a:r>
              <a:rPr b="0" lang="en-US" sz="2000" spc="-1" strike="noStrike">
                <a:solidFill>
                  <a:srgbClr val="000000"/>
                </a:solidFill>
                <a:uFill>
                  <a:solidFill>
                    <a:srgbClr val="ffffff"/>
                  </a:solidFill>
                </a:uFill>
                <a:latin typeface="Arial"/>
              </a:rPr>
              <a:t>MQTT </a:t>
            </a:r>
            <a:r>
              <a:rPr b="0" lang="en-US" sz="2000" spc="-1" strike="noStrike">
                <a:solidFill>
                  <a:srgbClr val="000000"/>
                </a:solidFill>
                <a:uFill>
                  <a:solidFill>
                    <a:srgbClr val="ffffff"/>
                  </a:solidFill>
                </a:uFill>
                <a:latin typeface="Arial"/>
              </a:rPr>
              <a:t>pada </a:t>
            </a:r>
            <a:r>
              <a:rPr b="0" lang="en-US" sz="2000" spc="-1" strike="noStrike">
                <a:solidFill>
                  <a:srgbClr val="000000"/>
                </a:solidFill>
                <a:uFill>
                  <a:solidFill>
                    <a:srgbClr val="ffffff"/>
                  </a:solidFill>
                </a:uFill>
                <a:latin typeface="Arial"/>
              </a:rPr>
              <a:t>LoraW</a:t>
            </a:r>
            <a:r>
              <a:rPr b="0" lang="en-US" sz="2000" spc="-1" strike="noStrike">
                <a:solidFill>
                  <a:srgbClr val="000000"/>
                </a:solidFill>
                <a:uFill>
                  <a:solidFill>
                    <a:srgbClr val="ffffff"/>
                  </a:solidFill>
                </a:uFill>
                <a:latin typeface="Arial"/>
              </a:rPr>
              <a:t>AN </a:t>
            </a:r>
            <a:r>
              <a:rPr b="0" lang="en-US" sz="2000" spc="-1" strike="noStrike">
                <a:solidFill>
                  <a:srgbClr val="000000"/>
                </a:solidFill>
                <a:uFill>
                  <a:solidFill>
                    <a:srgbClr val="ffffff"/>
                  </a:solidFill>
                </a:uFill>
                <a:latin typeface="Arial"/>
              </a:rPr>
              <a:t>menur</a:t>
            </a:r>
            <a:r>
              <a:rPr b="0" lang="en-US" sz="2000" spc="-1" strike="noStrike">
                <a:solidFill>
                  <a:srgbClr val="000000"/>
                </a:solidFill>
                <a:uFill>
                  <a:solidFill>
                    <a:srgbClr val="ffffff"/>
                  </a:solidFill>
                </a:uFill>
                <a:latin typeface="Arial"/>
              </a:rPr>
              <a:t>un </a:t>
            </a:r>
            <a:r>
              <a:rPr b="0" lang="en-US" sz="2000" spc="-1" strike="noStrike">
                <a:solidFill>
                  <a:srgbClr val="000000"/>
                </a:solidFill>
                <a:uFill>
                  <a:solidFill>
                    <a:srgbClr val="ffffff"/>
                  </a:solidFill>
                </a:uFill>
                <a:latin typeface="Arial"/>
              </a:rPr>
              <a:t>atau </a:t>
            </a:r>
            <a:r>
              <a:rPr b="0" lang="en-US" sz="2000" spc="-1" strike="noStrike">
                <a:solidFill>
                  <a:srgbClr val="000000"/>
                </a:solidFill>
                <a:uFill>
                  <a:solidFill>
                    <a:srgbClr val="ffffff"/>
                  </a:solidFill>
                </a:uFill>
                <a:latin typeface="Arial"/>
              </a:rPr>
              <a:t>stabil </a:t>
            </a:r>
            <a:r>
              <a:rPr b="0" lang="en-US" sz="2000" spc="-1" strike="noStrike">
                <a:solidFill>
                  <a:srgbClr val="000000"/>
                </a:solidFill>
                <a:uFill>
                  <a:solidFill>
                    <a:srgbClr val="ffffff"/>
                  </a:solidFill>
                </a:uFill>
                <a:latin typeface="Arial"/>
              </a:rPr>
              <a:t>saat </a:t>
            </a:r>
            <a:r>
              <a:rPr b="0" lang="en-US" sz="2000" spc="-1" strike="noStrike">
                <a:solidFill>
                  <a:srgbClr val="000000"/>
                </a:solidFill>
                <a:uFill>
                  <a:solidFill>
                    <a:srgbClr val="ffffff"/>
                  </a:solidFill>
                </a:uFill>
                <a:latin typeface="Arial"/>
              </a:rPr>
              <a:t>dilaku</a:t>
            </a:r>
            <a:r>
              <a:rPr b="0" lang="en-US" sz="2000" spc="-1" strike="noStrike">
                <a:solidFill>
                  <a:srgbClr val="000000"/>
                </a:solidFill>
                <a:uFill>
                  <a:solidFill>
                    <a:srgbClr val="ffffff"/>
                  </a:solidFill>
                </a:uFill>
                <a:latin typeface="Arial"/>
              </a:rPr>
              <a:t>kan </a:t>
            </a:r>
            <a:r>
              <a:rPr b="0" lang="en-US" sz="2000" spc="-1" strike="noStrike">
                <a:solidFill>
                  <a:srgbClr val="000000"/>
                </a:solidFill>
                <a:uFill>
                  <a:solidFill>
                    <a:srgbClr val="ffffff"/>
                  </a:solidFill>
                </a:uFill>
                <a:latin typeface="Arial"/>
              </a:rPr>
              <a:t>serang</a:t>
            </a:r>
            <a:r>
              <a:rPr b="0" lang="en-US" sz="2000" spc="-1" strike="noStrike">
                <a:solidFill>
                  <a:srgbClr val="000000"/>
                </a:solidFill>
                <a:uFill>
                  <a:solidFill>
                    <a:srgbClr val="ffffff"/>
                  </a:solidFill>
                </a:uFill>
                <a:latin typeface="Arial"/>
              </a:rPr>
              <a:t>an syn </a:t>
            </a:r>
            <a:r>
              <a:rPr b="0" lang="en-US" sz="2000" spc="-1" strike="noStrike">
                <a:solidFill>
                  <a:srgbClr val="000000"/>
                </a:solidFill>
                <a:uFill>
                  <a:solidFill>
                    <a:srgbClr val="ffffff"/>
                  </a:solidFill>
                </a:uFill>
                <a:latin typeface="Arial"/>
              </a:rPr>
              <a:t>floodin</a:t>
            </a:r>
            <a:r>
              <a:rPr b="0" lang="en-US" sz="2000" spc="-1" strike="noStrike">
                <a:solidFill>
                  <a:srgbClr val="000000"/>
                </a:solidFill>
                <a:uFill>
                  <a:solidFill>
                    <a:srgbClr val="ffffff"/>
                  </a:solidFill>
                </a:uFill>
                <a:latin typeface="Arial"/>
              </a:rPr>
              <a:t>g </a:t>
            </a:r>
            <a:r>
              <a:rPr b="0" lang="en-US" sz="2000" spc="-1" strike="noStrike">
                <a:solidFill>
                  <a:srgbClr val="000000"/>
                </a:solidFill>
                <a:uFill>
                  <a:solidFill>
                    <a:srgbClr val="ffffff"/>
                  </a:solidFill>
                </a:uFill>
                <a:latin typeface="Arial"/>
              </a:rPr>
              <a:t>attack </a:t>
            </a:r>
            <a:r>
              <a:rPr b="0" lang="en-US" sz="2000" spc="-1" strike="noStrike">
                <a:solidFill>
                  <a:srgbClr val="000000"/>
                </a:solidFill>
                <a:uFill>
                  <a:solidFill>
                    <a:srgbClr val="ffffff"/>
                  </a:solidFill>
                </a:uFill>
                <a:latin typeface="Arial"/>
              </a:rPr>
              <a:t>denga</a:t>
            </a:r>
            <a:r>
              <a:rPr b="0" lang="en-US" sz="2000" spc="-1" strike="noStrike">
                <a:solidFill>
                  <a:srgbClr val="000000"/>
                </a:solidFill>
                <a:uFill>
                  <a:solidFill>
                    <a:srgbClr val="ffffff"/>
                  </a:solidFill>
                </a:uFill>
                <a:latin typeface="Arial"/>
              </a:rPr>
              <a:t>n </a:t>
            </a:r>
            <a:r>
              <a:rPr b="0" lang="en-US" sz="2000" spc="-1" strike="noStrike">
                <a:solidFill>
                  <a:srgbClr val="000000"/>
                </a:solidFill>
                <a:uFill>
                  <a:solidFill>
                    <a:srgbClr val="ffffff"/>
                  </a:solidFill>
                </a:uFill>
                <a:latin typeface="Arial"/>
              </a:rPr>
              <a:t>param</a:t>
            </a:r>
            <a:r>
              <a:rPr b="0" lang="en-US" sz="2000" spc="-1" strike="noStrike">
                <a:solidFill>
                  <a:srgbClr val="000000"/>
                </a:solidFill>
                <a:uFill>
                  <a:solidFill>
                    <a:srgbClr val="ffffff"/>
                  </a:solidFill>
                </a:uFill>
                <a:latin typeface="Arial"/>
              </a:rPr>
              <a:t>eter </a:t>
            </a:r>
            <a:r>
              <a:rPr b="0" lang="en-US" sz="2000" spc="-1" strike="noStrike">
                <a:solidFill>
                  <a:srgbClr val="000000"/>
                </a:solidFill>
                <a:uFill>
                  <a:solidFill>
                    <a:srgbClr val="ffffff"/>
                  </a:solidFill>
                </a:uFill>
                <a:latin typeface="Arial"/>
              </a:rPr>
              <a:t>packet </a:t>
            </a:r>
            <a:r>
              <a:rPr b="0" lang="en-US" sz="2000" spc="-1" strike="noStrike">
                <a:solidFill>
                  <a:srgbClr val="000000"/>
                </a:solidFill>
                <a:uFill>
                  <a:solidFill>
                    <a:srgbClr val="ffffff"/>
                  </a:solidFill>
                </a:uFill>
                <a:latin typeface="Arial"/>
              </a:rPr>
              <a:t>deliver</a:t>
            </a:r>
            <a:r>
              <a:rPr b="0" lang="en-US" sz="2000" spc="-1" strike="noStrike">
                <a:solidFill>
                  <a:srgbClr val="000000"/>
                </a:solidFill>
                <a:uFill>
                  <a:solidFill>
                    <a:srgbClr val="ffffff"/>
                  </a:solidFill>
                </a:uFill>
                <a:latin typeface="Arial"/>
              </a:rPr>
              <a:t>y ratio </a:t>
            </a:r>
            <a:r>
              <a:rPr b="0" lang="en-US" sz="2000" spc="-1" strike="noStrike">
                <a:solidFill>
                  <a:srgbClr val="000000"/>
                </a:solidFill>
                <a:uFill>
                  <a:solidFill>
                    <a:srgbClr val="ffffff"/>
                  </a:solidFill>
                </a:uFill>
                <a:latin typeface="Arial"/>
              </a:rPr>
              <a:t>(pdr), </a:t>
            </a:r>
            <a:r>
              <a:rPr b="0" lang="en-US" sz="2000" spc="-1" strike="noStrike">
                <a:solidFill>
                  <a:srgbClr val="000000"/>
                </a:solidFill>
                <a:uFill>
                  <a:solidFill>
                    <a:srgbClr val="ffffff"/>
                  </a:solidFill>
                </a:uFill>
                <a:latin typeface="Arial"/>
              </a:rPr>
              <a:t>delay, </a:t>
            </a:r>
            <a:r>
              <a:rPr b="0" lang="en-US" sz="2000" spc="-1" strike="noStrike">
                <a:solidFill>
                  <a:srgbClr val="000000"/>
                </a:solidFill>
                <a:uFill>
                  <a:solidFill>
                    <a:srgbClr val="ffffff"/>
                  </a:solidFill>
                </a:uFill>
                <a:latin typeface="Arial"/>
              </a:rPr>
              <a:t>throug</a:t>
            </a:r>
            <a:r>
              <a:rPr b="0" lang="en-US" sz="2000" spc="-1" strike="noStrike">
                <a:solidFill>
                  <a:srgbClr val="000000"/>
                </a:solidFill>
                <a:uFill>
                  <a:solidFill>
                    <a:srgbClr val="ffffff"/>
                  </a:solidFill>
                </a:uFill>
                <a:latin typeface="Arial"/>
              </a:rPr>
              <a:t>hput </a:t>
            </a:r>
            <a:r>
              <a:rPr b="0" lang="en-US" sz="2000" spc="-1" strike="noStrike">
                <a:solidFill>
                  <a:srgbClr val="000000"/>
                </a:solidFill>
                <a:uFill>
                  <a:solidFill>
                    <a:srgbClr val="ffffff"/>
                  </a:solidFill>
                </a:uFill>
                <a:latin typeface="Arial"/>
              </a:rPr>
              <a:t>dan </a:t>
            </a:r>
            <a:r>
              <a:rPr b="0" lang="en-US" sz="2000" spc="-1" strike="noStrike">
                <a:solidFill>
                  <a:srgbClr val="000000"/>
                </a:solidFill>
                <a:uFill>
                  <a:solidFill>
                    <a:srgbClr val="ffffff"/>
                  </a:solidFill>
                </a:uFill>
                <a:latin typeface="Arial"/>
              </a:rPr>
              <a:t>packet </a:t>
            </a:r>
            <a:r>
              <a:rPr b="0" lang="en-US" sz="2000" spc="-1" strike="noStrike">
                <a:solidFill>
                  <a:srgbClr val="000000"/>
                </a:solidFill>
                <a:uFill>
                  <a:solidFill>
                    <a:srgbClr val="ffffff"/>
                  </a:solidFill>
                </a:uFill>
                <a:latin typeface="Arial"/>
              </a:rPr>
              <a:t>loss </a:t>
            </a:r>
            <a:r>
              <a:rPr b="0" lang="en-US" sz="2000" spc="-1" strike="noStrike">
                <a:solidFill>
                  <a:srgbClr val="000000"/>
                </a:solidFill>
                <a:uFill>
                  <a:solidFill>
                    <a:srgbClr val="ffffff"/>
                  </a:solidFill>
                </a:uFill>
                <a:latin typeface="Arial"/>
              </a:rPr>
              <a:t>(Fachr</a:t>
            </a:r>
            <a:r>
              <a:rPr b="0" lang="en-US" sz="2000" spc="-1" strike="noStrike">
                <a:solidFill>
                  <a:srgbClr val="000000"/>
                </a:solidFill>
                <a:uFill>
                  <a:solidFill>
                    <a:srgbClr val="ffffff"/>
                  </a:solidFill>
                </a:uFill>
                <a:latin typeface="Arial"/>
              </a:rPr>
              <a:t>izi, </a:t>
            </a:r>
            <a:r>
              <a:rPr b="0" lang="en-US" sz="2000" spc="-1" strike="noStrike">
                <a:solidFill>
                  <a:srgbClr val="000000"/>
                </a:solidFill>
                <a:uFill>
                  <a:solidFill>
                    <a:srgbClr val="ffffff"/>
                  </a:solidFill>
                </a:uFill>
                <a:latin typeface="Arial"/>
              </a:rPr>
              <a:t>2018)</a:t>
            </a:r>
            <a:endParaRPr b="0" lang="en-US" sz="2000" spc="-1" strike="noStrike">
              <a:solidFill>
                <a:srgbClr val="000000"/>
              </a:solidFill>
              <a:uFill>
                <a:solidFill>
                  <a:srgbClr val="ffffff"/>
                </a:solidFill>
              </a:uFill>
              <a:latin typeface="Arial"/>
            </a:endParaRPr>
          </a:p>
        </p:txBody>
      </p:sp>
      <p:sp>
        <p:nvSpPr>
          <p:cNvPr id="301"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FB944D3D-EEAE-4DE2-99F1-3049AFE92CD5}"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rIns="0" tIns="0" bIns="0"/>
          <a:p>
            <a:r>
              <a:rPr b="0" lang="en-US" sz="2000" spc="-1" strike="noStrike">
                <a:solidFill>
                  <a:srgbClr val="000000"/>
                </a:solidFill>
                <a:uFill>
                  <a:solidFill>
                    <a:srgbClr val="ffffff"/>
                  </a:solidFill>
                </a:uFill>
                <a:latin typeface="Arial"/>
              </a:rPr>
              <a:t>Pada sistem yang dibuat ini </a:t>
            </a:r>
            <a:r>
              <a:rPr b="0" lang="en-US" sz="2000" spc="-1" strike="noStrike">
                <a:solidFill>
                  <a:srgbClr val="000000"/>
                </a:solidFill>
                <a:uFill>
                  <a:solidFill>
                    <a:srgbClr val="ffffff"/>
                  </a:solidFill>
                </a:uFill>
                <a:latin typeface="Arial"/>
              </a:rPr>
              <a:t>akan menggunakan sensor </a:t>
            </a:r>
            <a:r>
              <a:rPr b="0" lang="en-US" sz="2000" spc="-1" strike="noStrike">
                <a:solidFill>
                  <a:srgbClr val="000000"/>
                </a:solidFill>
                <a:uFill>
                  <a:solidFill>
                    <a:srgbClr val="ffffff"/>
                  </a:solidFill>
                </a:uFill>
                <a:latin typeface="Arial"/>
              </a:rPr>
              <a:t>accelerometer dan PIR yang </a:t>
            </a:r>
            <a:r>
              <a:rPr b="0" lang="en-US" sz="2000" spc="-1" strike="noStrike">
                <a:solidFill>
                  <a:srgbClr val="000000"/>
                </a:solidFill>
                <a:uFill>
                  <a:solidFill>
                    <a:srgbClr val="ffffff"/>
                  </a:solidFill>
                </a:uFill>
                <a:latin typeface="Arial"/>
              </a:rPr>
              <a:t>akan mendeteksi </a:t>
            </a:r>
            <a:r>
              <a:rPr b="0" lang="en-US" sz="2000" spc="-1" strike="noStrike">
                <a:solidFill>
                  <a:srgbClr val="000000"/>
                </a:solidFill>
                <a:uFill>
                  <a:solidFill>
                    <a:srgbClr val="ffffff"/>
                  </a:solidFill>
                </a:uFill>
                <a:latin typeface="Arial"/>
              </a:rPr>
              <a:t>percepatan gerakan serta </a:t>
            </a:r>
            <a:r>
              <a:rPr b="0" lang="en-US" sz="2000" spc="-1" strike="noStrike">
                <a:solidFill>
                  <a:srgbClr val="000000"/>
                </a:solidFill>
                <a:uFill>
                  <a:solidFill>
                    <a:srgbClr val="ffffff"/>
                  </a:solidFill>
                </a:uFill>
                <a:latin typeface="Arial"/>
              </a:rPr>
              <a:t>mendeteksi objek untuk </a:t>
            </a:r>
            <a:r>
              <a:rPr b="0" lang="en-US" sz="2000" spc="-1" strike="noStrike">
                <a:solidFill>
                  <a:srgbClr val="000000"/>
                </a:solidFill>
                <a:uFill>
                  <a:solidFill>
                    <a:srgbClr val="ffffff"/>
                  </a:solidFill>
                </a:uFill>
                <a:latin typeface="Arial"/>
              </a:rPr>
              <a:t>dijadikan sebagai input. </a:t>
            </a:r>
            <a:r>
              <a:rPr b="0" lang="en-US" sz="2000" spc="-1" strike="noStrike">
                <a:solidFill>
                  <a:srgbClr val="000000"/>
                </a:solidFill>
                <a:uFill>
                  <a:solidFill>
                    <a:srgbClr val="ffffff"/>
                  </a:solidFill>
                </a:uFill>
                <a:latin typeface="Arial"/>
              </a:rPr>
              <a:t>Sensor accelerometer dan </a:t>
            </a:r>
            <a:r>
              <a:rPr b="0" lang="en-US" sz="2000" spc="-1" strike="noStrike">
                <a:solidFill>
                  <a:srgbClr val="000000"/>
                </a:solidFill>
                <a:uFill>
                  <a:solidFill>
                    <a:srgbClr val="ffffff"/>
                  </a:solidFill>
                </a:uFill>
                <a:latin typeface="Arial"/>
              </a:rPr>
              <a:t>PIR terhubung menuju </a:t>
            </a:r>
            <a:r>
              <a:rPr b="0" lang="en-US" sz="2000" spc="-1" strike="noStrike">
                <a:solidFill>
                  <a:srgbClr val="000000"/>
                </a:solidFill>
                <a:uFill>
                  <a:solidFill>
                    <a:srgbClr val="ffffff"/>
                  </a:solidFill>
                </a:uFill>
                <a:latin typeface="Arial"/>
              </a:rPr>
              <a:t>mikrokontroller yang </a:t>
            </a:r>
            <a:r>
              <a:rPr b="0" lang="en-US" sz="2000" spc="-1" strike="noStrike">
                <a:solidFill>
                  <a:srgbClr val="000000"/>
                </a:solidFill>
                <a:uFill>
                  <a:solidFill>
                    <a:srgbClr val="ffffff"/>
                  </a:solidFill>
                </a:uFill>
                <a:latin typeface="Arial"/>
              </a:rPr>
              <a:t>bertugas mengolah data </a:t>
            </a:r>
            <a:r>
              <a:rPr b="0" lang="en-US" sz="2000" spc="-1" strike="noStrike">
                <a:solidFill>
                  <a:srgbClr val="000000"/>
                </a:solidFill>
                <a:uFill>
                  <a:solidFill>
                    <a:srgbClr val="ffffff"/>
                  </a:solidFill>
                </a:uFill>
                <a:latin typeface="Arial"/>
              </a:rPr>
              <a:t>yang didapatkan dari sensor </a:t>
            </a:r>
            <a:r>
              <a:rPr b="0" lang="en-US" sz="2000" spc="-1" strike="noStrike">
                <a:solidFill>
                  <a:srgbClr val="000000"/>
                </a:solidFill>
                <a:uFill>
                  <a:solidFill>
                    <a:srgbClr val="ffffff"/>
                  </a:solidFill>
                </a:uFill>
                <a:latin typeface="Arial"/>
              </a:rPr>
              <a:t>tersebut dan akan </a:t>
            </a:r>
            <a:r>
              <a:rPr b="0" lang="en-US" sz="2000" spc="-1" strike="noStrike">
                <a:solidFill>
                  <a:srgbClr val="000000"/>
                </a:solidFill>
                <a:uFill>
                  <a:solidFill>
                    <a:srgbClr val="ffffff"/>
                  </a:solidFill>
                </a:uFill>
                <a:latin typeface="Arial"/>
              </a:rPr>
              <a:t>mentransmisikan perbuhaan </a:t>
            </a:r>
            <a:r>
              <a:rPr b="0" lang="en-US" sz="2000" spc="-1" strike="noStrike">
                <a:solidFill>
                  <a:srgbClr val="000000"/>
                </a:solidFill>
                <a:uFill>
                  <a:solidFill>
                    <a:srgbClr val="ffffff"/>
                  </a:solidFill>
                </a:uFill>
                <a:latin typeface="Arial"/>
              </a:rPr>
              <a:t>keadaan menuju </a:t>
            </a:r>
            <a:r>
              <a:rPr b="0" lang="en-US" sz="2000" spc="-1" strike="noStrike">
                <a:solidFill>
                  <a:srgbClr val="000000"/>
                </a:solidFill>
                <a:uFill>
                  <a:solidFill>
                    <a:srgbClr val="ffffff"/>
                  </a:solidFill>
                </a:uFill>
                <a:latin typeface="Arial"/>
              </a:rPr>
              <a:t>miktrokontroller pusar. </a:t>
            </a:r>
            <a:r>
              <a:rPr b="0" lang="en-US" sz="2000" spc="-1" strike="noStrike">
                <a:solidFill>
                  <a:srgbClr val="000000"/>
                </a:solidFill>
                <a:uFill>
                  <a:solidFill>
                    <a:srgbClr val="ffffff"/>
                  </a:solidFill>
                </a:uFill>
                <a:latin typeface="Arial"/>
              </a:rPr>
              <a:t>Kemudian di miktrokontroller </a:t>
            </a:r>
            <a:r>
              <a:rPr b="0" lang="en-US" sz="2000" spc="-1" strike="noStrike">
                <a:solidFill>
                  <a:srgbClr val="000000"/>
                </a:solidFill>
                <a:uFill>
                  <a:solidFill>
                    <a:srgbClr val="ffffff"/>
                  </a:solidFill>
                </a:uFill>
                <a:latin typeface="Arial"/>
              </a:rPr>
              <a:t>pusat akan melakukan </a:t>
            </a:r>
            <a:r>
              <a:rPr b="0" lang="en-US" sz="2000" spc="-1" strike="noStrike">
                <a:solidFill>
                  <a:srgbClr val="000000"/>
                </a:solidFill>
                <a:uFill>
                  <a:solidFill>
                    <a:srgbClr val="ffffff"/>
                  </a:solidFill>
                </a:uFill>
                <a:latin typeface="Arial"/>
              </a:rPr>
              <a:t>respon perubahan keadaan </a:t>
            </a:r>
            <a:r>
              <a:rPr b="0" lang="en-US" sz="2000" spc="-1" strike="noStrike">
                <a:solidFill>
                  <a:srgbClr val="000000"/>
                </a:solidFill>
                <a:uFill>
                  <a:solidFill>
                    <a:srgbClr val="ffffff"/>
                  </a:solidFill>
                </a:uFill>
                <a:latin typeface="Arial"/>
              </a:rPr>
              <a:t>tersebut dengan </a:t>
            </a:r>
            <a:r>
              <a:rPr b="0" lang="en-US" sz="2000" spc="-1" strike="noStrike">
                <a:solidFill>
                  <a:srgbClr val="000000"/>
                </a:solidFill>
                <a:uFill>
                  <a:solidFill>
                    <a:srgbClr val="ffffff"/>
                  </a:solidFill>
                </a:uFill>
                <a:latin typeface="Arial"/>
              </a:rPr>
              <a:t>membunyikan buzzer dan </a:t>
            </a:r>
            <a:r>
              <a:rPr b="0" lang="en-US" sz="2000" spc="-1" strike="noStrike">
                <a:solidFill>
                  <a:srgbClr val="000000"/>
                </a:solidFill>
                <a:uFill>
                  <a:solidFill>
                    <a:srgbClr val="ffffff"/>
                  </a:solidFill>
                </a:uFill>
                <a:latin typeface="Arial"/>
              </a:rPr>
              <a:t>juga menyalakan lampu </a:t>
            </a:r>
            <a:r>
              <a:rPr b="0" lang="en-US" sz="2000" spc="-1" strike="noStrike">
                <a:solidFill>
                  <a:srgbClr val="000000"/>
                </a:solidFill>
                <a:uFill>
                  <a:solidFill>
                    <a:srgbClr val="ffffff"/>
                  </a:solidFill>
                </a:uFill>
                <a:latin typeface="Arial"/>
              </a:rPr>
              <a:t>LED. Pada saat yang </a:t>
            </a:r>
            <a:r>
              <a:rPr b="0" lang="en-US" sz="2000" spc="-1" strike="noStrike">
                <a:solidFill>
                  <a:srgbClr val="000000"/>
                </a:solidFill>
                <a:uFill>
                  <a:solidFill>
                    <a:srgbClr val="ffffff"/>
                  </a:solidFill>
                </a:uFill>
                <a:latin typeface="Arial"/>
              </a:rPr>
              <a:t>bersamaan mikrokontroller </a:t>
            </a:r>
            <a:r>
              <a:rPr b="0" lang="en-US" sz="2000" spc="-1" strike="noStrike">
                <a:solidFill>
                  <a:srgbClr val="000000"/>
                </a:solidFill>
                <a:uFill>
                  <a:solidFill>
                    <a:srgbClr val="ffffff"/>
                  </a:solidFill>
                </a:uFill>
                <a:latin typeface="Arial"/>
              </a:rPr>
              <a:t>pusat atau station  </a:t>
            </a:r>
            <a:r>
              <a:rPr b="0" lang="en-US" sz="2000" spc="-1" strike="noStrike">
                <a:solidFill>
                  <a:srgbClr val="000000"/>
                </a:solidFill>
                <a:uFill>
                  <a:solidFill>
                    <a:srgbClr val="ffffff"/>
                  </a:solidFill>
                </a:uFill>
                <a:latin typeface="Arial"/>
              </a:rPr>
              <a:t>mengirimkan nilai perubahan </a:t>
            </a:r>
            <a:r>
              <a:rPr b="0" lang="en-US" sz="2000" spc="-1" strike="noStrike">
                <a:solidFill>
                  <a:srgbClr val="000000"/>
                </a:solidFill>
                <a:uFill>
                  <a:solidFill>
                    <a:srgbClr val="ffffff"/>
                  </a:solidFill>
                </a:uFill>
                <a:latin typeface="Arial"/>
              </a:rPr>
              <a:t>menuju server IoT Adafruit </a:t>
            </a:r>
            <a:r>
              <a:rPr b="0" lang="en-US" sz="2000" spc="-1" strike="noStrike">
                <a:solidFill>
                  <a:srgbClr val="000000"/>
                </a:solidFill>
                <a:uFill>
                  <a:solidFill>
                    <a:srgbClr val="ffffff"/>
                  </a:solidFill>
                </a:uFill>
                <a:latin typeface="Arial"/>
              </a:rPr>
              <a:t>yang dapat dimonitoring dan </a:t>
            </a:r>
            <a:r>
              <a:rPr b="0" lang="en-US" sz="2000" spc="-1" strike="noStrike">
                <a:solidFill>
                  <a:srgbClr val="000000"/>
                </a:solidFill>
                <a:uFill>
                  <a:solidFill>
                    <a:srgbClr val="ffffff"/>
                  </a:solidFill>
                </a:uFill>
                <a:latin typeface="Arial"/>
              </a:rPr>
              <a:t>dilihat oleh pemilik rumah. </a:t>
            </a:r>
            <a:r>
              <a:rPr b="0" lang="en-US" sz="2000" spc="-1" strike="noStrike">
                <a:solidFill>
                  <a:srgbClr val="000000"/>
                </a:solidFill>
                <a:uFill>
                  <a:solidFill>
                    <a:srgbClr val="ffffff"/>
                  </a:solidFill>
                </a:uFill>
                <a:latin typeface="Arial"/>
              </a:rPr>
              <a:t>Server IoT adafurit tersebut </a:t>
            </a:r>
            <a:r>
              <a:rPr b="0" lang="en-US" sz="2000" spc="-1" strike="noStrike">
                <a:solidFill>
                  <a:srgbClr val="000000"/>
                </a:solidFill>
                <a:uFill>
                  <a:solidFill>
                    <a:srgbClr val="ffffff"/>
                  </a:solidFill>
                </a:uFill>
                <a:latin typeface="Arial"/>
              </a:rPr>
              <a:t>memiliki dashboard yang </a:t>
            </a:r>
            <a:r>
              <a:rPr b="0" lang="en-US" sz="2000" spc="-1" strike="noStrike">
                <a:solidFill>
                  <a:srgbClr val="000000"/>
                </a:solidFill>
                <a:uFill>
                  <a:solidFill>
                    <a:srgbClr val="ffffff"/>
                  </a:solidFill>
                </a:uFill>
                <a:latin typeface="Arial"/>
              </a:rPr>
              <a:t>akan menunjukkan status </a:t>
            </a:r>
            <a:r>
              <a:rPr b="0" lang="en-US" sz="2000" spc="-1" strike="noStrike">
                <a:solidFill>
                  <a:srgbClr val="000000"/>
                </a:solidFill>
                <a:uFill>
                  <a:solidFill>
                    <a:srgbClr val="ffffff"/>
                  </a:solidFill>
                </a:uFill>
                <a:latin typeface="Arial"/>
              </a:rPr>
              <a:t>masing-masing sensor yang </a:t>
            </a:r>
            <a:r>
              <a:rPr b="0" lang="en-US" sz="2000" spc="-1" strike="noStrike">
                <a:solidFill>
                  <a:srgbClr val="000000"/>
                </a:solidFill>
                <a:uFill>
                  <a:solidFill>
                    <a:srgbClr val="ffffff"/>
                  </a:solidFill>
                </a:uFill>
                <a:latin typeface="Arial"/>
              </a:rPr>
              <a:t>terhubung dengan station. </a:t>
            </a:r>
            <a:r>
              <a:rPr b="0" lang="en-US" sz="2000" spc="-1" strike="noStrike">
                <a:solidFill>
                  <a:srgbClr val="000000"/>
                </a:solidFill>
                <a:uFill>
                  <a:solidFill>
                    <a:srgbClr val="ffffff"/>
                  </a:solidFill>
                </a:uFill>
                <a:latin typeface="Arial"/>
              </a:rPr>
              <a:t>Station ini mengirimkan data </a:t>
            </a:r>
            <a:r>
              <a:rPr b="0" lang="en-US" sz="2000" spc="-1" strike="noStrike">
                <a:solidFill>
                  <a:srgbClr val="000000"/>
                </a:solidFill>
                <a:uFill>
                  <a:solidFill>
                    <a:srgbClr val="ffffff"/>
                  </a:solidFill>
                </a:uFill>
                <a:latin typeface="Arial"/>
              </a:rPr>
              <a:t>atau push kedua server, </a:t>
            </a:r>
            <a:r>
              <a:rPr b="0" lang="en-US" sz="2000" spc="-1" strike="noStrike">
                <a:solidFill>
                  <a:srgbClr val="000000"/>
                </a:solidFill>
                <a:uFill>
                  <a:solidFill>
                    <a:srgbClr val="ffffff"/>
                  </a:solidFill>
                </a:uFill>
                <a:latin typeface="Arial"/>
              </a:rPr>
              <a:t>yaitu server untuk web </a:t>
            </a:r>
            <a:r>
              <a:rPr b="0" lang="en-US" sz="2000" spc="-1" strike="noStrike">
                <a:solidFill>
                  <a:srgbClr val="000000"/>
                </a:solidFill>
                <a:uFill>
                  <a:solidFill>
                    <a:srgbClr val="ffffff"/>
                  </a:solidFill>
                </a:uFill>
                <a:latin typeface="Arial"/>
              </a:rPr>
              <a:t>dashboard Adafruit yang </a:t>
            </a:r>
            <a:r>
              <a:rPr b="0" lang="en-US" sz="2000" spc="-1" strike="noStrike">
                <a:solidFill>
                  <a:srgbClr val="000000"/>
                </a:solidFill>
                <a:uFill>
                  <a:solidFill>
                    <a:srgbClr val="ffffff"/>
                  </a:solidFill>
                </a:uFill>
                <a:latin typeface="Arial"/>
              </a:rPr>
              <a:t>bertugas untuk melakukan </a:t>
            </a:r>
            <a:r>
              <a:rPr b="0" lang="en-US" sz="2000" spc="-1" strike="noStrike">
                <a:solidFill>
                  <a:srgbClr val="000000"/>
                </a:solidFill>
                <a:uFill>
                  <a:solidFill>
                    <a:srgbClr val="ffffff"/>
                  </a:solidFill>
                </a:uFill>
                <a:latin typeface="Arial"/>
              </a:rPr>
              <a:t>penampilan data pada web </a:t>
            </a:r>
            <a:r>
              <a:rPr b="0" lang="en-US" sz="2000" spc="-1" strike="noStrike">
                <a:solidFill>
                  <a:srgbClr val="000000"/>
                </a:solidFill>
                <a:uFill>
                  <a:solidFill>
                    <a:srgbClr val="ffffff"/>
                  </a:solidFill>
                </a:uFill>
                <a:latin typeface="Arial"/>
              </a:rPr>
              <a:t>Adafruit, yang kedua adalah </a:t>
            </a:r>
            <a:r>
              <a:rPr b="0" lang="en-US" sz="2000" spc="-1" strike="noStrike">
                <a:solidFill>
                  <a:srgbClr val="000000"/>
                </a:solidFill>
                <a:uFill>
                  <a:solidFill>
                    <a:srgbClr val="ffffff"/>
                  </a:solidFill>
                </a:uFill>
                <a:latin typeface="Arial"/>
              </a:rPr>
              <a:t>pengiriman data menuju </a:t>
            </a:r>
            <a:r>
              <a:rPr b="0" lang="en-US" sz="2000" spc="-1" strike="noStrike">
                <a:solidFill>
                  <a:srgbClr val="000000"/>
                </a:solidFill>
                <a:uFill>
                  <a:solidFill>
                    <a:srgbClr val="ffffff"/>
                  </a:solidFill>
                </a:uFill>
                <a:latin typeface="Arial"/>
              </a:rPr>
              <a:t>Google firebase realtime </a:t>
            </a:r>
            <a:r>
              <a:rPr b="0" lang="en-US" sz="2000" spc="-1" strike="noStrike">
                <a:solidFill>
                  <a:srgbClr val="000000"/>
                </a:solidFill>
                <a:uFill>
                  <a:solidFill>
                    <a:srgbClr val="ffffff"/>
                  </a:solidFill>
                </a:uFill>
                <a:latin typeface="Arial"/>
              </a:rPr>
              <a:t>database, data sensor yang </a:t>
            </a:r>
            <a:r>
              <a:rPr b="0" lang="en-US" sz="2000" spc="-1" strike="noStrike">
                <a:solidFill>
                  <a:srgbClr val="000000"/>
                </a:solidFill>
                <a:uFill>
                  <a:solidFill>
                    <a:srgbClr val="ffffff"/>
                  </a:solidFill>
                </a:uFill>
                <a:latin typeface="Arial"/>
              </a:rPr>
              <a:t>dikirim station ini akan </a:t>
            </a:r>
            <a:r>
              <a:rPr b="0" lang="en-US" sz="2000" spc="-1" strike="noStrike">
                <a:solidFill>
                  <a:srgbClr val="000000"/>
                </a:solidFill>
                <a:uFill>
                  <a:solidFill>
                    <a:srgbClr val="ffffff"/>
                  </a:solidFill>
                </a:uFill>
                <a:latin typeface="Arial"/>
              </a:rPr>
              <a:t>disimpan pada database </a:t>
            </a:r>
            <a:r>
              <a:rPr b="0" lang="en-US" sz="2000" spc="-1" strike="noStrike">
                <a:solidFill>
                  <a:srgbClr val="000000"/>
                </a:solidFill>
                <a:uFill>
                  <a:solidFill>
                    <a:srgbClr val="ffffff"/>
                  </a:solidFill>
                </a:uFill>
                <a:latin typeface="Arial"/>
              </a:rPr>
              <a:t>tersebut. Selanjutnya untuk </a:t>
            </a:r>
            <a:r>
              <a:rPr b="0" lang="en-US" sz="2000" spc="-1" strike="noStrike">
                <a:solidFill>
                  <a:srgbClr val="000000"/>
                </a:solidFill>
                <a:uFill>
                  <a:solidFill>
                    <a:srgbClr val="ffffff"/>
                  </a:solidFill>
                </a:uFill>
                <a:latin typeface="Arial"/>
              </a:rPr>
              <a:t>pengembangan aplikasi </a:t>
            </a:r>
            <a:r>
              <a:rPr b="0" lang="en-US" sz="2000" spc="-1" strike="noStrike">
                <a:solidFill>
                  <a:srgbClr val="000000"/>
                </a:solidFill>
                <a:uFill>
                  <a:solidFill>
                    <a:srgbClr val="ffffff"/>
                  </a:solidFill>
                </a:uFill>
                <a:latin typeface="Arial"/>
              </a:rPr>
              <a:t>Android menggunakan </a:t>
            </a:r>
            <a:r>
              <a:rPr b="0" lang="en-US" sz="2000" spc="-1" strike="noStrike">
                <a:solidFill>
                  <a:srgbClr val="000000"/>
                </a:solidFill>
                <a:uFill>
                  <a:solidFill>
                    <a:srgbClr val="ffffff"/>
                  </a:solidFill>
                </a:uFill>
                <a:latin typeface="Arial"/>
              </a:rPr>
              <a:t>android studio yang akan </a:t>
            </a:r>
            <a:r>
              <a:rPr b="0" lang="en-US" sz="2000" spc="-1" strike="noStrike">
                <a:solidFill>
                  <a:srgbClr val="000000"/>
                </a:solidFill>
                <a:uFill>
                  <a:solidFill>
                    <a:srgbClr val="ffffff"/>
                  </a:solidFill>
                </a:uFill>
                <a:latin typeface="Arial"/>
              </a:rPr>
              <a:t>melakukan pengambilan </a:t>
            </a:r>
            <a:r>
              <a:rPr b="0" lang="en-US" sz="2000" spc="-1" strike="noStrike">
                <a:solidFill>
                  <a:srgbClr val="000000"/>
                </a:solidFill>
                <a:uFill>
                  <a:solidFill>
                    <a:srgbClr val="ffffff"/>
                  </a:solidFill>
                </a:uFill>
                <a:latin typeface="Arial"/>
              </a:rPr>
              <a:t>data dari realtime database </a:t>
            </a:r>
            <a:r>
              <a:rPr b="0" lang="en-US" sz="2000" spc="-1" strike="noStrike">
                <a:solidFill>
                  <a:srgbClr val="000000"/>
                </a:solidFill>
                <a:uFill>
                  <a:solidFill>
                    <a:srgbClr val="ffffff"/>
                  </a:solidFill>
                </a:uFill>
                <a:latin typeface="Arial"/>
              </a:rPr>
              <a:t>Firebase, sehingga aplikasi </a:t>
            </a:r>
            <a:r>
              <a:rPr b="0" lang="en-US" sz="2000" spc="-1" strike="noStrike">
                <a:solidFill>
                  <a:srgbClr val="000000"/>
                </a:solidFill>
                <a:uFill>
                  <a:solidFill>
                    <a:srgbClr val="ffffff"/>
                  </a:solidFill>
                </a:uFill>
                <a:latin typeface="Arial"/>
              </a:rPr>
              <a:t>android dapat melakukan </a:t>
            </a:r>
            <a:r>
              <a:rPr b="0" lang="en-US" sz="2000" spc="-1" strike="noStrike">
                <a:solidFill>
                  <a:srgbClr val="000000"/>
                </a:solidFill>
                <a:uFill>
                  <a:solidFill>
                    <a:srgbClr val="ffffff"/>
                  </a:solidFill>
                </a:uFill>
                <a:latin typeface="Arial"/>
              </a:rPr>
              <a:t>pemantauan secara realtime </a:t>
            </a:r>
            <a:r>
              <a:rPr b="0" lang="en-US" sz="2000" spc="-1" strike="noStrike">
                <a:solidFill>
                  <a:srgbClr val="000000"/>
                </a:solidFill>
                <a:uFill>
                  <a:solidFill>
                    <a:srgbClr val="ffffff"/>
                  </a:solidFill>
                </a:uFill>
                <a:latin typeface="Arial"/>
              </a:rPr>
              <a:t>dan dapat dimonitoring </a:t>
            </a:r>
            <a:r>
              <a:rPr b="0" lang="en-US" sz="2000" spc="-1" strike="noStrike">
                <a:solidFill>
                  <a:srgbClr val="000000"/>
                </a:solidFill>
                <a:uFill>
                  <a:solidFill>
                    <a:srgbClr val="ffffff"/>
                  </a:solidFill>
                </a:uFill>
                <a:latin typeface="Arial"/>
              </a:rPr>
              <a:t>kapan saja dan dimana saja</a:t>
            </a:r>
            <a:endParaRPr b="0" lang="en-US" sz="1800" spc="-1" strike="noStrike">
              <a:solidFill>
                <a:srgbClr val="000000"/>
              </a:solidFill>
              <a:uFill>
                <a:solidFill>
                  <a:srgbClr val="ffffff"/>
                </a:solidFill>
              </a:uFill>
              <a:latin typeface="Arial"/>
            </a:endParaRPr>
          </a:p>
        </p:txBody>
      </p:sp>
      <p:sp>
        <p:nvSpPr>
          <p:cNvPr id="303"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B43AA1A2-C3BA-4A29-99FD-A9FC4316002E}"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rIns="0" tIns="0" bIns="0"/>
          <a:p>
            <a:r>
              <a:rPr b="0" lang="en-US" sz="2000" spc="-1" strike="noStrike">
                <a:solidFill>
                  <a:srgbClr val="000000"/>
                </a:solidFill>
                <a:uFill>
                  <a:solidFill>
                    <a:srgbClr val="ffffff"/>
                  </a:solidFill>
                </a:uFill>
                <a:latin typeface="Arial"/>
              </a:rPr>
              <a:t>Urutan dari pembahasan saya pada presentasi ini dimulai dari latar belakang, kemudian rumusan masalah, tujuan proyek akhir, tinjauan pustaka, hipotesis dan terakhir metodologi</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rIns="0" tIns="0" bIns="0"/>
          <a:p>
            <a:pPr marL="185760" indent="-216000" algn="just">
              <a:lnSpc>
                <a:spcPct val="170000"/>
              </a:lnSpc>
            </a:pPr>
            <a:r>
              <a:rPr b="0" lang="en-US" sz="1200" spc="-1" strike="noStrike">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b="0" lang="en-US" sz="2000" spc="-1" strike="noStrike">
              <a:solidFill>
                <a:srgbClr val="000000"/>
              </a:solidFill>
              <a:uFill>
                <a:solidFill>
                  <a:srgbClr val="ffffff"/>
                </a:solidFill>
              </a:uFill>
              <a:latin typeface="Arial"/>
            </a:endParaRPr>
          </a:p>
          <a:p>
            <a:pPr marL="185760" indent="-216000">
              <a:lnSpc>
                <a:spcPct val="170000"/>
              </a:lnSpc>
            </a:pPr>
            <a:endParaRPr b="0" lang="en-US" sz="2000" spc="-1" strike="noStrike">
              <a:solidFill>
                <a:srgbClr val="000000"/>
              </a:solidFill>
              <a:uFill>
                <a:solidFill>
                  <a:srgbClr val="ffffff"/>
                </a:solidFill>
              </a:uFill>
              <a:latin typeface="Arial"/>
            </a:endParaRPr>
          </a:p>
        </p:txBody>
      </p:sp>
      <p:sp>
        <p:nvSpPr>
          <p:cNvPr id="285"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31BAA111-8B6B-4AC0-A876-93758EB55D28}"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rIns="0" tIns="0" bIns="0"/>
          <a:p>
            <a:pPr marL="185760" indent="-216000" algn="just">
              <a:lnSpc>
                <a:spcPct val="170000"/>
              </a:lnSpc>
            </a:pPr>
            <a:r>
              <a:rPr b="0" lang="en-US" sz="2000" spc="-1" strike="noStrike">
                <a:solidFill>
                  <a:srgbClr val="000000"/>
                </a:solidFill>
                <a:uFill>
                  <a:solidFill>
                    <a:srgbClr val="ffffff"/>
                  </a:solidFill>
                </a:uFill>
                <a:latin typeface="Arial"/>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b="0" lang="en-US" sz="1800" spc="-1" strike="noStrike">
              <a:solidFill>
                <a:srgbClr val="000000"/>
              </a:solidFill>
              <a:uFill>
                <a:solidFill>
                  <a:srgbClr val="ffffff"/>
                </a:solidFill>
              </a:uFill>
              <a:latin typeface="Arial"/>
            </a:endParaRPr>
          </a:p>
        </p:txBody>
      </p:sp>
      <p:sp>
        <p:nvSpPr>
          <p:cNvPr id="287"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19C3E15B-C019-48C2-A3AA-49F06F58391F}"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rIns="0" tIns="0" bIns="0"/>
          <a:p>
            <a:pPr marL="185760" indent="-216000" algn="just">
              <a:lnSpc>
                <a:spcPct val="170000"/>
              </a:lnSpc>
            </a:pPr>
            <a:r>
              <a:rPr b="0" lang="en-US" sz="1200" spc="-1" strike="noStrike">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b="0" lang="en-US" sz="2000" spc="-1" strike="noStrike">
              <a:solidFill>
                <a:srgbClr val="000000"/>
              </a:solidFill>
              <a:uFill>
                <a:solidFill>
                  <a:srgbClr val="ffffff"/>
                </a:solidFill>
              </a:uFill>
              <a:latin typeface="Arial"/>
            </a:endParaRPr>
          </a:p>
        </p:txBody>
      </p:sp>
      <p:sp>
        <p:nvSpPr>
          <p:cNvPr id="289"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C2895E79-321F-4609-8523-6AA0115B414F}"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931320" y="3257640"/>
            <a:ext cx="7450200" cy="308556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1"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1FD08685-F154-42FC-89C0-E2B951921924}"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rIns="0" tIns="0" bIns="0"/>
          <a:p>
            <a:r>
              <a:rPr b="0" lang="en-US" sz="2000" spc="-1" strike="noStrike">
                <a:solidFill>
                  <a:srgbClr val="000000"/>
                </a:solidFill>
                <a:uFill>
                  <a:solidFill>
                    <a:srgbClr val="ffffff"/>
                  </a:solidFill>
                </a:uFill>
                <a:latin typeface="Arial"/>
              </a:rPr>
              <a:t>Lulu liang = pada </a:t>
            </a:r>
            <a:r>
              <a:rPr b="0" lang="en-US" sz="2000" spc="-1" strike="noStrike">
                <a:solidFill>
                  <a:srgbClr val="000000"/>
                </a:solidFill>
                <a:uFill>
                  <a:solidFill>
                    <a:srgbClr val="ffffff"/>
                  </a:solidFill>
                </a:uFill>
                <a:latin typeface="Arial"/>
              </a:rPr>
              <a:t>penelitian ini </a:t>
            </a:r>
            <a:r>
              <a:rPr b="0" lang="en-US" sz="2000" spc="-1" strike="noStrike">
                <a:solidFill>
                  <a:srgbClr val="000000"/>
                </a:solidFill>
                <a:uFill>
                  <a:solidFill>
                    <a:srgbClr val="ffffff"/>
                  </a:solidFill>
                </a:uFill>
                <a:latin typeface="Arial"/>
              </a:rPr>
              <a:t>menggunakan </a:t>
            </a:r>
            <a:r>
              <a:rPr b="0" lang="en-US" sz="2000" spc="-1" strike="noStrike">
                <a:solidFill>
                  <a:srgbClr val="000000"/>
                </a:solidFill>
                <a:uFill>
                  <a:solidFill>
                    <a:srgbClr val="ffffff"/>
                  </a:solidFill>
                </a:uFill>
                <a:latin typeface="Arial"/>
              </a:rPr>
              <a:t>serangan 3 </a:t>
            </a:r>
            <a:r>
              <a:rPr b="0" lang="en-US" sz="2000" spc="-1" strike="noStrike">
                <a:solidFill>
                  <a:srgbClr val="000000"/>
                </a:solidFill>
                <a:uFill>
                  <a:solidFill>
                    <a:srgbClr val="ffffff"/>
                  </a:solidFill>
                </a:uFill>
                <a:latin typeface="Arial"/>
              </a:rPr>
              <a:t>method dos, </a:t>
            </a:r>
            <a:r>
              <a:rPr b="0" lang="en-US" sz="2000" spc="-1" strike="noStrike">
                <a:solidFill>
                  <a:srgbClr val="000000"/>
                </a:solidFill>
                <a:uFill>
                  <a:solidFill>
                    <a:srgbClr val="ffffff"/>
                  </a:solidFill>
                </a:uFill>
                <a:latin typeface="Arial"/>
              </a:rPr>
              <a:t>yaoitu : DOS </a:t>
            </a:r>
            <a:r>
              <a:rPr b="0" lang="en-US" sz="2000" spc="-1" strike="noStrike">
                <a:solidFill>
                  <a:srgbClr val="000000"/>
                </a:solidFill>
                <a:uFill>
                  <a:solidFill>
                    <a:srgbClr val="ffffff"/>
                  </a:solidFill>
                </a:uFill>
                <a:latin typeface="Arial"/>
              </a:rPr>
              <a:t>attack with using </a:t>
            </a:r>
            <a:r>
              <a:rPr b="0" lang="en-US" sz="2000" spc="-1" strike="noStrike">
                <a:solidFill>
                  <a:srgbClr val="000000"/>
                </a:solidFill>
                <a:uFill>
                  <a:solidFill>
                    <a:srgbClr val="ffffff"/>
                  </a:solidFill>
                </a:uFill>
                <a:latin typeface="Arial"/>
              </a:rPr>
              <a:t>hping 3 with </a:t>
            </a:r>
            <a:r>
              <a:rPr b="0" lang="en-US" sz="2000" spc="-1" strike="noStrike">
                <a:solidFill>
                  <a:srgbClr val="000000"/>
                </a:solidFill>
                <a:uFill>
                  <a:solidFill>
                    <a:srgbClr val="ffffff"/>
                  </a:solidFill>
                </a:uFill>
                <a:latin typeface="Arial"/>
              </a:rPr>
              <a:t>random source </a:t>
            </a:r>
            <a:r>
              <a:rPr b="0" lang="en-US" sz="2000" spc="-1" strike="noStrike">
                <a:solidFill>
                  <a:srgbClr val="000000"/>
                </a:solidFill>
                <a:uFill>
                  <a:solidFill>
                    <a:srgbClr val="ffffff"/>
                  </a:solidFill>
                </a:uFill>
                <a:latin typeface="Arial"/>
              </a:rPr>
              <a:t>ip, simple syn </a:t>
            </a:r>
            <a:r>
              <a:rPr b="0" lang="en-US" sz="2000" spc="-1" strike="noStrike">
                <a:solidFill>
                  <a:srgbClr val="000000"/>
                </a:solidFill>
                <a:uFill>
                  <a:solidFill>
                    <a:srgbClr val="ffffff"/>
                  </a:solidFill>
                </a:uFill>
                <a:latin typeface="Arial"/>
              </a:rPr>
              <a:t>flooding with </a:t>
            </a:r>
            <a:r>
              <a:rPr b="0" lang="en-US" sz="2000" spc="-1" strike="noStrike">
                <a:solidFill>
                  <a:srgbClr val="000000"/>
                </a:solidFill>
                <a:uFill>
                  <a:solidFill>
                    <a:srgbClr val="ffffff"/>
                  </a:solidFill>
                </a:uFill>
                <a:latin typeface="Arial"/>
              </a:rPr>
              <a:t>spoofed ip, tcp </a:t>
            </a:r>
            <a:r>
              <a:rPr b="0" lang="en-US" sz="2000" spc="-1" strike="noStrike">
                <a:solidFill>
                  <a:srgbClr val="000000"/>
                </a:solidFill>
                <a:uFill>
                  <a:solidFill>
                    <a:srgbClr val="ffffff"/>
                  </a:solidFill>
                </a:uFill>
                <a:latin typeface="Arial"/>
              </a:rPr>
              <a:t>connect flood. </a:t>
            </a:r>
            <a:r>
              <a:rPr b="0" lang="en-US" sz="2000" spc="-1" strike="noStrike">
                <a:solidFill>
                  <a:srgbClr val="000000"/>
                </a:solidFill>
                <a:uFill>
                  <a:solidFill>
                    <a:srgbClr val="ffffff"/>
                  </a:solidFill>
                </a:uFill>
                <a:latin typeface="Arial"/>
              </a:rPr>
              <a:t>Data yang </a:t>
            </a:r>
            <a:r>
              <a:rPr b="0" lang="en-US" sz="2000" spc="-1" strike="noStrike">
                <a:solidFill>
                  <a:srgbClr val="000000"/>
                </a:solidFill>
                <a:uFill>
                  <a:solidFill>
                    <a:srgbClr val="ffffff"/>
                  </a:solidFill>
                </a:uFill>
                <a:latin typeface="Arial"/>
              </a:rPr>
              <a:t>didapatkan pada </a:t>
            </a:r>
            <a:r>
              <a:rPr b="0" lang="en-US" sz="2000" spc="-1" strike="noStrike">
                <a:solidFill>
                  <a:srgbClr val="000000"/>
                </a:solidFill>
                <a:uFill>
                  <a:solidFill>
                    <a:srgbClr val="ffffff"/>
                  </a:solidFill>
                </a:uFill>
                <a:latin typeface="Arial"/>
              </a:rPr>
              <a:t>penelitian ini </a:t>
            </a:r>
            <a:r>
              <a:rPr b="0" lang="en-US" sz="2000" spc="-1" strike="noStrike">
                <a:solidFill>
                  <a:srgbClr val="000000"/>
                </a:solidFill>
                <a:uFill>
                  <a:solidFill>
                    <a:srgbClr val="ffffff"/>
                  </a:solidFill>
                </a:uFill>
                <a:latin typeface="Arial"/>
              </a:rPr>
              <a:t>pada setiap </a:t>
            </a:r>
            <a:r>
              <a:rPr b="0" lang="en-US" sz="2000" spc="-1" strike="noStrike">
                <a:solidFill>
                  <a:srgbClr val="000000"/>
                </a:solidFill>
                <a:uFill>
                  <a:solidFill>
                    <a:srgbClr val="ffffff"/>
                  </a:solidFill>
                </a:uFill>
                <a:latin typeface="Arial"/>
              </a:rPr>
              <a:t>scenario packet </a:t>
            </a:r>
            <a:r>
              <a:rPr b="0" lang="en-US" sz="2000" spc="-1" strike="noStrike">
                <a:solidFill>
                  <a:srgbClr val="000000"/>
                </a:solidFill>
                <a:uFill>
                  <a:solidFill>
                    <a:srgbClr val="ffffff"/>
                  </a:solidFill>
                </a:uFill>
                <a:latin typeface="Arial"/>
              </a:rPr>
              <a:t>ang dilancarkan </a:t>
            </a:r>
            <a:r>
              <a:rPr b="0" lang="en-US" sz="2000" spc="-1" strike="noStrike">
                <a:solidFill>
                  <a:srgbClr val="000000"/>
                </a:solidFill>
                <a:uFill>
                  <a:solidFill>
                    <a:srgbClr val="ffffff"/>
                  </a:solidFill>
                </a:uFill>
                <a:latin typeface="Arial"/>
              </a:rPr>
              <a:t>adalah berupa </a:t>
            </a:r>
            <a:r>
              <a:rPr b="0" lang="en-US" sz="2000" spc="-1" strike="noStrike">
                <a:solidFill>
                  <a:srgbClr val="000000"/>
                </a:solidFill>
                <a:uFill>
                  <a:solidFill>
                    <a:srgbClr val="ffffff"/>
                  </a:solidFill>
                </a:uFill>
                <a:latin typeface="Arial"/>
              </a:rPr>
              <a:t>time of </a:t>
            </a:r>
            <a:r>
              <a:rPr b="0" lang="en-US" sz="2000" spc="-1" strike="noStrike">
                <a:solidFill>
                  <a:srgbClr val="000000"/>
                </a:solidFill>
                <a:uFill>
                  <a:solidFill>
                    <a:srgbClr val="ffffff"/>
                  </a:solidFill>
                </a:uFill>
                <a:latin typeface="Arial"/>
              </a:rPr>
              <a:t>successful </a:t>
            </a:r>
            <a:r>
              <a:rPr b="0" lang="en-US" sz="2000" spc="-1" strike="noStrike">
                <a:solidFill>
                  <a:srgbClr val="000000"/>
                </a:solidFill>
                <a:uFill>
                  <a:solidFill>
                    <a:srgbClr val="ffffff"/>
                  </a:solidFill>
                </a:uFill>
                <a:latin typeface="Arial"/>
              </a:rPr>
              <a:t>attack, packet </a:t>
            </a:r>
            <a:r>
              <a:rPr b="0" lang="en-US" sz="2000" spc="-1" strike="noStrike">
                <a:solidFill>
                  <a:srgbClr val="000000"/>
                </a:solidFill>
                <a:uFill>
                  <a:solidFill>
                    <a:srgbClr val="ffffff"/>
                  </a:solidFill>
                </a:uFill>
                <a:latin typeface="Arial"/>
              </a:rPr>
              <a:t>loss rate,  dan </a:t>
            </a:r>
            <a:r>
              <a:rPr b="0" lang="en-US" sz="2000" spc="-1" strike="noStrike">
                <a:solidFill>
                  <a:srgbClr val="000000"/>
                </a:solidFill>
                <a:uFill>
                  <a:solidFill>
                    <a:srgbClr val="ffffff"/>
                  </a:solidFill>
                </a:uFill>
                <a:latin typeface="Arial"/>
              </a:rPr>
              <a:t>cpu utility. Dan </a:t>
            </a:r>
            <a:r>
              <a:rPr b="0" lang="en-US" sz="2000" spc="-1" strike="noStrike">
                <a:solidFill>
                  <a:srgbClr val="000000"/>
                </a:solidFill>
                <a:uFill>
                  <a:solidFill>
                    <a:srgbClr val="ffffff"/>
                  </a:solidFill>
                </a:uFill>
                <a:latin typeface="Arial"/>
              </a:rPr>
              <a:t>setelah hasil ini </a:t>
            </a:r>
            <a:r>
              <a:rPr b="0" lang="en-US" sz="2000" spc="-1" strike="noStrike">
                <a:solidFill>
                  <a:srgbClr val="000000"/>
                </a:solidFill>
                <a:uFill>
                  <a:solidFill>
                    <a:srgbClr val="ffffff"/>
                  </a:solidFill>
                </a:uFill>
                <a:latin typeface="Arial"/>
              </a:rPr>
              <a:t>didapatkan, akan </a:t>
            </a:r>
            <a:r>
              <a:rPr b="0" lang="en-US" sz="2000" spc="-1" strike="noStrike">
                <a:solidFill>
                  <a:srgbClr val="000000"/>
                </a:solidFill>
                <a:uFill>
                  <a:solidFill>
                    <a:srgbClr val="ffffff"/>
                  </a:solidFill>
                </a:uFill>
                <a:latin typeface="Arial"/>
              </a:rPr>
              <a:t>dilakukan </a:t>
            </a:r>
            <a:r>
              <a:rPr b="0" lang="en-US" sz="2000" spc="-1" strike="noStrike">
                <a:solidFill>
                  <a:srgbClr val="000000"/>
                </a:solidFill>
                <a:uFill>
                  <a:solidFill>
                    <a:srgbClr val="ffffff"/>
                  </a:solidFill>
                </a:uFill>
                <a:latin typeface="Arial"/>
              </a:rPr>
              <a:t>perbandingan </a:t>
            </a:r>
            <a:r>
              <a:rPr b="0" lang="en-US" sz="2000" spc="-1" strike="noStrike">
                <a:solidFill>
                  <a:srgbClr val="000000"/>
                </a:solidFill>
                <a:uFill>
                  <a:solidFill>
                    <a:srgbClr val="ffffff"/>
                  </a:solidFill>
                </a:uFill>
                <a:latin typeface="Arial"/>
              </a:rPr>
              <a:t>terhadap 3 </a:t>
            </a:r>
            <a:r>
              <a:rPr b="0" lang="en-US" sz="2000" spc="-1" strike="noStrike">
                <a:solidFill>
                  <a:srgbClr val="000000"/>
                </a:solidFill>
                <a:uFill>
                  <a:solidFill>
                    <a:srgbClr val="ffffff"/>
                  </a:solidFill>
                </a:uFill>
                <a:latin typeface="Arial"/>
              </a:rPr>
              <a:t>method </a:t>
            </a:r>
            <a:r>
              <a:rPr b="0" lang="en-US" sz="2000" spc="-1" strike="noStrike">
                <a:solidFill>
                  <a:srgbClr val="000000"/>
                </a:solidFill>
                <a:uFill>
                  <a:solidFill>
                    <a:srgbClr val="ffffff"/>
                  </a:solidFill>
                </a:uFill>
                <a:latin typeface="Arial"/>
              </a:rPr>
              <a:t>serangan </a:t>
            </a:r>
            <a:r>
              <a:rPr b="0" lang="en-US" sz="2000" spc="-1" strike="noStrike">
                <a:solidFill>
                  <a:srgbClr val="000000"/>
                </a:solidFill>
                <a:uFill>
                  <a:solidFill>
                    <a:srgbClr val="ffffff"/>
                  </a:solidFill>
                </a:uFill>
                <a:latin typeface="Arial"/>
              </a:rPr>
              <a:t>tersebut dan </a:t>
            </a:r>
            <a:r>
              <a:rPr b="0" lang="en-US" sz="2000" spc="-1" strike="noStrike">
                <a:solidFill>
                  <a:srgbClr val="000000"/>
                </a:solidFill>
                <a:uFill>
                  <a:solidFill>
                    <a:srgbClr val="ffffff"/>
                  </a:solidFill>
                </a:uFill>
                <a:latin typeface="Arial"/>
              </a:rPr>
              <a:t>dapat diambil </a:t>
            </a:r>
            <a:r>
              <a:rPr b="0" lang="en-US" sz="2000" spc="-1" strike="noStrike">
                <a:solidFill>
                  <a:srgbClr val="000000"/>
                </a:solidFill>
                <a:uFill>
                  <a:solidFill>
                    <a:srgbClr val="ffffff"/>
                  </a:solidFill>
                </a:uFill>
                <a:latin typeface="Arial"/>
              </a:rPr>
              <a:t>kesimpulan </a:t>
            </a:r>
            <a:r>
              <a:rPr b="0" lang="en-US" sz="2000" spc="-1" strike="noStrike">
                <a:solidFill>
                  <a:srgbClr val="000000"/>
                </a:solidFill>
                <a:uFill>
                  <a:solidFill>
                    <a:srgbClr val="ffffff"/>
                  </a:solidFill>
                </a:uFill>
                <a:latin typeface="Arial"/>
              </a:rPr>
              <a:t>bahwa serangan </a:t>
            </a:r>
            <a:r>
              <a:rPr b="0" lang="en-US" sz="2000" spc="-1" strike="noStrike">
                <a:solidFill>
                  <a:srgbClr val="000000"/>
                </a:solidFill>
                <a:uFill>
                  <a:solidFill>
                    <a:srgbClr val="ffffff"/>
                  </a:solidFill>
                </a:uFill>
                <a:latin typeface="Arial"/>
              </a:rPr>
              <a:t>paling bahaya </a:t>
            </a:r>
            <a:r>
              <a:rPr b="0" lang="en-US" sz="2000" spc="-1" strike="noStrike">
                <a:solidFill>
                  <a:srgbClr val="000000"/>
                </a:solidFill>
                <a:uFill>
                  <a:solidFill>
                    <a:srgbClr val="ffffff"/>
                  </a:solidFill>
                </a:uFill>
                <a:latin typeface="Arial"/>
              </a:rPr>
              <a:t>dari 3 method </a:t>
            </a:r>
            <a:r>
              <a:rPr b="0" lang="en-US" sz="2000" spc="-1" strike="noStrike">
                <a:solidFill>
                  <a:srgbClr val="000000"/>
                </a:solidFill>
                <a:uFill>
                  <a:solidFill>
                    <a:srgbClr val="ffffff"/>
                  </a:solidFill>
                </a:uFill>
                <a:latin typeface="Arial"/>
              </a:rPr>
              <a:t>tersebut kepada </a:t>
            </a:r>
            <a:r>
              <a:rPr b="0" lang="en-US" sz="2000" spc="-1" strike="noStrike">
                <a:solidFill>
                  <a:srgbClr val="000000"/>
                </a:solidFill>
                <a:uFill>
                  <a:solidFill>
                    <a:srgbClr val="ffffff"/>
                  </a:solidFill>
                </a:uFill>
                <a:latin typeface="Arial"/>
              </a:rPr>
              <a:t>sistem </a:t>
            </a:r>
            <a:r>
              <a:rPr b="0" lang="en-US" sz="2000" spc="-1" strike="noStrike">
                <a:solidFill>
                  <a:srgbClr val="000000"/>
                </a:solidFill>
                <a:uFill>
                  <a:solidFill>
                    <a:srgbClr val="ffffff"/>
                  </a:solidFill>
                </a:uFill>
                <a:latin typeface="Arial"/>
              </a:rPr>
              <a:t>iot(berdasarkan </a:t>
            </a:r>
            <a:r>
              <a:rPr b="0" lang="en-US" sz="2000" spc="-1" strike="noStrike">
                <a:solidFill>
                  <a:srgbClr val="000000"/>
                </a:solidFill>
                <a:uFill>
                  <a:solidFill>
                    <a:srgbClr val="ffffff"/>
                  </a:solidFill>
                </a:uFill>
                <a:latin typeface="Arial"/>
              </a:rPr>
              <a:t>successful </a:t>
            </a:r>
            <a:r>
              <a:rPr b="0" lang="en-US" sz="2000" spc="-1" strike="noStrike">
                <a:solidFill>
                  <a:srgbClr val="000000"/>
                </a:solidFill>
                <a:uFill>
                  <a:solidFill>
                    <a:srgbClr val="ffffff"/>
                  </a:solidFill>
                </a:uFill>
                <a:latin typeface="Arial"/>
              </a:rPr>
              <a:t>attack).</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Teuku Ridha </a:t>
            </a:r>
            <a:r>
              <a:rPr b="0" lang="en-US" sz="2000" spc="-1" strike="noStrike">
                <a:solidFill>
                  <a:srgbClr val="000000"/>
                </a:solidFill>
                <a:uFill>
                  <a:solidFill>
                    <a:srgbClr val="ffffff"/>
                  </a:solidFill>
                </a:uFill>
                <a:latin typeface="Arial"/>
              </a:rPr>
              <a:t>Muhammad </a:t>
            </a:r>
            <a:r>
              <a:rPr b="0" lang="en-US" sz="2000" spc="-1" strike="noStrike">
                <a:solidFill>
                  <a:srgbClr val="000000"/>
                </a:solidFill>
                <a:uFill>
                  <a:solidFill>
                    <a:srgbClr val="ffffff"/>
                  </a:solidFill>
                </a:uFill>
                <a:latin typeface="Arial"/>
              </a:rPr>
              <a:t>Saputra =pada </a:t>
            </a:r>
            <a:r>
              <a:rPr b="0" lang="en-US" sz="2000" spc="-1" strike="noStrike">
                <a:solidFill>
                  <a:srgbClr val="000000"/>
                </a:solidFill>
                <a:uFill>
                  <a:solidFill>
                    <a:srgbClr val="ffffff"/>
                  </a:solidFill>
                </a:uFill>
                <a:latin typeface="Arial"/>
              </a:rPr>
              <a:t>peneltiain ini </a:t>
            </a:r>
            <a:r>
              <a:rPr b="0" lang="en-US" sz="2000" spc="-1" strike="noStrike">
                <a:solidFill>
                  <a:srgbClr val="000000"/>
                </a:solidFill>
                <a:uFill>
                  <a:solidFill>
                    <a:srgbClr val="ffffff"/>
                  </a:solidFill>
                </a:uFill>
                <a:latin typeface="Arial"/>
              </a:rPr>
              <a:t>menggunakan </a:t>
            </a:r>
            <a:r>
              <a:rPr b="0" lang="en-US" sz="2000" spc="-1" strike="noStrike">
                <a:solidFill>
                  <a:srgbClr val="000000"/>
                </a:solidFill>
                <a:uFill>
                  <a:solidFill>
                    <a:srgbClr val="ffffff"/>
                  </a:solidFill>
                </a:uFill>
                <a:latin typeface="Arial"/>
              </a:rPr>
              <a:t>wireless sensor </a:t>
            </a:r>
            <a:r>
              <a:rPr b="0" lang="en-US" sz="2000" spc="-1" strike="noStrike">
                <a:solidFill>
                  <a:srgbClr val="000000"/>
                </a:solidFill>
                <a:uFill>
                  <a:solidFill>
                    <a:srgbClr val="ffffff"/>
                  </a:solidFill>
                </a:uFill>
                <a:latin typeface="Arial"/>
              </a:rPr>
              <a:t>network yang </a:t>
            </a:r>
            <a:r>
              <a:rPr b="0" lang="en-US" sz="2000" spc="-1" strike="noStrike">
                <a:solidFill>
                  <a:srgbClr val="000000"/>
                </a:solidFill>
                <a:uFill>
                  <a:solidFill>
                    <a:srgbClr val="ffffff"/>
                  </a:solidFill>
                </a:uFill>
                <a:latin typeface="Arial"/>
              </a:rPr>
              <a:t>diterapkan pada </a:t>
            </a:r>
            <a:r>
              <a:rPr b="0" lang="en-US" sz="2000" spc="-1" strike="noStrike">
                <a:solidFill>
                  <a:srgbClr val="000000"/>
                </a:solidFill>
                <a:uFill>
                  <a:solidFill>
                    <a:srgbClr val="ffffff"/>
                  </a:solidFill>
                </a:uFill>
                <a:latin typeface="Arial"/>
              </a:rPr>
              <a:t>kendang ayam, </a:t>
            </a:r>
            <a:r>
              <a:rPr b="0" lang="en-US" sz="2000" spc="-1" strike="noStrike">
                <a:solidFill>
                  <a:srgbClr val="000000"/>
                </a:solidFill>
                <a:uFill>
                  <a:solidFill>
                    <a:srgbClr val="ffffff"/>
                  </a:solidFill>
                </a:uFill>
                <a:latin typeface="Arial"/>
              </a:rPr>
              <a:t>pada peneltiaan </a:t>
            </a:r>
            <a:r>
              <a:rPr b="0" lang="en-US" sz="2000" spc="-1" strike="noStrike">
                <a:solidFill>
                  <a:srgbClr val="000000"/>
                </a:solidFill>
                <a:uFill>
                  <a:solidFill>
                    <a:srgbClr val="ffffff"/>
                  </a:solidFill>
                </a:uFill>
                <a:latin typeface="Arial"/>
              </a:rPr>
              <a:t>ini terdapat </a:t>
            </a:r>
            <a:r>
              <a:rPr b="0" lang="en-US" sz="2000" spc="-1" strike="noStrike">
                <a:solidFill>
                  <a:srgbClr val="000000"/>
                </a:solidFill>
                <a:uFill>
                  <a:solidFill>
                    <a:srgbClr val="ffffff"/>
                  </a:solidFill>
                </a:uFill>
                <a:latin typeface="Arial"/>
              </a:rPr>
              <a:t>bebrapa sensor </a:t>
            </a:r>
            <a:r>
              <a:rPr b="0" lang="en-US" sz="2000" spc="-1" strike="noStrike">
                <a:solidFill>
                  <a:srgbClr val="000000"/>
                </a:solidFill>
                <a:uFill>
                  <a:solidFill>
                    <a:srgbClr val="ffffff"/>
                  </a:solidFill>
                </a:uFill>
                <a:latin typeface="Arial"/>
              </a:rPr>
              <a:t>yang tereletak </a:t>
            </a:r>
            <a:r>
              <a:rPr b="0" lang="en-US" sz="2000" spc="-1" strike="noStrike">
                <a:solidFill>
                  <a:srgbClr val="000000"/>
                </a:solidFill>
                <a:uFill>
                  <a:solidFill>
                    <a:srgbClr val="ffffff"/>
                  </a:solidFill>
                </a:uFill>
                <a:latin typeface="Arial"/>
              </a:rPr>
              <a:t>pada node node </a:t>
            </a:r>
            <a:r>
              <a:rPr b="0" lang="en-US" sz="2000" spc="-1" strike="noStrike">
                <a:solidFill>
                  <a:srgbClr val="000000"/>
                </a:solidFill>
                <a:uFill>
                  <a:solidFill>
                    <a:srgbClr val="ffffff"/>
                  </a:solidFill>
                </a:uFill>
                <a:latin typeface="Arial"/>
              </a:rPr>
              <a:t>tertentu yang </a:t>
            </a:r>
            <a:r>
              <a:rPr b="0" lang="en-US" sz="2000" spc="-1" strike="noStrike">
                <a:solidFill>
                  <a:srgbClr val="000000"/>
                </a:solidFill>
                <a:uFill>
                  <a:solidFill>
                    <a:srgbClr val="ffffff"/>
                  </a:solidFill>
                </a:uFill>
                <a:latin typeface="Arial"/>
              </a:rPr>
              <a:t>ada padan </a:t>
            </a:r>
            <a:r>
              <a:rPr b="0" lang="en-US" sz="2000" spc="-1" strike="noStrike">
                <a:solidFill>
                  <a:srgbClr val="000000"/>
                </a:solidFill>
                <a:uFill>
                  <a:solidFill>
                    <a:srgbClr val="ffffff"/>
                  </a:solidFill>
                </a:uFill>
                <a:latin typeface="Arial"/>
              </a:rPr>
              <a:t>kendang ayam </a:t>
            </a:r>
            <a:r>
              <a:rPr b="0" lang="en-US" sz="2000" spc="-1" strike="noStrike">
                <a:solidFill>
                  <a:srgbClr val="000000"/>
                </a:solidFill>
                <a:uFill>
                  <a:solidFill>
                    <a:srgbClr val="ffffff"/>
                  </a:solidFill>
                </a:uFill>
                <a:latin typeface="Arial"/>
              </a:rPr>
              <a:t>tersebut, </a:t>
            </a:r>
            <a:r>
              <a:rPr b="0" lang="en-US" sz="2000" spc="-1" strike="noStrike">
                <a:solidFill>
                  <a:srgbClr val="000000"/>
                </a:solidFill>
                <a:uFill>
                  <a:solidFill>
                    <a:srgbClr val="ffffff"/>
                  </a:solidFill>
                </a:uFill>
                <a:latin typeface="Arial"/>
              </a:rPr>
              <a:t>contohnya </a:t>
            </a:r>
            <a:r>
              <a:rPr b="0" lang="en-US" sz="2000" spc="-1" strike="noStrike">
                <a:solidFill>
                  <a:srgbClr val="000000"/>
                </a:solidFill>
                <a:uFill>
                  <a:solidFill>
                    <a:srgbClr val="ffffff"/>
                  </a:solidFill>
                </a:uFill>
                <a:latin typeface="Arial"/>
              </a:rPr>
              <a:t>terdapat suhu </a:t>
            </a:r>
            <a:r>
              <a:rPr b="0" lang="en-US" sz="2000" spc="-1" strike="noStrike">
                <a:solidFill>
                  <a:srgbClr val="000000"/>
                </a:solidFill>
                <a:uFill>
                  <a:solidFill>
                    <a:srgbClr val="ffffff"/>
                  </a:solidFill>
                </a:uFill>
                <a:latin typeface="Arial"/>
              </a:rPr>
              <a:t>dan kelembapan, </a:t>
            </a:r>
            <a:r>
              <a:rPr b="0" lang="en-US" sz="2000" spc="-1" strike="noStrike">
                <a:solidFill>
                  <a:srgbClr val="000000"/>
                </a:solidFill>
                <a:uFill>
                  <a:solidFill>
                    <a:srgbClr val="ffffff"/>
                  </a:solidFill>
                </a:uFill>
                <a:latin typeface="Arial"/>
              </a:rPr>
              <a:t>tanki dan pakar </a:t>
            </a:r>
            <a:r>
              <a:rPr b="0" lang="en-US" sz="2000" spc="-1" strike="noStrike">
                <a:solidFill>
                  <a:srgbClr val="000000"/>
                </a:solidFill>
                <a:uFill>
                  <a:solidFill>
                    <a:srgbClr val="ffffff"/>
                  </a:solidFill>
                </a:uFill>
                <a:latin typeface="Arial"/>
              </a:rPr>
              <a:t>air serta berat </a:t>
            </a:r>
            <a:r>
              <a:rPr b="0" lang="en-US" sz="2000" spc="-1" strike="noStrike">
                <a:solidFill>
                  <a:srgbClr val="000000"/>
                </a:solidFill>
                <a:uFill>
                  <a:solidFill>
                    <a:srgbClr val="ffffff"/>
                  </a:solidFill>
                </a:uFill>
                <a:latin typeface="Arial"/>
              </a:rPr>
              <a:t>pakan.  Pada </a:t>
            </a:r>
            <a:r>
              <a:rPr b="0" lang="en-US" sz="2000" spc="-1" strike="noStrike">
                <a:solidFill>
                  <a:srgbClr val="000000"/>
                </a:solidFill>
                <a:uFill>
                  <a:solidFill>
                    <a:srgbClr val="ffffff"/>
                  </a:solidFill>
                </a:uFill>
                <a:latin typeface="Arial"/>
              </a:rPr>
              <a:t>panelitian ini </a:t>
            </a:r>
            <a:r>
              <a:rPr b="0" lang="en-US" sz="2000" spc="-1" strike="noStrike">
                <a:solidFill>
                  <a:srgbClr val="000000"/>
                </a:solidFill>
                <a:uFill>
                  <a:solidFill>
                    <a:srgbClr val="ffffff"/>
                  </a:solidFill>
                </a:uFill>
                <a:latin typeface="Arial"/>
              </a:rPr>
              <a:t>suhu dan </a:t>
            </a:r>
            <a:r>
              <a:rPr b="0" lang="en-US" sz="2000" spc="-1" strike="noStrike">
                <a:solidFill>
                  <a:srgbClr val="000000"/>
                </a:solidFill>
                <a:uFill>
                  <a:solidFill>
                    <a:srgbClr val="ffffff"/>
                  </a:solidFill>
                </a:uFill>
                <a:latin typeface="Arial"/>
              </a:rPr>
              <a:t>kelembapan </a:t>
            </a:r>
            <a:r>
              <a:rPr b="0" lang="en-US" sz="2000" spc="-1" strike="noStrike">
                <a:solidFill>
                  <a:srgbClr val="000000"/>
                </a:solidFill>
                <a:uFill>
                  <a:solidFill>
                    <a:srgbClr val="ffffff"/>
                  </a:solidFill>
                </a:uFill>
                <a:latin typeface="Arial"/>
              </a:rPr>
              <a:t>pada peternakan </a:t>
            </a:r>
            <a:r>
              <a:rPr b="0" lang="en-US" sz="2000" spc="-1" strike="noStrike">
                <a:solidFill>
                  <a:srgbClr val="000000"/>
                </a:solidFill>
                <a:uFill>
                  <a:solidFill>
                    <a:srgbClr val="ffffff"/>
                  </a:solidFill>
                </a:uFill>
                <a:latin typeface="Arial"/>
              </a:rPr>
              <a:t>ini dapat </a:t>
            </a:r>
            <a:r>
              <a:rPr b="0" lang="en-US" sz="2000" spc="-1" strike="noStrike">
                <a:solidFill>
                  <a:srgbClr val="000000"/>
                </a:solidFill>
                <a:uFill>
                  <a:solidFill>
                    <a:srgbClr val="ffffff"/>
                  </a:solidFill>
                </a:uFill>
                <a:latin typeface="Arial"/>
              </a:rPr>
              <a:t>dikendalikan (jika </a:t>
            </a:r>
            <a:r>
              <a:rPr b="0" lang="en-US" sz="2000" spc="-1" strike="noStrike">
                <a:solidFill>
                  <a:srgbClr val="000000"/>
                </a:solidFill>
                <a:uFill>
                  <a:solidFill>
                    <a:srgbClr val="ffffff"/>
                  </a:solidFill>
                </a:uFill>
                <a:latin typeface="Arial"/>
              </a:rPr>
              <a:t>terlalu panas </a:t>
            </a:r>
            <a:r>
              <a:rPr b="0" lang="en-US" sz="2000" spc="-1" strike="noStrike">
                <a:solidFill>
                  <a:srgbClr val="000000"/>
                </a:solidFill>
                <a:uFill>
                  <a:solidFill>
                    <a:srgbClr val="ffffff"/>
                  </a:solidFill>
                </a:uFill>
                <a:latin typeface="Arial"/>
              </a:rPr>
              <a:t>kipas akan </a:t>
            </a:r>
            <a:r>
              <a:rPr b="0" lang="en-US" sz="2000" spc="-1" strike="noStrike">
                <a:solidFill>
                  <a:srgbClr val="000000"/>
                </a:solidFill>
                <a:uFill>
                  <a:solidFill>
                    <a:srgbClr val="ffffff"/>
                  </a:solidFill>
                </a:uFill>
                <a:latin typeface="Arial"/>
              </a:rPr>
              <a:t>hidup). Sistem </a:t>
            </a:r>
            <a:r>
              <a:rPr b="0" lang="en-US" sz="2000" spc="-1" strike="noStrike">
                <a:solidFill>
                  <a:srgbClr val="000000"/>
                </a:solidFill>
                <a:uFill>
                  <a:solidFill>
                    <a:srgbClr val="ffffff"/>
                  </a:solidFill>
                </a:uFill>
                <a:latin typeface="Arial"/>
              </a:rPr>
              <a:t>akan otomatis </a:t>
            </a:r>
            <a:r>
              <a:rPr b="0" lang="en-US" sz="2000" spc="-1" strike="noStrike">
                <a:solidFill>
                  <a:srgbClr val="000000"/>
                </a:solidFill>
                <a:uFill>
                  <a:solidFill>
                    <a:srgbClr val="ffffff"/>
                  </a:solidFill>
                </a:uFill>
                <a:latin typeface="Arial"/>
              </a:rPr>
              <a:t>mengisi pakan </a:t>
            </a:r>
            <a:r>
              <a:rPr b="0" lang="en-US" sz="2000" spc="-1" strike="noStrike">
                <a:solidFill>
                  <a:srgbClr val="000000"/>
                </a:solidFill>
                <a:uFill>
                  <a:solidFill>
                    <a:srgbClr val="ffffff"/>
                  </a:solidFill>
                </a:uFill>
                <a:latin typeface="Arial"/>
              </a:rPr>
              <a:t>jikapakan sudah </a:t>
            </a:r>
            <a:r>
              <a:rPr b="0" lang="en-US" sz="2000" spc="-1" strike="noStrike">
                <a:solidFill>
                  <a:srgbClr val="000000"/>
                </a:solidFill>
                <a:uFill>
                  <a:solidFill>
                    <a:srgbClr val="ffffff"/>
                  </a:solidFill>
                </a:uFill>
                <a:latin typeface="Arial"/>
              </a:rPr>
              <a:t>habis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293"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5883848D-C9D4-47EC-938F-207C1D6CFDB7}"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rIns="0" tIns="0" bIns="0"/>
          <a:p>
            <a:r>
              <a:rPr b="0" lang="en-US" sz="2000" spc="-1" strike="noStrike">
                <a:solidFill>
                  <a:srgbClr val="000000"/>
                </a:solidFill>
                <a:uFill>
                  <a:solidFill>
                    <a:srgbClr val="ffffff"/>
                  </a:solidFill>
                </a:uFill>
                <a:latin typeface="Arial"/>
              </a:rPr>
              <a:t>Yogha Arieka </a:t>
            </a:r>
            <a:r>
              <a:rPr b="0" lang="en-US" sz="2000" spc="-1" strike="noStrike">
                <a:solidFill>
                  <a:srgbClr val="000000"/>
                </a:solidFill>
                <a:uFill>
                  <a:solidFill>
                    <a:srgbClr val="ffffff"/>
                  </a:solidFill>
                </a:uFill>
                <a:latin typeface="Arial"/>
              </a:rPr>
              <a:t>Adnanta = Data </a:t>
            </a:r>
            <a:r>
              <a:rPr b="0" lang="en-US" sz="2000" spc="-1" strike="noStrike">
                <a:solidFill>
                  <a:srgbClr val="000000"/>
                </a:solidFill>
                <a:uFill>
                  <a:solidFill>
                    <a:srgbClr val="ffffff"/>
                  </a:solidFill>
                </a:uFill>
                <a:latin typeface="Arial"/>
              </a:rPr>
              <a:t>hasil monitoring </a:t>
            </a:r>
            <a:r>
              <a:rPr b="0" lang="en-US" sz="2000" spc="-1" strike="noStrike">
                <a:solidFill>
                  <a:srgbClr val="000000"/>
                </a:solidFill>
                <a:uFill>
                  <a:solidFill>
                    <a:srgbClr val="ffffff"/>
                  </a:solidFill>
                </a:uFill>
                <a:latin typeface="Arial"/>
              </a:rPr>
              <a:t>dan otomatisasi </a:t>
            </a:r>
            <a:r>
              <a:rPr b="0" lang="en-US" sz="2000" spc="-1" strike="noStrike">
                <a:solidFill>
                  <a:srgbClr val="000000"/>
                </a:solidFill>
                <a:uFill>
                  <a:solidFill>
                    <a:srgbClr val="ffffff"/>
                  </a:solidFill>
                </a:uFill>
                <a:latin typeface="Arial"/>
              </a:rPr>
              <a:t>akan dikirim ke </a:t>
            </a:r>
            <a:r>
              <a:rPr b="0" lang="en-US" sz="2000" spc="-1" strike="noStrike">
                <a:solidFill>
                  <a:srgbClr val="000000"/>
                </a:solidFill>
                <a:uFill>
                  <a:solidFill>
                    <a:srgbClr val="ffffff"/>
                  </a:solidFill>
                </a:uFill>
                <a:latin typeface="Arial"/>
              </a:rPr>
              <a:t>web server </a:t>
            </a:r>
            <a:r>
              <a:rPr b="0" lang="en-US" sz="2000" spc="-1" strike="noStrike">
                <a:solidFill>
                  <a:srgbClr val="000000"/>
                </a:solidFill>
                <a:uFill>
                  <a:solidFill>
                    <a:srgbClr val="ffffff"/>
                  </a:solidFill>
                </a:uFill>
                <a:latin typeface="Arial"/>
              </a:rPr>
              <a:t>secara wireless </a:t>
            </a:r>
            <a:r>
              <a:rPr b="0" lang="en-US" sz="2000" spc="-1" strike="noStrike">
                <a:solidFill>
                  <a:srgbClr val="000000"/>
                </a:solidFill>
                <a:uFill>
                  <a:solidFill>
                    <a:srgbClr val="ffffff"/>
                  </a:solidFill>
                </a:uFill>
                <a:latin typeface="Arial"/>
              </a:rPr>
              <a:t>sehingga </a:t>
            </a:r>
            <a:r>
              <a:rPr b="0" lang="en-US" sz="2000" spc="-1" strike="noStrike">
                <a:solidFill>
                  <a:srgbClr val="000000"/>
                </a:solidFill>
                <a:uFill>
                  <a:solidFill>
                    <a:srgbClr val="ffffff"/>
                  </a:solidFill>
                </a:uFill>
                <a:latin typeface="Arial"/>
              </a:rPr>
              <a:t>memudahkan </a:t>
            </a:r>
            <a:r>
              <a:rPr b="0" lang="en-US" sz="2000" spc="-1" strike="noStrike">
                <a:solidFill>
                  <a:srgbClr val="000000"/>
                </a:solidFill>
                <a:uFill>
                  <a:solidFill>
                    <a:srgbClr val="ffffff"/>
                  </a:solidFill>
                </a:uFill>
                <a:latin typeface="Arial"/>
              </a:rPr>
              <a:t>petani </a:t>
            </a:r>
            <a:r>
              <a:rPr b="0" lang="en-US" sz="2000" spc="-1" strike="noStrike">
                <a:solidFill>
                  <a:srgbClr val="000000"/>
                </a:solidFill>
                <a:uFill>
                  <a:solidFill>
                    <a:srgbClr val="ffffff"/>
                  </a:solidFill>
                </a:uFill>
                <a:latin typeface="Arial"/>
              </a:rPr>
              <a:t>greenhouse </a:t>
            </a:r>
            <a:r>
              <a:rPr b="0" lang="en-US" sz="2000" spc="-1" strike="noStrike">
                <a:solidFill>
                  <a:srgbClr val="000000"/>
                </a:solidFill>
                <a:uFill>
                  <a:solidFill>
                    <a:srgbClr val="ffffff"/>
                  </a:solidFill>
                </a:uFill>
                <a:latin typeface="Arial"/>
              </a:rPr>
              <a:t>untuk memantau </a:t>
            </a:r>
            <a:r>
              <a:rPr b="0" lang="en-US" sz="2000" spc="-1" strike="noStrike">
                <a:solidFill>
                  <a:srgbClr val="000000"/>
                </a:solidFill>
                <a:uFill>
                  <a:solidFill>
                    <a:srgbClr val="ffffff"/>
                  </a:solidFill>
                </a:uFill>
                <a:latin typeface="Arial"/>
              </a:rPr>
              <a:t>greenhouse </a:t>
            </a:r>
            <a:r>
              <a:rPr b="0" lang="en-US" sz="2000" spc="-1" strike="noStrike">
                <a:solidFill>
                  <a:srgbClr val="000000"/>
                </a:solidFill>
                <a:uFill>
                  <a:solidFill>
                    <a:srgbClr val="ffffff"/>
                  </a:solidFill>
                </a:uFill>
                <a:latin typeface="Arial"/>
              </a:rPr>
              <a:t>miliknya. Hasil </a:t>
            </a:r>
            <a:r>
              <a:rPr b="0" lang="en-US" sz="2000" spc="-1" strike="noStrike">
                <a:solidFill>
                  <a:srgbClr val="000000"/>
                </a:solidFill>
                <a:uFill>
                  <a:solidFill>
                    <a:srgbClr val="ffffff"/>
                  </a:solidFill>
                </a:uFill>
                <a:latin typeface="Arial"/>
              </a:rPr>
              <a:t>dari penelitian ini </a:t>
            </a:r>
            <a:r>
              <a:rPr b="0" lang="en-US" sz="2000" spc="-1" strike="noStrike">
                <a:solidFill>
                  <a:srgbClr val="000000"/>
                </a:solidFill>
                <a:uFill>
                  <a:solidFill>
                    <a:srgbClr val="ffffff"/>
                  </a:solidFill>
                </a:uFill>
                <a:latin typeface="Arial"/>
              </a:rPr>
              <a:t>didapatkan </a:t>
            </a:r>
            <a:r>
              <a:rPr b="0" lang="en-US" sz="2000" spc="-1" strike="noStrike">
                <a:solidFill>
                  <a:srgbClr val="000000"/>
                </a:solidFill>
                <a:uFill>
                  <a:solidFill>
                    <a:srgbClr val="ffffff"/>
                  </a:solidFill>
                </a:uFill>
                <a:latin typeface="Arial"/>
              </a:rPr>
              <a:t>bahwa sistem </a:t>
            </a:r>
            <a:r>
              <a:rPr b="0" lang="en-US" sz="2000" spc="-1" strike="noStrike">
                <a:solidFill>
                  <a:srgbClr val="000000"/>
                </a:solidFill>
                <a:uFill>
                  <a:solidFill>
                    <a:srgbClr val="ffffff"/>
                  </a:solidFill>
                </a:uFill>
                <a:latin typeface="Arial"/>
              </a:rPr>
              <a:t>mampu untuk </a:t>
            </a:r>
            <a:r>
              <a:rPr b="0" lang="en-US" sz="2000" spc="-1" strike="noStrike">
                <a:solidFill>
                  <a:srgbClr val="000000"/>
                </a:solidFill>
                <a:uFill>
                  <a:solidFill>
                    <a:srgbClr val="ffffff"/>
                  </a:solidFill>
                </a:uFill>
                <a:latin typeface="Arial"/>
              </a:rPr>
              <a:t>memonitoring </a:t>
            </a:r>
            <a:r>
              <a:rPr b="0" lang="en-US" sz="2000" spc="-1" strike="noStrike">
                <a:solidFill>
                  <a:srgbClr val="000000"/>
                </a:solidFill>
                <a:uFill>
                  <a:solidFill>
                    <a:srgbClr val="ffffff"/>
                  </a:solidFill>
                </a:uFill>
                <a:latin typeface="Arial"/>
              </a:rPr>
              <a:t>dan melakukan </a:t>
            </a:r>
            <a:r>
              <a:rPr b="0" lang="en-US" sz="2000" spc="-1" strike="noStrike">
                <a:solidFill>
                  <a:srgbClr val="000000"/>
                </a:solidFill>
                <a:uFill>
                  <a:solidFill>
                    <a:srgbClr val="ffffff"/>
                  </a:solidFill>
                </a:uFill>
                <a:latin typeface="Arial"/>
              </a:rPr>
              <a:t>kontrol otomatis </a:t>
            </a:r>
            <a:r>
              <a:rPr b="0" lang="en-US" sz="2000" spc="-1" strike="noStrike">
                <a:solidFill>
                  <a:srgbClr val="000000"/>
                </a:solidFill>
                <a:uFill>
                  <a:solidFill>
                    <a:srgbClr val="ffffff"/>
                  </a:solidFill>
                </a:uFill>
                <a:latin typeface="Arial"/>
              </a:rPr>
              <a:t>penurunan suhu </a:t>
            </a:r>
            <a:r>
              <a:rPr b="0" lang="en-US" sz="2000" spc="-1" strike="noStrike">
                <a:solidFill>
                  <a:srgbClr val="000000"/>
                </a:solidFill>
                <a:uFill>
                  <a:solidFill>
                    <a:srgbClr val="ffffff"/>
                  </a:solidFill>
                </a:uFill>
                <a:latin typeface="Arial"/>
              </a:rPr>
              <a:t>ruang </a:t>
            </a:r>
            <a:r>
              <a:rPr b="0" lang="en-US" sz="2000" spc="-1" strike="noStrike">
                <a:solidFill>
                  <a:srgbClr val="000000"/>
                </a:solidFill>
                <a:uFill>
                  <a:solidFill>
                    <a:srgbClr val="ffffff"/>
                  </a:solidFill>
                </a:uFill>
                <a:latin typeface="Arial"/>
              </a:rPr>
              <a:t>greenhouse </a:t>
            </a:r>
            <a:r>
              <a:rPr b="0" lang="en-US" sz="2000" spc="-1" strike="noStrike">
                <a:solidFill>
                  <a:srgbClr val="000000"/>
                </a:solidFill>
                <a:uFill>
                  <a:solidFill>
                    <a:srgbClr val="ffffff"/>
                  </a:solidFill>
                </a:uFill>
                <a:latin typeface="Arial"/>
              </a:rPr>
              <a:t>ketika suhu </a:t>
            </a:r>
            <a:r>
              <a:rPr b="0" lang="en-US" sz="2000" spc="-1" strike="noStrike">
                <a:solidFill>
                  <a:srgbClr val="000000"/>
                </a:solidFill>
                <a:uFill>
                  <a:solidFill>
                    <a:srgbClr val="ffffff"/>
                  </a:solidFill>
                </a:uFill>
                <a:latin typeface="Arial"/>
              </a:rPr>
              <a:t>mencapai lebih </a:t>
            </a:r>
            <a:r>
              <a:rPr b="0" lang="en-US" sz="2000" spc="-1" strike="noStrike">
                <a:solidFill>
                  <a:srgbClr val="000000"/>
                </a:solidFill>
                <a:uFill>
                  <a:solidFill>
                    <a:srgbClr val="ffffff"/>
                  </a:solidFill>
                </a:uFill>
                <a:latin typeface="Arial"/>
              </a:rPr>
              <a:t>dari 28C dan </a:t>
            </a:r>
            <a:r>
              <a:rPr b="0" lang="en-US" sz="2000" spc="-1" strike="noStrike">
                <a:solidFill>
                  <a:srgbClr val="000000"/>
                </a:solidFill>
                <a:uFill>
                  <a:solidFill>
                    <a:srgbClr val="ffffff"/>
                  </a:solidFill>
                </a:uFill>
                <a:latin typeface="Arial"/>
              </a:rPr>
              <a:t>mampu untuk </a:t>
            </a:r>
            <a:r>
              <a:rPr b="0" lang="en-US" sz="2000" spc="-1" strike="noStrike">
                <a:solidFill>
                  <a:srgbClr val="000000"/>
                </a:solidFill>
                <a:uFill>
                  <a:solidFill>
                    <a:srgbClr val="ffffff"/>
                  </a:solidFill>
                </a:uFill>
                <a:latin typeface="Arial"/>
              </a:rPr>
              <a:t>meningkatkan </a:t>
            </a:r>
            <a:r>
              <a:rPr b="0" lang="en-US" sz="2000" spc="-1" strike="noStrike">
                <a:solidFill>
                  <a:srgbClr val="000000"/>
                </a:solidFill>
                <a:uFill>
                  <a:solidFill>
                    <a:srgbClr val="ffffff"/>
                  </a:solidFill>
                </a:uFill>
                <a:latin typeface="Arial"/>
              </a:rPr>
              <a:t>kelembaban </a:t>
            </a:r>
            <a:r>
              <a:rPr b="0" lang="en-US" sz="2000" spc="-1" strike="noStrike">
                <a:solidFill>
                  <a:srgbClr val="000000"/>
                </a:solidFill>
                <a:uFill>
                  <a:solidFill>
                    <a:srgbClr val="ffffff"/>
                  </a:solidFill>
                </a:uFill>
                <a:latin typeface="Arial"/>
              </a:rPr>
              <a:t>tanah secara </a:t>
            </a:r>
            <a:r>
              <a:rPr b="0" lang="en-US" sz="2000" spc="-1" strike="noStrike">
                <a:solidFill>
                  <a:srgbClr val="000000"/>
                </a:solidFill>
                <a:uFill>
                  <a:solidFill>
                    <a:srgbClr val="ffffff"/>
                  </a:solidFill>
                </a:uFill>
                <a:latin typeface="Arial"/>
              </a:rPr>
              <a:t>otomatis ketika </a:t>
            </a:r>
            <a:r>
              <a:rPr b="0" lang="en-US" sz="2000" spc="-1" strike="noStrike">
                <a:solidFill>
                  <a:srgbClr val="000000"/>
                </a:solidFill>
                <a:uFill>
                  <a:solidFill>
                    <a:srgbClr val="ffffff"/>
                  </a:solidFill>
                </a:uFill>
                <a:latin typeface="Arial"/>
              </a:rPr>
              <a:t>kelembaban </a:t>
            </a:r>
            <a:r>
              <a:rPr b="0" lang="en-US" sz="2000" spc="-1" strike="noStrike">
                <a:solidFill>
                  <a:srgbClr val="000000"/>
                </a:solidFill>
                <a:uFill>
                  <a:solidFill>
                    <a:srgbClr val="ffffff"/>
                  </a:solidFill>
                </a:uFill>
                <a:latin typeface="Arial"/>
              </a:rPr>
              <a:t>tanah kurang </a:t>
            </a:r>
            <a:r>
              <a:rPr b="0" lang="en-US" sz="2000" spc="-1" strike="noStrike">
                <a:solidFill>
                  <a:srgbClr val="000000"/>
                </a:solidFill>
                <a:uFill>
                  <a:solidFill>
                    <a:srgbClr val="ffffff"/>
                  </a:solidFill>
                </a:uFill>
                <a:latin typeface="Arial"/>
              </a:rPr>
              <a:t>dari 40%, selain </a:t>
            </a:r>
            <a:r>
              <a:rPr b="0" lang="en-US" sz="2000" spc="-1" strike="noStrike">
                <a:solidFill>
                  <a:srgbClr val="000000"/>
                </a:solidFill>
                <a:uFill>
                  <a:solidFill>
                    <a:srgbClr val="ffffff"/>
                  </a:solidFill>
                </a:uFill>
                <a:latin typeface="Arial"/>
              </a:rPr>
              <a:t>itu dengan </a:t>
            </a:r>
            <a:r>
              <a:rPr b="0" lang="en-US" sz="2000" spc="-1" strike="noStrike">
                <a:solidFill>
                  <a:srgbClr val="000000"/>
                </a:solidFill>
                <a:uFill>
                  <a:solidFill>
                    <a:srgbClr val="ffffff"/>
                  </a:solidFill>
                </a:uFill>
                <a:latin typeface="Arial"/>
              </a:rPr>
              <a:t>memanfaatkan </a:t>
            </a:r>
            <a:r>
              <a:rPr b="0" lang="en-US" sz="2000" spc="-1" strike="noStrike">
                <a:solidFill>
                  <a:srgbClr val="000000"/>
                </a:solidFill>
                <a:uFill>
                  <a:solidFill>
                    <a:srgbClr val="ffffff"/>
                  </a:solidFill>
                </a:uFill>
                <a:latin typeface="Arial"/>
              </a:rPr>
              <a:t>ESP8266 data </a:t>
            </a:r>
            <a:r>
              <a:rPr b="0" lang="en-US" sz="2000" spc="-1" strike="noStrike">
                <a:solidFill>
                  <a:srgbClr val="000000"/>
                </a:solidFill>
                <a:uFill>
                  <a:solidFill>
                    <a:srgbClr val="ffffff"/>
                  </a:solidFill>
                </a:uFill>
                <a:latin typeface="Arial"/>
              </a:rPr>
              <a:t>hasil monitoring </a:t>
            </a:r>
            <a:r>
              <a:rPr b="0" lang="en-US" sz="2000" spc="-1" strike="noStrike">
                <a:solidFill>
                  <a:srgbClr val="000000"/>
                </a:solidFill>
                <a:uFill>
                  <a:solidFill>
                    <a:srgbClr val="ffffff"/>
                  </a:solidFill>
                </a:uFill>
                <a:latin typeface="Arial"/>
              </a:rPr>
              <a:t>dan otomatisasi </a:t>
            </a:r>
            <a:r>
              <a:rPr b="0" lang="en-US" sz="2000" spc="-1" strike="noStrike">
                <a:solidFill>
                  <a:srgbClr val="000000"/>
                </a:solidFill>
                <a:uFill>
                  <a:solidFill>
                    <a:srgbClr val="ffffff"/>
                  </a:solidFill>
                </a:uFill>
                <a:latin typeface="Arial"/>
              </a:rPr>
              <a:t>dapat dikirim ke </a:t>
            </a:r>
            <a:r>
              <a:rPr b="0" lang="en-US" sz="2000" spc="-1" strike="noStrike">
                <a:solidFill>
                  <a:srgbClr val="000000"/>
                </a:solidFill>
                <a:uFill>
                  <a:solidFill>
                    <a:srgbClr val="ffffff"/>
                  </a:solidFill>
                </a:uFill>
                <a:latin typeface="Arial"/>
              </a:rPr>
              <a:t>web server </a:t>
            </a:r>
            <a:endParaRPr b="0" lang="en-US" sz="2000" spc="-1" strike="noStrike">
              <a:solidFill>
                <a:srgbClr val="000000"/>
              </a:solidFill>
              <a:uFill>
                <a:solidFill>
                  <a:srgbClr val="ffffff"/>
                </a:solidFill>
              </a:uFill>
              <a:latin typeface="Arial"/>
            </a:endParaRPr>
          </a:p>
        </p:txBody>
      </p:sp>
      <p:sp>
        <p:nvSpPr>
          <p:cNvPr id="295" name="CustomShape 2"/>
          <p:cNvSpPr/>
          <p:nvPr/>
        </p:nvSpPr>
        <p:spPr>
          <a:xfrm>
            <a:off x="5275800" y="6513840"/>
            <a:ext cx="4035240" cy="342360"/>
          </a:xfrm>
          <a:prstGeom prst="rect">
            <a:avLst/>
          </a:prstGeom>
          <a:noFill/>
          <a:ln>
            <a:noFill/>
          </a:ln>
        </p:spPr>
        <p:style>
          <a:lnRef idx="0"/>
          <a:fillRef idx="0"/>
          <a:effectRef idx="0"/>
          <a:fontRef idx="minor"/>
        </p:style>
        <p:txBody>
          <a:bodyPr lIns="90000" rIns="90000" tIns="45000" bIns="45000" anchor="b"/>
          <a:p>
            <a:pPr algn="r">
              <a:lnSpc>
                <a:spcPct val="100000"/>
              </a:lnSpc>
            </a:pPr>
            <a:fld id="{48ED8DEA-CF36-41D5-B2B6-DF0E54C2812F}"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702160" y="1203480"/>
            <a:ext cx="3738600" cy="2982960"/>
          </a:xfrm>
          <a:prstGeom prst="rect">
            <a:avLst/>
          </a:prstGeom>
          <a:ln>
            <a:noFill/>
          </a:ln>
        </p:spPr>
      </p:pic>
      <p:pic>
        <p:nvPicPr>
          <p:cNvPr id="35"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702160" y="1203480"/>
            <a:ext cx="3738600" cy="2982960"/>
          </a:xfrm>
          <a:prstGeom prst="rect">
            <a:avLst/>
          </a:prstGeom>
          <a:ln>
            <a:noFill/>
          </a:ln>
        </p:spPr>
      </p:pic>
      <p:pic>
        <p:nvPicPr>
          <p:cNvPr id="71"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a:t>
            </a:r>
            <a:r>
              <a:rPr b="0" lang="en-US" sz="4400" spc="-1" strike="noStrike">
                <a:solidFill>
                  <a:srgbClr val="000000"/>
                </a:solidFill>
                <a:uFill>
                  <a:solidFill>
                    <a:srgbClr val="ffffff"/>
                  </a:solidFill>
                </a:uFill>
                <a:latin typeface="Arial"/>
              </a:rPr>
              <a:t>ck </a:t>
            </a:r>
            <a:r>
              <a:rPr b="0" lang="en-US" sz="4400" spc="-1" strike="noStrike">
                <a:solidFill>
                  <a:srgbClr val="000000"/>
                </a:solidFill>
                <a:uFill>
                  <a:solidFill>
                    <a:srgbClr val="ffffff"/>
                  </a:solidFill>
                </a:uFill>
                <a:latin typeface="Arial"/>
              </a:rPr>
              <a:t>to </a:t>
            </a:r>
            <a:r>
              <a:rPr b="0" lang="en-US" sz="4400" spc="-1" strike="noStrike">
                <a:solidFill>
                  <a:srgbClr val="000000"/>
                </a:solidFill>
                <a:uFill>
                  <a:solidFill>
                    <a:srgbClr val="ffffff"/>
                  </a:solidFill>
                </a:uFill>
                <a:latin typeface="Arial"/>
              </a:rPr>
              <a:t>edit </a:t>
            </a:r>
            <a:r>
              <a:rPr b="0" lang="en-US" sz="4400" spc="-1" strike="noStrike">
                <a:solidFill>
                  <a:srgbClr val="000000"/>
                </a:solidFill>
                <a:uFill>
                  <a:solidFill>
                    <a:srgbClr val="ffffff"/>
                  </a:solidFill>
                </a:uFill>
                <a:latin typeface="Arial"/>
              </a:rPr>
              <a:t>the </a:t>
            </a:r>
            <a:r>
              <a:rPr b="0" lang="en-US" sz="4400" spc="-1" strike="noStrike">
                <a:solidFill>
                  <a:srgbClr val="000000"/>
                </a:solidFill>
                <a:uFill>
                  <a:solidFill>
                    <a:srgbClr val="ffffff"/>
                  </a:solidFill>
                </a:uFill>
                <a:latin typeface="Arial"/>
              </a:rPr>
              <a:t>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a:t>
            </a:r>
            <a:r>
              <a:rPr b="0" lang="en-US" sz="4400" spc="-1" strike="noStrike">
                <a:solidFill>
                  <a:srgbClr val="000000"/>
                </a:solidFill>
                <a:uFill>
                  <a:solidFill>
                    <a:srgbClr val="ffffff"/>
                  </a:solidFill>
                </a:uFill>
                <a:latin typeface="Arial"/>
              </a:rPr>
              <a:t>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wmf"/><Relationship Id="rId4" Type="http://schemas.openxmlformats.org/officeDocument/2006/relationships/image" Target="../media/image17.wmf"/><Relationship Id="rId5" Type="http://schemas.openxmlformats.org/officeDocument/2006/relationships/image" Target="../media/image18.wmf"/><Relationship Id="rId6" Type="http://schemas.openxmlformats.org/officeDocument/2006/relationships/image" Target="../media/image19.wmf"/><Relationship Id="rId7" Type="http://schemas.openxmlformats.org/officeDocument/2006/relationships/image" Target="../media/image20.wmf"/><Relationship Id="rId8" Type="http://schemas.openxmlformats.org/officeDocument/2006/relationships/image" Target="../media/image21.wmf"/><Relationship Id="rId9" Type="http://schemas.openxmlformats.org/officeDocument/2006/relationships/image" Target="../media/image22.wmf"/><Relationship Id="rId10" Type="http://schemas.openxmlformats.org/officeDocument/2006/relationships/image" Target="../media/image23.wmf"/><Relationship Id="rId11" Type="http://schemas.openxmlformats.org/officeDocument/2006/relationships/image" Target="../media/image24.wmf"/><Relationship Id="rId12" Type="http://schemas.openxmlformats.org/officeDocument/2006/relationships/image" Target="../media/image25.wmf"/><Relationship Id="rId13" Type="http://schemas.openxmlformats.org/officeDocument/2006/relationships/image" Target="../media/image26.wmf"/><Relationship Id="rId14" Type="http://schemas.openxmlformats.org/officeDocument/2006/relationships/image" Target="../media/image27.wmf"/><Relationship Id="rId15"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3.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1f497d"/>
                </a:solidFill>
                <a:uFill>
                  <a:solidFill>
                    <a:srgbClr val="ffffff"/>
                  </a:solidFill>
                </a:uFill>
                <a:latin typeface="Caviar Dreams"/>
                <a:ea typeface="DejaVu Sans"/>
              </a:rPr>
              <a:t>PROPOSAL PROYEK AKHIR</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4297680" y="1280160"/>
            <a:ext cx="4418280" cy="760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400" spc="-1" strike="noStrike">
                <a:solidFill>
                  <a:srgbClr val="1f497d"/>
                </a:solidFill>
                <a:uFill>
                  <a:solidFill>
                    <a:srgbClr val="ffffff"/>
                  </a:solidFill>
                </a:uFill>
                <a:latin typeface="Adobe Gothic Std B"/>
                <a:ea typeface="Adobe Gothic Std B"/>
              </a:rPr>
              <a:t>SEMINAR </a:t>
            </a:r>
            <a:endParaRPr b="0" lang="en-US" sz="1800" spc="-1" strike="noStrike">
              <a:solidFill>
                <a:srgbClr val="000000"/>
              </a:solidFill>
              <a:uFill>
                <a:solidFill>
                  <a:srgbClr val="ffffff"/>
                </a:solidFill>
              </a:uFill>
              <a:latin typeface="Arial"/>
            </a:endParaRPr>
          </a:p>
        </p:txBody>
      </p:sp>
      <p:sp>
        <p:nvSpPr>
          <p:cNvPr id="79" name="CustomShape 3"/>
          <p:cNvSpPr/>
          <p:nvPr/>
        </p:nvSpPr>
        <p:spPr>
          <a:xfrm>
            <a:off x="4174920" y="2560320"/>
            <a:ext cx="4713840" cy="1428480"/>
          </a:xfrm>
          <a:prstGeom prst="rect">
            <a:avLst/>
          </a:prstGeom>
          <a:noFill/>
          <a:ln>
            <a:noFill/>
          </a:ln>
        </p:spPr>
        <p:style>
          <a:lnRef idx="0"/>
          <a:fillRef idx="0"/>
          <a:effectRef idx="0"/>
          <a:fontRef idx="minor"/>
        </p:style>
        <p:txBody>
          <a:bodyPr lIns="90000" rIns="90000" tIns="45000" bIns="45000"/>
          <a:p>
            <a:pPr algn="just">
              <a:lnSpc>
                <a:spcPct val="150000"/>
              </a:lnSpc>
            </a:pPr>
            <a:r>
              <a:rPr b="1" lang="en-US" sz="1600" spc="-1" strike="noStrike">
                <a:solidFill>
                  <a:srgbClr val="1f497d"/>
                </a:solidFill>
                <a:uFill>
                  <a:solidFill>
                    <a:srgbClr val="ffffff"/>
                  </a:solidFill>
                </a:uFill>
                <a:latin typeface="Caviar Dreams"/>
                <a:ea typeface="DejaVu Sans"/>
              </a:rPr>
              <a:t>“</a:t>
            </a:r>
            <a:r>
              <a:rPr b="1" lang="en-US" sz="1600" spc="-1" strike="noStrike">
                <a:solidFill>
                  <a:srgbClr val="1f497d"/>
                </a:solidFill>
                <a:uFill>
                  <a:solidFill>
                    <a:srgbClr val="ffffff"/>
                  </a:solidFill>
                </a:uFill>
                <a:latin typeface="Caviar Dreams"/>
                <a:ea typeface="DejaVu Sans"/>
              </a:rPr>
              <a:t>ANALISIS </a:t>
            </a:r>
            <a:r>
              <a:rPr b="1" i="1" lang="en-US" sz="1600" spc="-1" strike="noStrike">
                <a:solidFill>
                  <a:srgbClr val="1f497d"/>
                </a:solidFill>
                <a:uFill>
                  <a:solidFill>
                    <a:srgbClr val="ffffff"/>
                  </a:solidFill>
                </a:uFill>
                <a:latin typeface="Caviar Dreams"/>
                <a:ea typeface="DejaVu Sans"/>
              </a:rPr>
              <a:t>THROUGHPUT</a:t>
            </a:r>
            <a:r>
              <a:rPr b="1" lang="en-US" sz="1600" spc="-1" strike="noStrike">
                <a:solidFill>
                  <a:srgbClr val="1f497d"/>
                </a:solidFill>
                <a:uFill>
                  <a:solidFill>
                    <a:srgbClr val="ffffff"/>
                  </a:solidFill>
                </a:uFill>
                <a:latin typeface="Caviar Dreams"/>
                <a:ea typeface="DejaVu Sans"/>
              </a:rPr>
              <a:t> DAN </a:t>
            </a:r>
            <a:r>
              <a:rPr b="1" i="1" lang="en-US" sz="1600" spc="-1" strike="noStrike">
                <a:solidFill>
                  <a:srgbClr val="1f497d"/>
                </a:solidFill>
                <a:uFill>
                  <a:solidFill>
                    <a:srgbClr val="ffffff"/>
                  </a:solidFill>
                </a:uFill>
                <a:latin typeface="Caviar Dreams"/>
                <a:ea typeface="DejaVu Sans"/>
              </a:rPr>
              <a:t>LATENCY</a:t>
            </a:r>
            <a:r>
              <a:rPr b="1" lang="en-US" sz="1600" spc="-1" strike="noStrike">
                <a:solidFill>
                  <a:srgbClr val="1f497d"/>
                </a:solidFill>
                <a:uFill>
                  <a:solidFill>
                    <a:srgbClr val="ffffff"/>
                  </a:solidFill>
                </a:uFill>
                <a:latin typeface="Caviar Dreams"/>
                <a:ea typeface="DejaVu Sans"/>
              </a:rPr>
              <a:t> PADA PENERAPAN  HTTP/2 SSE DAN WEBSOCKET PADA RUMAH PINTAR”</a:t>
            </a: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p:txBody>
      </p:sp>
      <p:sp>
        <p:nvSpPr>
          <p:cNvPr id="80" name="CustomShape 4"/>
          <p:cNvSpPr/>
          <p:nvPr/>
        </p:nvSpPr>
        <p:spPr>
          <a:xfrm>
            <a:off x="3931920" y="4353480"/>
            <a:ext cx="1645560" cy="30312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1400" spc="-1" strike="noStrike">
                <a:solidFill>
                  <a:srgbClr val="1f497d"/>
                </a:solidFill>
                <a:uFill>
                  <a:solidFill>
                    <a:srgbClr val="ffffff"/>
                  </a:solidFill>
                </a:uFill>
                <a:latin typeface="Caviar Dreams"/>
                <a:ea typeface="DejaVu Sans"/>
              </a:rPr>
              <a:t>Presented by : </a:t>
            </a:r>
            <a:endParaRPr b="0" lang="en-US" sz="1800" spc="-1" strike="noStrike">
              <a:solidFill>
                <a:srgbClr val="000000"/>
              </a:solidFill>
              <a:uFill>
                <a:solidFill>
                  <a:srgbClr val="ffffff"/>
                </a:solidFill>
              </a:uFill>
              <a:latin typeface="Arial"/>
            </a:endParaRPr>
          </a:p>
        </p:txBody>
      </p:sp>
      <p:sp>
        <p:nvSpPr>
          <p:cNvPr id="81" name="CustomShape 5"/>
          <p:cNvSpPr/>
          <p:nvPr/>
        </p:nvSpPr>
        <p:spPr>
          <a:xfrm>
            <a:off x="5482800" y="4371840"/>
            <a:ext cx="3552840" cy="515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1f497d"/>
                </a:solidFill>
                <a:uFill>
                  <a:solidFill>
                    <a:srgbClr val="ffffff"/>
                  </a:solidFill>
                </a:uFill>
                <a:latin typeface="Caviar Dreams"/>
                <a:ea typeface="DejaVu Sans"/>
              </a:rPr>
              <a:t>Muhammad Rusminto Hadiyono (15/386767/SV/10153)</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1">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filter="wipe(up)" transition="in">
                                      <p:cBhvr additive="repl">
                                        <p:cTn id="7" dur="500"/>
                                        <p:tgtEl>
                                          <p:spTgt spid="79">
                                            <p:txEl>
                                              <p:pRg st="0" end="9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20880" y="177840"/>
            <a:ext cx="3614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182" name="CustomShape 3"/>
          <p:cNvSpPr/>
          <p:nvPr/>
        </p:nvSpPr>
        <p:spPr>
          <a:xfrm>
            <a:off x="395640" y="1419480"/>
            <a:ext cx="3927600" cy="1092600"/>
          </a:xfrm>
          <a:prstGeom prst="rect">
            <a:avLst/>
          </a:prstGeom>
          <a:noFill/>
          <a:ln>
            <a:noFill/>
          </a:ln>
        </p:spPr>
        <p:style>
          <a:lnRef idx="0"/>
          <a:fillRef idx="0"/>
          <a:effectRef idx="0"/>
          <a:fontRef idx="minor"/>
        </p:style>
        <p:txBody>
          <a:bodyPr lIns="90000" rIns="90000" tIns="45000" bIns="45000"/>
          <a:p>
            <a:pPr algn="just">
              <a:lnSpc>
                <a:spcPct val="150000"/>
              </a:lnSpc>
            </a:pPr>
            <a:r>
              <a:rPr b="1" lang="en-US" sz="1200" spc="-1" strike="noStrike">
                <a:solidFill>
                  <a:srgbClr val="000000"/>
                </a:solidFill>
                <a:uFill>
                  <a:solidFill>
                    <a:srgbClr val="ffffff"/>
                  </a:solidFill>
                </a:uFill>
                <a:latin typeface="Caviar Dreams"/>
                <a:ea typeface="Calibri"/>
              </a:rPr>
              <a:t>Analisis Perbandingan Kinerja Protokol Websocket dengan Protokol SSE pada Teknologi Push Notification</a:t>
            </a:r>
            <a:r>
              <a:rPr b="1" lang="en-US" sz="1200" spc="-1" strike="noStrike">
                <a:solidFill>
                  <a:srgbClr val="000000"/>
                </a:solidFill>
                <a:uFill>
                  <a:solidFill>
                    <a:srgbClr val="ffffff"/>
                  </a:solidFill>
                </a:uFill>
                <a:latin typeface="Caviar Dreams"/>
                <a:ea typeface="Calibri"/>
              </a:rPr>
              <a:t> </a:t>
            </a:r>
            <a:endParaRPr b="0" lang="en-US" sz="1800" spc="-1" strike="noStrike">
              <a:solidFill>
                <a:srgbClr val="000000"/>
              </a:solidFill>
              <a:uFill>
                <a:solidFill>
                  <a:srgbClr val="ffffff"/>
                </a:solidFill>
              </a:uFill>
              <a:latin typeface="Arial"/>
            </a:endParaRPr>
          </a:p>
          <a:p>
            <a:pPr algn="just">
              <a:lnSpc>
                <a:spcPct val="150000"/>
              </a:lnSpc>
            </a:pPr>
            <a:r>
              <a:rPr b="1" lang="en-US" sz="1200" spc="-1" strike="noStrike">
                <a:solidFill>
                  <a:srgbClr val="000000"/>
                </a:solidFill>
                <a:uFill>
                  <a:solidFill>
                    <a:srgbClr val="ffffff"/>
                  </a:solidFill>
                </a:uFill>
                <a:latin typeface="Caviar Dreams"/>
                <a:ea typeface="Calibri"/>
              </a:rPr>
              <a:t>( Panser Brigade Muhammad, Widhi Yahya, and Achmad Basuki (2018))</a:t>
            </a:r>
            <a:endParaRPr b="0" lang="en-US" sz="1800" spc="-1" strike="noStrike">
              <a:solidFill>
                <a:srgbClr val="000000"/>
              </a:solidFill>
              <a:uFill>
                <a:solidFill>
                  <a:srgbClr val="ffffff"/>
                </a:solidFill>
              </a:uFill>
              <a:latin typeface="Arial"/>
            </a:endParaRPr>
          </a:p>
        </p:txBody>
      </p:sp>
      <p:sp>
        <p:nvSpPr>
          <p:cNvPr id="183" name="CustomShape 4"/>
          <p:cNvSpPr/>
          <p:nvPr/>
        </p:nvSpPr>
        <p:spPr>
          <a:xfrm>
            <a:off x="395640" y="2743200"/>
            <a:ext cx="3921480" cy="1932480"/>
          </a:xfrm>
          <a:prstGeom prst="rect">
            <a:avLst/>
          </a:prstGeom>
          <a:noFill/>
          <a:ln>
            <a:noFill/>
          </a:ln>
        </p:spPr>
        <p:style>
          <a:lnRef idx="0"/>
          <a:fillRef idx="0"/>
          <a:effectRef idx="0"/>
          <a:fontRef idx="minor"/>
        </p:style>
        <p:txBody>
          <a:bodyPr lIns="90000" rIns="90000" tIns="45000" bIns="45000"/>
          <a:p>
            <a:pPr algn="just">
              <a:lnSpc>
                <a:spcPct val="130000"/>
              </a:lnSpc>
            </a:pPr>
            <a:r>
              <a:rPr b="0" lang="en-US" sz="1200" spc="-1" strike="noStrike">
                <a:solidFill>
                  <a:srgbClr val="000000"/>
                </a:solidFill>
                <a:uFill>
                  <a:solidFill>
                    <a:srgbClr val="ffffff"/>
                  </a:solidFill>
                </a:uFill>
                <a:latin typeface="Caviar Dreams"/>
                <a:ea typeface="DejaVu Sans"/>
              </a:rPr>
              <a:t>Di dalam penelitian tersebut, dilakukan analisis perbadingan delay dan besar resource CPU yang digunakan oleh teknologi SSE maupun Websocket dengan server yang  dijalankan menggunakan bahasa python</a:t>
            </a:r>
            <a:endParaRPr b="0" lang="en-US" sz="1800" spc="-1" strike="noStrike">
              <a:solidFill>
                <a:srgbClr val="000000"/>
              </a:solidFill>
              <a:uFill>
                <a:solidFill>
                  <a:srgbClr val="ffffff"/>
                </a:solidFill>
              </a:uFill>
              <a:latin typeface="Arial"/>
            </a:endParaRPr>
          </a:p>
          <a:p>
            <a:pPr algn="just">
              <a:lnSpc>
                <a:spcPct val="130000"/>
              </a:lnSpc>
            </a:pPr>
            <a:r>
              <a:rPr b="0" lang="en-US" sz="1200" spc="-1" strike="noStrike">
                <a:solidFill>
                  <a:srgbClr val="000000"/>
                </a:solidFill>
                <a:uFill>
                  <a:solidFill>
                    <a:srgbClr val="ffffff"/>
                  </a:solidFill>
                </a:uFill>
                <a:latin typeface="Caviar Dreams"/>
                <a:ea typeface="DejaVu Sans"/>
              </a:rPr>
              <a:t>Hasilnya adalah rata-rata delay dan penggunaan resource CPU dari SSE lebih kecil dibandingkan dengan menggunakan Webscoket</a:t>
            </a:r>
            <a:endParaRPr b="0" lang="en-US" sz="1800" spc="-1" strike="noStrike">
              <a:solidFill>
                <a:srgbClr val="000000"/>
              </a:solidFill>
              <a:uFill>
                <a:solidFill>
                  <a:srgbClr val="ffffff"/>
                </a:solidFill>
              </a:uFill>
              <a:latin typeface="Arial"/>
            </a:endParaRPr>
          </a:p>
        </p:txBody>
      </p:sp>
      <p:sp>
        <p:nvSpPr>
          <p:cNvPr id="18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8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8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8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8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8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mph" presetID="26">
                                  <p:stCondLst>
                                    <p:cond delay="0"/>
                                  </p:stCondLst>
                                  <p:childTnLst>
                                    <p:animEffect filter="fade" transition="in">
                                      <p:cBhvr additive="repl">
                                        <p:cTn id="130" dur="500"/>
                                        <p:tgtEl>
                                          <p:spTgt spid="186"/>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22" presetSubtype="8">
                                  <p:stCondLst>
                                    <p:cond delay="0"/>
                                  </p:stCondLst>
                                  <p:childTnLst>
                                    <p:set>
                                      <p:cBhvr>
                                        <p:cTn id="134" dur="1" fill="hold">
                                          <p:stCondLst>
                                            <p:cond delay="0"/>
                                          </p:stCondLst>
                                        </p:cTn>
                                        <p:attrNameLst>
                                          <p:attrName>style.visibility</p:attrName>
                                        </p:attrNameLst>
                                      </p:cBhvr>
                                      <p:to>
                                        <p:strVal val="visible"/>
                                      </p:to>
                                    </p:set>
                                    <p:animEffect filter="wipe(left)" transition="in">
                                      <p:cBhvr additive="repl">
                                        <p:cTn id="135"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91" name="CustomShape 2"/>
          <p:cNvSpPr/>
          <p:nvPr/>
        </p:nvSpPr>
        <p:spPr>
          <a:xfrm>
            <a:off x="20880" y="177840"/>
            <a:ext cx="3470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192" name="CustomShape 3"/>
          <p:cNvSpPr/>
          <p:nvPr/>
        </p:nvSpPr>
        <p:spPr>
          <a:xfrm>
            <a:off x="700200" y="1454760"/>
            <a:ext cx="6615000" cy="819000"/>
          </a:xfrm>
          <a:prstGeom prst="rect">
            <a:avLst/>
          </a:prstGeom>
          <a:noFill/>
          <a:ln>
            <a:noFill/>
          </a:ln>
        </p:spPr>
        <p:style>
          <a:lnRef idx="0"/>
          <a:fillRef idx="0"/>
          <a:effectRef idx="0"/>
          <a:fontRef idx="minor"/>
        </p:style>
        <p:txBody>
          <a:bodyPr lIns="90000" rIns="90000" tIns="45000" bIns="45000"/>
          <a:p>
            <a:pPr algn="ctr">
              <a:lnSpc>
                <a:spcPct val="150000"/>
              </a:lnSpc>
            </a:pPr>
            <a:r>
              <a:rPr b="1" i="1" lang="en-US" sz="1200" spc="-1" strike="noStrike">
                <a:solidFill>
                  <a:srgbClr val="000000"/>
                </a:solidFill>
                <a:uFill>
                  <a:solidFill>
                    <a:srgbClr val="ffffff"/>
                  </a:solidFill>
                </a:uFill>
                <a:latin typeface="Caviar Dreams"/>
                <a:ea typeface="DejaVu Sans"/>
              </a:rPr>
              <a:t>Performance comparison of XHR polling, Long polling, Server sent events and Websockets</a:t>
            </a:r>
            <a:endParaRPr b="0" lang="en-US" sz="18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Caviar Dreams"/>
                <a:ea typeface="DejaVu Sans"/>
              </a:rPr>
              <a:t>( </a:t>
            </a:r>
            <a:r>
              <a:rPr b="1" lang="en-US" sz="1200" spc="-1" strike="noStrike">
                <a:solidFill>
                  <a:srgbClr val="000000"/>
                </a:solidFill>
                <a:uFill>
                  <a:solidFill>
                    <a:srgbClr val="ffffff"/>
                  </a:solidFill>
                </a:uFill>
                <a:latin typeface="Caviar Dreams"/>
                <a:ea typeface="DejaVu Sans"/>
              </a:rPr>
              <a:t>Oliver </a:t>
            </a:r>
            <a:r>
              <a:rPr b="1" lang="en-US" sz="1200" spc="-1" strike="noStrike">
                <a:solidFill>
                  <a:srgbClr val="000000"/>
                </a:solidFill>
                <a:uFill>
                  <a:solidFill>
                    <a:srgbClr val="ffffff"/>
                  </a:solidFill>
                </a:uFill>
                <a:latin typeface="Caviar Dreams"/>
                <a:ea typeface="DejaVu Sans"/>
              </a:rPr>
              <a:t>Örnmyr dan</a:t>
            </a:r>
            <a:r>
              <a:rPr b="1" lang="en-US" sz="1200" spc="-1" strike="noStrike">
                <a:solidFill>
                  <a:srgbClr val="000000"/>
                </a:solidFill>
                <a:uFill>
                  <a:solidFill>
                    <a:srgbClr val="ffffff"/>
                  </a:solidFill>
                </a:uFill>
                <a:latin typeface="Caviar Dreams"/>
                <a:ea typeface="DejaVu Sans"/>
              </a:rPr>
              <a:t> Rasmus Appelqvist</a:t>
            </a:r>
            <a:r>
              <a:rPr b="1" lang="en-US" sz="1200" spc="-1" strike="noStrike">
                <a:solidFill>
                  <a:srgbClr val="000000"/>
                </a:solidFill>
                <a:uFill>
                  <a:solidFill>
                    <a:srgbClr val="ffffff"/>
                  </a:solidFill>
                </a:uFill>
                <a:latin typeface="Caviar Dreams"/>
                <a:ea typeface="DejaVu Sans"/>
              </a:rPr>
              <a:t> (2017) ) </a:t>
            </a:r>
            <a:endParaRPr b="0" lang="en-US" sz="1800" spc="-1" strike="noStrike">
              <a:solidFill>
                <a:srgbClr val="000000"/>
              </a:solidFill>
              <a:uFill>
                <a:solidFill>
                  <a:srgbClr val="ffffff"/>
                </a:solidFill>
              </a:uFill>
              <a:latin typeface="Arial"/>
            </a:endParaRPr>
          </a:p>
        </p:txBody>
      </p:sp>
      <p:sp>
        <p:nvSpPr>
          <p:cNvPr id="193" name="CustomShape 4"/>
          <p:cNvSpPr/>
          <p:nvPr/>
        </p:nvSpPr>
        <p:spPr>
          <a:xfrm>
            <a:off x="611640" y="2211840"/>
            <a:ext cx="7160760" cy="983520"/>
          </a:xfrm>
          <a:prstGeom prst="rect">
            <a:avLst/>
          </a:prstGeom>
          <a:noFill/>
          <a:ln>
            <a:noFill/>
          </a:ln>
        </p:spPr>
        <p:style>
          <a:lnRef idx="0"/>
          <a:fillRef idx="0"/>
          <a:effectRef idx="0"/>
          <a:fontRef idx="minor"/>
        </p:style>
        <p:txBody>
          <a:bodyPr lIns="90000" rIns="90000" tIns="45000" bIns="45000"/>
          <a:p>
            <a:pPr algn="just">
              <a:lnSpc>
                <a:spcPct val="130000"/>
              </a:lnSpc>
            </a:pPr>
            <a:r>
              <a:rPr b="0" lang="en-US" sz="1200" spc="-1" strike="noStrike">
                <a:solidFill>
                  <a:srgbClr val="000000"/>
                </a:solidFill>
                <a:uFill>
                  <a:solidFill>
                    <a:srgbClr val="ffffff"/>
                  </a:solidFill>
                </a:uFill>
                <a:latin typeface="Caviar Dreams"/>
                <a:ea typeface="DejaVu Sans"/>
              </a:rPr>
              <a:t>Pada penelitian tersebut dilakukan pengujian penggunaan memori dan CPU dari 100 perangkat virtual yang terhubung dengan server menggunakan XHR Polling, Long Polling , Server Sent Events dan Websockets. Dan didapatkan hasil bahwa dari keempat perangkat tersebut Server Sent Events dan Websocket memiliki nilai penggunaan memori dan CPU terendah  serta perbedaan diantara keduanya sangat tipis</a:t>
            </a:r>
            <a:endParaRPr b="0" lang="en-US" sz="1800" spc="-1" strike="noStrike">
              <a:solidFill>
                <a:srgbClr val="000000"/>
              </a:solidFill>
              <a:uFill>
                <a:solidFill>
                  <a:srgbClr val="ffffff"/>
                </a:solidFill>
              </a:uFill>
              <a:latin typeface="Arial"/>
            </a:endParaRPr>
          </a:p>
        </p:txBody>
      </p:sp>
      <p:sp>
        <p:nvSpPr>
          <p:cNvPr id="19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9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9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9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9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9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36" dur="indefinite" restart="never" nodeType="tmRoot">
          <p:childTnLst>
            <p:seq>
              <p:cTn id="137" dur="indefinite" nodeType="mainSeq">
                <p:childTnLst>
                  <p:par>
                    <p:cTn id="138" fill="hold">
                      <p:stCondLst>
                        <p:cond delay="indefinite"/>
                      </p:stCondLst>
                      <p:childTnLst>
                        <p:par>
                          <p:cTn id="139" fill="hold">
                            <p:stCondLst>
                              <p:cond delay="0"/>
                            </p:stCondLst>
                            <p:childTnLst>
                              <p:par>
                                <p:cTn id="140" nodeType="clickEffect" fill="hold" presetClass="emph" presetID="26">
                                  <p:stCondLst>
                                    <p:cond delay="0"/>
                                  </p:stCondLst>
                                  <p:childTnLst>
                                    <p:animEffect filter="fade" transition="in">
                                      <p:cBhvr additive="repl">
                                        <p:cTn id="141" dur="500"/>
                                        <p:tgtEl>
                                          <p:spTgt spid="196"/>
                                        </p:tgtEl>
                                      </p:cBhvr>
                                    </p:animEffec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22" presetSubtype="8">
                                  <p:stCondLst>
                                    <p:cond delay="0"/>
                                  </p:stCondLst>
                                  <p:childTnLst>
                                    <p:set>
                                      <p:cBhvr>
                                        <p:cTn id="145" dur="1" fill="hold">
                                          <p:stCondLst>
                                            <p:cond delay="0"/>
                                          </p:stCondLst>
                                        </p:cTn>
                                        <p:attrNameLst>
                                          <p:attrName>style.visibility</p:attrName>
                                        </p:attrNameLst>
                                      </p:cBhvr>
                                      <p:to>
                                        <p:strVal val="visible"/>
                                      </p:to>
                                    </p:set>
                                    <p:animEffect filter="wipe(left)" transition="in">
                                      <p:cBhvr additive="repl">
                                        <p:cTn id="146"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201" name="CustomShape 2"/>
          <p:cNvSpPr/>
          <p:nvPr/>
        </p:nvSpPr>
        <p:spPr>
          <a:xfrm>
            <a:off x="20880" y="177840"/>
            <a:ext cx="3470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202" name="CustomShape 3"/>
          <p:cNvSpPr/>
          <p:nvPr/>
        </p:nvSpPr>
        <p:spPr>
          <a:xfrm>
            <a:off x="700200" y="1615320"/>
            <a:ext cx="3821040" cy="819720"/>
          </a:xfrm>
          <a:prstGeom prst="rect">
            <a:avLst/>
          </a:prstGeom>
          <a:noFill/>
          <a:ln>
            <a:noFill/>
          </a:ln>
        </p:spPr>
        <p:style>
          <a:lnRef idx="0"/>
          <a:fillRef idx="0"/>
          <a:effectRef idx="0"/>
          <a:fontRef idx="minor"/>
        </p:style>
        <p:txBody>
          <a:bodyPr lIns="90000" rIns="90000" tIns="45000" bIns="45000"/>
          <a:p>
            <a:pPr algn="just">
              <a:lnSpc>
                <a:spcPct val="150000"/>
              </a:lnSpc>
            </a:pPr>
            <a:r>
              <a:rPr b="1" i="1" lang="en-US" sz="1200" spc="-1" strike="noStrike">
                <a:solidFill>
                  <a:srgbClr val="000000"/>
                </a:solidFill>
                <a:uFill>
                  <a:solidFill>
                    <a:srgbClr val="ffffff"/>
                  </a:solidFill>
                </a:uFill>
                <a:latin typeface="Caviar Dreams"/>
                <a:ea typeface="DejaVu Sans"/>
              </a:rPr>
              <a:t>Mobile HTML5: Efficiency and Performance of WebSockets and Server-Sent Events</a:t>
            </a:r>
            <a:endParaRPr b="0" lang="en-US" sz="1800" spc="-1" strike="noStrike">
              <a:solidFill>
                <a:srgbClr val="000000"/>
              </a:solidFill>
              <a:uFill>
                <a:solidFill>
                  <a:srgbClr val="ffffff"/>
                </a:solidFill>
              </a:uFill>
              <a:latin typeface="Arial"/>
            </a:endParaRPr>
          </a:p>
          <a:p>
            <a:pPr algn="just">
              <a:lnSpc>
                <a:spcPct val="150000"/>
              </a:lnSpc>
            </a:pPr>
            <a:r>
              <a:rPr b="1" lang="en-US" sz="1200" spc="-1" strike="noStrike">
                <a:solidFill>
                  <a:srgbClr val="000000"/>
                </a:solidFill>
                <a:uFill>
                  <a:solidFill>
                    <a:srgbClr val="ffffff"/>
                  </a:solidFill>
                </a:uFill>
                <a:latin typeface="Caviar Dreams"/>
                <a:ea typeface="DejaVu Sans"/>
              </a:rPr>
              <a:t>( Elliot Estep (2013) ) </a:t>
            </a:r>
            <a:endParaRPr b="0" lang="en-US" sz="1800" spc="-1" strike="noStrike">
              <a:solidFill>
                <a:srgbClr val="000000"/>
              </a:solidFill>
              <a:uFill>
                <a:solidFill>
                  <a:srgbClr val="ffffff"/>
                </a:solidFill>
              </a:uFill>
              <a:latin typeface="Arial"/>
            </a:endParaRPr>
          </a:p>
        </p:txBody>
      </p:sp>
      <p:sp>
        <p:nvSpPr>
          <p:cNvPr id="203" name="CustomShape 4"/>
          <p:cNvSpPr/>
          <p:nvPr/>
        </p:nvSpPr>
        <p:spPr>
          <a:xfrm>
            <a:off x="706320" y="2611800"/>
            <a:ext cx="3815280" cy="1932480"/>
          </a:xfrm>
          <a:prstGeom prst="rect">
            <a:avLst/>
          </a:prstGeom>
          <a:noFill/>
          <a:ln>
            <a:noFill/>
          </a:ln>
        </p:spPr>
        <p:style>
          <a:lnRef idx="0"/>
          <a:fillRef idx="0"/>
          <a:effectRef idx="0"/>
          <a:fontRef idx="minor"/>
        </p:style>
        <p:txBody>
          <a:bodyPr lIns="90000" rIns="90000" tIns="45000" bIns="45000"/>
          <a:p>
            <a:pPr algn="just">
              <a:lnSpc>
                <a:spcPct val="130000"/>
              </a:lnSpc>
            </a:pPr>
            <a:r>
              <a:rPr b="0" lang="en-US" sz="1200" spc="-1" strike="noStrike">
                <a:solidFill>
                  <a:srgbClr val="000000"/>
                </a:solidFill>
                <a:uFill>
                  <a:solidFill>
                    <a:srgbClr val="ffffff"/>
                  </a:solidFill>
                </a:uFill>
                <a:latin typeface="Caviar Dreams"/>
                <a:ea typeface="DejaVu Sans"/>
              </a:rPr>
              <a:t>Penelitian tersebut menguji performa browser ketika menggunakan Websockets dan Server Sent Events dalam berbagai jaringan smartphone (WiFi, 3G dan 4G). Hasil dari penelitian tersebut adalah performa konektivitas Websocket dan Server Sent Events tidak berbeda jauh, tergantung dengan browser dan konfigurasi jaringan yang digunakan.</a:t>
            </a:r>
            <a:endParaRPr b="0" lang="en-US" sz="1800" spc="-1" strike="noStrike">
              <a:solidFill>
                <a:srgbClr val="000000"/>
              </a:solidFill>
              <a:uFill>
                <a:solidFill>
                  <a:srgbClr val="ffffff"/>
                </a:solidFill>
              </a:uFill>
              <a:latin typeface="Arial"/>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mph" presetID="26">
                                  <p:stCondLst>
                                    <p:cond delay="0"/>
                                  </p:stCondLst>
                                  <p:childTnLst>
                                    <p:animEffect filter="fade" transition="in">
                                      <p:cBhvr additive="repl">
                                        <p:cTn id="152" dur="500"/>
                                        <p:tgtEl>
                                          <p:spTgt spid="206"/>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22" presetSubtype="8">
                                  <p:stCondLst>
                                    <p:cond delay="0"/>
                                  </p:stCondLst>
                                  <p:childTnLst>
                                    <p:set>
                                      <p:cBhvr>
                                        <p:cTn id="156" dur="1" fill="hold">
                                          <p:stCondLst>
                                            <p:cond delay="0"/>
                                          </p:stCondLst>
                                        </p:cTn>
                                        <p:attrNameLst>
                                          <p:attrName>style.visibility</p:attrName>
                                        </p:attrNameLst>
                                      </p:cBhvr>
                                      <p:to>
                                        <p:strVal val="visible"/>
                                      </p:to>
                                    </p:set>
                                    <p:animEffect filter="wipe(left)" transition="in">
                                      <p:cBhvr additive="repl">
                                        <p:cTn id="157"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292000" y="227520"/>
            <a:ext cx="2954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211" name="CustomShape 2"/>
          <p:cNvSpPr/>
          <p:nvPr/>
        </p:nvSpPr>
        <p:spPr>
          <a:xfrm>
            <a:off x="20880" y="177840"/>
            <a:ext cx="3614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212" name="CustomShape 3"/>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213" name="CustomShape 4"/>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214" name="CustomShape 5"/>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215" name="CustomShape 6"/>
          <p:cNvSpPr/>
          <p:nvPr/>
        </p:nvSpPr>
        <p:spPr>
          <a:xfrm>
            <a:off x="5417280" y="854640"/>
            <a:ext cx="175572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216" name="CustomShape 7"/>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217" name="CustomShape 8"/>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
        <p:nvSpPr>
          <p:cNvPr id="218" name="CustomShape 9"/>
          <p:cNvSpPr/>
          <p:nvPr/>
        </p:nvSpPr>
        <p:spPr>
          <a:xfrm>
            <a:off x="683640" y="1923840"/>
            <a:ext cx="7671960" cy="227952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000000"/>
                </a:solidFill>
                <a:uFill>
                  <a:solidFill>
                    <a:srgbClr val="ffffff"/>
                  </a:solidFill>
                </a:uFill>
                <a:latin typeface="Caviar Dreams"/>
                <a:ea typeface="DejaVu Sans"/>
              </a:rPr>
              <a:t>Berdasarkan kajian dari Tinjauan Pustaka, dapat dibuat hipotesis bahwa Server Sent Event HTTP/2 memiliki latency serta nilai throughput yang tidak jauh berbeda dibandingkan ketika menggunakan Server Sent Events HTTP/1.1 maupun HTTP/1.1 Websocket.</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58" dur="indefinite" restart="never" nodeType="tmRoot">
          <p:childTnLst>
            <p:seq>
              <p:cTn id="159" dur="indefinite" nodeType="mainSeq">
                <p:childTnLst>
                  <p:par>
                    <p:cTn id="160" fill="hold">
                      <p:stCondLst>
                        <p:cond delay="indefinite"/>
                      </p:stCondLst>
                      <p:childTnLst>
                        <p:par>
                          <p:cTn id="161" fill="hold">
                            <p:stCondLst>
                              <p:cond delay="0"/>
                            </p:stCondLst>
                            <p:childTnLst>
                              <p:par>
                                <p:cTn id="162" nodeType="clickEffect" fill="hold" presetClass="emph" presetID="26">
                                  <p:stCondLst>
                                    <p:cond delay="0"/>
                                  </p:stCondLst>
                                  <p:childTnLst>
                                    <p:animEffect filter="fade" transition="in">
                                      <p:cBhvr additive="repl">
                                        <p:cTn id="163" dur="500"/>
                                        <p:tgtEl>
                                          <p:spTgt spid="21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220" name="CustomShape 2"/>
          <p:cNvSpPr/>
          <p:nvPr/>
        </p:nvSpPr>
        <p:spPr>
          <a:xfrm>
            <a:off x="20880" y="177840"/>
            <a:ext cx="3470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pic>
        <p:nvPicPr>
          <p:cNvPr id="221" name="Picture 25" descr=""/>
          <p:cNvPicPr/>
          <p:nvPr/>
        </p:nvPicPr>
        <p:blipFill>
          <a:blip r:embed="rId1"/>
          <a:srcRect l="49683" t="-391" r="0" b="0"/>
          <a:stretch/>
        </p:blipFill>
        <p:spPr>
          <a:xfrm>
            <a:off x="2125080" y="1510200"/>
            <a:ext cx="2401560" cy="556560"/>
          </a:xfrm>
          <a:prstGeom prst="rect">
            <a:avLst/>
          </a:prstGeom>
          <a:ln>
            <a:noFill/>
          </a:ln>
        </p:spPr>
      </p:pic>
      <p:pic>
        <p:nvPicPr>
          <p:cNvPr id="222" name="Picture 26" descr=""/>
          <p:cNvPicPr/>
          <p:nvPr/>
        </p:nvPicPr>
        <p:blipFill>
          <a:blip r:embed="rId2"/>
          <a:srcRect l="49683" t="0" r="0" b="0"/>
          <a:stretch/>
        </p:blipFill>
        <p:spPr>
          <a:xfrm rot="10800000">
            <a:off x="2675880" y="206676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111c76"/>
                </a:solidFill>
                <a:uFill>
                  <a:solidFill>
                    <a:srgbClr val="ffffff"/>
                  </a:solidFill>
                </a:uFill>
                <a:latin typeface="Caviar Dreams"/>
                <a:ea typeface="Open Sans Extrabold"/>
              </a:rPr>
              <a:t>ALAT DAN BAHAN</a:t>
            </a:r>
            <a:endParaRPr b="0" lang="en-US" sz="1800" spc="-1" strike="noStrike">
              <a:solidFill>
                <a:srgbClr val="000000"/>
              </a:solidFill>
              <a:uFill>
                <a:solidFill>
                  <a:srgbClr val="ffffff"/>
                </a:solidFill>
              </a:uFill>
              <a:latin typeface="Arial"/>
            </a:endParaRPr>
          </a:p>
        </p:txBody>
      </p:sp>
      <p:sp>
        <p:nvSpPr>
          <p:cNvPr id="224" name="CustomShape 4"/>
          <p:cNvSpPr/>
          <p:nvPr/>
        </p:nvSpPr>
        <p:spPr>
          <a:xfrm>
            <a:off x="1159560" y="2331360"/>
            <a:ext cx="1971360" cy="638640"/>
          </a:xfrm>
          <a:prstGeom prst="rect">
            <a:avLst/>
          </a:prstGeom>
          <a:noFill/>
          <a:ln>
            <a:noFill/>
          </a:ln>
        </p:spPr>
        <p:style>
          <a:lnRef idx="0"/>
          <a:fillRef idx="0"/>
          <a:effectRef idx="0"/>
          <a:fontRef idx="minor"/>
        </p:style>
      </p:sp>
      <p:sp>
        <p:nvSpPr>
          <p:cNvPr id="225" name="CustomShape 5"/>
          <p:cNvSpPr/>
          <p:nvPr/>
        </p:nvSpPr>
        <p:spPr>
          <a:xfrm>
            <a:off x="5297040" y="2331360"/>
            <a:ext cx="2369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111c76"/>
                </a:solidFill>
                <a:uFill>
                  <a:solidFill>
                    <a:srgbClr val="ffffff"/>
                  </a:solidFill>
                </a:uFill>
                <a:latin typeface="Caviar Dreams"/>
                <a:ea typeface="Open Sans Extrabold"/>
              </a:rPr>
              <a:t>Perangkat Lunak</a:t>
            </a:r>
            <a:endParaRPr b="0" lang="en-US" sz="1800" spc="-1" strike="noStrike">
              <a:solidFill>
                <a:srgbClr val="000000"/>
              </a:solidFill>
              <a:uFill>
                <a:solidFill>
                  <a:srgbClr val="ffffff"/>
                </a:solidFill>
              </a:uFill>
              <a:latin typeface="Arial"/>
            </a:endParaRPr>
          </a:p>
        </p:txBody>
      </p:sp>
      <p:sp>
        <p:nvSpPr>
          <p:cNvPr id="226" name="CustomShape 6"/>
          <p:cNvSpPr/>
          <p:nvPr/>
        </p:nvSpPr>
        <p:spPr>
          <a:xfrm>
            <a:off x="1500480" y="2653560"/>
            <a:ext cx="286056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111c76"/>
                </a:solidFill>
                <a:uFill>
                  <a:solidFill>
                    <a:srgbClr val="ffffff"/>
                  </a:solidFill>
                </a:uFill>
                <a:latin typeface="Caviar Dreams"/>
                <a:ea typeface="Open Sans Extrabold"/>
              </a:rPr>
              <a:t>3 Laptop / PC</a:t>
            </a:r>
            <a:endParaRPr b="0" lang="en-US" sz="1800" spc="-1" strike="noStrike">
              <a:solidFill>
                <a:srgbClr val="000000"/>
              </a:solidFill>
              <a:uFill>
                <a:solidFill>
                  <a:srgbClr val="ffffff"/>
                </a:solidFill>
              </a:uFill>
              <a:latin typeface="Arial"/>
            </a:endParaRPr>
          </a:p>
        </p:txBody>
      </p:sp>
      <p:sp>
        <p:nvSpPr>
          <p:cNvPr id="227" name="CustomShape 7"/>
          <p:cNvSpPr/>
          <p:nvPr/>
        </p:nvSpPr>
        <p:spPr>
          <a:xfrm>
            <a:off x="1500480" y="299844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3 unit Raspberry Pi</a:t>
            </a:r>
            <a:endParaRPr b="0" lang="en-US" sz="1800" spc="-1" strike="noStrike">
              <a:solidFill>
                <a:srgbClr val="000000"/>
              </a:solidFill>
              <a:uFill>
                <a:solidFill>
                  <a:srgbClr val="ffffff"/>
                </a:solidFill>
              </a:uFill>
              <a:latin typeface="Arial"/>
            </a:endParaRPr>
          </a:p>
        </p:txBody>
      </p:sp>
      <p:sp>
        <p:nvSpPr>
          <p:cNvPr id="228" name="CustomShape 8"/>
          <p:cNvSpPr/>
          <p:nvPr/>
        </p:nvSpPr>
        <p:spPr>
          <a:xfrm>
            <a:off x="1500480" y="3343680"/>
            <a:ext cx="2860560" cy="57672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1 unit NodeMCU</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29" name="CustomShape 9"/>
          <p:cNvSpPr/>
          <p:nvPr/>
        </p:nvSpPr>
        <p:spPr>
          <a:xfrm>
            <a:off x="1500480" y="397476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1 unit DHT11</a:t>
            </a:r>
            <a:endParaRPr b="0" lang="en-US" sz="1800" spc="-1" strike="noStrike">
              <a:solidFill>
                <a:srgbClr val="000000"/>
              </a:solidFill>
              <a:uFill>
                <a:solidFill>
                  <a:srgbClr val="ffffff"/>
                </a:solidFill>
              </a:uFill>
              <a:latin typeface="Arial"/>
            </a:endParaRPr>
          </a:p>
        </p:txBody>
      </p:sp>
      <p:sp>
        <p:nvSpPr>
          <p:cNvPr id="230" name="CustomShape 10"/>
          <p:cNvSpPr/>
          <p:nvPr/>
        </p:nvSpPr>
        <p:spPr>
          <a:xfrm>
            <a:off x="5465520" y="302292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Serveo</a:t>
            </a:r>
            <a:endParaRPr b="0" lang="en-US" sz="1800" spc="-1" strike="noStrike">
              <a:solidFill>
                <a:srgbClr val="000000"/>
              </a:solidFill>
              <a:uFill>
                <a:solidFill>
                  <a:srgbClr val="ffffff"/>
                </a:solidFill>
              </a:uFill>
              <a:latin typeface="Arial"/>
            </a:endParaRPr>
          </a:p>
        </p:txBody>
      </p:sp>
      <p:sp>
        <p:nvSpPr>
          <p:cNvPr id="231" name="CustomShape 11"/>
          <p:cNvSpPr/>
          <p:nvPr/>
        </p:nvSpPr>
        <p:spPr>
          <a:xfrm>
            <a:off x="5465520" y="335952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Wireshark</a:t>
            </a:r>
            <a:endParaRPr b="0" lang="en-US" sz="1800" spc="-1" strike="noStrike">
              <a:solidFill>
                <a:srgbClr val="000000"/>
              </a:solidFill>
              <a:uFill>
                <a:solidFill>
                  <a:srgbClr val="ffffff"/>
                </a:solidFill>
              </a:uFill>
              <a:latin typeface="Arial"/>
            </a:endParaRPr>
          </a:p>
        </p:txBody>
      </p:sp>
      <p:sp>
        <p:nvSpPr>
          <p:cNvPr id="232" name="CustomShape 12"/>
          <p:cNvSpPr/>
          <p:nvPr/>
        </p:nvSpPr>
        <p:spPr>
          <a:xfrm>
            <a:off x="1500480" y="3653640"/>
            <a:ext cx="2860560" cy="57600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1 unit Access Point</a:t>
            </a:r>
            <a:endParaRPr b="0" lang="en-US" sz="1800" spc="-1" strike="noStrike">
              <a:solidFill>
                <a:srgbClr val="000000"/>
              </a:solidFill>
              <a:uFill>
                <a:solidFill>
                  <a:srgbClr val="ffffff"/>
                </a:solidFill>
              </a:uFill>
              <a:latin typeface="Arial"/>
            </a:endParaRPr>
          </a:p>
        </p:txBody>
      </p:sp>
      <p:sp>
        <p:nvSpPr>
          <p:cNvPr id="233" name="CustomShape 13"/>
          <p:cNvSpPr/>
          <p:nvPr/>
        </p:nvSpPr>
        <p:spPr>
          <a:xfrm>
            <a:off x="5465520" y="268920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Mosquitto Broker</a:t>
            </a:r>
            <a:endParaRPr b="0" lang="en-US" sz="1800" spc="-1" strike="noStrike">
              <a:solidFill>
                <a:srgbClr val="000000"/>
              </a:solidFill>
              <a:uFill>
                <a:solidFill>
                  <a:srgbClr val="ffffff"/>
                </a:solidFill>
              </a:uFill>
              <a:latin typeface="Arial"/>
            </a:endParaRPr>
          </a:p>
        </p:txBody>
      </p:sp>
      <p:sp>
        <p:nvSpPr>
          <p:cNvPr id="234" name="CustomShape 14"/>
          <p:cNvSpPr/>
          <p:nvPr/>
        </p:nvSpPr>
        <p:spPr>
          <a:xfrm>
            <a:off x="5462640" y="371484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Google Chrome</a:t>
            </a:r>
            <a:endParaRPr b="0" lang="en-US" sz="1800" spc="-1" strike="noStrike">
              <a:solidFill>
                <a:srgbClr val="000000"/>
              </a:solidFill>
              <a:uFill>
                <a:solidFill>
                  <a:srgbClr val="ffffff"/>
                </a:solidFill>
              </a:uFill>
              <a:latin typeface="Arial"/>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
        <p:nvSpPr>
          <p:cNvPr id="241" name="CustomShape 21"/>
          <p:cNvSpPr/>
          <p:nvPr/>
        </p:nvSpPr>
        <p:spPr>
          <a:xfrm>
            <a:off x="1500480" y="4296960"/>
            <a:ext cx="2860560" cy="33336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1600" spc="-1" strike="noStrike">
                <a:solidFill>
                  <a:srgbClr val="111c76"/>
                </a:solidFill>
                <a:uFill>
                  <a:solidFill>
                    <a:srgbClr val="ffffff"/>
                  </a:solidFill>
                </a:uFill>
                <a:latin typeface="Caviar Dreams"/>
                <a:ea typeface="Open Sans Extrabold"/>
              </a:rPr>
              <a:t>1 unit LED Putih</a:t>
            </a:r>
            <a:endParaRPr b="0" lang="en-US" sz="1800" spc="-1" strike="noStrike">
              <a:solidFill>
                <a:srgbClr val="000000"/>
              </a:solidFill>
              <a:uFill>
                <a:solidFill>
                  <a:srgbClr val="ffffff"/>
                </a:solidFill>
              </a:uFill>
              <a:latin typeface="Arial"/>
            </a:endParaRPr>
          </a:p>
        </p:txBody>
      </p:sp>
      <p:pic>
        <p:nvPicPr>
          <p:cNvPr id="242" name="" descr=""/>
          <p:cNvPicPr/>
          <p:nvPr/>
        </p:nvPicPr>
        <p:blipFill>
          <a:blip r:embed="rId3"/>
          <a:stretch/>
        </p:blipFill>
        <p:spPr>
          <a:xfrm>
            <a:off x="274320" y="2240640"/>
            <a:ext cx="3784320" cy="685440"/>
          </a:xfrm>
          <a:prstGeom prst="rect">
            <a:avLst/>
          </a:prstGeom>
          <a:ln>
            <a:noFill/>
          </a:ln>
        </p:spPr>
      </p:pic>
      <p:pic>
        <p:nvPicPr>
          <p:cNvPr id="243" name="" descr=""/>
          <p:cNvPicPr/>
          <p:nvPr/>
        </p:nvPicPr>
        <p:blipFill>
          <a:blip r:embed="rId4"/>
          <a:stretch/>
        </p:blipFill>
        <p:spPr>
          <a:xfrm>
            <a:off x="4389120" y="2194560"/>
            <a:ext cx="3784320" cy="685440"/>
          </a:xfrm>
          <a:prstGeom prst="rect">
            <a:avLst/>
          </a:prstGeom>
          <a:ln>
            <a:noFill/>
          </a:ln>
        </p:spPr>
      </p:pic>
      <p:pic>
        <p:nvPicPr>
          <p:cNvPr id="244" name="" descr=""/>
          <p:cNvPicPr/>
          <p:nvPr/>
        </p:nvPicPr>
        <p:blipFill>
          <a:blip r:embed="rId5"/>
          <a:stretch/>
        </p:blipFill>
        <p:spPr>
          <a:xfrm>
            <a:off x="1079640" y="2743200"/>
            <a:ext cx="317160" cy="228240"/>
          </a:xfrm>
          <a:prstGeom prst="rect">
            <a:avLst/>
          </a:prstGeom>
          <a:ln>
            <a:noFill/>
          </a:ln>
        </p:spPr>
      </p:pic>
      <p:pic>
        <p:nvPicPr>
          <p:cNvPr id="245" name="" descr=""/>
          <p:cNvPicPr/>
          <p:nvPr/>
        </p:nvPicPr>
        <p:blipFill>
          <a:blip r:embed="rId6"/>
          <a:stretch/>
        </p:blipFill>
        <p:spPr>
          <a:xfrm>
            <a:off x="1079640" y="3060720"/>
            <a:ext cx="317160" cy="228240"/>
          </a:xfrm>
          <a:prstGeom prst="rect">
            <a:avLst/>
          </a:prstGeom>
          <a:ln>
            <a:noFill/>
          </a:ln>
        </p:spPr>
      </p:pic>
      <p:pic>
        <p:nvPicPr>
          <p:cNvPr id="246" name="" descr=""/>
          <p:cNvPicPr/>
          <p:nvPr/>
        </p:nvPicPr>
        <p:blipFill>
          <a:blip r:embed="rId7"/>
          <a:stretch/>
        </p:blipFill>
        <p:spPr>
          <a:xfrm>
            <a:off x="1079640" y="3390840"/>
            <a:ext cx="317160" cy="228240"/>
          </a:xfrm>
          <a:prstGeom prst="rect">
            <a:avLst/>
          </a:prstGeom>
          <a:ln>
            <a:noFill/>
          </a:ln>
        </p:spPr>
      </p:pic>
      <p:pic>
        <p:nvPicPr>
          <p:cNvPr id="247" name="" descr=""/>
          <p:cNvPicPr/>
          <p:nvPr/>
        </p:nvPicPr>
        <p:blipFill>
          <a:blip r:embed="rId8"/>
          <a:stretch/>
        </p:blipFill>
        <p:spPr>
          <a:xfrm>
            <a:off x="1079640" y="4025880"/>
            <a:ext cx="317160" cy="228240"/>
          </a:xfrm>
          <a:prstGeom prst="rect">
            <a:avLst/>
          </a:prstGeom>
          <a:ln>
            <a:noFill/>
          </a:ln>
        </p:spPr>
      </p:pic>
      <p:pic>
        <p:nvPicPr>
          <p:cNvPr id="248" name="" descr=""/>
          <p:cNvPicPr/>
          <p:nvPr/>
        </p:nvPicPr>
        <p:blipFill>
          <a:blip r:embed="rId9"/>
          <a:stretch/>
        </p:blipFill>
        <p:spPr>
          <a:xfrm>
            <a:off x="5067360" y="2756160"/>
            <a:ext cx="317160" cy="228240"/>
          </a:xfrm>
          <a:prstGeom prst="rect">
            <a:avLst/>
          </a:prstGeom>
          <a:ln>
            <a:noFill/>
          </a:ln>
        </p:spPr>
      </p:pic>
      <p:pic>
        <p:nvPicPr>
          <p:cNvPr id="249" name="" descr=""/>
          <p:cNvPicPr/>
          <p:nvPr/>
        </p:nvPicPr>
        <p:blipFill>
          <a:blip r:embed="rId10"/>
          <a:stretch/>
        </p:blipFill>
        <p:spPr>
          <a:xfrm>
            <a:off x="5067360" y="3073680"/>
            <a:ext cx="317160" cy="228240"/>
          </a:xfrm>
          <a:prstGeom prst="rect">
            <a:avLst/>
          </a:prstGeom>
          <a:ln>
            <a:noFill/>
          </a:ln>
        </p:spPr>
      </p:pic>
      <p:pic>
        <p:nvPicPr>
          <p:cNvPr id="250" name="" descr=""/>
          <p:cNvPicPr/>
          <p:nvPr/>
        </p:nvPicPr>
        <p:blipFill>
          <a:blip r:embed="rId11"/>
          <a:stretch/>
        </p:blipFill>
        <p:spPr>
          <a:xfrm>
            <a:off x="5067360" y="3416400"/>
            <a:ext cx="317160" cy="228240"/>
          </a:xfrm>
          <a:prstGeom prst="rect">
            <a:avLst/>
          </a:prstGeom>
          <a:ln>
            <a:noFill/>
          </a:ln>
        </p:spPr>
      </p:pic>
      <p:pic>
        <p:nvPicPr>
          <p:cNvPr id="251" name="" descr=""/>
          <p:cNvPicPr/>
          <p:nvPr/>
        </p:nvPicPr>
        <p:blipFill>
          <a:blip r:embed="rId12"/>
          <a:stretch/>
        </p:blipFill>
        <p:spPr>
          <a:xfrm>
            <a:off x="1079640" y="3708360"/>
            <a:ext cx="317160" cy="228240"/>
          </a:xfrm>
          <a:prstGeom prst="rect">
            <a:avLst/>
          </a:prstGeom>
          <a:ln>
            <a:noFill/>
          </a:ln>
        </p:spPr>
      </p:pic>
      <p:pic>
        <p:nvPicPr>
          <p:cNvPr id="252" name="" descr=""/>
          <p:cNvPicPr/>
          <p:nvPr/>
        </p:nvPicPr>
        <p:blipFill>
          <a:blip r:embed="rId13"/>
          <a:stretch/>
        </p:blipFill>
        <p:spPr>
          <a:xfrm>
            <a:off x="5054760" y="3746520"/>
            <a:ext cx="317160" cy="228240"/>
          </a:xfrm>
          <a:prstGeom prst="rect">
            <a:avLst/>
          </a:prstGeom>
          <a:ln>
            <a:noFill/>
          </a:ln>
        </p:spPr>
      </p:pic>
      <p:pic>
        <p:nvPicPr>
          <p:cNvPr id="253" name="" descr=""/>
          <p:cNvPicPr/>
          <p:nvPr/>
        </p:nvPicPr>
        <p:blipFill>
          <a:blip r:embed="rId14"/>
          <a:stretch/>
        </p:blipFill>
        <p:spPr>
          <a:xfrm>
            <a:off x="1104840" y="43308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rIns="90000" tIns="45000" bIns="45000"/>
          <a:p>
            <a:pPr>
              <a:lnSpc>
                <a:spcPct val="100000"/>
              </a:lnSpc>
            </a:pPr>
            <a:r>
              <a:rPr b="1" lang="en-US" sz="1800" spc="-1" strike="noStrike">
                <a:solidFill>
                  <a:srgbClr val="111c76"/>
                </a:solidFill>
                <a:uFill>
                  <a:solidFill>
                    <a:srgbClr val="ffffff"/>
                  </a:solidFill>
                </a:uFill>
                <a:latin typeface="Caviar Dreams"/>
                <a:ea typeface="Open Sans Extrabold"/>
              </a:rPr>
              <a:t>Perangkat Keras</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64" dur="indefinite" restart="never" nodeType="tmRoot">
          <p:childTnLst>
            <p:seq>
              <p:cTn id="165" nodeType="mainSeq">
                <p:childTnLst>
                  <p:par>
                    <p:cTn id="166" fill="freeze">
                      <p:stCondLst>
                        <p:cond delay="0"/>
                      </p:stCondLst>
                      <p:childTnLst>
                        <p:par>
                          <p:cTn id="167" fill="freeze">
                            <p:stCondLst>
                              <p:cond delay="0"/>
                            </p:stCondLst>
                            <p:childTnLst>
                              <p:par>
                                <p:cTn id="168" nodeType="afterEffect" fill="hold" presetClass="entr" presetID="10">
                                  <p:stCondLst>
                                    <p:cond delay="0"/>
                                  </p:stCondLst>
                                  <p:childTnLst>
                                    <p:set>
                                      <p:cBhvr>
                                        <p:cTn id="169" dur="1" fill="hold">
                                          <p:stCondLst>
                                            <p:cond delay="0"/>
                                          </p:stCondLst>
                                        </p:cTn>
                                        <p:attrNameLst>
                                          <p:attrName>style.visibility</p:attrName>
                                        </p:attrNameLst>
                                      </p:cBhvr>
                                      <p:to>
                                        <p:strVal val="visible"/>
                                      </p:to>
                                    </p:set>
                                    <p:animEffect filter="fade" transition="in">
                                      <p:cBhvr additive="repl">
                                        <p:cTn id="170" dur="250"/>
                                      </p:cBhvr>
                                    </p:animEffect>
                                  </p:childTnLst>
                                </p:cTn>
                              </p:par>
                            </p:childTnLst>
                          </p:cTn>
                        </p:par>
                      </p:childTnLst>
                    </p:cTn>
                  </p:par>
                  <p:par>
                    <p:cTn id="171" fill="freeze">
                      <p:stCondLst>
                        <p:cond delay="indefinite"/>
                      </p:stCondLst>
                      <p:childTnLst>
                        <p:par>
                          <p:cTn id="172" fill="freeze">
                            <p:stCondLst>
                              <p:cond delay="0"/>
                            </p:stCondLst>
                            <p:childTnLst>
                              <p:par>
                                <p:cTn id="173" nodeType="clickEffect" fill="hold" presetClass="entr" presetID="22" presetSubtype="8">
                                  <p:stCondLst>
                                    <p:cond delay="0"/>
                                  </p:stCondLst>
                                  <p:childTnLst>
                                    <p:set>
                                      <p:cBhvr>
                                        <p:cTn id="174" dur="1" fill="hold">
                                          <p:stCondLst>
                                            <p:cond delay="0"/>
                                          </p:stCondLst>
                                        </p:cTn>
                                        <p:attrNameLst>
                                          <p:attrName>style.visibility</p:attrName>
                                        </p:attrNameLst>
                                      </p:cBhvr>
                                      <p:to>
                                        <p:strVal val="visible"/>
                                      </p:to>
                                    </p:set>
                                    <p:animEffect filter="wipe(left)" transition="in">
                                      <p:cBhvr additive="repl">
                                        <p:cTn id="175" dur="500"/>
                                      </p:cBhvr>
                                    </p:animEffect>
                                  </p:childTnLst>
                                </p:cTn>
                              </p:par>
                            </p:childTnLst>
                          </p:cTn>
                        </p:par>
                        <p:par>
                          <p:cTn id="176" fill="freeze">
                            <p:stCondLst>
                              <p:cond delay="500"/>
                            </p:stCondLst>
                            <p:childTnLst>
                              <p:par>
                                <p:cTn id="177" nodeType="afterEffect" fill="hold" presetClass="entr" presetID="22" presetSubtype="8">
                                  <p:stCondLst>
                                    <p:cond delay="0"/>
                                  </p:stCondLst>
                                  <p:childTnLst>
                                    <p:set>
                                      <p:cBhvr>
                                        <p:cTn id="178" dur="1" fill="hold">
                                          <p:stCondLst>
                                            <p:cond delay="0"/>
                                          </p:stCondLst>
                                        </p:cTn>
                                        <p:tgtEl>
                                          <p:spTgt spid="224"/>
                                        </p:tgtEl>
                                        <p:attrNameLst>
                                          <p:attrName>style.visibility</p:attrName>
                                        </p:attrNameLst>
                                      </p:cBhvr>
                                      <p:to>
                                        <p:strVal val="visible"/>
                                      </p:to>
                                    </p:set>
                                    <p:animEffect filter="wipe(left)" transition="in">
                                      <p:cBhvr additive="repl">
                                        <p:cTn id="179" dur="500"/>
                                        <p:tgtEl>
                                          <p:spTgt spid="224"/>
                                        </p:tgtEl>
                                      </p:cBhvr>
                                    </p:animEffect>
                                  </p:childTnLst>
                                </p:cTn>
                              </p:par>
                            </p:childTnLst>
                          </p:cTn>
                        </p:par>
                        <p:par>
                          <p:cTn id="180" fill="freeze">
                            <p:stCondLst>
                              <p:cond delay="1000"/>
                            </p:stCondLst>
                            <p:childTnLst>
                              <p:par>
                                <p:cTn id="181" nodeType="afterEffect" fill="hold" presetClass="entr" presetID="22" presetSubtype="8">
                                  <p:stCondLst>
                                    <p:cond delay="0"/>
                                  </p:stCondLst>
                                  <p:childTnLst>
                                    <p:set>
                                      <p:cBhvr>
                                        <p:cTn id="182" dur="1" fill="hold">
                                          <p:stCondLst>
                                            <p:cond delay="0"/>
                                          </p:stCondLst>
                                        </p:cTn>
                                        <p:attrNameLst>
                                          <p:attrName>style.visibility</p:attrName>
                                        </p:attrNameLst>
                                      </p:cBhvr>
                                      <p:to>
                                        <p:strVal val="visible"/>
                                      </p:to>
                                    </p:set>
                                    <p:animEffect filter="wipe(left)" transition="in">
                                      <p:cBhvr additive="repl">
                                        <p:cTn id="183" dur="500"/>
                                      </p:cBhvr>
                                    </p:animEffect>
                                  </p:childTnLst>
                                </p:cTn>
                              </p:par>
                            </p:childTnLst>
                          </p:cTn>
                        </p:par>
                        <p:par>
                          <p:cTn id="184" fill="freeze">
                            <p:stCondLst>
                              <p:cond delay="1500"/>
                            </p:stCondLst>
                            <p:childTnLst>
                              <p:par>
                                <p:cTn id="185" nodeType="afterEffect" fill="hold" presetClass="entr" presetID="22" presetSubtype="8">
                                  <p:stCondLst>
                                    <p:cond delay="0"/>
                                  </p:stCondLst>
                                  <p:childTnLst>
                                    <p:set>
                                      <p:cBhvr>
                                        <p:cTn id="186" dur="1" fill="hold">
                                          <p:stCondLst>
                                            <p:cond delay="0"/>
                                          </p:stCondLst>
                                        </p:cTn>
                                        <p:tgtEl>
                                          <p:spTgt spid="226">
                                            <p:txEl>
                                              <p:pRg st="0" end="14"/>
                                            </p:txEl>
                                          </p:spTgt>
                                        </p:tgtEl>
                                        <p:attrNameLst>
                                          <p:attrName>style.visibility</p:attrName>
                                        </p:attrNameLst>
                                      </p:cBhvr>
                                      <p:to>
                                        <p:strVal val="visible"/>
                                      </p:to>
                                    </p:set>
                                    <p:animEffect filter="wipe(left)" transition="in">
                                      <p:cBhvr additive="repl">
                                        <p:cTn id="187" dur="500"/>
                                        <p:tgtEl>
                                          <p:spTgt spid="226">
                                            <p:txEl>
                                              <p:pRg st="0" end="14"/>
                                            </p:txEl>
                                          </p:spTgt>
                                        </p:tgtEl>
                                      </p:cBhvr>
                                    </p:animEffect>
                                  </p:childTnLst>
                                </p:cTn>
                              </p:par>
                            </p:childTnLst>
                          </p:cTn>
                        </p:par>
                        <p:par>
                          <p:cTn id="188" fill="freeze">
                            <p:stCondLst>
                              <p:cond delay="2000"/>
                            </p:stCondLst>
                            <p:childTnLst>
                              <p:par>
                                <p:cTn id="189" nodeType="afterEffect" fill="hold" presetClass="entr" presetID="22" presetSubtype="8">
                                  <p:stCondLst>
                                    <p:cond delay="0"/>
                                  </p:stCondLst>
                                  <p:childTnLst>
                                    <p:set>
                                      <p:cBhvr>
                                        <p:cTn id="190" dur="1" fill="hold">
                                          <p:stCondLst>
                                            <p:cond delay="0"/>
                                          </p:stCondLst>
                                        </p:cTn>
                                        <p:attrNameLst>
                                          <p:attrName>style.visibility</p:attrName>
                                        </p:attrNameLst>
                                      </p:cBhvr>
                                      <p:to>
                                        <p:strVal val="visible"/>
                                      </p:to>
                                    </p:set>
                                    <p:animEffect filter="wipe(left)" transition="in">
                                      <p:cBhvr additive="repl">
                                        <p:cTn id="191" dur="500"/>
                                      </p:cBhvr>
                                    </p:animEffect>
                                  </p:childTnLst>
                                </p:cTn>
                              </p:par>
                            </p:childTnLst>
                          </p:cTn>
                        </p:par>
                        <p:par>
                          <p:cTn id="192" fill="freeze">
                            <p:stCondLst>
                              <p:cond delay="2500"/>
                            </p:stCondLst>
                            <p:childTnLst>
                              <p:par>
                                <p:cTn id="193" nodeType="afterEffect" fill="hold" presetClass="entr" presetID="22" presetSubtype="8">
                                  <p:stCondLst>
                                    <p:cond delay="0"/>
                                  </p:stCondLst>
                                  <p:childTnLst>
                                    <p:set>
                                      <p:cBhvr>
                                        <p:cTn id="194" dur="1" fill="hold">
                                          <p:stCondLst>
                                            <p:cond delay="0"/>
                                          </p:stCondLst>
                                        </p:cTn>
                                        <p:tgtEl>
                                          <p:spTgt spid="227">
                                            <p:txEl>
                                              <p:pRg st="0" end="20"/>
                                            </p:txEl>
                                          </p:spTgt>
                                        </p:tgtEl>
                                        <p:attrNameLst>
                                          <p:attrName>style.visibility</p:attrName>
                                        </p:attrNameLst>
                                      </p:cBhvr>
                                      <p:to>
                                        <p:strVal val="visible"/>
                                      </p:to>
                                    </p:set>
                                    <p:animEffect filter="wipe(left)" transition="in">
                                      <p:cBhvr additive="repl">
                                        <p:cTn id="195" dur="500"/>
                                        <p:tgtEl>
                                          <p:spTgt spid="227">
                                            <p:txEl>
                                              <p:pRg st="0" end="20"/>
                                            </p:txEl>
                                          </p:spTgt>
                                        </p:tgtEl>
                                      </p:cBhvr>
                                    </p:animEffect>
                                  </p:childTnLst>
                                </p:cTn>
                              </p:par>
                            </p:childTnLst>
                          </p:cTn>
                        </p:par>
                        <p:par>
                          <p:cTn id="196" fill="freeze">
                            <p:stCondLst>
                              <p:cond delay="3000"/>
                            </p:stCondLst>
                            <p:childTnLst>
                              <p:par>
                                <p:cTn id="197" nodeType="afterEffect" fill="hold" presetClass="entr" presetID="22" presetSubtype="8">
                                  <p:stCondLst>
                                    <p:cond delay="0"/>
                                  </p:stCondLst>
                                  <p:childTnLst>
                                    <p:set>
                                      <p:cBhvr>
                                        <p:cTn id="198" dur="1" fill="hold">
                                          <p:stCondLst>
                                            <p:cond delay="0"/>
                                          </p:stCondLst>
                                        </p:cTn>
                                        <p:attrNameLst>
                                          <p:attrName>style.visibility</p:attrName>
                                        </p:attrNameLst>
                                      </p:cBhvr>
                                      <p:to>
                                        <p:strVal val="visible"/>
                                      </p:to>
                                    </p:set>
                                    <p:animEffect filter="wipe(left)" transition="in">
                                      <p:cBhvr additive="repl">
                                        <p:cTn id="199" dur="500"/>
                                      </p:cBhvr>
                                    </p:animEffect>
                                  </p:childTnLst>
                                </p:cTn>
                              </p:par>
                            </p:childTnLst>
                          </p:cTn>
                        </p:par>
                        <p:par>
                          <p:cTn id="200" fill="freeze">
                            <p:stCondLst>
                              <p:cond delay="3500"/>
                            </p:stCondLst>
                            <p:childTnLst>
                              <p:par>
                                <p:cTn id="201" nodeType="afterEffect" fill="hold" presetClass="entr" presetID="22" presetSubtype="8">
                                  <p:stCondLst>
                                    <p:cond delay="0"/>
                                  </p:stCondLst>
                                  <p:childTnLst>
                                    <p:set>
                                      <p:cBhvr>
                                        <p:cTn id="202" dur="1" fill="hold">
                                          <p:stCondLst>
                                            <p:cond delay="0"/>
                                          </p:stCondLst>
                                        </p:cTn>
                                        <p:tgtEl>
                                          <p:spTgt spid="228">
                                            <p:txEl>
                                              <p:pRg st="0" end="15"/>
                                            </p:txEl>
                                          </p:spTgt>
                                        </p:tgtEl>
                                        <p:attrNameLst>
                                          <p:attrName>style.visibility</p:attrName>
                                        </p:attrNameLst>
                                      </p:cBhvr>
                                      <p:to>
                                        <p:strVal val="visible"/>
                                      </p:to>
                                    </p:set>
                                    <p:animEffect filter="wipe(left)" transition="in">
                                      <p:cBhvr additive="repl">
                                        <p:cTn id="203" dur="500"/>
                                        <p:tgtEl>
                                          <p:spTgt spid="228">
                                            <p:txEl>
                                              <p:pRg st="0" end="15"/>
                                            </p:txEl>
                                          </p:spTgt>
                                        </p:tgtEl>
                                      </p:cBhvr>
                                    </p:animEffect>
                                  </p:childTnLst>
                                </p:cTn>
                              </p:par>
                            </p:childTnLst>
                          </p:cTn>
                        </p:par>
                        <p:par>
                          <p:cTn id="204" fill="freeze">
                            <p:stCondLst>
                              <p:cond delay="4000"/>
                            </p:stCondLst>
                            <p:childTnLst>
                              <p:par>
                                <p:cTn id="205" nodeType="afterEffect" fill="hold" presetClass="entr" presetID="22" presetSubtype="8">
                                  <p:stCondLst>
                                    <p:cond delay="0"/>
                                  </p:stCondLst>
                                  <p:childTnLst>
                                    <p:set>
                                      <p:cBhvr>
                                        <p:cTn id="206" dur="1" fill="hold">
                                          <p:stCondLst>
                                            <p:cond delay="0"/>
                                          </p:stCondLst>
                                        </p:cTn>
                                        <p:attrNameLst>
                                          <p:attrName>style.visibility</p:attrName>
                                        </p:attrNameLst>
                                      </p:cBhvr>
                                      <p:to>
                                        <p:strVal val="visible"/>
                                      </p:to>
                                    </p:set>
                                    <p:animEffect filter="wipe(left)" transition="in">
                                      <p:cBhvr additive="repl">
                                        <p:cTn id="207" dur="500"/>
                                      </p:cBhvr>
                                    </p:animEffect>
                                  </p:childTnLst>
                                </p:cTn>
                              </p:par>
                            </p:childTnLst>
                          </p:cTn>
                        </p:par>
                        <p:par>
                          <p:cTn id="208" fill="freeze">
                            <p:stCondLst>
                              <p:cond delay="4500"/>
                            </p:stCondLst>
                            <p:childTnLst>
                              <p:par>
                                <p:cTn id="209" nodeType="afterEffect" fill="hold" presetClass="entr" presetID="22" presetSubtype="8">
                                  <p:stCondLst>
                                    <p:cond delay="0"/>
                                  </p:stCondLst>
                                  <p:childTnLst>
                                    <p:set>
                                      <p:cBhvr>
                                        <p:cTn id="210" dur="1" fill="hold">
                                          <p:stCondLst>
                                            <p:cond delay="0"/>
                                          </p:stCondLst>
                                        </p:cTn>
                                        <p:tgtEl>
                                          <p:spTgt spid="232">
                                            <p:txEl>
                                              <p:pRg st="0" end="20"/>
                                            </p:txEl>
                                          </p:spTgt>
                                        </p:tgtEl>
                                        <p:attrNameLst>
                                          <p:attrName>style.visibility</p:attrName>
                                        </p:attrNameLst>
                                      </p:cBhvr>
                                      <p:to>
                                        <p:strVal val="visible"/>
                                      </p:to>
                                    </p:set>
                                    <p:animEffect filter="wipe(left)" transition="in">
                                      <p:cBhvr additive="repl">
                                        <p:cTn id="211" dur="500"/>
                                        <p:tgtEl>
                                          <p:spTgt spid="232">
                                            <p:txEl>
                                              <p:pRg st="0" end="20"/>
                                            </p:txEl>
                                          </p:spTgt>
                                        </p:tgtEl>
                                      </p:cBhvr>
                                    </p:animEffect>
                                  </p:childTnLst>
                                </p:cTn>
                              </p:par>
                            </p:childTnLst>
                          </p:cTn>
                        </p:par>
                        <p:par>
                          <p:cTn id="212" fill="freeze">
                            <p:stCondLst>
                              <p:cond delay="5000"/>
                            </p:stCondLst>
                            <p:childTnLst>
                              <p:par>
                                <p:cTn id="213" nodeType="afterEffect" fill="hold" presetClass="entr" presetID="22" presetSubtype="8">
                                  <p:stCondLst>
                                    <p:cond delay="0"/>
                                  </p:stCondLst>
                                  <p:childTnLst>
                                    <p:set>
                                      <p:cBhvr>
                                        <p:cTn id="214" dur="1" fill="hold">
                                          <p:stCondLst>
                                            <p:cond delay="0"/>
                                          </p:stCondLst>
                                        </p:cTn>
                                        <p:attrNameLst>
                                          <p:attrName>style.visibility</p:attrName>
                                        </p:attrNameLst>
                                      </p:cBhvr>
                                      <p:to>
                                        <p:strVal val="visible"/>
                                      </p:to>
                                    </p:set>
                                    <p:animEffect filter="wipe(left)" transition="in">
                                      <p:cBhvr additive="repl">
                                        <p:cTn id="215" dur="500"/>
                                      </p:cBhvr>
                                    </p:animEffect>
                                  </p:childTnLst>
                                </p:cTn>
                              </p:par>
                            </p:childTnLst>
                          </p:cTn>
                        </p:par>
                        <p:par>
                          <p:cTn id="216" fill="freeze">
                            <p:stCondLst>
                              <p:cond delay="5500"/>
                            </p:stCondLst>
                            <p:childTnLst>
                              <p:par>
                                <p:cTn id="217" nodeType="afterEffect" fill="hold" presetClass="entr" presetID="22" presetSubtype="8">
                                  <p:stCondLst>
                                    <p:cond delay="0"/>
                                  </p:stCondLst>
                                  <p:childTnLst>
                                    <p:set>
                                      <p:cBhvr>
                                        <p:cTn id="218" dur="1" fill="hold">
                                          <p:stCondLst>
                                            <p:cond delay="0"/>
                                          </p:stCondLst>
                                        </p:cTn>
                                        <p:tgtEl>
                                          <p:spTgt spid="229">
                                            <p:txEl>
                                              <p:pRg st="0" end="13"/>
                                            </p:txEl>
                                          </p:spTgt>
                                        </p:tgtEl>
                                        <p:attrNameLst>
                                          <p:attrName>style.visibility</p:attrName>
                                        </p:attrNameLst>
                                      </p:cBhvr>
                                      <p:to>
                                        <p:strVal val="visible"/>
                                      </p:to>
                                    </p:set>
                                    <p:animEffect filter="wipe(left)" transition="in">
                                      <p:cBhvr additive="repl">
                                        <p:cTn id="219" dur="500"/>
                                        <p:tgtEl>
                                          <p:spTgt spid="229">
                                            <p:txEl>
                                              <p:pRg st="0" end="13"/>
                                            </p:txEl>
                                          </p:spTgt>
                                        </p:tgtEl>
                                      </p:cBhvr>
                                    </p:animEffect>
                                  </p:childTnLst>
                                </p:cTn>
                              </p:par>
                            </p:childTnLst>
                          </p:cTn>
                        </p:par>
                      </p:childTnLst>
                    </p:cTn>
                  </p:par>
                  <p:par>
                    <p:cTn id="220" fill="freeze">
                      <p:stCondLst>
                        <p:cond delay="indefinite"/>
                      </p:stCondLst>
                      <p:childTnLst>
                        <p:par>
                          <p:cTn id="221" fill="freeze">
                            <p:stCondLst>
                              <p:cond delay="0"/>
                            </p:stCondLst>
                            <p:childTnLst>
                              <p:par>
                                <p:cTn id="222" nodeType="clickEffect" fill="hold" presetClass="entr" presetID="22" presetSubtype="8">
                                  <p:stCondLst>
                                    <p:cond delay="0"/>
                                  </p:stCondLst>
                                  <p:childTnLst>
                                    <p:set>
                                      <p:cBhvr>
                                        <p:cTn id="223" dur="1" fill="hold">
                                          <p:stCondLst>
                                            <p:cond delay="0"/>
                                          </p:stCondLst>
                                        </p:cTn>
                                        <p:attrNameLst>
                                          <p:attrName>style.visibility</p:attrName>
                                        </p:attrNameLst>
                                      </p:cBhvr>
                                      <p:to>
                                        <p:strVal val="visible"/>
                                      </p:to>
                                    </p:set>
                                    <p:animEffect filter="wipe(left)" transition="in">
                                      <p:cBhvr additive="repl">
                                        <p:cTn id="224" dur="500"/>
                                      </p:cBhvr>
                                    </p:animEffect>
                                  </p:childTnLst>
                                </p:cTn>
                              </p:par>
                            </p:childTnLst>
                          </p:cTn>
                        </p:par>
                        <p:par>
                          <p:cTn id="225" fill="freeze">
                            <p:stCondLst>
                              <p:cond delay="500"/>
                            </p:stCondLst>
                            <p:childTnLst>
                              <p:par>
                                <p:cTn id="226" nodeType="afterEffect" fill="hold" presetClass="entr" presetID="22" presetSubtype="8">
                                  <p:stCondLst>
                                    <p:cond delay="0"/>
                                  </p:stCondLst>
                                  <p:childTnLst>
                                    <p:set>
                                      <p:cBhvr>
                                        <p:cTn id="227" dur="1" fill="hold">
                                          <p:stCondLst>
                                            <p:cond delay="0"/>
                                          </p:stCondLst>
                                        </p:cTn>
                                        <p:tgtEl>
                                          <p:spTgt spid="225"/>
                                        </p:tgtEl>
                                        <p:attrNameLst>
                                          <p:attrName>style.visibility</p:attrName>
                                        </p:attrNameLst>
                                      </p:cBhvr>
                                      <p:to>
                                        <p:strVal val="visible"/>
                                      </p:to>
                                    </p:set>
                                    <p:animEffect filter="wipe(left)" transition="in">
                                      <p:cBhvr additive="repl">
                                        <p:cTn id="228" dur="500"/>
                                        <p:tgtEl>
                                          <p:spTgt spid="225"/>
                                        </p:tgtEl>
                                      </p:cBhvr>
                                    </p:animEffect>
                                  </p:childTnLst>
                                </p:cTn>
                              </p:par>
                            </p:childTnLst>
                          </p:cTn>
                        </p:par>
                        <p:par>
                          <p:cTn id="229" fill="freeze">
                            <p:stCondLst>
                              <p:cond delay="1000"/>
                            </p:stCondLst>
                            <p:childTnLst>
                              <p:par>
                                <p:cTn id="230" nodeType="afterEffect" fill="hold" presetClass="entr" presetID="22" presetSubtype="8">
                                  <p:stCondLst>
                                    <p:cond delay="0"/>
                                  </p:stCondLst>
                                  <p:childTnLst>
                                    <p:set>
                                      <p:cBhvr>
                                        <p:cTn id="231" dur="1" fill="hold">
                                          <p:stCondLst>
                                            <p:cond delay="0"/>
                                          </p:stCondLst>
                                        </p:cTn>
                                        <p:attrNameLst>
                                          <p:attrName>style.visibility</p:attrName>
                                        </p:attrNameLst>
                                      </p:cBhvr>
                                      <p:to>
                                        <p:strVal val="visible"/>
                                      </p:to>
                                    </p:set>
                                    <p:animEffect filter="wipe(left)" transition="in">
                                      <p:cBhvr additive="repl">
                                        <p:cTn id="232" dur="500"/>
                                      </p:cBhvr>
                                    </p:animEffect>
                                  </p:childTnLst>
                                </p:cTn>
                              </p:par>
                            </p:childTnLst>
                          </p:cTn>
                        </p:par>
                        <p:par>
                          <p:cTn id="233" fill="freeze">
                            <p:stCondLst>
                              <p:cond delay="1500"/>
                            </p:stCondLst>
                            <p:childTnLst>
                              <p:par>
                                <p:cTn id="234" nodeType="afterEffect" fill="hold" presetClass="entr" presetID="22" presetSubtype="8">
                                  <p:stCondLst>
                                    <p:cond delay="0"/>
                                  </p:stCondLst>
                                  <p:childTnLst>
                                    <p:set>
                                      <p:cBhvr>
                                        <p:cTn id="235" dur="1" fill="hold">
                                          <p:stCondLst>
                                            <p:cond delay="0"/>
                                          </p:stCondLst>
                                        </p:cTn>
                                        <p:attrNameLst>
                                          <p:attrName>style.visibility</p:attrName>
                                        </p:attrNameLst>
                                      </p:cBhvr>
                                      <p:to>
                                        <p:strVal val="visible"/>
                                      </p:to>
                                    </p:set>
                                    <p:animEffect filter="wipe(left)" transition="in">
                                      <p:cBhvr additive="repl">
                                        <p:cTn id="236" dur="500"/>
                                      </p:cBhvr>
                                    </p:animEffect>
                                  </p:childTnLst>
                                </p:cTn>
                              </p:par>
                            </p:childTnLst>
                          </p:cTn>
                        </p:par>
                        <p:par>
                          <p:cTn id="237" fill="freeze">
                            <p:stCondLst>
                              <p:cond delay="2000"/>
                            </p:stCondLst>
                            <p:childTnLst>
                              <p:par>
                                <p:cTn id="238" nodeType="afterEffect" fill="hold" presetClass="entr" presetID="22" presetSubtype="8">
                                  <p:stCondLst>
                                    <p:cond delay="0"/>
                                  </p:stCondLst>
                                  <p:childTnLst>
                                    <p:set>
                                      <p:cBhvr>
                                        <p:cTn id="239" dur="1" fill="hold">
                                          <p:stCondLst>
                                            <p:cond delay="0"/>
                                          </p:stCondLst>
                                        </p:cTn>
                                        <p:tgtEl>
                                          <p:spTgt spid="230">
                                            <p:txEl>
                                              <p:pRg st="0" end="7"/>
                                            </p:txEl>
                                          </p:spTgt>
                                        </p:tgtEl>
                                        <p:attrNameLst>
                                          <p:attrName>style.visibility</p:attrName>
                                        </p:attrNameLst>
                                      </p:cBhvr>
                                      <p:to>
                                        <p:strVal val="visible"/>
                                      </p:to>
                                    </p:set>
                                    <p:animEffect filter="wipe(left)" transition="in">
                                      <p:cBhvr additive="repl">
                                        <p:cTn id="240" dur="500"/>
                                        <p:tgtEl>
                                          <p:spTgt spid="230">
                                            <p:txEl>
                                              <p:pRg st="0" end="7"/>
                                            </p:txEl>
                                          </p:spTgt>
                                        </p:tgtEl>
                                      </p:cBhvr>
                                    </p:animEffect>
                                  </p:childTnLst>
                                </p:cTn>
                              </p:par>
                            </p:childTnLst>
                          </p:cTn>
                        </p:par>
                        <p:par>
                          <p:cTn id="241" fill="freeze">
                            <p:stCondLst>
                              <p:cond delay="2500"/>
                            </p:stCondLst>
                            <p:childTnLst>
                              <p:par>
                                <p:cTn id="242" nodeType="afterEffect" fill="hold" presetClass="entr" presetID="22" presetSubtype="8">
                                  <p:stCondLst>
                                    <p:cond delay="0"/>
                                  </p:stCondLst>
                                  <p:childTnLst>
                                    <p:set>
                                      <p:cBhvr>
                                        <p:cTn id="243" dur="1" fill="hold">
                                          <p:stCondLst>
                                            <p:cond delay="0"/>
                                          </p:stCondLst>
                                        </p:cTn>
                                        <p:attrNameLst>
                                          <p:attrName>style.visibility</p:attrName>
                                        </p:attrNameLst>
                                      </p:cBhvr>
                                      <p:to>
                                        <p:strVal val="visible"/>
                                      </p:to>
                                    </p:set>
                                    <p:animEffect filter="wipe(left)" transition="in">
                                      <p:cBhvr additive="repl">
                                        <p:cTn id="244" dur="500"/>
                                      </p:cBhvr>
                                    </p:animEffect>
                                  </p:childTnLst>
                                </p:cTn>
                              </p:par>
                            </p:childTnLst>
                          </p:cTn>
                        </p:par>
                        <p:par>
                          <p:cTn id="245" fill="freeze">
                            <p:stCondLst>
                              <p:cond delay="3000"/>
                            </p:stCondLst>
                            <p:childTnLst>
                              <p:par>
                                <p:cTn id="246" nodeType="afterEffect" fill="hold" presetClass="entr" presetID="22" presetSubtype="8">
                                  <p:stCondLst>
                                    <p:cond delay="0"/>
                                  </p:stCondLst>
                                  <p:childTnLst>
                                    <p:set>
                                      <p:cBhvr>
                                        <p:cTn id="247" dur="1" fill="hold">
                                          <p:stCondLst>
                                            <p:cond delay="0"/>
                                          </p:stCondLst>
                                        </p:cTn>
                                        <p:tgtEl>
                                          <p:spTgt spid="231">
                                            <p:txEl>
                                              <p:pRg st="0" end="10"/>
                                            </p:txEl>
                                          </p:spTgt>
                                        </p:tgtEl>
                                        <p:attrNameLst>
                                          <p:attrName>style.visibility</p:attrName>
                                        </p:attrNameLst>
                                      </p:cBhvr>
                                      <p:to>
                                        <p:strVal val="visible"/>
                                      </p:to>
                                    </p:set>
                                    <p:animEffect filter="wipe(left)" transition="in">
                                      <p:cBhvr additive="repl">
                                        <p:cTn id="248" dur="500"/>
                                        <p:tgtEl>
                                          <p:spTgt spid="231">
                                            <p:txEl>
                                              <p:pRg st="0" end="10"/>
                                            </p:txEl>
                                          </p:spTgt>
                                        </p:tgtEl>
                                      </p:cBhvr>
                                    </p:animEffect>
                                  </p:childTnLst>
                                </p:cTn>
                              </p:par>
                            </p:childTnLst>
                          </p:cTn>
                        </p:par>
                        <p:par>
                          <p:cTn id="249" fill="freeze">
                            <p:stCondLst>
                              <p:cond delay="3500"/>
                            </p:stCondLst>
                            <p:childTnLst>
                              <p:par>
                                <p:cTn id="250" nodeType="afterEffect" fill="hold" presetClass="entr" presetID="22" presetSubtype="8">
                                  <p:stCondLst>
                                    <p:cond delay="0"/>
                                  </p:stCondLst>
                                  <p:childTnLst>
                                    <p:set>
                                      <p:cBhvr>
                                        <p:cTn id="251" dur="1" fill="hold">
                                          <p:stCondLst>
                                            <p:cond delay="0"/>
                                          </p:stCondLst>
                                        </p:cTn>
                                        <p:attrNameLst>
                                          <p:attrName>style.visibility</p:attrName>
                                        </p:attrNameLst>
                                      </p:cBhvr>
                                      <p:to>
                                        <p:strVal val="visible"/>
                                      </p:to>
                                    </p:set>
                                    <p:animEffect filter="wipe(left)" transition="in">
                                      <p:cBhvr additive="repl">
                                        <p:cTn id="252" dur="500"/>
                                      </p:cBhvr>
                                    </p:animEffect>
                                  </p:childTnLst>
                                </p:cTn>
                              </p:par>
                            </p:childTnLst>
                          </p:cTn>
                        </p:par>
                        <p:par>
                          <p:cTn id="253" fill="freeze">
                            <p:stCondLst>
                              <p:cond delay="4000"/>
                            </p:stCondLst>
                            <p:childTnLst>
                              <p:par>
                                <p:cTn id="254" nodeType="afterEffect" fill="hold" presetClass="entr" presetID="22" presetSubtype="8">
                                  <p:stCondLst>
                                    <p:cond delay="0"/>
                                  </p:stCondLst>
                                  <p:childTnLst>
                                    <p:set>
                                      <p:cBhvr>
                                        <p:cTn id="255" dur="1" fill="hold">
                                          <p:stCondLst>
                                            <p:cond delay="0"/>
                                          </p:stCondLst>
                                        </p:cTn>
                                        <p:tgtEl>
                                          <p:spTgt spid="233">
                                            <p:txEl>
                                              <p:pRg st="0" end="17"/>
                                            </p:txEl>
                                          </p:spTgt>
                                        </p:tgtEl>
                                        <p:attrNameLst>
                                          <p:attrName>style.visibility</p:attrName>
                                        </p:attrNameLst>
                                      </p:cBhvr>
                                      <p:to>
                                        <p:strVal val="visible"/>
                                      </p:to>
                                    </p:set>
                                    <p:animEffect filter="wipe(left)" transition="in">
                                      <p:cBhvr additive="repl">
                                        <p:cTn id="256" dur="500"/>
                                        <p:tgtEl>
                                          <p:spTgt spid="233">
                                            <p:txEl>
                                              <p:pRg st="0" end="17"/>
                                            </p:txEl>
                                          </p:spTgt>
                                        </p:tgtEl>
                                      </p:cBhvr>
                                    </p:animEffect>
                                  </p:childTnLst>
                                </p:cTn>
                              </p:par>
                            </p:childTnLst>
                          </p:cTn>
                        </p:par>
                        <p:par>
                          <p:cTn id="257" fill="freeze">
                            <p:stCondLst>
                              <p:cond delay="4500"/>
                            </p:stCondLst>
                            <p:childTnLst>
                              <p:par>
                                <p:cTn id="258" nodeType="afterEffect" fill="hold" presetClass="entr" presetID="22" presetSubtype="8">
                                  <p:stCondLst>
                                    <p:cond delay="0"/>
                                  </p:stCondLst>
                                  <p:childTnLst>
                                    <p:set>
                                      <p:cBhvr>
                                        <p:cTn id="259" dur="1" fill="hold">
                                          <p:stCondLst>
                                            <p:cond delay="0"/>
                                          </p:stCondLst>
                                        </p:cTn>
                                        <p:tgtEl>
                                          <p:spTgt spid="234">
                                            <p:txEl>
                                              <p:pRg st="0" end="14"/>
                                            </p:txEl>
                                          </p:spTgt>
                                        </p:tgtEl>
                                        <p:attrNameLst>
                                          <p:attrName>style.visibility</p:attrName>
                                        </p:attrNameLst>
                                      </p:cBhvr>
                                      <p:to>
                                        <p:strVal val="visible"/>
                                      </p:to>
                                    </p:set>
                                    <p:animEffect filter="wipe(left)" transition="in">
                                      <p:cBhvr additive="repl">
                                        <p:cTn id="260" dur="500"/>
                                        <p:tgtEl>
                                          <p:spTgt spid="234">
                                            <p:txEl>
                                              <p:pRg st="0" end="14"/>
                                            </p:txEl>
                                          </p:spTgt>
                                        </p:tgtEl>
                                      </p:cBhvr>
                                    </p:animEffect>
                                  </p:childTnLst>
                                </p:cTn>
                              </p:par>
                            </p:childTnLst>
                          </p:cTn>
                        </p:par>
                        <p:par>
                          <p:cTn id="261" fill="freeze">
                            <p:stCondLst>
                              <p:cond delay="5000"/>
                            </p:stCondLst>
                            <p:childTnLst>
                              <p:par>
                                <p:cTn id="262" nodeType="afterEffect" fill="hold" presetClass="entr" presetID="22" presetSubtype="8">
                                  <p:stCondLst>
                                    <p:cond delay="0"/>
                                  </p:stCondLst>
                                  <p:childTnLst>
                                    <p:set>
                                      <p:cBhvr>
                                        <p:cTn id="263" dur="1" fill="hold">
                                          <p:stCondLst>
                                            <p:cond delay="0"/>
                                          </p:stCondLst>
                                        </p:cTn>
                                        <p:attrNameLst>
                                          <p:attrName>style.visibility</p:attrName>
                                        </p:attrNameLst>
                                      </p:cBhvr>
                                      <p:to>
                                        <p:strVal val="visible"/>
                                      </p:to>
                                    </p:set>
                                    <p:animEffect filter="wipe(left)" transition="in">
                                      <p:cBhvr additive="repl">
                                        <p:cTn id="264" dur="500"/>
                                      </p:cBhvr>
                                    </p:animEffect>
                                  </p:childTnLst>
                                </p:cTn>
                              </p:par>
                            </p:childTnLst>
                          </p:cTn>
                        </p:par>
                        <p:par>
                          <p:cTn id="265" fill="freeze">
                            <p:stCondLst>
                              <p:cond delay="5500"/>
                            </p:stCondLst>
                            <p:childTnLst>
                              <p:par>
                                <p:cTn id="266" nodeType="afterEffect" fill="hold" presetClass="entr" presetID="22" presetSubtype="8">
                                  <p:stCondLst>
                                    <p:cond delay="0"/>
                                  </p:stCondLst>
                                  <p:childTnLst>
                                    <p:set>
                                      <p:cBhvr>
                                        <p:cTn id="267" dur="1" fill="hold">
                                          <p:stCondLst>
                                            <p:cond delay="0"/>
                                          </p:stCondLst>
                                        </p:cTn>
                                        <p:attrNameLst>
                                          <p:attrName>style.visibility</p:attrName>
                                        </p:attrNameLst>
                                      </p:cBhvr>
                                      <p:to>
                                        <p:strVal val="visible"/>
                                      </p:to>
                                    </p:set>
                                    <p:animEffect filter="wipe(left)" transition="in">
                                      <p:cBhvr additive="repl">
                                        <p:cTn id="268" dur="500"/>
                                      </p:cBhvr>
                                    </p:animEffect>
                                  </p:childTnLst>
                                </p:cTn>
                              </p:par>
                            </p:childTnLst>
                          </p:cTn>
                        </p:par>
                      </p:childTnLst>
                    </p:cTn>
                  </p:par>
                  <p:par>
                    <p:cTn id="269" fill="freeze">
                      <p:stCondLst>
                        <p:cond delay="indefinite"/>
                      </p:stCondLst>
                      <p:childTnLst>
                        <p:par>
                          <p:cTn id="270" fill="freeze">
                            <p:stCondLst>
                              <p:cond delay="0"/>
                            </p:stCondLst>
                            <p:childTnLst>
                              <p:par>
                                <p:cTn id="271" nodeType="clickEffect" fill="hold" presetClass="emph" presetID="26">
                                  <p:stCondLst>
                                    <p:cond delay="0"/>
                                  </p:stCondLst>
                                  <p:childTnLst>
                                    <p:animEffect filter="fade" transition="in">
                                      <p:cBhvr additive="repl">
                                        <p:cTn id="272" dur="500"/>
                                        <p:tgtEl>
                                          <p:spTgt spid="239"/>
                                        </p:tgtEl>
                                      </p:cBhvr>
                                    </p:animEffect>
                                  </p:childTnLst>
                                </p:cTn>
                              </p:par>
                            </p:childTnLst>
                          </p:cTn>
                        </p:par>
                        <p:par>
                          <p:cTn id="273" fill="freeze">
                            <p:stCondLst>
                              <p:cond delay="500"/>
                            </p:stCondLst>
                            <p:childTnLst>
                              <p:par>
                                <p:cTn id="274" nodeType="afterEffect" fill="hold" presetClass="entr" presetID="22" presetSubtype="8">
                                  <p:stCondLst>
                                    <p:cond delay="0"/>
                                  </p:stCondLst>
                                  <p:childTnLst>
                                    <p:set>
                                      <p:cBhvr>
                                        <p:cTn id="275" dur="1" fill="hold">
                                          <p:stCondLst>
                                            <p:cond delay="0"/>
                                          </p:stCondLst>
                                        </p:cTn>
                                        <p:tgtEl>
                                          <p:spTgt spid="241">
                                            <p:txEl>
                                              <p:pRg st="0" end="17"/>
                                            </p:txEl>
                                          </p:spTgt>
                                        </p:tgtEl>
                                        <p:attrNameLst>
                                          <p:attrName>style.visibility</p:attrName>
                                        </p:attrNameLst>
                                      </p:cBhvr>
                                      <p:to>
                                        <p:strVal val="visible"/>
                                      </p:to>
                                    </p:set>
                                    <p:animEffect filter="wipe(left)" transition="in">
                                      <p:cBhvr additive="repl">
                                        <p:cTn id="276" dur="500"/>
                                        <p:tgtEl>
                                          <p:spTgt spid="241">
                                            <p:txEl>
                                              <p:pRg st="0" end="17"/>
                                            </p:txEl>
                                          </p:spTgt>
                                        </p:tgtEl>
                                      </p:cBhvr>
                                    </p:animEffect>
                                  </p:childTnLst>
                                </p:cTn>
                              </p:par>
                            </p:childTnLst>
                          </p:cTn>
                        </p:par>
                        <p:par>
                          <p:cTn id="277" fill="freeze">
                            <p:stCondLst>
                              <p:cond delay="1000"/>
                            </p:stCondLst>
                            <p:childTnLst>
                              <p:par>
                                <p:cTn id="278" nodeType="afterEffect" fill="hold" presetClass="entr" presetID="22" presetSubtype="8">
                                  <p:stCondLst>
                                    <p:cond delay="0"/>
                                  </p:stCondLst>
                                  <p:childTnLst>
                                    <p:set>
                                      <p:cBhvr>
                                        <p:cTn id="279" dur="1" fill="hold">
                                          <p:stCondLst>
                                            <p:cond delay="0"/>
                                          </p:stCondLst>
                                        </p:cTn>
                                        <p:attrNameLst>
                                          <p:attrName>style.visibility</p:attrName>
                                        </p:attrNameLst>
                                      </p:cBhvr>
                                      <p:to>
                                        <p:strVal val="visible"/>
                                      </p:to>
                                    </p:set>
                                    <p:animEffect filter="wipe(left)" transition="in">
                                      <p:cBhvr additive="repl">
                                        <p:cTn id="280"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a:t>
            </a:r>
            <a:r>
              <a:rPr b="1" lang="en-US" sz="2000" spc="-1" strike="noStrike">
                <a:solidFill>
                  <a:srgbClr val="1f497d"/>
                </a:solidFill>
                <a:uFill>
                  <a:solidFill>
                    <a:srgbClr val="ffffff"/>
                  </a:solidFill>
                </a:uFill>
                <a:latin typeface="Capsuula"/>
                <a:ea typeface="DejaVu Sans"/>
              </a:rPr>
              <a:t>sitas </a:t>
            </a:r>
            <a:r>
              <a:rPr b="1" lang="en-US" sz="2000" spc="-1" strike="noStrike">
                <a:solidFill>
                  <a:srgbClr val="1f497d"/>
                </a:solidFill>
                <a:uFill>
                  <a:solidFill>
                    <a:srgbClr val="ffffff"/>
                  </a:solidFill>
                </a:uFill>
                <a:latin typeface="Capsuula"/>
                <a:ea typeface="DejaVu Sans"/>
              </a:rPr>
              <a:t>Gadjah </a:t>
            </a:r>
            <a:r>
              <a:rPr b="1" lang="en-US" sz="2000" spc="-1" strike="noStrike">
                <a:solidFill>
                  <a:srgbClr val="1f497d"/>
                </a:solidFill>
                <a:uFill>
                  <a:solidFill>
                    <a:srgbClr val="ffffff"/>
                  </a:solidFill>
                </a:uFill>
                <a:latin typeface="Capsuula"/>
                <a:ea typeface="DejaVu Sans"/>
              </a:rPr>
              <a:t>Mada</a:t>
            </a:r>
            <a:endParaRPr b="0" lang="en-US" sz="1800" spc="-1" strike="noStrike">
              <a:solidFill>
                <a:srgbClr val="000000"/>
              </a:solidFill>
              <a:uFill>
                <a:solidFill>
                  <a:srgbClr val="ffffff"/>
                </a:solidFill>
              </a:uFill>
              <a:latin typeface="Arial"/>
            </a:endParaRPr>
          </a:p>
        </p:txBody>
      </p:sp>
      <p:sp>
        <p:nvSpPr>
          <p:cNvPr id="256" name="CustomShape 2"/>
          <p:cNvSpPr/>
          <p:nvPr/>
        </p:nvSpPr>
        <p:spPr>
          <a:xfrm>
            <a:off x="20880" y="177840"/>
            <a:ext cx="37328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t>
            </a:r>
            <a:r>
              <a:rPr b="0" lang="en-US" sz="800" spc="-1" strike="noStrike">
                <a:solidFill>
                  <a:srgbClr val="1f497d"/>
                </a:solidFill>
                <a:uFill>
                  <a:solidFill>
                    <a:srgbClr val="ffffff"/>
                  </a:solidFill>
                </a:uFill>
                <a:latin typeface="Caviar Dreams"/>
                <a:ea typeface="DejaVu Sans"/>
              </a:rPr>
              <a:t>Aplikasi </a:t>
            </a:r>
            <a:r>
              <a:rPr b="0" lang="en-US" sz="800" spc="-1" strike="noStrike">
                <a:solidFill>
                  <a:srgbClr val="1f497d"/>
                </a:solidFill>
                <a:uFill>
                  <a:solidFill>
                    <a:srgbClr val="ffffff"/>
                  </a:solidFill>
                </a:uFill>
                <a:latin typeface="Caviar Dreams"/>
                <a:ea typeface="DejaVu Sans"/>
              </a:rPr>
              <a:t>Otomatisasi </a:t>
            </a:r>
            <a:r>
              <a:rPr b="0" lang="en-US" sz="800" spc="-1" strike="noStrike">
                <a:solidFill>
                  <a:srgbClr val="1f497d"/>
                </a:solidFill>
                <a:uFill>
                  <a:solidFill>
                    <a:srgbClr val="ffffff"/>
                  </a:solidFill>
                </a:uFill>
                <a:latin typeface="Caviar Dreams"/>
                <a:ea typeface="DejaVu Sans"/>
              </a:rPr>
              <a:t>Administrasi </a:t>
            </a:r>
            <a:r>
              <a:rPr b="0" lang="en-US" sz="800" spc="-1" strike="noStrike">
                <a:solidFill>
                  <a:srgbClr val="1f497d"/>
                </a:solidFill>
                <a:uFill>
                  <a:solidFill>
                    <a:srgbClr val="ffffff"/>
                  </a:solidFill>
                </a:uFill>
                <a:latin typeface="Caviar Dreams"/>
                <a:ea typeface="DejaVu Sans"/>
              </a:rPr>
              <a:t>Jaringan </a:t>
            </a:r>
            <a:r>
              <a:rPr b="0" lang="en-US" sz="800" spc="-1" strike="noStrike">
                <a:solidFill>
                  <a:srgbClr val="1f497d"/>
                </a:solidFill>
                <a:uFill>
                  <a:solidFill>
                    <a:srgbClr val="ffffff"/>
                  </a:solidFill>
                </a:uFill>
                <a:latin typeface="Caviar Dreams"/>
                <a:ea typeface="DejaVu Sans"/>
              </a:rPr>
              <a:t>Berbasis Website </a:t>
            </a:r>
            <a:r>
              <a:rPr b="0" lang="en-US" sz="800" spc="-1" strike="noStrike">
                <a:solidFill>
                  <a:srgbClr val="1f497d"/>
                </a:solidFill>
                <a:uFill>
                  <a:solidFill>
                    <a:srgbClr val="ffffff"/>
                  </a:solidFill>
                </a:uFill>
                <a:latin typeface="Caviar Dreams"/>
                <a:ea typeface="DejaVu Sans"/>
              </a:rPr>
              <a:t>Menggunakan </a:t>
            </a:r>
            <a:r>
              <a:rPr b="0" lang="en-US" sz="800" spc="-1" strike="noStrike">
                <a:solidFill>
                  <a:srgbClr val="1f497d"/>
                </a:solidFill>
                <a:uFill>
                  <a:solidFill>
                    <a:srgbClr val="ffffff"/>
                  </a:solidFill>
                </a:uFill>
                <a:latin typeface="Caviar Dreams"/>
                <a:ea typeface="DejaVu Sans"/>
              </a:rPr>
              <a:t>Bahasa </a:t>
            </a:r>
            <a:r>
              <a:rPr b="0" lang="en-US" sz="800" spc="-1" strike="noStrike">
                <a:solidFill>
                  <a:srgbClr val="1f497d"/>
                </a:solidFill>
                <a:uFill>
                  <a:solidFill>
                    <a:srgbClr val="ffffff"/>
                  </a:solidFill>
                </a:uFill>
                <a:latin typeface="Caviar Dreams"/>
                <a:ea typeface="DejaVu Sans"/>
              </a:rPr>
              <a:t>Pemrograman </a:t>
            </a:r>
            <a:r>
              <a:rPr b="0" lang="en-US" sz="800" spc="-1" strike="noStrike">
                <a:solidFill>
                  <a:srgbClr val="1f497d"/>
                </a:solidFill>
                <a:uFill>
                  <a:solidFill>
                    <a:srgbClr val="ffffff"/>
                  </a:solidFill>
                </a:uFill>
                <a:latin typeface="Caviar Dreams"/>
                <a:ea typeface="DejaVu Sans"/>
              </a:rPr>
              <a:t>Python”</a:t>
            </a:r>
            <a:endParaRPr b="0" lang="en-US" sz="1800" spc="-1" strike="noStrike">
              <a:solidFill>
                <a:srgbClr val="000000"/>
              </a:solidFill>
              <a:uFill>
                <a:solidFill>
                  <a:srgbClr val="ffffff"/>
                </a:solidFill>
              </a:uFill>
              <a:latin typeface="Arial"/>
            </a:endParaRPr>
          </a:p>
        </p:txBody>
      </p:sp>
      <p:pic>
        <p:nvPicPr>
          <p:cNvPr id="257" name="Picture 25" descr=""/>
          <p:cNvPicPr/>
          <p:nvPr/>
        </p:nvPicPr>
        <p:blipFill>
          <a:blip r:embed="rId1"/>
          <a:srcRect l="49683" t="-391" r="0" b="0"/>
          <a:stretch/>
        </p:blipFill>
        <p:spPr>
          <a:xfrm>
            <a:off x="2079000" y="2643840"/>
            <a:ext cx="2401560" cy="556560"/>
          </a:xfrm>
          <a:prstGeom prst="rect">
            <a:avLst/>
          </a:prstGeom>
          <a:ln>
            <a:noFill/>
          </a:ln>
        </p:spPr>
      </p:pic>
      <p:pic>
        <p:nvPicPr>
          <p:cNvPr id="258" name="Picture 26" descr=""/>
          <p:cNvPicPr/>
          <p:nvPr/>
        </p:nvPicPr>
        <p:blipFill>
          <a:blip r:embed="rId2"/>
          <a:srcRect l="49683" t="0" r="0" b="0"/>
          <a:stretch/>
        </p:blipFill>
        <p:spPr>
          <a:xfrm rot="10800000">
            <a:off x="2679840" y="3195720"/>
            <a:ext cx="2401560" cy="554400"/>
          </a:xfrm>
          <a:prstGeom prst="rect">
            <a:avLst/>
          </a:prstGeom>
          <a:ln>
            <a:noFill/>
          </a:ln>
        </p:spPr>
      </p:pic>
      <p:sp>
        <p:nvSpPr>
          <p:cNvPr id="259" name="CustomShape 3"/>
          <p:cNvSpPr/>
          <p:nvPr/>
        </p:nvSpPr>
        <p:spPr>
          <a:xfrm>
            <a:off x="1020240" y="2747160"/>
            <a:ext cx="27028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111c76"/>
                </a:solidFill>
                <a:uFill>
                  <a:solidFill>
                    <a:srgbClr val="ffffff"/>
                  </a:solidFill>
                </a:uFill>
                <a:latin typeface="Caviar Dreams"/>
                <a:ea typeface="Open Sans Extrabold"/>
              </a:rPr>
              <a:t>Peranca</a:t>
            </a:r>
            <a:r>
              <a:rPr b="1" lang="en-US" sz="1600" spc="-1" strike="noStrike">
                <a:solidFill>
                  <a:srgbClr val="111c76"/>
                </a:solidFill>
                <a:uFill>
                  <a:solidFill>
                    <a:srgbClr val="ffffff"/>
                  </a:solidFill>
                </a:uFill>
                <a:latin typeface="Caviar Dreams"/>
                <a:ea typeface="Open Sans Extrabold"/>
              </a:rPr>
              <a:t>ngan </a:t>
            </a:r>
            <a:r>
              <a:rPr b="1" lang="en-US" sz="1600" spc="-1" strike="noStrike">
                <a:solidFill>
                  <a:srgbClr val="111c76"/>
                </a:solidFill>
                <a:uFill>
                  <a:solidFill>
                    <a:srgbClr val="ffffff"/>
                  </a:solidFill>
                </a:uFill>
                <a:latin typeface="Caviar Dreams"/>
                <a:ea typeface="Open Sans Extrabold"/>
              </a:rPr>
              <a:t>Topologi</a:t>
            </a:r>
            <a:endParaRPr b="0" lang="en-US" sz="1800" spc="-1" strike="noStrike">
              <a:solidFill>
                <a:srgbClr val="000000"/>
              </a:solidFill>
              <a:uFill>
                <a:solidFill>
                  <a:srgbClr val="ffffff"/>
                </a:solidFill>
              </a:uFill>
              <a:latin typeface="Arial"/>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pic>
        <p:nvPicPr>
          <p:cNvPr id="266" name="" descr=""/>
          <p:cNvPicPr/>
          <p:nvPr/>
        </p:nvPicPr>
        <p:blipFill>
          <a:blip r:embed="rId3"/>
          <a:stretch/>
        </p:blipFill>
        <p:spPr>
          <a:xfrm>
            <a:off x="4739760" y="1505880"/>
            <a:ext cx="2666880" cy="3157560"/>
          </a:xfrm>
          <a:prstGeom prst="rect">
            <a:avLst/>
          </a:prstGeom>
          <a:ln>
            <a:noFill/>
          </a:ln>
        </p:spPr>
      </p:pic>
    </p:spTree>
  </p:cSld>
  <p:transition spd="slow">
    <p:push dir="d"/>
  </p:transition>
  <p:timing>
    <p:tnLst>
      <p:par>
        <p:cTn id="281" dur="indefinite" restart="never" nodeType="tmRoot">
          <p:childTnLst>
            <p:seq>
              <p:cTn id="282" dur="indefinite" nodeType="mainSeq">
                <p:childTnLst>
                  <p:par>
                    <p:cTn id="283" fill="hold">
                      <p:stCondLst>
                        <p:cond delay="0"/>
                      </p:stCondLst>
                      <p:childTnLst>
                        <p:par>
                          <p:cTn id="284" fill="hold">
                            <p:stCondLst>
                              <p:cond delay="0"/>
                            </p:stCondLst>
                            <p:childTnLst>
                              <p:par>
                                <p:cTn id="285" nodeType="afterEffect" fill="hold" presetClass="entr" presetID="10">
                                  <p:stCondLst>
                                    <p:cond delay="0"/>
                                  </p:stCondLst>
                                  <p:childTnLst>
                                    <p:set>
                                      <p:cBhvr>
                                        <p:cTn id="286" dur="1" fill="hold">
                                          <p:stCondLst>
                                            <p:cond delay="0"/>
                                          </p:stCondLst>
                                        </p:cTn>
                                        <p:attrNameLst>
                                          <p:attrName>style.visibility</p:attrName>
                                        </p:attrNameLst>
                                      </p:cBhvr>
                                      <p:to>
                                        <p:strVal val="visible"/>
                                      </p:to>
                                    </p:set>
                                    <p:animEffect filter="fade" transition="in">
                                      <p:cBhvr additive="repl">
                                        <p:cTn id="287" dur="250"/>
                                      </p:cBhvr>
                                    </p:animEffect>
                                  </p:childTnLst>
                                </p:cTn>
                              </p:par>
                            </p:childTnLst>
                          </p:cTn>
                        </p:par>
                      </p:childTnLst>
                    </p:cTn>
                  </p:par>
                  <p:par>
                    <p:cTn id="288" fill="hold">
                      <p:stCondLst>
                        <p:cond delay="indefinite"/>
                      </p:stCondLst>
                      <p:childTnLst>
                        <p:par>
                          <p:cTn id="289" fill="hold">
                            <p:stCondLst>
                              <p:cond delay="0"/>
                            </p:stCondLst>
                            <p:childTnLst>
                              <p:par>
                                <p:cTn id="290" nodeType="clickEffect" fill="hold" presetClass="emph" presetID="26">
                                  <p:stCondLst>
                                    <p:cond delay="0"/>
                                  </p:stCondLst>
                                  <p:childTnLst>
                                    <p:animEffect filter="fade" transition="in">
                                      <p:cBhvr additive="repl">
                                        <p:cTn id="291" dur="500"/>
                                        <p:tgtEl>
                                          <p:spTgt spid="26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268" name="CustomShape 2"/>
          <p:cNvSpPr/>
          <p:nvPr/>
        </p:nvSpPr>
        <p:spPr>
          <a:xfrm>
            <a:off x="20880" y="177840"/>
            <a:ext cx="3398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269" name="CustomShape 3"/>
          <p:cNvSpPr/>
          <p:nvPr/>
        </p:nvSpPr>
        <p:spPr>
          <a:xfrm>
            <a:off x="828720" y="1531440"/>
            <a:ext cx="1653120" cy="333360"/>
          </a:xfrm>
          <a:prstGeom prst="rect">
            <a:avLst/>
          </a:prstGeom>
          <a:noFill/>
          <a:ln>
            <a:noFill/>
          </a:ln>
        </p:spPr>
        <p:style>
          <a:lnRef idx="0"/>
          <a:fillRef idx="0"/>
          <a:effectRef idx="0"/>
          <a:fontRef idx="minor"/>
        </p:style>
        <p:txBody>
          <a:bodyPr wrap="none" lIns="90000" rIns="90000" tIns="45000" bIns="45000"/>
          <a:p>
            <a:pPr>
              <a:lnSpc>
                <a:spcPct val="100000"/>
              </a:lnSpc>
            </a:pPr>
            <a:r>
              <a:rPr b="1" i="1" lang="en-US" sz="1600" spc="-1" strike="noStrike">
                <a:solidFill>
                  <a:srgbClr val="111c76"/>
                </a:solidFill>
                <a:uFill>
                  <a:solidFill>
                    <a:srgbClr val="ffffff"/>
                  </a:solidFill>
                </a:uFill>
                <a:latin typeface="Caviar Dreams"/>
                <a:ea typeface="Open Sans Extrabold"/>
              </a:rPr>
              <a:t>Analisa Hasil</a:t>
            </a:r>
            <a:endParaRPr b="0" lang="en-US" sz="1800" spc="-1" strike="noStrike">
              <a:solidFill>
                <a:srgbClr val="000000"/>
              </a:solidFill>
              <a:uFill>
                <a:solidFill>
                  <a:srgbClr val="ffffff"/>
                </a:solidFill>
              </a:uFill>
              <a:latin typeface="Arial"/>
            </a:endParaRPr>
          </a:p>
        </p:txBody>
      </p:sp>
      <p:sp>
        <p:nvSpPr>
          <p:cNvPr id="270" name="CustomShape 4"/>
          <p:cNvSpPr/>
          <p:nvPr/>
        </p:nvSpPr>
        <p:spPr>
          <a:xfrm>
            <a:off x="807840" y="2095560"/>
            <a:ext cx="6859800" cy="2793960"/>
          </a:xfrm>
          <a:prstGeom prst="rect">
            <a:avLst/>
          </a:prstGeom>
          <a:noFill/>
          <a:ln>
            <a:noFill/>
          </a:ln>
        </p:spPr>
        <p:style>
          <a:lnRef idx="0"/>
          <a:fillRef idx="0"/>
          <a:effectRef idx="0"/>
          <a:fontRef idx="minor"/>
        </p:style>
        <p:txBody>
          <a:bodyPr lIns="90000" rIns="90000" tIns="45000" bIns="45000"/>
          <a:p>
            <a:pPr algn="just">
              <a:lnSpc>
                <a:spcPct val="130000"/>
              </a:lnSpc>
            </a:pPr>
            <a:r>
              <a:rPr b="0" lang="en-US" sz="1400" spc="-1" strike="noStrike">
                <a:solidFill>
                  <a:srgbClr val="111c76"/>
                </a:solidFill>
                <a:uFill>
                  <a:solidFill>
                    <a:srgbClr val="ffffff"/>
                  </a:solidFill>
                </a:uFill>
                <a:latin typeface="Caviar Dreams"/>
                <a:ea typeface="DejaVu Sans"/>
              </a:rPr>
              <a:t>Hasil dari penelitian yang dilakukan berupa sistem rumah pintar yang menghubungkan mikrokontroller kepada pengguna melalui </a:t>
            </a:r>
            <a:r>
              <a:rPr b="0" i="1" lang="en-US" sz="1400" spc="-1" strike="noStrike">
                <a:solidFill>
                  <a:srgbClr val="111c76"/>
                </a:solidFill>
                <a:uFill>
                  <a:solidFill>
                    <a:srgbClr val="ffffff"/>
                  </a:solidFill>
                </a:uFill>
                <a:latin typeface="Caviar Dreams"/>
                <a:ea typeface="DejaVu Sans"/>
              </a:rPr>
              <a:t>website</a:t>
            </a:r>
            <a:r>
              <a:rPr b="0" lang="en-US" sz="1400" spc="-1" strike="noStrike">
                <a:solidFill>
                  <a:srgbClr val="111c76"/>
                </a:solidFill>
                <a:uFill>
                  <a:solidFill>
                    <a:srgbClr val="ffffff"/>
                  </a:solidFill>
                </a:uFill>
                <a:latin typeface="Caviar Dreams"/>
                <a:ea typeface="DejaVu Sans"/>
              </a:rPr>
              <a:t>. Teknologi yang akan digunakan untuk menghubungkan </a:t>
            </a:r>
            <a:r>
              <a:rPr b="0" i="1" lang="en-US" sz="1400" spc="-1" strike="noStrike">
                <a:solidFill>
                  <a:srgbClr val="111c76"/>
                </a:solidFill>
                <a:uFill>
                  <a:solidFill>
                    <a:srgbClr val="ffffff"/>
                  </a:solidFill>
                </a:uFill>
                <a:latin typeface="Caviar Dreams"/>
                <a:ea typeface="DejaVu Sans"/>
              </a:rPr>
              <a:t>web server</a:t>
            </a:r>
            <a:r>
              <a:rPr b="0" lang="en-US" sz="1400" spc="-1" strike="noStrike">
                <a:solidFill>
                  <a:srgbClr val="111c76"/>
                </a:solidFill>
                <a:uFill>
                  <a:solidFill>
                    <a:srgbClr val="ffffff"/>
                  </a:solidFill>
                </a:uFill>
                <a:latin typeface="Caviar Dreams"/>
                <a:ea typeface="DejaVu Sans"/>
              </a:rPr>
              <a:t> dengan </a:t>
            </a:r>
            <a:r>
              <a:rPr b="0" i="1" lang="en-US" sz="1400" spc="-1" strike="noStrike">
                <a:solidFill>
                  <a:srgbClr val="111c76"/>
                </a:solidFill>
                <a:uFill>
                  <a:solidFill>
                    <a:srgbClr val="ffffff"/>
                  </a:solidFill>
                </a:uFill>
                <a:latin typeface="Caviar Dreams"/>
                <a:ea typeface="DejaVu Sans"/>
              </a:rPr>
              <a:t>web browser</a:t>
            </a:r>
            <a:r>
              <a:rPr b="0" lang="en-US" sz="1400" spc="-1" strike="noStrike">
                <a:solidFill>
                  <a:srgbClr val="111c76"/>
                </a:solidFill>
                <a:uFill>
                  <a:solidFill>
                    <a:srgbClr val="ffffff"/>
                  </a:solidFill>
                </a:uFill>
                <a:latin typeface="Caviar Dreams"/>
                <a:ea typeface="DejaVu Sans"/>
              </a:rPr>
              <a:t> adalah SSE HTTP/1.1, SSE HTTP/2 dan Websocket. Untuk data yang diambil berupa perbandingan </a:t>
            </a:r>
            <a:r>
              <a:rPr b="0" i="1" lang="en-US" sz="1400" spc="-1" strike="noStrike">
                <a:solidFill>
                  <a:srgbClr val="111c76"/>
                </a:solidFill>
                <a:uFill>
                  <a:solidFill>
                    <a:srgbClr val="ffffff"/>
                  </a:solidFill>
                </a:uFill>
                <a:latin typeface="Caviar Dreams"/>
                <a:ea typeface="DejaVu Sans"/>
              </a:rPr>
              <a:t>throughput</a:t>
            </a:r>
            <a:r>
              <a:rPr b="0" lang="en-US" sz="1400" spc="-1" strike="noStrike">
                <a:solidFill>
                  <a:srgbClr val="111c76"/>
                </a:solidFill>
                <a:uFill>
                  <a:solidFill>
                    <a:srgbClr val="ffffff"/>
                  </a:solidFill>
                </a:uFill>
                <a:latin typeface="Caviar Dreams"/>
                <a:ea typeface="DejaVu Sans"/>
              </a:rPr>
              <a:t> dan </a:t>
            </a:r>
            <a:r>
              <a:rPr b="0" i="1" lang="en-US" sz="1400" spc="-1" strike="noStrike">
                <a:solidFill>
                  <a:srgbClr val="111c76"/>
                </a:solidFill>
                <a:uFill>
                  <a:solidFill>
                    <a:srgbClr val="ffffff"/>
                  </a:solidFill>
                </a:uFill>
                <a:latin typeface="Caviar Dreams"/>
                <a:ea typeface="DejaVu Sans"/>
              </a:rPr>
              <a:t>latency</a:t>
            </a:r>
            <a:r>
              <a:rPr b="0" lang="en-US" sz="1400" spc="-1" strike="noStrike">
                <a:solidFill>
                  <a:srgbClr val="111c76"/>
                </a:solidFill>
                <a:uFill>
                  <a:solidFill>
                    <a:srgbClr val="ffffff"/>
                  </a:solidFill>
                </a:uFill>
                <a:latin typeface="Caviar Dreams"/>
                <a:ea typeface="DejaVu Sans"/>
              </a:rPr>
              <a:t> ketika menggunakan ketiga teknologi tersebut. Data hasil perbandingan akan ditampilkan dalam bentuk grafik beserta penjelasannya.</a:t>
            </a:r>
            <a:endParaRPr b="0" lang="en-US" sz="1400" spc="-1" strike="noStrike">
              <a:solidFill>
                <a:srgbClr val="000000"/>
              </a:solidFill>
              <a:uFill>
                <a:solidFill>
                  <a:srgbClr val="ffffff"/>
                </a:solidFill>
              </a:uFill>
              <a:latin typeface="Arial"/>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pic>
        <p:nvPicPr>
          <p:cNvPr id="277" name="" descr=""/>
          <p:cNvPicPr/>
          <p:nvPr/>
        </p:nvPicPr>
        <p:blipFill>
          <a:blip r:embed="rId1"/>
          <a:stretch/>
        </p:blipFill>
        <p:spPr>
          <a:xfrm>
            <a:off x="101520" y="1422360"/>
            <a:ext cx="3606480" cy="659880"/>
          </a:xfrm>
          <a:prstGeom prst="rect">
            <a:avLst/>
          </a:prstGeom>
          <a:ln>
            <a:noFill/>
          </a:ln>
        </p:spPr>
      </p:pic>
    </p:spTree>
  </p:cSld>
  <p:transition spd="slow">
    <p:push dir="d"/>
  </p:transition>
  <p:timing>
    <p:tnLst>
      <p:par>
        <p:cTn id="292" dur="indefinite" restart="never" nodeType="tmRoot">
          <p:childTnLst>
            <p:seq>
              <p:cTn id="293" dur="indefinite" nodeType="mainSeq">
                <p:childTnLst>
                  <p:par>
                    <p:cTn id="294" fill="hold">
                      <p:stCondLst>
                        <p:cond delay="indefinite"/>
                      </p:stCondLst>
                      <p:childTnLst>
                        <p:par>
                          <p:cTn id="295" fill="hold">
                            <p:stCondLst>
                              <p:cond delay="0"/>
                            </p:stCondLst>
                            <p:childTnLst>
                              <p:par>
                                <p:cTn id="296" nodeType="clickEffect" fill="hold" presetClass="entr" presetID="22" presetSubtype="1">
                                  <p:stCondLst>
                                    <p:cond delay="0"/>
                                  </p:stCondLst>
                                  <p:childTnLst>
                                    <p:set>
                                      <p:cBhvr>
                                        <p:cTn id="297" dur="1" fill="hold">
                                          <p:stCondLst>
                                            <p:cond delay="0"/>
                                          </p:stCondLst>
                                        </p:cTn>
                                        <p:attrNameLst>
                                          <p:attrName>style.visibility</p:attrName>
                                        </p:attrNameLst>
                                      </p:cBhvr>
                                      <p:to>
                                        <p:strVal val="visible"/>
                                      </p:to>
                                    </p:set>
                                    <p:animEffect filter="wipe(up)" transition="in">
                                      <p:cBhvr additive="repl">
                                        <p:cTn id="298" dur="500"/>
                                      </p:cBhvr>
                                    </p:animEffect>
                                  </p:childTnLst>
                                </p:cTn>
                              </p:par>
                            </p:childTnLst>
                          </p:cTn>
                        </p:par>
                        <p:par>
                          <p:cTn id="299" fill="hold">
                            <p:stCondLst>
                              <p:cond delay="500"/>
                            </p:stCondLst>
                            <p:childTnLst>
                              <p:par>
                                <p:cTn id="300" nodeType="afterEffect" fill="hold" presetClass="entr" presetID="47">
                                  <p:stCondLst>
                                    <p:cond delay="0"/>
                                  </p:stCondLst>
                                  <p:childTnLst>
                                    <p:set>
                                      <p:cBhvr>
                                        <p:cTn id="301" dur="1" fill="hold">
                                          <p:stCondLst>
                                            <p:cond delay="0"/>
                                          </p:stCondLst>
                                        </p:cTn>
                                        <p:tgtEl>
                                          <p:spTgt spid="270">
                                            <p:txEl>
                                              <p:pRg st="0" end="456"/>
                                            </p:txEl>
                                          </p:spTgt>
                                        </p:tgtEl>
                                        <p:attrNameLst>
                                          <p:attrName>style.visibility</p:attrName>
                                        </p:attrNameLst>
                                      </p:cBhvr>
                                      <p:to>
                                        <p:strVal val="visible"/>
                                      </p:to>
                                    </p:set>
                                    <p:animEffect filter="fade" transition="in">
                                      <p:cBhvr additive="repl">
                                        <p:cTn id="302" dur="1000"/>
                                        <p:tgtEl>
                                          <p:spTgt spid="270">
                                            <p:txEl>
                                              <p:pRg st="0" end="456"/>
                                            </p:txEl>
                                          </p:spTgt>
                                        </p:tgtEl>
                                      </p:cBhvr>
                                    </p:animEffect>
                                    <p:anim calcmode="lin" valueType="num">
                                      <p:cBhvr additive="repl">
                                        <p:cTn id="303"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304"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childTnLst>
                    </p:cTn>
                  </p:par>
                  <p:par>
                    <p:cTn id="305" fill="hold">
                      <p:stCondLst>
                        <p:cond delay="indefinite"/>
                      </p:stCondLst>
                      <p:childTnLst>
                        <p:par>
                          <p:cTn id="306" fill="hold">
                            <p:stCondLst>
                              <p:cond delay="0"/>
                            </p:stCondLst>
                            <p:childTnLst>
                              <p:par>
                                <p:cTn id="307" nodeType="clickEffect" fill="hold" presetClass="emph" presetID="26">
                                  <p:stCondLst>
                                    <p:cond delay="0"/>
                                  </p:stCondLst>
                                  <p:childTnLst>
                                    <p:animEffect filter="fade" transition="in">
                                      <p:cBhvr additive="repl">
                                        <p:cTn id="308" dur="500"/>
                                        <p:tgtEl>
                                          <p:spTgt spid="27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pic>
        <p:nvPicPr>
          <p:cNvPr id="278" name="Picture 3" descr=""/>
          <p:cNvPicPr/>
          <p:nvPr/>
        </p:nvPicPr>
        <p:blipFill>
          <a:blip r:embed="rId2"/>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fillRef idx="0"/>
          <a:effectRef idx="0"/>
          <a:fontRef idx="minor"/>
        </p:style>
        <p:txBody>
          <a:bodyPr lIns="90000" rIns="90000" tIns="45000" bIns="45000"/>
          <a:p>
            <a:pPr algn="r">
              <a:lnSpc>
                <a:spcPct val="100000"/>
              </a:lnSpc>
            </a:pPr>
            <a:r>
              <a:rPr b="1" lang="en-US" sz="8000" spc="-1" strike="noStrike">
                <a:solidFill>
                  <a:srgbClr val="005d99"/>
                </a:solidFill>
                <a:uFill>
                  <a:solidFill>
                    <a:srgbClr val="ffffff"/>
                  </a:solidFill>
                </a:uFill>
                <a:latin typeface="Capsuula"/>
                <a:ea typeface="DejaVu Sans"/>
              </a:rPr>
              <a:t>Terima Kasih</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309" dur="indefinite" restart="never" nodeType="tmRoot">
          <p:childTnLst>
            <p:seq>
              <p:cTn id="31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6" descr=""/>
          <p:cNvPicPr/>
          <p:nvPr/>
        </p:nvPicPr>
        <p:blipFill>
          <a:blip r:embed="rId1"/>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98" name="CustomShape 16"/>
          <p:cNvSpPr/>
          <p:nvPr/>
        </p:nvSpPr>
        <p:spPr>
          <a:xfrm>
            <a:off x="1497600" y="1782000"/>
            <a:ext cx="2096640" cy="394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000" spc="-1" strike="noStrike">
                <a:solidFill>
                  <a:srgbClr val="1aa1e2"/>
                </a:solidFill>
                <a:uFill>
                  <a:solidFill>
                    <a:srgbClr val="ffffff"/>
                  </a:solidFill>
                </a:uFill>
                <a:latin typeface="Humanst521 Lt BT"/>
                <a:ea typeface="DejaVu Sans"/>
              </a:rPr>
              <a:t>Latar Belakang</a:t>
            </a:r>
            <a:endParaRPr b="0" lang="en-US" sz="1800" spc="-1" strike="noStrike">
              <a:solidFill>
                <a:srgbClr val="000000"/>
              </a:solidFill>
              <a:uFill>
                <a:solidFill>
                  <a:srgbClr val="ffffff"/>
                </a:solidFill>
              </a:uFill>
              <a:latin typeface="Arial"/>
            </a:endParaRPr>
          </a:p>
        </p:txBody>
      </p:sp>
      <p:sp>
        <p:nvSpPr>
          <p:cNvPr id="99" name="CustomShape 17"/>
          <p:cNvSpPr/>
          <p:nvPr/>
        </p:nvSpPr>
        <p:spPr>
          <a:xfrm>
            <a:off x="1486080" y="2147040"/>
            <a:ext cx="2495880" cy="394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000" spc="-1" strike="noStrike">
                <a:solidFill>
                  <a:srgbClr val="1aa1e2"/>
                </a:solidFill>
                <a:uFill>
                  <a:solidFill>
                    <a:srgbClr val="ffffff"/>
                  </a:solidFill>
                </a:uFill>
                <a:latin typeface="Humanst521 Lt BT"/>
                <a:ea typeface="DejaVu Sans"/>
              </a:rPr>
              <a:t>Rumusan Masalah</a:t>
            </a:r>
            <a:endParaRPr b="0" lang="en-US" sz="1800" spc="-1" strike="noStrike">
              <a:solidFill>
                <a:srgbClr val="000000"/>
              </a:solidFill>
              <a:uFill>
                <a:solidFill>
                  <a:srgbClr val="ffffff"/>
                </a:solidFill>
              </a:uFill>
              <a:latin typeface="Arial"/>
            </a:endParaRPr>
          </a:p>
        </p:txBody>
      </p:sp>
      <p:sp>
        <p:nvSpPr>
          <p:cNvPr id="100" name="CustomShape 18"/>
          <p:cNvSpPr/>
          <p:nvPr/>
        </p:nvSpPr>
        <p:spPr>
          <a:xfrm>
            <a:off x="1473480" y="2525400"/>
            <a:ext cx="2684880" cy="394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000" spc="-1" strike="noStrike">
                <a:solidFill>
                  <a:srgbClr val="1aa1e2"/>
                </a:solidFill>
                <a:uFill>
                  <a:solidFill>
                    <a:srgbClr val="ffffff"/>
                  </a:solidFill>
                </a:uFill>
                <a:latin typeface="Humanst521 Lt BT"/>
                <a:ea typeface="DejaVu Sans"/>
              </a:rPr>
              <a:t>Tujuan Proyek Akhir</a:t>
            </a:r>
            <a:endParaRPr b="0" lang="en-US" sz="1800" spc="-1" strike="noStrike">
              <a:solidFill>
                <a:srgbClr val="000000"/>
              </a:solidFill>
              <a:uFill>
                <a:solidFill>
                  <a:srgbClr val="ffffff"/>
                </a:solidFill>
              </a:uFill>
              <a:latin typeface="Arial"/>
            </a:endParaRPr>
          </a:p>
        </p:txBody>
      </p:sp>
      <p:sp>
        <p:nvSpPr>
          <p:cNvPr id="101" name="CustomShape 19"/>
          <p:cNvSpPr/>
          <p:nvPr/>
        </p:nvSpPr>
        <p:spPr>
          <a:xfrm>
            <a:off x="1463040" y="2896560"/>
            <a:ext cx="2338920" cy="394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000" spc="-1" strike="noStrike">
                <a:solidFill>
                  <a:srgbClr val="1aa1e2"/>
                </a:solidFill>
                <a:uFill>
                  <a:solidFill>
                    <a:srgbClr val="ffffff"/>
                  </a:solidFill>
                </a:uFill>
                <a:latin typeface="Humanst521 Lt BT"/>
                <a:ea typeface="DejaVu Sans"/>
              </a:rPr>
              <a:t>Tinjauan Pustaka</a:t>
            </a:r>
            <a:endParaRPr b="0" lang="en-US" sz="1800" spc="-1" strike="noStrike">
              <a:solidFill>
                <a:srgbClr val="000000"/>
              </a:solidFill>
              <a:uFill>
                <a:solidFill>
                  <a:srgbClr val="ffffff"/>
                </a:solidFill>
              </a:uFill>
              <a:latin typeface="Arial"/>
            </a:endParaRPr>
          </a:p>
        </p:txBody>
      </p:sp>
      <p:sp>
        <p:nvSpPr>
          <p:cNvPr id="102" name="CustomShape 20"/>
          <p:cNvSpPr/>
          <p:nvPr/>
        </p:nvSpPr>
        <p:spPr>
          <a:xfrm>
            <a:off x="1473120" y="3291840"/>
            <a:ext cx="1349640" cy="394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000" spc="-1" strike="noStrike">
                <a:solidFill>
                  <a:srgbClr val="1aa1e2"/>
                </a:solidFill>
                <a:uFill>
                  <a:solidFill>
                    <a:srgbClr val="ffffff"/>
                  </a:solidFill>
                </a:uFill>
                <a:latin typeface="Humanst521 Lt BT"/>
                <a:ea typeface="DejaVu Sans"/>
              </a:rPr>
              <a:t>Hipotesis</a:t>
            </a:r>
            <a:endParaRPr b="0" lang="en-US" sz="1800" spc="-1" strike="noStrike">
              <a:solidFill>
                <a:srgbClr val="000000"/>
              </a:solidFill>
              <a:uFill>
                <a:solidFill>
                  <a:srgbClr val="ffffff"/>
                </a:solidFill>
              </a:uFill>
              <a:latin typeface="Arial"/>
            </a:endParaRPr>
          </a:p>
        </p:txBody>
      </p:sp>
      <p:sp>
        <p:nvSpPr>
          <p:cNvPr id="103" name="CustomShape 21"/>
          <p:cNvSpPr/>
          <p:nvPr/>
        </p:nvSpPr>
        <p:spPr>
          <a:xfrm>
            <a:off x="1463040" y="3691800"/>
            <a:ext cx="1584360" cy="394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000" spc="-1" strike="noStrike">
                <a:solidFill>
                  <a:srgbClr val="1aa1e2"/>
                </a:solidFill>
                <a:uFill>
                  <a:solidFill>
                    <a:srgbClr val="ffffff"/>
                  </a:solidFill>
                </a:uFill>
                <a:latin typeface="Humanst521 Lt BT"/>
                <a:ea typeface="DejaVu Sans"/>
              </a:rPr>
              <a:t>Metodologi</a:t>
            </a:r>
            <a:endParaRPr b="0" lang="en-US" sz="1800" spc="-1" strike="noStrike">
              <a:solidFill>
                <a:srgbClr val="000000"/>
              </a:solidFill>
              <a:uFill>
                <a:solidFill>
                  <a:srgbClr val="ffffff"/>
                </a:solidFill>
              </a:uFill>
              <a:latin typeface="Arial"/>
            </a:endParaRPr>
          </a:p>
        </p:txBody>
      </p:sp>
      <p:sp>
        <p:nvSpPr>
          <p:cNvPr id="104" name="CustomShape 22"/>
          <p:cNvSpPr/>
          <p:nvPr/>
        </p:nvSpPr>
        <p:spPr>
          <a:xfrm>
            <a:off x="5220000" y="227520"/>
            <a:ext cx="3026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Tree>
  </p:cSld>
  <p:transition spd="slow">
    <p:push dir="l"/>
  </p:transition>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2" presetSubtype="8">
                                  <p:stCondLst>
                                    <p:cond delay="0"/>
                                  </p:stCondLst>
                                  <p:childTnLst>
                                    <p:set>
                                      <p:cBhvr>
                                        <p:cTn id="13" dur="1" fill="hold">
                                          <p:stCondLst>
                                            <p:cond delay="0"/>
                                          </p:stCondLst>
                                        </p:cTn>
                                        <p:tgtEl>
                                          <p:spTgt spid="98"/>
                                        </p:tgtEl>
                                        <p:attrNameLst>
                                          <p:attrName>style.visibility</p:attrName>
                                        </p:attrNameLst>
                                      </p:cBhvr>
                                      <p:to>
                                        <p:strVal val="visible"/>
                                      </p:to>
                                    </p:set>
                                    <p:animEffect filter="wipe(left)" transition="in">
                                      <p:cBhvr additive="repl">
                                        <p:cTn id="14" dur="250"/>
                                        <p:tgtEl>
                                          <p:spTgt spid="98"/>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2" presetSubtype="8">
                                  <p:stCondLst>
                                    <p:cond delay="0"/>
                                  </p:stCondLst>
                                  <p:childTnLst>
                                    <p:set>
                                      <p:cBhvr>
                                        <p:cTn id="18" dur="1" fill="hold">
                                          <p:stCondLst>
                                            <p:cond delay="0"/>
                                          </p:stCondLst>
                                        </p:cTn>
                                        <p:tgtEl>
                                          <p:spTgt spid="99"/>
                                        </p:tgtEl>
                                        <p:attrNameLst>
                                          <p:attrName>style.visibility</p:attrName>
                                        </p:attrNameLst>
                                      </p:cBhvr>
                                      <p:to>
                                        <p:strVal val="visible"/>
                                      </p:to>
                                    </p:set>
                                    <p:animEffect filter="wipe(left)" transition="in">
                                      <p:cBhvr additive="repl">
                                        <p:cTn id="19" dur="250"/>
                                        <p:tgtEl>
                                          <p:spTgt spid="99"/>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22" presetSubtype="8">
                                  <p:stCondLst>
                                    <p:cond delay="0"/>
                                  </p:stCondLst>
                                  <p:childTnLst>
                                    <p:set>
                                      <p:cBhvr>
                                        <p:cTn id="23" dur="1" fill="hold">
                                          <p:stCondLst>
                                            <p:cond delay="0"/>
                                          </p:stCondLst>
                                        </p:cTn>
                                        <p:tgtEl>
                                          <p:spTgt spid="100"/>
                                        </p:tgtEl>
                                        <p:attrNameLst>
                                          <p:attrName>style.visibility</p:attrName>
                                        </p:attrNameLst>
                                      </p:cBhvr>
                                      <p:to>
                                        <p:strVal val="visible"/>
                                      </p:to>
                                    </p:set>
                                    <p:animEffect filter="wipe(left)" transition="in">
                                      <p:cBhvr additive="repl">
                                        <p:cTn id="24" dur="250"/>
                                        <p:tgtEl>
                                          <p:spTgt spid="100"/>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2" presetSubtype="8">
                                  <p:stCondLst>
                                    <p:cond delay="0"/>
                                  </p:stCondLst>
                                  <p:childTnLst>
                                    <p:set>
                                      <p:cBhvr>
                                        <p:cTn id="28" dur="1" fill="hold">
                                          <p:stCondLst>
                                            <p:cond delay="0"/>
                                          </p:stCondLst>
                                        </p:cTn>
                                        <p:tgtEl>
                                          <p:spTgt spid="101"/>
                                        </p:tgtEl>
                                        <p:attrNameLst>
                                          <p:attrName>style.visibility</p:attrName>
                                        </p:attrNameLst>
                                      </p:cBhvr>
                                      <p:to>
                                        <p:strVal val="visible"/>
                                      </p:to>
                                    </p:set>
                                    <p:animEffect filter="wipe(left)" transition="in">
                                      <p:cBhvr additive="repl">
                                        <p:cTn id="29" dur="250"/>
                                        <p:tgtEl>
                                          <p:spTgt spid="101"/>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22" presetSubtype="8">
                                  <p:stCondLst>
                                    <p:cond delay="0"/>
                                  </p:stCondLst>
                                  <p:childTnLst>
                                    <p:set>
                                      <p:cBhvr>
                                        <p:cTn id="33" dur="1" fill="hold">
                                          <p:stCondLst>
                                            <p:cond delay="0"/>
                                          </p:stCondLst>
                                        </p:cTn>
                                        <p:tgtEl>
                                          <p:spTgt spid="102"/>
                                        </p:tgtEl>
                                        <p:attrNameLst>
                                          <p:attrName>style.visibility</p:attrName>
                                        </p:attrNameLst>
                                      </p:cBhvr>
                                      <p:to>
                                        <p:strVal val="visible"/>
                                      </p:to>
                                    </p:set>
                                    <p:animEffect filter="wipe(left)" transition="in">
                                      <p:cBhvr additive="repl">
                                        <p:cTn id="34" dur="250"/>
                                        <p:tgtEl>
                                          <p:spTgt spid="102"/>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2" presetSubtype="8">
                                  <p:stCondLst>
                                    <p:cond delay="0"/>
                                  </p:stCondLst>
                                  <p:childTnLst>
                                    <p:set>
                                      <p:cBhvr>
                                        <p:cTn id="38" dur="1" fill="hold">
                                          <p:stCondLst>
                                            <p:cond delay="0"/>
                                          </p:stCondLst>
                                        </p:cTn>
                                        <p:tgtEl>
                                          <p:spTgt spid="103"/>
                                        </p:tgtEl>
                                        <p:attrNameLst>
                                          <p:attrName>style.visibility</p:attrName>
                                        </p:attrNameLst>
                                      </p:cBhvr>
                                      <p:to>
                                        <p:strVal val="visible"/>
                                      </p:to>
                                    </p:set>
                                    <p:animEffect filter="wipe(left)" transition="in">
                                      <p:cBhvr additive="repl">
                                        <p:cTn id="39" dur="250"/>
                                        <p:tgtEl>
                                          <p:spTgt spid="1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09" name="CustomShape 5"/>
          <p:cNvSpPr/>
          <p:nvPr/>
        </p:nvSpPr>
        <p:spPr>
          <a:xfrm>
            <a:off x="5402160" y="227520"/>
            <a:ext cx="284364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11" name="CustomShape 7"/>
          <p:cNvSpPr/>
          <p:nvPr/>
        </p:nvSpPr>
        <p:spPr>
          <a:xfrm>
            <a:off x="20880" y="177840"/>
            <a:ext cx="3542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111c76"/>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fillRef idx="0"/>
          <a:effectRef idx="0"/>
          <a:fontRef idx="minor"/>
        </p:style>
        <p:txBody>
          <a:bodyPr lIns="90000" rIns="90000" tIns="45000" bIns="45000"/>
          <a:p>
            <a:pPr marL="185760" algn="just">
              <a:lnSpc>
                <a:spcPct val="170000"/>
              </a:lnSpc>
            </a:pPr>
            <a:r>
              <a:rPr b="0" lang="en-US" sz="1400" spc="-1" strike="noStrike">
                <a:solidFill>
                  <a:srgbClr val="000000"/>
                </a:solidFill>
                <a:uFill>
                  <a:solidFill>
                    <a:srgbClr val="ffffff"/>
                  </a:solidFill>
                </a:uFill>
                <a:latin typeface="Caviar Dreams"/>
                <a:ea typeface="DejaVu Sans"/>
              </a:rPr>
              <a:t>Jumlah pengguna internet di Indonesia dari 2017 sampai 2023 akan terus mengalami peningkatan</a:t>
            </a:r>
            <a:endParaRPr b="0" lang="en-US" sz="1800" spc="-1" strike="noStrike">
              <a:solidFill>
                <a:srgbClr val="000000"/>
              </a:solidFill>
              <a:uFill>
                <a:solidFill>
                  <a:srgbClr val="ffffff"/>
                </a:solidFill>
              </a:uFill>
              <a:latin typeface="Arial"/>
            </a:endParaRPr>
          </a:p>
        </p:txBody>
      </p:sp>
      <p:pic>
        <p:nvPicPr>
          <p:cNvPr id="114" name="" descr=""/>
          <p:cNvPicPr/>
          <p:nvPr/>
        </p:nvPicPr>
        <p:blipFill>
          <a:blip r:embed="rId1"/>
          <a:stretch/>
        </p:blipFill>
        <p:spPr>
          <a:xfrm>
            <a:off x="4480560" y="1424520"/>
            <a:ext cx="3748680" cy="3349440"/>
          </a:xfrm>
          <a:prstGeom prst="rect">
            <a:avLst/>
          </a:prstGeom>
          <a:ln>
            <a:noFill/>
          </a:ln>
        </p:spPr>
      </p:pic>
    </p:spTree>
  </p:cSld>
  <p:transition spd="slow">
    <p:push dir="d"/>
  </p:transition>
  <p:timing>
    <p:tnLst>
      <p:par>
        <p:cTn id="40" dur="indefinite" restart="never" nodeType="tmRoot">
          <p:childTnLst>
            <p:seq>
              <p:cTn id="41" nodeType="mainSeq">
                <p:childTnLst>
                  <p:par>
                    <p:cTn id="42" fill="freeze">
                      <p:stCondLst>
                        <p:cond delay="indefinite"/>
                      </p:stCondLst>
                      <p:childTnLst>
                        <p:par>
                          <p:cTn id="43" fill="freeze">
                            <p:stCondLst>
                              <p:cond delay="0"/>
                            </p:stCondLst>
                            <p:childTnLst>
                              <p:par>
                                <p:cTn id="44" nodeType="clickEffect" fill="hold" presetClass="emph" presetID="26">
                                  <p:stCondLst>
                                    <p:cond delay="0"/>
                                  </p:stCondLst>
                                  <p:childTnLst>
                                    <p:animEffect filter="fade" transition="in">
                                      <p:cBhvr additive="repl">
                                        <p:cTn id="45" dur="500"/>
                                        <p:tgtEl>
                                          <p:spTgt spid="112"/>
                                        </p:tgtEl>
                                      </p:cBhvr>
                                    </p:animEffect>
                                  </p:childTnLst>
                                </p:cTn>
                              </p:par>
                            </p:childTnLst>
                          </p:cTn>
                        </p:par>
                      </p:childTnLst>
                    </p:cTn>
                  </p:par>
                  <p:par>
                    <p:cTn id="46" fill="freeze">
                      <p:stCondLst>
                        <p:cond delay="indefinite"/>
                      </p:stCondLst>
                      <p:childTnLst>
                        <p:par>
                          <p:cTn id="47" fill="freeze">
                            <p:stCondLst>
                              <p:cond delay="0"/>
                            </p:stCondLst>
                            <p:childTnLst>
                              <p:par>
                                <p:cTn id="48" nodeType="clickEffect" fill="hold" presetClass="entr" presetID="22" presetSubtype="2">
                                  <p:stCondLst>
                                    <p:cond delay="0"/>
                                  </p:stCondLst>
                                  <p:childTnLst>
                                    <p:set>
                                      <p:cBhvr>
                                        <p:cTn id="49" dur="1" fill="hold">
                                          <p:stCondLst>
                                            <p:cond delay="0"/>
                                          </p:stCondLst>
                                        </p:cTn>
                                        <p:attrNameLst>
                                          <p:attrName>style.visibility</p:attrName>
                                        </p:attrNameLst>
                                      </p:cBhvr>
                                      <p:to>
                                        <p:strVal val="visible"/>
                                      </p:to>
                                    </p:set>
                                    <p:animEffect filter="wipe(right)" transition="out">
                                      <p:cBhvr additive="repl">
                                        <p:cTn id="50"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1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1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19" name="CustomShape 5"/>
          <p:cNvSpPr/>
          <p:nvPr/>
        </p:nvSpPr>
        <p:spPr>
          <a:xfrm>
            <a:off x="5402160" y="227520"/>
            <a:ext cx="284364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a:t>
            </a:r>
            <a:r>
              <a:rPr b="1" lang="en-US" sz="2000" spc="-1" strike="noStrike">
                <a:solidFill>
                  <a:srgbClr val="1f497d"/>
                </a:solidFill>
                <a:uFill>
                  <a:solidFill>
                    <a:srgbClr val="ffffff"/>
                  </a:solidFill>
                </a:uFill>
                <a:latin typeface="Capsuula"/>
                <a:ea typeface="DejaVu Sans"/>
              </a:rPr>
              <a:t>Gadjah </a:t>
            </a:r>
            <a:r>
              <a:rPr b="1" lang="en-US" sz="2000" spc="-1" strike="noStrike">
                <a:solidFill>
                  <a:srgbClr val="1f497d"/>
                </a:solidFill>
                <a:uFill>
                  <a:solidFill>
                    <a:srgbClr val="ffffff"/>
                  </a:solidFill>
                </a:uFill>
                <a:latin typeface="Capsuula"/>
                <a:ea typeface="DejaVu Sans"/>
              </a:rPr>
              <a:t>Mada</a:t>
            </a:r>
            <a:endParaRPr b="0" lang="en-US" sz="1800" spc="-1" strike="noStrike">
              <a:solidFill>
                <a:srgbClr val="000000"/>
              </a:solidFill>
              <a:uFill>
                <a:solidFill>
                  <a:srgbClr val="ffffff"/>
                </a:solidFill>
              </a:uFill>
              <a:latin typeface="Arial"/>
            </a:endParaRPr>
          </a:p>
        </p:txBody>
      </p:sp>
      <p:sp>
        <p:nvSpPr>
          <p:cNvPr id="12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21" name="CustomShape 7"/>
          <p:cNvSpPr/>
          <p:nvPr/>
        </p:nvSpPr>
        <p:spPr>
          <a:xfrm>
            <a:off x="20880" y="177840"/>
            <a:ext cx="5270400" cy="576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a:t>
            </a:r>
            <a:r>
              <a:rPr b="0" lang="en-US" sz="800" spc="-1" strike="noStrike">
                <a:solidFill>
                  <a:srgbClr val="1f497d"/>
                </a:solidFill>
                <a:uFill>
                  <a:solidFill>
                    <a:srgbClr val="ffffff"/>
                  </a:solidFill>
                </a:uFill>
                <a:latin typeface="Caviar Dreams"/>
                <a:ea typeface="DejaVu Sans"/>
              </a:rPr>
              <a:t>Berbasis Website Menggunakan Bahasa Pemrograman </a:t>
            </a:r>
            <a:r>
              <a:rPr b="0" lang="en-US" sz="800" spc="-1" strike="noStrike">
                <a:solidFill>
                  <a:srgbClr val="1f497d"/>
                </a:solidFill>
                <a:uFill>
                  <a:solidFill>
                    <a:srgbClr val="ffffff"/>
                  </a:solidFill>
                </a:uFill>
                <a:latin typeface="Caviar Dreams"/>
                <a:ea typeface="DejaVu Sans"/>
              </a:rPr>
              <a:t>Python</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1f497d"/>
                </a:solidFill>
                <a:uFill>
                  <a:solidFill>
                    <a:srgbClr val="ffffff"/>
                  </a:solidFill>
                </a:uFill>
                <a:latin typeface="Caviar Dreams"/>
                <a:ea typeface="DejaVu Sans"/>
              </a:rPr>
              <a:t>”</a:t>
            </a:r>
            <a:endParaRPr b="0" lang="en-US" sz="1800" spc="-1" strike="noStrike">
              <a:solidFill>
                <a:srgbClr val="000000"/>
              </a:solidFill>
              <a:uFill>
                <a:solidFill>
                  <a:srgbClr val="ffffff"/>
                </a:solidFill>
              </a:uFill>
              <a:latin typeface="Arial"/>
            </a:endParaRPr>
          </a:p>
        </p:txBody>
      </p:sp>
      <p:sp>
        <p:nvSpPr>
          <p:cNvPr id="12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111c76"/>
                </a:solidFill>
                <a:uFill>
                  <a:solidFill>
                    <a:srgbClr val="ffffff"/>
                  </a:solidFill>
                </a:uFill>
                <a:latin typeface="Caviar Dreams"/>
                <a:ea typeface="DejaVu Sans"/>
              </a:rPr>
              <a:t>Latar </a:t>
            </a:r>
            <a:r>
              <a:rPr b="0" lang="en-US" sz="1100" spc="-1" strike="noStrike">
                <a:solidFill>
                  <a:srgbClr val="111c76"/>
                </a:solidFill>
                <a:uFill>
                  <a:solidFill>
                    <a:srgbClr val="ffffff"/>
                  </a:solidFill>
                </a:uFill>
                <a:latin typeface="Caviar Dreams"/>
                <a:ea typeface="DejaVu Sans"/>
              </a:rPr>
              <a:t>Belakang</a:t>
            </a:r>
            <a:endParaRPr b="0" lang="en-US" sz="1800" spc="-1" strike="noStrike">
              <a:solidFill>
                <a:srgbClr val="000000"/>
              </a:solidFill>
              <a:uFill>
                <a:solidFill>
                  <a:srgbClr val="ffffff"/>
                </a:solidFill>
              </a:uFill>
              <a:latin typeface="Arial"/>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fillRef idx="0"/>
          <a:effectRef idx="0"/>
          <a:fontRef idx="minor"/>
        </p:style>
        <p:txBody>
          <a:bodyPr lIns="90000" rIns="90000" tIns="45000" bIns="45000"/>
          <a:p>
            <a:pPr algn="just"/>
            <a:r>
              <a:rPr b="0" lang="en-GB" sz="1400" spc="-1" strike="noStrike">
                <a:solidFill>
                  <a:srgbClr val="000000"/>
                </a:solidFill>
                <a:uFill>
                  <a:solidFill>
                    <a:srgbClr val="ffffff"/>
                  </a:solidFill>
                </a:uFill>
                <a:latin typeface="Caviar Dreams"/>
                <a:ea typeface="Times New Roman"/>
              </a:rPr>
              <a:t>Salah </a:t>
            </a:r>
            <a:r>
              <a:rPr b="0" lang="en-GB" sz="1400" spc="-1" strike="noStrike">
                <a:solidFill>
                  <a:srgbClr val="000000"/>
                </a:solidFill>
                <a:uFill>
                  <a:solidFill>
                    <a:srgbClr val="ffffff"/>
                  </a:solidFill>
                </a:uFill>
                <a:latin typeface="Caviar Dreams"/>
                <a:ea typeface="Times New Roman"/>
              </a:rPr>
              <a:t>satu </a:t>
            </a:r>
            <a:r>
              <a:rPr b="0" lang="en-GB" sz="1400" spc="-1" strike="noStrike">
                <a:solidFill>
                  <a:srgbClr val="000000"/>
                </a:solidFill>
                <a:uFill>
                  <a:solidFill>
                    <a:srgbClr val="ffffff"/>
                  </a:solidFill>
                </a:uFill>
                <a:latin typeface="Caviar Dreams"/>
                <a:ea typeface="Times New Roman"/>
              </a:rPr>
              <a:t>penerapa</a:t>
            </a:r>
            <a:r>
              <a:rPr b="0" lang="en-GB" sz="1400" spc="-1" strike="noStrike">
                <a:solidFill>
                  <a:srgbClr val="000000"/>
                </a:solidFill>
                <a:uFill>
                  <a:solidFill>
                    <a:srgbClr val="ffffff"/>
                  </a:solidFill>
                </a:uFill>
                <a:latin typeface="Caviar Dreams"/>
                <a:ea typeface="Times New Roman"/>
              </a:rPr>
              <a:t>n</a:t>
            </a:r>
            <a:r>
              <a:rPr b="0" lang="en-GB" sz="1400" spc="-1" strike="noStrike">
                <a:solidFill>
                  <a:srgbClr val="000000"/>
                </a:solidFill>
                <a:uFill>
                  <a:solidFill>
                    <a:srgbClr val="ffffff"/>
                  </a:solidFill>
                </a:uFill>
                <a:latin typeface="Caviar Dreams"/>
                <a:ea typeface="Times New Roman"/>
              </a:rPr>
              <a:t> dari </a:t>
            </a:r>
            <a:r>
              <a:rPr b="0" i="1" lang="en-GB" sz="1400" spc="-1" strike="noStrike">
                <a:solidFill>
                  <a:srgbClr val="000000"/>
                </a:solidFill>
                <a:uFill>
                  <a:solidFill>
                    <a:srgbClr val="ffffff"/>
                  </a:solidFill>
                </a:uFill>
                <a:latin typeface="Caviar Dreams"/>
                <a:ea typeface="Times New Roman"/>
              </a:rPr>
              <a:t>Internet </a:t>
            </a:r>
            <a:r>
              <a:rPr b="0" i="1" lang="en-GB" sz="1400" spc="-1" strike="noStrike">
                <a:solidFill>
                  <a:srgbClr val="000000"/>
                </a:solidFill>
                <a:uFill>
                  <a:solidFill>
                    <a:srgbClr val="ffffff"/>
                  </a:solidFill>
                </a:uFill>
                <a:latin typeface="Caviar Dreams"/>
                <a:ea typeface="Times New Roman"/>
              </a:rPr>
              <a:t>of Things</a:t>
            </a:r>
            <a:r>
              <a:rPr b="0" lang="en-GB" sz="1400" spc="-1" strike="noStrike">
                <a:solidFill>
                  <a:srgbClr val="000000"/>
                </a:solidFill>
                <a:uFill>
                  <a:solidFill>
                    <a:srgbClr val="ffffff"/>
                  </a:solidFill>
                </a:uFill>
                <a:latin typeface="Caviar Dreams"/>
                <a:ea typeface="Times New Roman"/>
              </a:rPr>
              <a:t> </a:t>
            </a:r>
            <a:r>
              <a:rPr b="0" lang="en-GB" sz="1400" spc="-1" strike="noStrike">
                <a:solidFill>
                  <a:srgbClr val="000000"/>
                </a:solidFill>
                <a:uFill>
                  <a:solidFill>
                    <a:srgbClr val="ffffff"/>
                  </a:solidFill>
                </a:uFill>
                <a:latin typeface="Caviar Dreams"/>
                <a:ea typeface="Times New Roman"/>
              </a:rPr>
              <a:t>adalah </a:t>
            </a:r>
            <a:r>
              <a:rPr b="0" lang="en-GB" sz="1400" spc="-1" strike="noStrike">
                <a:solidFill>
                  <a:srgbClr val="000000"/>
                </a:solidFill>
                <a:uFill>
                  <a:solidFill>
                    <a:srgbClr val="ffffff"/>
                  </a:solidFill>
                </a:uFill>
                <a:latin typeface="Caviar Dreams"/>
                <a:ea typeface="Times New Roman"/>
              </a:rPr>
              <a:t>rumah </a:t>
            </a:r>
            <a:r>
              <a:rPr b="0" lang="en-GB" sz="1400" spc="-1" strike="noStrike">
                <a:solidFill>
                  <a:srgbClr val="000000"/>
                </a:solidFill>
                <a:uFill>
                  <a:solidFill>
                    <a:srgbClr val="ffffff"/>
                  </a:solidFill>
                </a:uFill>
                <a:latin typeface="Caviar Dreams"/>
                <a:ea typeface="Times New Roman"/>
              </a:rPr>
              <a:t>pintar. </a:t>
            </a:r>
            <a:r>
              <a:rPr b="0" lang="en-GB" sz="1400" spc="-1" strike="noStrike">
                <a:solidFill>
                  <a:srgbClr val="000000"/>
                </a:solidFill>
                <a:uFill>
                  <a:solidFill>
                    <a:srgbClr val="ffffff"/>
                  </a:solidFill>
                </a:uFill>
                <a:latin typeface="Caviar Dreams"/>
                <a:ea typeface="Times New Roman"/>
              </a:rPr>
              <a:t>Bagian </a:t>
            </a:r>
            <a:r>
              <a:rPr b="0" lang="en-GB" sz="1400" spc="-1" strike="noStrike">
                <a:solidFill>
                  <a:srgbClr val="000000"/>
                </a:solidFill>
                <a:uFill>
                  <a:solidFill>
                    <a:srgbClr val="ffffff"/>
                  </a:solidFill>
                </a:uFill>
                <a:latin typeface="Caviar Dreams"/>
                <a:ea typeface="Times New Roman"/>
              </a:rPr>
              <a:t>terpentin</a:t>
            </a:r>
            <a:r>
              <a:rPr b="0" lang="en-GB" sz="1400" spc="-1" strike="noStrike">
                <a:solidFill>
                  <a:srgbClr val="000000"/>
                </a:solidFill>
                <a:uFill>
                  <a:solidFill>
                    <a:srgbClr val="ffffff"/>
                  </a:solidFill>
                </a:uFill>
                <a:latin typeface="Caviar Dreams"/>
                <a:ea typeface="Times New Roman"/>
              </a:rPr>
              <a:t>g dari </a:t>
            </a:r>
            <a:r>
              <a:rPr b="0" lang="en-GB" sz="1400" spc="-1" strike="noStrike">
                <a:solidFill>
                  <a:srgbClr val="000000"/>
                </a:solidFill>
                <a:uFill>
                  <a:solidFill>
                    <a:srgbClr val="ffffff"/>
                  </a:solidFill>
                </a:uFill>
                <a:latin typeface="Caviar Dreams"/>
                <a:ea typeface="Times New Roman"/>
              </a:rPr>
              <a:t>rumah </a:t>
            </a:r>
            <a:r>
              <a:rPr b="0" lang="en-GB" sz="1400" spc="-1" strike="noStrike">
                <a:solidFill>
                  <a:srgbClr val="000000"/>
                </a:solidFill>
                <a:uFill>
                  <a:solidFill>
                    <a:srgbClr val="ffffff"/>
                  </a:solidFill>
                </a:uFill>
                <a:latin typeface="Caviar Dreams"/>
                <a:ea typeface="Times New Roman"/>
              </a:rPr>
              <a:t>pintar </a:t>
            </a:r>
            <a:r>
              <a:rPr b="0" lang="en-GB" sz="1400" spc="-1" strike="noStrike">
                <a:solidFill>
                  <a:srgbClr val="000000"/>
                </a:solidFill>
                <a:uFill>
                  <a:solidFill>
                    <a:srgbClr val="ffffff"/>
                  </a:solidFill>
                </a:uFill>
                <a:latin typeface="Caviar Dreams"/>
                <a:ea typeface="Times New Roman"/>
              </a:rPr>
              <a:t>adalah </a:t>
            </a:r>
            <a:r>
              <a:rPr b="0" lang="en-GB" sz="1400" spc="-1" strike="noStrike">
                <a:solidFill>
                  <a:srgbClr val="000000"/>
                </a:solidFill>
                <a:uFill>
                  <a:solidFill>
                    <a:srgbClr val="ffffff"/>
                  </a:solidFill>
                </a:uFill>
                <a:latin typeface="Caviar Dreams"/>
                <a:ea typeface="Times New Roman"/>
              </a:rPr>
              <a:t>jaringan, </a:t>
            </a:r>
            <a:r>
              <a:rPr b="0" lang="en-GB" sz="1400" spc="-1" strike="noStrike">
                <a:solidFill>
                  <a:srgbClr val="000000"/>
                </a:solidFill>
                <a:uFill>
                  <a:solidFill>
                    <a:srgbClr val="ffffff"/>
                  </a:solidFill>
                </a:uFill>
                <a:latin typeface="Caviar Dreams"/>
                <a:ea typeface="Times New Roman"/>
              </a:rPr>
              <a:t>yang </a:t>
            </a:r>
            <a:r>
              <a:rPr b="0" lang="en-GB" sz="1400" spc="-1" strike="noStrike">
                <a:solidFill>
                  <a:srgbClr val="000000"/>
                </a:solidFill>
                <a:uFill>
                  <a:solidFill>
                    <a:srgbClr val="ffffff"/>
                  </a:solidFill>
                </a:uFill>
                <a:latin typeface="Caviar Dreams"/>
                <a:ea typeface="Times New Roman"/>
              </a:rPr>
              <a:t>mana </a:t>
            </a:r>
            <a:r>
              <a:rPr b="0" lang="en-GB" sz="1400" spc="-1" strike="noStrike">
                <a:solidFill>
                  <a:srgbClr val="000000"/>
                </a:solidFill>
                <a:uFill>
                  <a:solidFill>
                    <a:srgbClr val="ffffff"/>
                  </a:solidFill>
                </a:uFill>
                <a:latin typeface="Caviar Dreams"/>
                <a:ea typeface="Times New Roman"/>
              </a:rPr>
              <a:t>menghub</a:t>
            </a:r>
            <a:r>
              <a:rPr b="0" lang="en-GB" sz="1400" spc="-1" strike="noStrike">
                <a:solidFill>
                  <a:srgbClr val="000000"/>
                </a:solidFill>
                <a:uFill>
                  <a:solidFill>
                    <a:srgbClr val="ffffff"/>
                  </a:solidFill>
                </a:uFill>
                <a:latin typeface="Caviar Dreams"/>
                <a:ea typeface="Times New Roman"/>
              </a:rPr>
              <a:t>ungkan </a:t>
            </a:r>
            <a:r>
              <a:rPr b="0" lang="en-GB" sz="1400" spc="-1" strike="noStrike">
                <a:solidFill>
                  <a:srgbClr val="000000"/>
                </a:solidFill>
                <a:uFill>
                  <a:solidFill>
                    <a:srgbClr val="ffffff"/>
                  </a:solidFill>
                </a:uFill>
                <a:latin typeface="Caviar Dreams"/>
                <a:ea typeface="Times New Roman"/>
              </a:rPr>
              <a:t>informasi </a:t>
            </a:r>
            <a:r>
              <a:rPr b="0" lang="en-GB" sz="1400" spc="-1" strike="noStrike">
                <a:solidFill>
                  <a:srgbClr val="000000"/>
                </a:solidFill>
                <a:uFill>
                  <a:solidFill>
                    <a:srgbClr val="ffffff"/>
                  </a:solidFill>
                </a:uFill>
                <a:latin typeface="Caviar Dreams"/>
                <a:ea typeface="Times New Roman"/>
              </a:rPr>
              <a:t>yang </a:t>
            </a:r>
            <a:r>
              <a:rPr b="0" lang="en-GB" sz="1400" spc="-1" strike="noStrike">
                <a:solidFill>
                  <a:srgbClr val="000000"/>
                </a:solidFill>
                <a:uFill>
                  <a:solidFill>
                    <a:srgbClr val="ffffff"/>
                  </a:solidFill>
                </a:uFill>
                <a:latin typeface="Caviar Dreams"/>
                <a:ea typeface="Times New Roman"/>
              </a:rPr>
              <a:t>dihasilkan </a:t>
            </a:r>
            <a:r>
              <a:rPr b="0" lang="en-GB" sz="1400" spc="-1" strike="noStrike">
                <a:solidFill>
                  <a:srgbClr val="000000"/>
                </a:solidFill>
                <a:uFill>
                  <a:solidFill>
                    <a:srgbClr val="ffffff"/>
                  </a:solidFill>
                </a:uFill>
                <a:latin typeface="Caviar Dreams"/>
                <a:ea typeface="Times New Roman"/>
              </a:rPr>
              <a:t>dari </a:t>
            </a:r>
            <a:r>
              <a:rPr b="0" lang="en-GB" sz="1400" spc="-1" strike="noStrike">
                <a:solidFill>
                  <a:srgbClr val="000000"/>
                </a:solidFill>
                <a:uFill>
                  <a:solidFill>
                    <a:srgbClr val="ffffff"/>
                  </a:solidFill>
                </a:uFill>
                <a:latin typeface="Caviar Dreams"/>
                <a:ea typeface="Times New Roman"/>
              </a:rPr>
              <a:t>dalam </a:t>
            </a:r>
            <a:r>
              <a:rPr b="0" lang="en-GB" sz="1400" spc="-1" strike="noStrike">
                <a:solidFill>
                  <a:srgbClr val="000000"/>
                </a:solidFill>
                <a:uFill>
                  <a:solidFill>
                    <a:srgbClr val="ffffff"/>
                  </a:solidFill>
                </a:uFill>
                <a:latin typeface="Caviar Dreams"/>
                <a:ea typeface="Times New Roman"/>
              </a:rPr>
              <a:t>rumah </a:t>
            </a:r>
            <a:r>
              <a:rPr b="0" lang="en-GB" sz="1400" spc="-1" strike="noStrike">
                <a:solidFill>
                  <a:srgbClr val="000000"/>
                </a:solidFill>
                <a:uFill>
                  <a:solidFill>
                    <a:srgbClr val="ffffff"/>
                  </a:solidFill>
                </a:uFill>
                <a:latin typeface="Caviar Dreams"/>
                <a:ea typeface="Times New Roman"/>
              </a:rPr>
              <a:t>dengan </a:t>
            </a:r>
            <a:r>
              <a:rPr b="0" lang="en-GB" sz="1400" spc="-1" strike="noStrike">
                <a:solidFill>
                  <a:srgbClr val="000000"/>
                </a:solidFill>
                <a:uFill>
                  <a:solidFill>
                    <a:srgbClr val="ffffff"/>
                  </a:solidFill>
                </a:uFill>
                <a:latin typeface="Caviar Dreams"/>
                <a:ea typeface="Times New Roman"/>
              </a:rPr>
              <a:t>penghuni </a:t>
            </a:r>
            <a:r>
              <a:rPr b="0" lang="en-GB" sz="1400" spc="-1" strike="noStrike">
                <a:solidFill>
                  <a:srgbClr val="000000"/>
                </a:solidFill>
                <a:uFill>
                  <a:solidFill>
                    <a:srgbClr val="ffffff"/>
                  </a:solidFill>
                </a:uFill>
                <a:latin typeface="Caviar Dreams"/>
                <a:ea typeface="Times New Roman"/>
              </a:rPr>
              <a:t>rumah </a:t>
            </a:r>
            <a:r>
              <a:rPr b="0" lang="en-GB" sz="1400" spc="-1" strike="noStrike">
                <a:solidFill>
                  <a:srgbClr val="000000"/>
                </a:solidFill>
                <a:uFill>
                  <a:solidFill>
                    <a:srgbClr val="ffffff"/>
                  </a:solidFill>
                </a:uFill>
                <a:latin typeface="Caviar Dreams"/>
                <a:ea typeface="Times New Roman"/>
              </a:rPr>
              <a:t>tersebut</a:t>
            </a:r>
            <a:endParaRPr b="0" lang="en-GB" sz="1800" spc="-1" strike="noStrike">
              <a:solidFill>
                <a:srgbClr val="000000"/>
              </a:solidFill>
              <a:uFill>
                <a:solidFill>
                  <a:srgbClr val="ffffff"/>
                </a:solidFill>
              </a:uFill>
              <a:latin typeface="Arial"/>
            </a:endParaRPr>
          </a:p>
        </p:txBody>
      </p:sp>
      <p:pic>
        <p:nvPicPr>
          <p:cNvPr id="124" name="" descr=""/>
          <p:cNvPicPr/>
          <p:nvPr/>
        </p:nvPicPr>
        <p:blipFill>
          <a:blip r:embed="rId1"/>
          <a:stretch/>
        </p:blipFill>
        <p:spPr>
          <a:xfrm>
            <a:off x="4846320" y="1714680"/>
            <a:ext cx="2857320" cy="2857320"/>
          </a:xfrm>
          <a:prstGeom prst="rect">
            <a:avLst/>
          </a:prstGeom>
          <a:ln>
            <a:noFill/>
          </a:ln>
        </p:spPr>
      </p:pic>
    </p:spTree>
  </p:cSld>
  <p:transition spd="slow">
    <p:push dir="d"/>
  </p:transition>
  <p:timing>
    <p:tnLst>
      <p:par>
        <p:cTn id="51" dur="indefinite" restart="never" nodeType="tmRoot">
          <p:childTnLst>
            <p:seq>
              <p:cTn id="52" nodeType="mainSeq">
                <p:childTnLst>
                  <p:par>
                    <p:cTn id="53" fill="freeze">
                      <p:stCondLst>
                        <p:cond delay="indefinite"/>
                      </p:stCondLst>
                      <p:childTnLst>
                        <p:par>
                          <p:cTn id="54" fill="freeze">
                            <p:stCondLst>
                              <p:cond delay="0"/>
                            </p:stCondLst>
                            <p:childTnLst>
                              <p:par>
                                <p:cTn id="55" nodeType="clickEffect" fill="hold" presetClass="emph" presetID="26">
                                  <p:stCondLst>
                                    <p:cond delay="0"/>
                                  </p:stCondLst>
                                  <p:childTnLst>
                                    <p:animEffect filter="fade" transition="in">
                                      <p:cBhvr additive="repl">
                                        <p:cTn id="56" dur="500"/>
                                        <p:tgtEl>
                                          <p:spTgt spid="122"/>
                                        </p:tgtEl>
                                      </p:cBhvr>
                                    </p:animEffect>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22" presetSubtype="2">
                                  <p:stCondLst>
                                    <p:cond delay="0"/>
                                  </p:stCondLst>
                                  <p:childTnLst>
                                    <p:set>
                                      <p:cBhvr>
                                        <p:cTn id="60" dur="1" fill="hold">
                                          <p:stCondLst>
                                            <p:cond delay="0"/>
                                          </p:stCondLst>
                                        </p:cTn>
                                        <p:tgtEl>
                                          <p:spTgt spid="123"/>
                                        </p:tgtEl>
                                        <p:attrNameLst>
                                          <p:attrName>style.visibility</p:attrName>
                                        </p:attrNameLst>
                                      </p:cBhvr>
                                      <p:to>
                                        <p:strVal val="visible"/>
                                      </p:to>
                                    </p:set>
                                    <p:animEffect filter="wipe(right)" transition="out">
                                      <p:cBhvr additive="repl">
                                        <p:cTn id="61" dur="500"/>
                                        <p:tgtEl>
                                          <p:spTgt spid="1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2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2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29" name="CustomShape 5"/>
          <p:cNvSpPr/>
          <p:nvPr/>
        </p:nvSpPr>
        <p:spPr>
          <a:xfrm>
            <a:off x="5402160" y="227520"/>
            <a:ext cx="284364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3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31" name="CustomShape 7"/>
          <p:cNvSpPr/>
          <p:nvPr/>
        </p:nvSpPr>
        <p:spPr>
          <a:xfrm>
            <a:off x="20880" y="177840"/>
            <a:ext cx="5270400" cy="576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1f497d"/>
                </a:solidFill>
                <a:uFill>
                  <a:solidFill>
                    <a:srgbClr val="ffffff"/>
                  </a:solidFill>
                </a:uFill>
                <a:latin typeface="Caviar Dreams"/>
                <a:ea typeface="DejaVu Sans"/>
              </a:rPr>
              <a:t>”</a:t>
            </a:r>
            <a:endParaRPr b="0" lang="en-US" sz="1800" spc="-1" strike="noStrike">
              <a:solidFill>
                <a:srgbClr val="000000"/>
              </a:solidFill>
              <a:uFill>
                <a:solidFill>
                  <a:srgbClr val="ffffff"/>
                </a:solidFill>
              </a:uFill>
              <a:latin typeface="Arial"/>
            </a:endParaRPr>
          </a:p>
        </p:txBody>
      </p:sp>
      <p:sp>
        <p:nvSpPr>
          <p:cNvPr id="13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111c76"/>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fillRef idx="0"/>
          <a:effectRef idx="0"/>
          <a:fontRef idx="minor"/>
        </p:style>
        <p:txBody>
          <a:bodyPr lIns="90000" rIns="90000" tIns="45000" bIns="45000"/>
          <a:p>
            <a:pPr algn="just"/>
            <a:r>
              <a:rPr b="0" lang="en-GB" sz="1400" spc="-1" strike="noStrike">
                <a:solidFill>
                  <a:srgbClr val="000000"/>
                </a:solidFill>
                <a:uFill>
                  <a:solidFill>
                    <a:srgbClr val="ffffff"/>
                  </a:solidFill>
                </a:uFill>
                <a:latin typeface="Caviar Dreams"/>
                <a:ea typeface="Times New Roman"/>
              </a:rPr>
              <a:t>Teknologi </a:t>
            </a:r>
            <a:r>
              <a:rPr b="0" i="1" lang="en-GB" sz="1400" spc="-1" strike="noStrike">
                <a:solidFill>
                  <a:srgbClr val="000000"/>
                </a:solidFill>
                <a:uFill>
                  <a:solidFill>
                    <a:srgbClr val="ffffff"/>
                  </a:solidFill>
                </a:uFill>
                <a:latin typeface="Caviar Dreams"/>
                <a:ea typeface="Times New Roman"/>
              </a:rPr>
              <a:t>Polling</a:t>
            </a:r>
            <a:r>
              <a:rPr b="0" lang="en-GB" sz="1400" spc="-1" strike="noStrike">
                <a:solidFill>
                  <a:srgbClr val="000000"/>
                </a:solidFill>
                <a:uFill>
                  <a:solidFill>
                    <a:srgbClr val="ffffff"/>
                  </a:solidFill>
                </a:uFill>
                <a:latin typeface="Caviar Dreams"/>
                <a:ea typeface="Times New Roman"/>
              </a:rPr>
              <a:t>, </a:t>
            </a:r>
            <a:r>
              <a:rPr b="0" i="1" lang="en-GB" sz="1400" spc="-1" strike="noStrike">
                <a:solidFill>
                  <a:srgbClr val="000000"/>
                </a:solidFill>
                <a:uFill>
                  <a:solidFill>
                    <a:srgbClr val="ffffff"/>
                  </a:solidFill>
                </a:uFill>
                <a:latin typeface="Caviar Dreams"/>
                <a:ea typeface="Times New Roman"/>
              </a:rPr>
              <a:t>Long Polling</a:t>
            </a:r>
            <a:r>
              <a:rPr b="0" lang="en-GB" sz="1400" spc="-1" strike="noStrike">
                <a:solidFill>
                  <a:srgbClr val="000000"/>
                </a:solidFill>
                <a:uFill>
                  <a:solidFill>
                    <a:srgbClr val="ffffff"/>
                  </a:solidFill>
                </a:uFill>
                <a:latin typeface="Caviar Dreams"/>
                <a:ea typeface="Times New Roman"/>
              </a:rPr>
              <a:t>, Websocket dan </a:t>
            </a:r>
            <a:r>
              <a:rPr b="0" i="1" lang="en-GB" sz="1400" spc="-1" strike="noStrike">
                <a:solidFill>
                  <a:srgbClr val="000000"/>
                </a:solidFill>
                <a:uFill>
                  <a:solidFill>
                    <a:srgbClr val="ffffff"/>
                  </a:solidFill>
                </a:uFill>
                <a:latin typeface="Caviar Dreams"/>
                <a:ea typeface="Times New Roman"/>
              </a:rPr>
              <a:t>Server Sent Events </a:t>
            </a:r>
            <a:r>
              <a:rPr b="0" lang="en-GB" sz="1400" spc="-1" strike="noStrike">
                <a:solidFill>
                  <a:srgbClr val="000000"/>
                </a:solidFill>
                <a:uFill>
                  <a:solidFill>
                    <a:srgbClr val="ffffff"/>
                  </a:solidFill>
                </a:uFill>
                <a:latin typeface="Caviar Dreams"/>
                <a:ea typeface="Times New Roman"/>
              </a:rPr>
              <a:t>memungkinkan pengguna untuk menerima data dari </a:t>
            </a:r>
            <a:r>
              <a:rPr b="0" i="1" lang="en-GB" sz="1400" spc="-1" strike="noStrike">
                <a:solidFill>
                  <a:srgbClr val="000000"/>
                </a:solidFill>
                <a:uFill>
                  <a:solidFill>
                    <a:srgbClr val="ffffff"/>
                  </a:solidFill>
                </a:uFill>
                <a:latin typeface="Caviar Dreams"/>
                <a:ea typeface="Times New Roman"/>
              </a:rPr>
              <a:t>server</a:t>
            </a:r>
            <a:r>
              <a:rPr b="0" lang="en-GB" sz="1400" spc="-1" strike="noStrike">
                <a:solidFill>
                  <a:srgbClr val="000000"/>
                </a:solidFill>
                <a:uFill>
                  <a:solidFill>
                    <a:srgbClr val="ffffff"/>
                  </a:solidFill>
                </a:uFill>
                <a:latin typeface="Caviar Dreams"/>
                <a:ea typeface="Times New Roman"/>
              </a:rPr>
              <a:t> ataupun sumber lainnya secara berangsur-angsur.</a:t>
            </a:r>
            <a:endParaRPr b="0" lang="en-GB" sz="1800" spc="-1" strike="noStrike">
              <a:solidFill>
                <a:srgbClr val="000000"/>
              </a:solidFill>
              <a:uFill>
                <a:solidFill>
                  <a:srgbClr val="ffffff"/>
                </a:solidFill>
              </a:uFill>
              <a:latin typeface="Arial"/>
            </a:endParaRPr>
          </a:p>
        </p:txBody>
      </p:sp>
      <p:pic>
        <p:nvPicPr>
          <p:cNvPr id="134" name="" descr=""/>
          <p:cNvPicPr/>
          <p:nvPr/>
        </p:nvPicPr>
        <p:blipFill>
          <a:blip r:embed="rId1"/>
          <a:stretch/>
        </p:blipFill>
        <p:spPr>
          <a:xfrm>
            <a:off x="3931920" y="1501200"/>
            <a:ext cx="4480560" cy="3253680"/>
          </a:xfrm>
          <a:prstGeom prst="rect">
            <a:avLst/>
          </a:prstGeom>
          <a:ln>
            <a:noFill/>
          </a:ln>
        </p:spPr>
      </p:pic>
    </p:spTree>
  </p:cSld>
  <p:transition spd="slow">
    <p:push dir="d"/>
  </p:transition>
  <p:timing>
    <p:tnLst>
      <p:par>
        <p:cTn id="62" dur="indefinite" restart="never" nodeType="tmRoot">
          <p:childTnLst>
            <p:seq>
              <p:cTn id="63" nodeType="mainSeq">
                <p:childTnLst>
                  <p:par>
                    <p:cTn id="64" fill="freeze">
                      <p:stCondLst>
                        <p:cond delay="indefinite"/>
                      </p:stCondLst>
                      <p:childTnLst>
                        <p:par>
                          <p:cTn id="65" fill="freeze">
                            <p:stCondLst>
                              <p:cond delay="0"/>
                            </p:stCondLst>
                            <p:childTnLst>
                              <p:par>
                                <p:cTn id="66" nodeType="clickEffect" fill="hold" presetClass="emph" presetID="26">
                                  <p:stCondLst>
                                    <p:cond delay="0"/>
                                  </p:stCondLst>
                                  <p:childTnLst>
                                    <p:animEffect filter="fade" transition="in">
                                      <p:cBhvr additive="repl">
                                        <p:cTn id="67" dur="500"/>
                                        <p:tgtEl>
                                          <p:spTgt spid="132"/>
                                        </p:tgtEl>
                                      </p:cBhvr>
                                    </p:animEffect>
                                  </p:childTnLst>
                                </p:cTn>
                              </p:par>
                            </p:childTnLst>
                          </p:cTn>
                        </p:par>
                      </p:childTnLst>
                    </p:cTn>
                  </p:par>
                  <p:par>
                    <p:cTn id="68" fill="freeze">
                      <p:stCondLst>
                        <p:cond delay="indefinite"/>
                      </p:stCondLst>
                      <p:childTnLst>
                        <p:par>
                          <p:cTn id="69" fill="freeze">
                            <p:stCondLst>
                              <p:cond delay="0"/>
                            </p:stCondLst>
                            <p:childTnLst>
                              <p:par>
                                <p:cTn id="70" nodeType="clickEffect" fill="hold" presetClass="entr" presetID="22" presetSubtype="2">
                                  <p:stCondLst>
                                    <p:cond delay="0"/>
                                  </p:stCondLst>
                                  <p:childTnLst>
                                    <p:set>
                                      <p:cBhvr>
                                        <p:cTn id="71" dur="1" fill="hold">
                                          <p:stCondLst>
                                            <p:cond delay="0"/>
                                          </p:stCondLst>
                                        </p:cTn>
                                        <p:tgtEl>
                                          <p:spTgt spid="133"/>
                                        </p:tgtEl>
                                        <p:attrNameLst>
                                          <p:attrName>style.visibility</p:attrName>
                                        </p:attrNameLst>
                                      </p:cBhvr>
                                      <p:to>
                                        <p:strVal val="visible"/>
                                      </p:to>
                                    </p:set>
                                    <p:animEffect filter="wipe(right)" transition="out">
                                      <p:cBhvr additive="repl">
                                        <p:cTn id="72" dur="500"/>
                                        <p:tgtEl>
                                          <p:spTgt spid="1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0" y="1361880"/>
            <a:ext cx="9086760" cy="345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5343120" y="227520"/>
            <a:ext cx="290304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37" name="CustomShape 3"/>
          <p:cNvSpPr/>
          <p:nvPr/>
        </p:nvSpPr>
        <p:spPr>
          <a:xfrm>
            <a:off x="20880" y="177840"/>
            <a:ext cx="3470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138" name="CustomShape 4"/>
          <p:cNvSpPr/>
          <p:nvPr/>
        </p:nvSpPr>
        <p:spPr>
          <a:xfrm>
            <a:off x="1475280" y="2380320"/>
            <a:ext cx="5911560" cy="1187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Calibri"/>
              </a:rPr>
              <a:t>B</a:t>
            </a:r>
            <a:r>
              <a:rPr b="0" lang="en-US" sz="1800" spc="-1" strike="noStrike">
                <a:solidFill>
                  <a:srgbClr val="000000"/>
                </a:solidFill>
                <a:uFill>
                  <a:solidFill>
                    <a:srgbClr val="ffffff"/>
                  </a:solidFill>
                </a:uFill>
                <a:latin typeface="Calibri"/>
                <a:ea typeface="DejaVu Sans"/>
              </a:rPr>
              <a:t>agaimana cara menerapkan HTTP/2 SSE atau Websocket pada sistem rumah pintar berbasis </a:t>
            </a:r>
            <a:r>
              <a:rPr b="0" i="1" lang="en-US" sz="1800" spc="-1" strike="noStrike">
                <a:solidFill>
                  <a:srgbClr val="000000"/>
                </a:solidFill>
                <a:uFill>
                  <a:solidFill>
                    <a:srgbClr val="ffffff"/>
                  </a:solidFill>
                </a:uFill>
                <a:latin typeface="Calibri"/>
                <a:ea typeface="DejaVu Sans"/>
              </a:rPr>
              <a:t>website</a:t>
            </a:r>
            <a:r>
              <a:rPr b="0" lang="en-US" sz="1800" spc="-1" strike="noStrike">
                <a:solidFill>
                  <a:srgbClr val="000000"/>
                </a:solidFill>
                <a:uFill>
                  <a:solidFill>
                    <a:srgbClr val="ffffff"/>
                  </a:solidFill>
                </a:uFill>
                <a:latin typeface="Calibri"/>
                <a:ea typeface="DejaVu Sans"/>
              </a:rPr>
              <a:t> serta mengetahui hasil perbandingan </a:t>
            </a:r>
            <a:r>
              <a:rPr b="0" i="1" lang="en-US" sz="1800" spc="-1" strike="noStrike">
                <a:solidFill>
                  <a:srgbClr val="000000"/>
                </a:solidFill>
                <a:uFill>
                  <a:solidFill>
                    <a:srgbClr val="ffffff"/>
                  </a:solidFill>
                </a:uFill>
                <a:latin typeface="Calibri"/>
                <a:ea typeface="DejaVu Sans"/>
              </a:rPr>
              <a:t>throughput</a:t>
            </a:r>
            <a:r>
              <a:rPr b="0" lang="en-US" sz="1800" spc="-1" strike="noStrike">
                <a:solidFill>
                  <a:srgbClr val="000000"/>
                </a:solidFill>
                <a:uFill>
                  <a:solidFill>
                    <a:srgbClr val="ffffff"/>
                  </a:solidFill>
                </a:uFill>
                <a:latin typeface="Calibri"/>
                <a:ea typeface="DejaVu Sans"/>
              </a:rPr>
              <a:t> dan </a:t>
            </a:r>
            <a:r>
              <a:rPr b="0" i="1" lang="en-US" sz="1800" spc="-1" strike="noStrike">
                <a:solidFill>
                  <a:srgbClr val="000000"/>
                </a:solidFill>
                <a:uFill>
                  <a:solidFill>
                    <a:srgbClr val="ffffff"/>
                  </a:solidFill>
                </a:uFill>
                <a:latin typeface="Calibri"/>
                <a:ea typeface="DejaVu Sans"/>
              </a:rPr>
              <a:t>latency</a:t>
            </a:r>
            <a:r>
              <a:rPr b="0" lang="en-US" sz="1800" spc="-1" strike="noStrike">
                <a:solidFill>
                  <a:srgbClr val="000000"/>
                </a:solidFill>
                <a:uFill>
                  <a:solidFill>
                    <a:srgbClr val="ffffff"/>
                  </a:solidFill>
                </a:uFill>
                <a:latin typeface="Calibri"/>
                <a:ea typeface="DejaVu Sans"/>
              </a:rPr>
              <a:t> dalam penggunaan HTTP/1.1 SSE, HTTP/2 SSE serta Websocket pada kondisi yang sama</a:t>
            </a:r>
            <a:endParaRPr b="0" lang="en-US" sz="1800" spc="-1" strike="noStrike">
              <a:solidFill>
                <a:srgbClr val="000000"/>
              </a:solidFill>
              <a:uFill>
                <a:solidFill>
                  <a:srgbClr val="ffffff"/>
                </a:solidFill>
              </a:uFill>
              <a:latin typeface="Arial"/>
            </a:endParaRPr>
          </a:p>
        </p:txBody>
      </p:sp>
      <p:sp>
        <p:nvSpPr>
          <p:cNvPr id="139" name="CustomShape 5"/>
          <p:cNvSpPr/>
          <p:nvPr/>
        </p:nvSpPr>
        <p:spPr>
          <a:xfrm>
            <a:off x="1261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40"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41" name="CustomShape 7"/>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42"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43"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44"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mph" presetID="26">
                                  <p:stCondLst>
                                    <p:cond delay="0"/>
                                  </p:stCondLst>
                                  <p:childTnLst>
                                    <p:animEffect filter="fade" transition="in">
                                      <p:cBhvr additive="repl">
                                        <p:cTn id="78" dur="500"/>
                                        <p:tgtEl>
                                          <p:spTgt spid="139"/>
                                        </p:tgtEl>
                                      </p:cBhvr>
                                    </p:animEffect>
                                  </p:childTnLst>
                                </p:cTn>
                              </p:par>
                            </p:childTnLst>
                          </p:cTn>
                        </p:par>
                        <p:par>
                          <p:cTn id="79" fill="hold">
                            <p:stCondLst>
                              <p:cond delay="500"/>
                            </p:stCondLst>
                            <p:childTnLst>
                              <p:par>
                                <p:cTn id="80" nodeType="afterEffect" fill="hold" presetClass="entr" presetID="47">
                                  <p:stCondLst>
                                    <p:cond delay="0"/>
                                  </p:stCondLst>
                                  <p:childTnLst>
                                    <p:set>
                                      <p:cBhvr>
                                        <p:cTn id="81" dur="1" fill="hold">
                                          <p:stCondLst>
                                            <p:cond delay="0"/>
                                          </p:stCondLst>
                                        </p:cTn>
                                        <p:tgtEl>
                                          <p:spTgt spid="138"/>
                                        </p:tgtEl>
                                        <p:attrNameLst>
                                          <p:attrName>style.visibility</p:attrName>
                                        </p:attrNameLst>
                                      </p:cBhvr>
                                      <p:to>
                                        <p:strVal val="visible"/>
                                      </p:to>
                                    </p:set>
                                    <p:animEffect filter="fade" transition="in">
                                      <p:cBhvr additive="repl">
                                        <p:cTn id="82" dur="1000"/>
                                        <p:tgtEl>
                                          <p:spTgt spid="138"/>
                                        </p:tgtEl>
                                      </p:cBhvr>
                                    </p:animEffect>
                                    <p:anim calcmode="lin" valueType="num">
                                      <p:cBhvr additive="repl">
                                        <p:cTn id="83" dur="1000" fill="hold"/>
                                        <p:tgtEl>
                                          <p:spTgt spid="138"/>
                                        </p:tgtEl>
                                        <p:attrNameLst>
                                          <p:attrName>ppt_x</p:attrName>
                                        </p:attrNameLst>
                                      </p:cBhvr>
                                      <p:tavLst>
                                        <p:tav tm="0">
                                          <p:val>
                                            <p:strVal val="#ppt_x"/>
                                          </p:val>
                                        </p:tav>
                                        <p:tav tm="100000">
                                          <p:val>
                                            <p:strVal val="#ppt_x"/>
                                          </p:val>
                                        </p:tav>
                                      </p:tavLst>
                                    </p:anim>
                                    <p:anim calcmode="lin" valueType="num">
                                      <p:cBhvr additive="repl">
                                        <p:cTn id="84"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20880" y="177840"/>
            <a:ext cx="3398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pic>
        <p:nvPicPr>
          <p:cNvPr id="147" name="Picture 24" descr=""/>
          <p:cNvPicPr/>
          <p:nvPr/>
        </p:nvPicPr>
        <p:blipFill>
          <a:blip r:embed="rId1"/>
          <a:stretch/>
        </p:blipFill>
        <p:spPr>
          <a:xfrm>
            <a:off x="2085120" y="1364400"/>
            <a:ext cx="5723280" cy="555840"/>
          </a:xfrm>
          <a:prstGeom prst="rect">
            <a:avLst/>
          </a:prstGeom>
          <a:ln>
            <a:noFill/>
          </a:ln>
        </p:spPr>
      </p:pic>
      <p:pic>
        <p:nvPicPr>
          <p:cNvPr id="148" name="Picture 25" descr=""/>
          <p:cNvPicPr/>
          <p:nvPr/>
        </p:nvPicPr>
        <p:blipFill>
          <a:blip r:embed="rId2"/>
          <a:srcRect l="49682" t="0" r="0" b="0"/>
          <a:stretch/>
        </p:blipFill>
        <p:spPr>
          <a:xfrm rot="10800000">
            <a:off x="2962080" y="1920240"/>
            <a:ext cx="2879640" cy="55584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marL="365040" algn="just">
              <a:lnSpc>
                <a:spcPct val="100000"/>
              </a:lnSpc>
            </a:pPr>
            <a:endParaRPr b="0" lang="en-US" sz="1800" spc="-1" strike="noStrike">
              <a:solidFill>
                <a:srgbClr val="000000"/>
              </a:solidFill>
              <a:uFill>
                <a:solidFill>
                  <a:srgbClr val="ffffff"/>
                </a:solidFill>
              </a:uFill>
              <a:latin typeface="Arial"/>
            </a:endParaRPr>
          </a:p>
          <a:p>
            <a:pPr marL="365040" algn="just">
              <a:lnSpc>
                <a:spcPct val="100000"/>
              </a:lnSpc>
            </a:pPr>
            <a:endParaRPr b="0" lang="en-US" sz="1800" spc="-1" strike="noStrike">
              <a:solidFill>
                <a:srgbClr val="000000"/>
              </a:solidFill>
              <a:uFill>
                <a:solidFill>
                  <a:srgbClr val="ffffff"/>
                </a:solidFill>
              </a:uFill>
              <a:latin typeface="Arial"/>
            </a:endParaRPr>
          </a:p>
          <a:p>
            <a:pPr marL="365040" algn="just">
              <a:lnSpc>
                <a:spcPct val="100000"/>
              </a:lnSpc>
            </a:pPr>
            <a:r>
              <a:rPr b="0" lang="en-US" sz="1600" spc="-1" strike="noStrike">
                <a:solidFill>
                  <a:srgbClr val="111c76"/>
                </a:solidFill>
                <a:uFill>
                  <a:solidFill>
                    <a:srgbClr val="ffffff"/>
                  </a:solidFill>
                </a:uFill>
                <a:latin typeface="Caviar Dreams"/>
                <a:ea typeface="DejaVu Sans"/>
              </a:rPr>
              <a:t>M</a:t>
            </a:r>
            <a:r>
              <a:rPr b="0" lang="en-US" sz="1600" spc="-1" strike="noStrike">
                <a:solidFill>
                  <a:srgbClr val="111c76"/>
                </a:solidFill>
                <a:uFill>
                  <a:solidFill>
                    <a:srgbClr val="ffffff"/>
                  </a:solidFill>
                </a:uFill>
                <a:latin typeface="Caviar Dreams"/>
                <a:ea typeface="DejaVu Sans"/>
              </a:rPr>
              <a:t>engimplementasi HTTP/2 SSE, HTTP/1.1 SSE, dan Websocket dalam pengiriman data dari rumah pintar menuju pengguna menggunakan sistem yang sesederhana mungkin.</a:t>
            </a:r>
            <a:endParaRPr b="0" lang="en-US" sz="1800" spc="-1" strike="noStrike">
              <a:solidFill>
                <a:srgbClr val="000000"/>
              </a:solidFill>
              <a:uFill>
                <a:solidFill>
                  <a:srgbClr val="ffffff"/>
                </a:solidFill>
              </a:uFill>
              <a:latin typeface="Arial"/>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1359000" y="1552680"/>
            <a:ext cx="322740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ffff"/>
                </a:solidFill>
                <a:uFill>
                  <a:solidFill>
                    <a:srgbClr val="ffffff"/>
                  </a:solidFill>
                </a:uFill>
                <a:latin typeface="Caviar Dreams"/>
                <a:ea typeface="Open Sans Extrabold"/>
              </a:rPr>
              <a:t>TUJUAN PROYEK AKHIR </a:t>
            </a:r>
            <a:endParaRPr b="0" lang="en-US" sz="1800" spc="-1" strike="noStrike">
              <a:solidFill>
                <a:srgbClr val="000000"/>
              </a:solidFill>
              <a:uFill>
                <a:solidFill>
                  <a:srgbClr val="ffffff"/>
                </a:solidFill>
              </a:uFill>
              <a:latin typeface="Arial"/>
            </a:endParaRPr>
          </a:p>
        </p:txBody>
      </p:sp>
      <p:sp>
        <p:nvSpPr>
          <p:cNvPr id="154" name="CustomShape 8"/>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55" name="CustomShape 9"/>
          <p:cNvSpPr/>
          <p:nvPr/>
        </p:nvSpPr>
        <p:spPr>
          <a:xfrm>
            <a:off x="2629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56" name="CustomShape 10"/>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57" name="CustomShape 11"/>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58" name="CustomShape 12"/>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59" name="CustomShape 13"/>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mph" presetID="26">
                                  <p:stCondLst>
                                    <p:cond delay="0"/>
                                  </p:stCondLst>
                                  <p:childTnLst>
                                    <p:animEffect filter="fade" transition="in">
                                      <p:cBhvr additive="repl">
                                        <p:cTn id="90" dur="500"/>
                                        <p:tgtEl>
                                          <p:spTgt spid="155"/>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22" presetSubtype="1">
                                  <p:stCondLst>
                                    <p:cond delay="0"/>
                                  </p:stCondLst>
                                  <p:childTnLst>
                                    <p:set>
                                      <p:cBhvr>
                                        <p:cTn id="94" dur="1" fill="hold">
                                          <p:stCondLst>
                                            <p:cond delay="0"/>
                                          </p:stCondLst>
                                        </p:cTn>
                                        <p:attrNameLst>
                                          <p:attrName>style.visibility</p:attrName>
                                        </p:attrNameLst>
                                      </p:cBhvr>
                                      <p:to>
                                        <p:strVal val="visible"/>
                                      </p:to>
                                    </p:set>
                                    <p:animEffect filter="wipe(up)" transition="in">
                                      <p:cBhvr additive="repl">
                                        <p:cTn id="95" dur="500"/>
                                      </p:cBhvr>
                                    </p:animEffect>
                                  </p:childTnLst>
                                </p:cTn>
                              </p:par>
                              <p:par>
                                <p:cTn id="96" nodeType="withEffect" fill="hold" presetClass="entr" presetID="22" presetSubtype="1">
                                  <p:stCondLst>
                                    <p:cond delay="0"/>
                                  </p:stCondLst>
                                  <p:childTnLst>
                                    <p:set>
                                      <p:cBhvr>
                                        <p:cTn id="97" dur="1" fill="hold">
                                          <p:stCondLst>
                                            <p:cond delay="0"/>
                                          </p:stCondLst>
                                        </p:cTn>
                                        <p:tgtEl>
                                          <p:spTgt spid="153"/>
                                        </p:tgtEl>
                                        <p:attrNameLst>
                                          <p:attrName>style.visibility</p:attrName>
                                        </p:attrNameLst>
                                      </p:cBhvr>
                                      <p:to>
                                        <p:strVal val="visible"/>
                                      </p:to>
                                    </p:set>
                                    <p:animEffect filter="wipe(up)" transition="in">
                                      <p:cBhvr additive="repl">
                                        <p:cTn id="98" dur="500"/>
                                        <p:tgtEl>
                                          <p:spTgt spid="153"/>
                                        </p:tgtEl>
                                      </p:cBhvr>
                                    </p:animEffect>
                                  </p:childTnLst>
                                </p:cTn>
                              </p:par>
                            </p:childTnLst>
                          </p:cTn>
                        </p:par>
                        <p:par>
                          <p:cTn id="99" fill="hold">
                            <p:stCondLst>
                              <p:cond delay="500"/>
                            </p:stCondLst>
                            <p:childTnLst>
                              <p:par>
                                <p:cTn id="100" nodeType="afterEffect" fill="hold" presetClass="entr" presetID="22" presetSubtype="1">
                                  <p:stCondLst>
                                    <p:cond delay="0"/>
                                  </p:stCondLst>
                                  <p:childTnLst>
                                    <p:set>
                                      <p:cBhvr>
                                        <p:cTn id="101" dur="1" fill="hold">
                                          <p:stCondLst>
                                            <p:cond delay="0"/>
                                          </p:stCondLst>
                                        </p:cTn>
                                        <p:attrNameLst>
                                          <p:attrName>style.visibility</p:attrName>
                                        </p:attrNameLst>
                                      </p:cBhvr>
                                      <p:to>
                                        <p:strVal val="visible"/>
                                      </p:to>
                                    </p:set>
                                    <p:animEffect filter="wipe(up)" transition="in">
                                      <p:cBhvr additive="repl">
                                        <p:cTn id="102"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61" name="CustomShape 2"/>
          <p:cNvSpPr/>
          <p:nvPr/>
        </p:nvSpPr>
        <p:spPr>
          <a:xfrm>
            <a:off x="20880" y="177840"/>
            <a:ext cx="3614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162" name="CustomShape 3"/>
          <p:cNvSpPr/>
          <p:nvPr/>
        </p:nvSpPr>
        <p:spPr>
          <a:xfrm>
            <a:off x="179640" y="1419480"/>
            <a:ext cx="4679640" cy="1093320"/>
          </a:xfrm>
          <a:prstGeom prst="rect">
            <a:avLst/>
          </a:prstGeom>
          <a:noFill/>
          <a:ln>
            <a:noFill/>
          </a:ln>
        </p:spPr>
        <p:style>
          <a:lnRef idx="0"/>
          <a:fillRef idx="0"/>
          <a:effectRef idx="0"/>
          <a:fontRef idx="minor"/>
        </p:style>
        <p:txBody>
          <a:bodyPr lIns="90000" rIns="90000" tIns="45000" bIns="45000"/>
          <a:p>
            <a:pPr>
              <a:lnSpc>
                <a:spcPct val="150000"/>
              </a:lnSpc>
            </a:pPr>
            <a:r>
              <a:rPr b="1" i="1" lang="en-GB" sz="1200" spc="-1" strike="noStrike">
                <a:solidFill>
                  <a:srgbClr val="000000"/>
                </a:solidFill>
                <a:uFill>
                  <a:solidFill>
                    <a:srgbClr val="ffffff"/>
                  </a:solidFill>
                </a:uFill>
                <a:latin typeface="Caviar Dreams"/>
                <a:ea typeface="Calibri"/>
              </a:rPr>
              <a:t>A Comparison of IoT Application Layer Protocols Through a Smart Parking Implementation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200" spc="-1" strike="noStrike">
                <a:solidFill>
                  <a:srgbClr val="000000"/>
                </a:solidFill>
                <a:uFill>
                  <a:solidFill>
                    <a:srgbClr val="ffffff"/>
                  </a:solidFill>
                </a:uFill>
                <a:latin typeface="Caviar Dreams"/>
                <a:ea typeface="Calibri"/>
              </a:rPr>
              <a:t>(</a:t>
            </a:r>
            <a:r>
              <a:rPr b="1" lang="en-GB" sz="1200" spc="-1" strike="noStrike">
                <a:solidFill>
                  <a:srgbClr val="000000"/>
                </a:solidFill>
                <a:uFill>
                  <a:solidFill>
                    <a:srgbClr val="ffffff"/>
                  </a:solidFill>
                </a:uFill>
                <a:latin typeface="Caviar Dreams"/>
                <a:ea typeface="Calibri"/>
              </a:rPr>
              <a:t>Paridhika Kayal dan </a:t>
            </a:r>
            <a:r>
              <a:rPr b="1" lang="en-GB" sz="1200" spc="-1" strike="noStrike">
                <a:solidFill>
                  <a:srgbClr val="000000"/>
                </a:solidFill>
                <a:uFill>
                  <a:solidFill>
                    <a:srgbClr val="ffffff"/>
                  </a:solidFill>
                </a:uFill>
                <a:latin typeface="Caviar Dreams"/>
                <a:ea typeface="Calibri"/>
              </a:rPr>
              <a:t>Harry Perros </a:t>
            </a:r>
            <a:r>
              <a:rPr b="1" lang="en-US" sz="1200" spc="-1" strike="noStrike">
                <a:solidFill>
                  <a:srgbClr val="000000"/>
                </a:solidFill>
                <a:uFill>
                  <a:solidFill>
                    <a:srgbClr val="ffffff"/>
                  </a:solidFill>
                </a:uFill>
                <a:latin typeface="Caviar Dreams"/>
                <a:ea typeface="Calibri"/>
              </a:rPr>
              <a:t>(2017))</a:t>
            </a:r>
            <a:endParaRPr b="0" lang="en-US" sz="1800" spc="-1" strike="noStrike">
              <a:solidFill>
                <a:srgbClr val="000000"/>
              </a:solidFill>
              <a:uFill>
                <a:solidFill>
                  <a:srgbClr val="ffffff"/>
                </a:solidFill>
              </a:uFill>
              <a:latin typeface="Arial"/>
            </a:endParaRPr>
          </a:p>
        </p:txBody>
      </p:sp>
      <p:sp>
        <p:nvSpPr>
          <p:cNvPr id="163" name="CustomShape 4"/>
          <p:cNvSpPr/>
          <p:nvPr/>
        </p:nvSpPr>
        <p:spPr>
          <a:xfrm>
            <a:off x="149760" y="2715840"/>
            <a:ext cx="3686400" cy="1932480"/>
          </a:xfrm>
          <a:prstGeom prst="rect">
            <a:avLst/>
          </a:prstGeom>
          <a:noFill/>
          <a:ln>
            <a:noFill/>
          </a:ln>
        </p:spPr>
        <p:style>
          <a:lnRef idx="0"/>
          <a:fillRef idx="0"/>
          <a:effectRef idx="0"/>
          <a:fontRef idx="minor"/>
        </p:style>
        <p:txBody>
          <a:bodyPr lIns="90000" rIns="90000" tIns="45000" bIns="45000"/>
          <a:p>
            <a:pPr algn="just">
              <a:lnSpc>
                <a:spcPct val="130000"/>
              </a:lnSpc>
            </a:pPr>
            <a:r>
              <a:rPr b="0" lang="en-US" sz="1200" spc="-1" strike="noStrike">
                <a:solidFill>
                  <a:srgbClr val="000000"/>
                </a:solidFill>
                <a:uFill>
                  <a:solidFill>
                    <a:srgbClr val="ffffff"/>
                  </a:solidFill>
                </a:uFill>
                <a:latin typeface="Caviar Dreams"/>
                <a:ea typeface="DejaVu Sans"/>
              </a:rPr>
              <a:t>Dilakukan perbandingan </a:t>
            </a:r>
            <a:r>
              <a:rPr b="0" i="1" lang="en-GB" sz="1200" spc="-1" strike="noStrike">
                <a:solidFill>
                  <a:srgbClr val="000000"/>
                </a:solidFill>
                <a:uFill>
                  <a:solidFill>
                    <a:srgbClr val="ffffff"/>
                  </a:solidFill>
                </a:uFill>
                <a:latin typeface="Caviar Dreams"/>
                <a:ea typeface="Times New Roman"/>
              </a:rPr>
              <a:t>response time </a:t>
            </a:r>
            <a:r>
              <a:rPr b="0" lang="en-US" sz="1200" spc="-1" strike="noStrike">
                <a:solidFill>
                  <a:srgbClr val="000000"/>
                </a:solidFill>
                <a:uFill>
                  <a:solidFill>
                    <a:srgbClr val="ffffff"/>
                  </a:solidFill>
                </a:uFill>
                <a:latin typeface="Caviar Dreams"/>
                <a:ea typeface="DejaVu Sans"/>
              </a:rPr>
              <a:t>untuk protokol MQTT, CoAP, XMPP dan MQTT melalui Websocket. Dalam jurnal ini menunjukkan bahwa protokol MQTT memiliki rata-rata </a:t>
            </a:r>
            <a:r>
              <a:rPr b="0" i="1" lang="en-GB" sz="1200" spc="-1" strike="noStrike">
                <a:solidFill>
                  <a:srgbClr val="000000"/>
                </a:solidFill>
                <a:uFill>
                  <a:solidFill>
                    <a:srgbClr val="ffffff"/>
                  </a:solidFill>
                </a:uFill>
                <a:latin typeface="Caviar Dreams"/>
                <a:ea typeface="Times New Roman"/>
              </a:rPr>
              <a:t>response time</a:t>
            </a:r>
            <a:r>
              <a:rPr b="0" lang="en-US" sz="1200" spc="-1" strike="noStrike">
                <a:solidFill>
                  <a:srgbClr val="000000"/>
                </a:solidFill>
                <a:uFill>
                  <a:solidFill>
                    <a:srgbClr val="ffffff"/>
                  </a:solidFill>
                </a:uFill>
                <a:latin typeface="Caviar Dreams"/>
                <a:ea typeface="DejaVu Sans"/>
              </a:rPr>
              <a:t> paling rendah dalam kondisi pengguna </a:t>
            </a:r>
            <a:r>
              <a:rPr b="0" i="1" lang="en-GB" sz="1200" spc="-1" strike="noStrike">
                <a:solidFill>
                  <a:srgbClr val="000000"/>
                </a:solidFill>
                <a:uFill>
                  <a:solidFill>
                    <a:srgbClr val="ffffff"/>
                  </a:solidFill>
                </a:uFill>
                <a:latin typeface="Caviar Dreams"/>
                <a:ea typeface="Times New Roman"/>
              </a:rPr>
              <a:t>resource</a:t>
            </a:r>
            <a:r>
              <a:rPr b="0" lang="en-GB" sz="1200" spc="-1" strike="noStrike">
                <a:solidFill>
                  <a:srgbClr val="000000"/>
                </a:solidFill>
                <a:uFill>
                  <a:solidFill>
                    <a:srgbClr val="ffffff"/>
                  </a:solidFill>
                </a:uFill>
                <a:latin typeface="Caviar Dreams"/>
                <a:ea typeface="DejaVu Sans"/>
              </a:rPr>
              <a:t> CPU yang terus naik</a:t>
            </a:r>
            <a:endParaRPr b="0" lang="en-US" sz="1800" spc="-1" strike="noStrike">
              <a:solidFill>
                <a:srgbClr val="000000"/>
              </a:solidFill>
              <a:uFill>
                <a:solidFill>
                  <a:srgbClr val="ffffff"/>
                </a:solidFill>
              </a:uFill>
              <a:latin typeface="Arial"/>
            </a:endParaRPr>
          </a:p>
        </p:txBody>
      </p:sp>
      <p:sp>
        <p:nvSpPr>
          <p:cNvPr id="16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6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6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6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6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6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mph" presetID="26">
                                  <p:stCondLst>
                                    <p:cond delay="0"/>
                                  </p:stCondLst>
                                  <p:childTnLst>
                                    <p:animEffect filter="fade" transition="in">
                                      <p:cBhvr additive="repl">
                                        <p:cTn id="108" dur="500"/>
                                        <p:tgtEl>
                                          <p:spTgt spid="166"/>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22" presetSubtype="8">
                                  <p:stCondLst>
                                    <p:cond delay="0"/>
                                  </p:stCondLst>
                                  <p:childTnLst>
                                    <p:set>
                                      <p:cBhvr>
                                        <p:cTn id="112" dur="1" fill="hold">
                                          <p:stCondLst>
                                            <p:cond delay="0"/>
                                          </p:stCondLst>
                                        </p:cTn>
                                        <p:attrNameLst>
                                          <p:attrName>style.visibility</p:attrName>
                                        </p:attrNameLst>
                                      </p:cBhvr>
                                      <p:to>
                                        <p:strVal val="visible"/>
                                      </p:to>
                                    </p:set>
                                    <p:animEffect filter="wipe(left)" transition="in">
                                      <p:cBhvr additive="repl">
                                        <p:cTn id="113"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364000" y="227520"/>
            <a:ext cx="2882160" cy="69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97d"/>
                </a:solidFill>
                <a:uFill>
                  <a:solidFill>
                    <a:srgbClr val="ffffff"/>
                  </a:solidFill>
                </a:uFill>
                <a:latin typeface="Capsuula"/>
                <a:ea typeface="DejaVu Sans"/>
              </a:rPr>
              <a:t>Universitas Gadjah Mada</a:t>
            </a:r>
            <a:endParaRPr b="0" lang="en-US" sz="1800" spc="-1" strike="noStrike">
              <a:solidFill>
                <a:srgbClr val="000000"/>
              </a:solidFill>
              <a:uFill>
                <a:solidFill>
                  <a:srgbClr val="ffffff"/>
                </a:solidFill>
              </a:uFill>
              <a:latin typeface="Arial"/>
            </a:endParaRPr>
          </a:p>
        </p:txBody>
      </p:sp>
      <p:sp>
        <p:nvSpPr>
          <p:cNvPr id="171" name="CustomShape 2"/>
          <p:cNvSpPr/>
          <p:nvPr/>
        </p:nvSpPr>
        <p:spPr>
          <a:xfrm>
            <a:off x="20880" y="177840"/>
            <a:ext cx="3686040" cy="3942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1f497d"/>
                </a:solidFill>
                <a:uFill>
                  <a:solidFill>
                    <a:srgbClr val="ffffff"/>
                  </a:solidFill>
                </a:uFill>
                <a:latin typeface="Caviar Dreams"/>
                <a:ea typeface="DejaVu Sans"/>
              </a:rPr>
              <a:t>“</a:t>
            </a:r>
            <a:r>
              <a:rPr b="0" lang="en-US" sz="800" spc="-1" strike="noStrike">
                <a:solidFill>
                  <a:srgbClr val="1f497d"/>
                </a:solidFill>
                <a:uFill>
                  <a:solidFill>
                    <a:srgbClr val="ffffff"/>
                  </a:solidFill>
                </a:uFill>
                <a:latin typeface="Caviar Dreams"/>
                <a:ea typeface="DejaVu Sans"/>
              </a:rPr>
              <a:t>Pengembangan Aplikasi Otomatisasi Administrasi Jaringan Berbasis Website Menggunakan Bahasa Pemrograman Python”</a:t>
            </a:r>
            <a:endParaRPr b="0" lang="en-US" sz="1800" spc="-1" strike="noStrike">
              <a:solidFill>
                <a:srgbClr val="000000"/>
              </a:solidFill>
              <a:uFill>
                <a:solidFill>
                  <a:srgbClr val="ffffff"/>
                </a:solidFill>
              </a:uFill>
              <a:latin typeface="Arial"/>
            </a:endParaRPr>
          </a:p>
        </p:txBody>
      </p:sp>
      <p:sp>
        <p:nvSpPr>
          <p:cNvPr id="172" name="CustomShape 3"/>
          <p:cNvSpPr/>
          <p:nvPr/>
        </p:nvSpPr>
        <p:spPr>
          <a:xfrm>
            <a:off x="766800" y="1454760"/>
            <a:ext cx="7405200" cy="546120"/>
          </a:xfrm>
          <a:prstGeom prst="rect">
            <a:avLst/>
          </a:prstGeom>
          <a:noFill/>
          <a:ln>
            <a:noFill/>
          </a:ln>
        </p:spPr>
        <p:style>
          <a:lnRef idx="0"/>
          <a:fillRef idx="0"/>
          <a:effectRef idx="0"/>
          <a:fontRef idx="minor"/>
        </p:style>
        <p:txBody>
          <a:bodyPr lIns="90000" rIns="90000" tIns="45000" bIns="45000"/>
          <a:p>
            <a:pPr algn="just">
              <a:lnSpc>
                <a:spcPct val="150000"/>
              </a:lnSpc>
            </a:pPr>
            <a:r>
              <a:rPr b="1" i="1" lang="en-GB" sz="1200" spc="-1" strike="noStrike">
                <a:solidFill>
                  <a:srgbClr val="000000"/>
                </a:solidFill>
                <a:uFill>
                  <a:solidFill>
                    <a:srgbClr val="ffffff"/>
                  </a:solidFill>
                </a:uFill>
                <a:latin typeface="Caviar Dreams"/>
                <a:ea typeface="Calibri"/>
              </a:rPr>
              <a:t>A Real-time Application Framework for Speech Recognition Using HTTP/2 and SSE</a:t>
            </a:r>
            <a:endParaRPr b="0" lang="en-US" sz="1800" spc="-1" strike="noStrike">
              <a:solidFill>
                <a:srgbClr val="000000"/>
              </a:solidFill>
              <a:uFill>
                <a:solidFill>
                  <a:srgbClr val="ffffff"/>
                </a:solidFill>
              </a:uFill>
              <a:latin typeface="Arial"/>
            </a:endParaRPr>
          </a:p>
          <a:p>
            <a:pPr algn="just">
              <a:lnSpc>
                <a:spcPct val="150000"/>
              </a:lnSpc>
            </a:pPr>
            <a:r>
              <a:rPr b="1" lang="en-US" sz="1200" spc="-1" strike="noStrike">
                <a:solidFill>
                  <a:srgbClr val="000000"/>
                </a:solidFill>
                <a:uFill>
                  <a:solidFill>
                    <a:srgbClr val="ffffff"/>
                  </a:solidFill>
                </a:uFill>
                <a:latin typeface="Caviar Dreams"/>
                <a:ea typeface="Calibri"/>
              </a:rPr>
              <a:t>(</a:t>
            </a:r>
            <a:r>
              <a:rPr b="1" lang="en-US" sz="1200" spc="-1" strike="noStrike">
                <a:solidFill>
                  <a:srgbClr val="000000"/>
                </a:solidFill>
                <a:uFill>
                  <a:solidFill>
                    <a:srgbClr val="ffffff"/>
                  </a:solidFill>
                </a:uFill>
                <a:latin typeface="Caviar Dreams"/>
                <a:ea typeface="Calibri"/>
              </a:rPr>
              <a:t> Kalamullah </a:t>
            </a:r>
            <a:r>
              <a:rPr b="1" lang="en-US" sz="1200" spc="-1" strike="noStrike">
                <a:solidFill>
                  <a:srgbClr val="000000"/>
                </a:solidFill>
                <a:uFill>
                  <a:solidFill>
                    <a:srgbClr val="ffffff"/>
                  </a:solidFill>
                </a:uFill>
                <a:latin typeface="Caviar Dreams"/>
                <a:ea typeface="Calibri"/>
              </a:rPr>
              <a:t>Ramli</a:t>
            </a:r>
            <a:r>
              <a:rPr b="1" lang="en-US" sz="1200" spc="-1" strike="noStrike">
                <a:solidFill>
                  <a:srgbClr val="000000"/>
                </a:solidFill>
                <a:uFill>
                  <a:solidFill>
                    <a:srgbClr val="ffffff"/>
                  </a:solidFill>
                </a:uFill>
                <a:latin typeface="Caviar Dreams"/>
                <a:ea typeface="Calibri"/>
              </a:rPr>
              <a:t>, Asril Jarin, dan Suryadi Suryadi</a:t>
            </a:r>
            <a:r>
              <a:rPr b="1" lang="en-US" sz="1200" spc="-1" strike="noStrike">
                <a:solidFill>
                  <a:srgbClr val="000000"/>
                </a:solidFill>
                <a:uFill>
                  <a:solidFill>
                    <a:srgbClr val="ffffff"/>
                  </a:solidFill>
                </a:uFill>
                <a:latin typeface="Caviar Dreams"/>
                <a:ea typeface="Calibri"/>
              </a:rPr>
              <a:t> (2018))</a:t>
            </a:r>
            <a:endParaRPr b="0" lang="en-US" sz="1800" spc="-1" strike="noStrike">
              <a:solidFill>
                <a:srgbClr val="000000"/>
              </a:solidFill>
              <a:uFill>
                <a:solidFill>
                  <a:srgbClr val="ffffff"/>
                </a:solidFill>
              </a:uFill>
              <a:latin typeface="Arial"/>
            </a:endParaRPr>
          </a:p>
        </p:txBody>
      </p:sp>
      <p:sp>
        <p:nvSpPr>
          <p:cNvPr id="173" name="CustomShape 4"/>
          <p:cNvSpPr/>
          <p:nvPr/>
        </p:nvSpPr>
        <p:spPr>
          <a:xfrm>
            <a:off x="777960" y="2189520"/>
            <a:ext cx="7393680" cy="2406960"/>
          </a:xfrm>
          <a:prstGeom prst="rect">
            <a:avLst/>
          </a:prstGeom>
          <a:noFill/>
          <a:ln>
            <a:noFill/>
          </a:ln>
        </p:spPr>
        <p:style>
          <a:lnRef idx="0"/>
          <a:fillRef idx="0"/>
          <a:effectRef idx="0"/>
          <a:fontRef idx="minor"/>
        </p:style>
        <p:txBody>
          <a:bodyPr lIns="90000" rIns="90000" tIns="45000" bIns="45000"/>
          <a:p>
            <a:pPr algn="just">
              <a:lnSpc>
                <a:spcPct val="130000"/>
              </a:lnSpc>
            </a:pPr>
            <a:r>
              <a:rPr b="0" lang="en-US" sz="1200" spc="-1" strike="noStrike">
                <a:solidFill>
                  <a:srgbClr val="000000"/>
                </a:solidFill>
                <a:uFill>
                  <a:solidFill>
                    <a:srgbClr val="ffffff"/>
                  </a:solidFill>
                </a:uFill>
                <a:latin typeface="Caviar Dreams"/>
                <a:ea typeface="DejaVu Sans"/>
              </a:rPr>
              <a:t>Menerapkan HTTP/2 untuk </a:t>
            </a:r>
            <a:r>
              <a:rPr b="0" i="1" lang="en-US" sz="1200" spc="-1" strike="noStrike">
                <a:solidFill>
                  <a:srgbClr val="000000"/>
                </a:solidFill>
                <a:uFill>
                  <a:solidFill>
                    <a:srgbClr val="ffffff"/>
                  </a:solidFill>
                </a:uFill>
                <a:latin typeface="Caviar Dreams"/>
                <a:ea typeface="DejaVu Sans"/>
              </a:rPr>
              <a:t>Speech Recognition</a:t>
            </a:r>
            <a:r>
              <a:rPr b="0" lang="en-US" sz="1200" spc="-1" strike="noStrike">
                <a:solidFill>
                  <a:srgbClr val="000000"/>
                </a:solidFill>
                <a:uFill>
                  <a:solidFill>
                    <a:srgbClr val="ffffff"/>
                  </a:solidFill>
                </a:uFill>
                <a:latin typeface="Caviar Dreams"/>
                <a:ea typeface="DejaVu Sans"/>
              </a:rPr>
              <a:t> serta dilakukan pengujian </a:t>
            </a:r>
            <a:r>
              <a:rPr b="0" i="1" lang="en-US" sz="1200" spc="-1" strike="noStrike">
                <a:solidFill>
                  <a:srgbClr val="000000"/>
                </a:solidFill>
                <a:uFill>
                  <a:solidFill>
                    <a:srgbClr val="ffffff"/>
                  </a:solidFill>
                </a:uFill>
                <a:latin typeface="Caviar Dreams"/>
                <a:ea typeface="DejaVu Sans"/>
              </a:rPr>
              <a:t>latency</a:t>
            </a:r>
            <a:r>
              <a:rPr b="0" lang="en-US" sz="1200" spc="-1" strike="noStrike">
                <a:solidFill>
                  <a:srgbClr val="000000"/>
                </a:solidFill>
                <a:uFill>
                  <a:solidFill>
                    <a:srgbClr val="ffffff"/>
                  </a:solidFill>
                </a:uFill>
                <a:latin typeface="Caviar Dreams"/>
                <a:ea typeface="DejaVu Sans"/>
              </a:rPr>
              <a:t> melalui ns-3 (simulator). P</a:t>
            </a:r>
            <a:r>
              <a:rPr b="0" lang="en-US" sz="1200" spc="-1" strike="noStrike">
                <a:solidFill>
                  <a:srgbClr val="000000"/>
                </a:solidFill>
                <a:uFill>
                  <a:solidFill>
                    <a:srgbClr val="ffffff"/>
                  </a:solidFill>
                </a:uFill>
                <a:latin typeface="Caviar Dreams"/>
                <a:ea typeface="DejaVu Sans"/>
              </a:rPr>
              <a:t>engambilan data untuk perhitungan latency dilakukan dengan cara mengirimkan besar paket yang hampir sama per detik nya melalui HTTP/2 dan Websocket. Kesimpulan yang didapatkan dari penelitian ini adalah nilai latensi antar keduanya sebanding.</a:t>
            </a:r>
            <a:endParaRPr b="0" lang="en-US" sz="1800" spc="-1" strike="noStrike">
              <a:solidFill>
                <a:srgbClr val="000000"/>
              </a:solidFill>
              <a:uFill>
                <a:solidFill>
                  <a:srgbClr val="ffffff"/>
                </a:solidFill>
              </a:uFill>
              <a:latin typeface="Arial"/>
            </a:endParaRPr>
          </a:p>
        </p:txBody>
      </p:sp>
      <p:sp>
        <p:nvSpPr>
          <p:cNvPr id="17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Rumusan Masalah</a:t>
            </a:r>
            <a:endParaRPr b="0" lang="en-US" sz="1800" spc="-1" strike="noStrike">
              <a:solidFill>
                <a:srgbClr val="000000"/>
              </a:solidFill>
              <a:uFill>
                <a:solidFill>
                  <a:srgbClr val="ffffff"/>
                </a:solidFill>
              </a:uFill>
              <a:latin typeface="Arial"/>
            </a:endParaRPr>
          </a:p>
        </p:txBody>
      </p:sp>
      <p:sp>
        <p:nvSpPr>
          <p:cNvPr id="17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Tujuan Proyek Akhir</a:t>
            </a:r>
            <a:endParaRPr b="0" lang="en-US" sz="1800" spc="-1" strike="noStrike">
              <a:solidFill>
                <a:srgbClr val="000000"/>
              </a:solidFill>
              <a:uFill>
                <a:solidFill>
                  <a:srgbClr val="ffffff"/>
                </a:solidFill>
              </a:uFill>
              <a:latin typeface="Arial"/>
            </a:endParaRPr>
          </a:p>
        </p:txBody>
      </p:sp>
      <p:sp>
        <p:nvSpPr>
          <p:cNvPr id="17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000000"/>
                </a:solidFill>
                <a:uFill>
                  <a:solidFill>
                    <a:srgbClr val="ffffff"/>
                  </a:solidFill>
                </a:uFill>
                <a:latin typeface="Caviar Dreams"/>
                <a:ea typeface="DejaVu Sans"/>
              </a:rPr>
              <a:t>Tinjauan Pustaka</a:t>
            </a:r>
            <a:endParaRPr b="0" lang="en-US" sz="1800" spc="-1" strike="noStrike">
              <a:solidFill>
                <a:srgbClr val="000000"/>
              </a:solidFill>
              <a:uFill>
                <a:solidFill>
                  <a:srgbClr val="ffffff"/>
                </a:solidFill>
              </a:uFill>
              <a:latin typeface="Arial"/>
            </a:endParaRPr>
          </a:p>
        </p:txBody>
      </p:sp>
      <p:sp>
        <p:nvSpPr>
          <p:cNvPr id="17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Hipotesis</a:t>
            </a:r>
            <a:endParaRPr b="0" lang="en-US" sz="1800" spc="-1" strike="noStrike">
              <a:solidFill>
                <a:srgbClr val="000000"/>
              </a:solidFill>
              <a:uFill>
                <a:solidFill>
                  <a:srgbClr val="ffffff"/>
                </a:solidFill>
              </a:uFill>
              <a:latin typeface="Arial"/>
            </a:endParaRPr>
          </a:p>
        </p:txBody>
      </p:sp>
      <p:sp>
        <p:nvSpPr>
          <p:cNvPr id="17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Metodologi</a:t>
            </a:r>
            <a:endParaRPr b="0" lang="en-US" sz="1800" spc="-1" strike="noStrike">
              <a:solidFill>
                <a:srgbClr val="000000"/>
              </a:solidFill>
              <a:uFill>
                <a:solidFill>
                  <a:srgbClr val="ffffff"/>
                </a:solidFill>
              </a:uFill>
              <a:latin typeface="Arial"/>
            </a:endParaRPr>
          </a:p>
        </p:txBody>
      </p:sp>
      <p:sp>
        <p:nvSpPr>
          <p:cNvPr id="17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viar Dreams"/>
                <a:ea typeface="DejaVu Sans"/>
              </a:rPr>
              <a:t>Latar Belakang</a:t>
            </a:r>
            <a:endParaRPr b="0" lang="en-US" sz="1800" spc="-1" strike="noStrike">
              <a:solidFill>
                <a:srgbClr val="000000"/>
              </a:solidFill>
              <a:uFill>
                <a:solidFill>
                  <a:srgbClr val="ffffff"/>
                </a:solidFill>
              </a:uFill>
              <a:latin typeface="Arial"/>
            </a:endParaRPr>
          </a:p>
        </p:txBody>
      </p:sp>
    </p:spTree>
  </p:cSld>
  <p:transition spd="slow">
    <p:push dir="d"/>
  </p:transition>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mph" presetID="26">
                                  <p:stCondLst>
                                    <p:cond delay="0"/>
                                  </p:stCondLst>
                                  <p:childTnLst>
                                    <p:animEffect filter="fade" transition="in">
                                      <p:cBhvr additive="repl">
                                        <p:cTn id="119" dur="500"/>
                                        <p:tgtEl>
                                          <p:spTgt spid="176"/>
                                        </p:tgtEl>
                                      </p:cBhvr>
                                    </p:animEffec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22" presetSubtype="8">
                                  <p:stCondLst>
                                    <p:cond delay="0"/>
                                  </p:stCondLst>
                                  <p:childTnLst>
                                    <p:set>
                                      <p:cBhvr>
                                        <p:cTn id="123" dur="1" fill="hold">
                                          <p:stCondLst>
                                            <p:cond delay="0"/>
                                          </p:stCondLst>
                                        </p:cTn>
                                        <p:attrNameLst>
                                          <p:attrName>style.visibility</p:attrName>
                                        </p:attrNameLst>
                                      </p:cBhvr>
                                      <p:to>
                                        <p:strVal val="visible"/>
                                      </p:to>
                                    </p:set>
                                    <p:animEffect filter="wipe(left)" transition="in">
                                      <p:cBhvr additive="repl">
                                        <p:cTn id="124"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11142</TotalTime>
  <Application>LibreOffice/5.1.6.2$Linux_X86_64 LibreOffice_project/10m0$Build-2</Application>
  <Words>2939</Words>
  <Paragraphs>363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2015-01-09T03:42:23Z</dcterms:created>
  <dc:creator>ASUS</dc:creator>
  <dc:description/>
  <dc:language>en-US</dc:language>
  <cp:lastModifiedBy/>
  <cp:lastPrinted>2016-02-23T05:20:44Z</cp:lastPrinted>
  <dcterms:modified xsi:type="dcterms:W3CDTF">2019-04-15T19:52:57Z</dcterms:modified>
  <cp:revision>674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