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74" r:id="rId12"/>
    <p:sldId id="275" r:id="rId13"/>
    <p:sldId id="281" r:id="rId14"/>
    <p:sldId id="277" r:id="rId15"/>
    <p:sldId id="280" r:id="rId16"/>
    <p:sldId id="276" r:id="rId17"/>
    <p:sldId id="279" r:id="rId18"/>
    <p:sldId id="263" r:id="rId19"/>
    <p:sldId id="264" r:id="rId20"/>
    <p:sldId id="265" r:id="rId21"/>
    <p:sldId id="266" r:id="rId22"/>
    <p:sldId id="267" r:id="rId23"/>
    <p:sldId id="268" r:id="rId24"/>
    <p:sldId id="269" r:id="rId25"/>
    <p:sldId id="273" r:id="rId26"/>
    <p:sldId id="270" r:id="rId27"/>
    <p:sldId id="282" r:id="rId28"/>
    <p:sldId id="271" r:id="rId29"/>
    <p:sldId id="272" r:id="rId30"/>
  </p:sldIdLst>
  <p:sldSz cx="9144000" cy="5143500"/>
  <p:notesSz cx="9313545"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89AA78D2-492D-4A39-81B9-82ACDE781192}"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p>
            <a:r>
              <a:rPr lang="en-US" sz="1400" b="0" strike="noStrike" spc="-1">
                <a:solidFill>
                  <a:srgbClr val="000000"/>
                </a:solidFill>
                <a:uFill>
                  <a:solidFill>
                    <a:srgbClr val="FFFFFF"/>
                  </a:solidFill>
                </a:uFill>
                <a:latin typeface="Arial" panose="020B0604020202020204"/>
              </a:rPr>
              <a:t>Assalamu’alaikum wr wb. Salam sejahtera bagi kita semua.</a:t>
            </a:r>
            <a:endParaRPr lang="en-US" sz="2000" b="0" strike="noStrike" spc="-1">
              <a:solidFill>
                <a:srgbClr val="000000"/>
              </a:solidFill>
              <a:uFill>
                <a:solidFill>
                  <a:srgbClr val="FFFFFF"/>
                </a:solidFill>
              </a:uFill>
              <a:latin typeface="Arial" panose="020B0604020202020204"/>
            </a:endParaRPr>
          </a:p>
          <a:p>
            <a:r>
              <a:rPr lang="en-US" sz="1400" b="0" strike="noStrike" spc="-1">
                <a:solidFill>
                  <a:srgbClr val="000000"/>
                </a:solidFill>
                <a:uFill>
                  <a:solidFill>
                    <a:srgbClr val="FFFFFF"/>
                  </a:solidFill>
                </a:uFill>
                <a:latin typeface="Arial" panose="020B0604020202020204"/>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lang="en-US" sz="2000" b="0" strike="noStrike" spc="-1">
              <a:solidFill>
                <a:srgbClr val="000000"/>
              </a:solidFill>
              <a:uFill>
                <a:solidFill>
                  <a:srgbClr val="FFFFFF"/>
                </a:solidFill>
              </a:uFill>
              <a:latin typeface="Arial" panose="020B0604020202020204"/>
            </a:endParaRPr>
          </a:p>
        </p:txBody>
      </p:sp>
      <p:sp>
        <p:nvSpPr>
          <p:cNvPr id="282"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Yogha Arieka Adnanta = Data hasil monitoring dan otomatisasi akan dikirim ke web server secara wireless sehingga memudahkan petani greenhouse untuk memantau greenhouse miliknya. Hasil dari penelitian ini didapatkan bahwa sistem mampu untuk memonitoring dan melakukan kontrol otomatis penurunan suhu ruang greenhouse ketika suhu mencapai lebih dari 28C dan mampu untuk meningkatkan kelembaban tanah secara otomatis ketika kelembaban tanah kurang dari 40%, selain itu dengan memanfaatkan ESP8266 data hasil monitoring dan otomatisasi dapat dikirim ke web server </a:t>
            </a:r>
            <a:endParaRPr lang="en-US" sz="2000" b="0" strike="noStrike" spc="-1">
              <a:solidFill>
                <a:srgbClr val="000000"/>
              </a:solidFill>
              <a:uFill>
                <a:solidFill>
                  <a:srgbClr val="FFFFFF"/>
                </a:solidFill>
              </a:uFill>
              <a:latin typeface="Arial" panose="020B0604020202020204"/>
            </a:endParaRPr>
          </a:p>
        </p:txBody>
      </p:sp>
      <p:sp>
        <p:nvSpPr>
          <p:cNvPr id="29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48ED8DEA-CF36-41D5-B2B6-DF0E54C281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C2562C-3ECC-4B1D-B3DB-FB7618535A02}"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Nashrullah= Dengan memanfaatkan teknologi WSN dapat dibuat sistem keamanan rumah yang dapat memantau banyak titik dan komunikasi antar titik. Modul transceiver yang digunakan dalam penelitian ini adalah modul wifi ESP8266 dan protokoql yang digunakan adalah Hypertext Transfer Protokol (HTTP). </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Qifeng chen = Pada penelitian oleh qifeng chen dari xian jiantong Liverpool university Suzhou china, melakukan percobaan penyerangan dos kepada iot system. Mencoba menyerang infrastuktur IoT menggunakan 3 metode yaitu DoS attack menggunakan hping3 dengan fixed ip, kedua menggunakan metode syn flood. Dan yang terakhir adalah menggunakan tcp connect flood. Hasil dari penelitian ini setelah menyerang IoT dengan tiga metode yang dibandingkan. Parameter yang didapat adalah keberhasilan mengirimkan serangan DoS kepada IoT sistem.</a:t>
            </a:r>
            <a:endParaRPr lang="en-US" sz="2000" b="0" strike="noStrike" spc="-1">
              <a:solidFill>
                <a:srgbClr val="000000"/>
              </a:solidFill>
              <a:uFill>
                <a:solidFill>
                  <a:srgbClr val="FFFFFF"/>
                </a:solidFill>
              </a:uFill>
              <a:latin typeface="Arial" panose="020B0604020202020204"/>
            </a:endParaRPr>
          </a:p>
        </p:txBody>
      </p:sp>
      <p:sp>
        <p:nvSpPr>
          <p:cNvPr id="29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B2284D-4776-4B6D-BF3D-E9BF88C04C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Urutan dari pembahasan saya pada presentasi ini dimulai dari latar belakang, kemudian rumusan masalah, tujuan proyek akhir, tinjauan pustaka, hipotesis dan terakhir metodologi</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lang="en-US" sz="2000" b="0" strike="noStrike" spc="-1">
              <a:solidFill>
                <a:srgbClr val="000000"/>
              </a:solidFill>
              <a:uFill>
                <a:solidFill>
                  <a:srgbClr val="FFFFFF"/>
                </a:solidFill>
              </a:uFill>
              <a:latin typeface="Arial" panose="020B0604020202020204"/>
            </a:endParaRPr>
          </a:p>
          <a:p>
            <a:pPr marL="186055" indent="-215900">
              <a:lnSpc>
                <a:spcPct val="170000"/>
              </a:lnSpc>
            </a:pPr>
            <a:endParaRPr lang="en-US" sz="2000" b="0" strike="noStrike" spc="-1">
              <a:solidFill>
                <a:srgbClr val="000000"/>
              </a:solidFill>
              <a:uFill>
                <a:solidFill>
                  <a:srgbClr val="FFFFFF"/>
                </a:solidFill>
              </a:uFill>
              <a:latin typeface="Arial" panose="020B0604020202020204"/>
            </a:endParaRPr>
          </a:p>
        </p:txBody>
      </p:sp>
      <p:sp>
        <p:nvSpPr>
          <p:cNvPr id="28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1BAA111-8B6B-4AC0-A876-93758EB55D28}"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2000" b="0" strike="noStrike" spc="-1">
                <a:solidFill>
                  <a:srgbClr val="000000"/>
                </a:solidFill>
                <a:uFill>
                  <a:solidFill>
                    <a:srgbClr val="FFFFFF"/>
                  </a:solidFill>
                </a:uFill>
                <a:latin typeface="Arial" panose="020B0604020202020204"/>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lang="en-US" sz="1800" b="0" strike="noStrike" spc="-1">
              <a:solidFill>
                <a:srgbClr val="000000"/>
              </a:solidFill>
              <a:uFill>
                <a:solidFill>
                  <a:srgbClr val="FFFFFF"/>
                </a:solidFill>
              </a:uFill>
              <a:latin typeface="Arial" panose="020B0604020202020204"/>
            </a:endParaRPr>
          </a:p>
        </p:txBody>
      </p:sp>
      <p:sp>
        <p:nvSpPr>
          <p:cNvPr id="28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9C3E15B-C019-48C2-A3AA-49F06F58391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lang="en-US" sz="2000" b="0" strike="noStrike" spc="-1">
              <a:solidFill>
                <a:srgbClr val="000000"/>
              </a:solidFill>
              <a:uFill>
                <a:solidFill>
                  <a:srgbClr val="FFFFFF"/>
                </a:solidFill>
              </a:uFill>
              <a:latin typeface="Arial" panose="020B0604020202020204"/>
            </a:endParaRPr>
          </a:p>
        </p:txBody>
      </p:sp>
      <p:sp>
        <p:nvSpPr>
          <p:cNvPr id="28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895E79-321F-4609-8523-6AA0115B414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931320" y="3257640"/>
            <a:ext cx="7450200" cy="308556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9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FD08685-F154-42FC-89C0-E2B951921924}"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702160" y="1203480"/>
            <a:ext cx="3738600" cy="2982960"/>
          </a:xfrm>
          <a:prstGeom prst="rect">
            <a:avLst/>
          </a:prstGeom>
          <a:ln>
            <a:noFill/>
          </a:ln>
        </p:spPr>
      </p:pic>
      <p:pic>
        <p:nvPicPr>
          <p:cNvPr id="35" name="Picture 3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702160" y="1203480"/>
            <a:ext cx="3738600" cy="2982960"/>
          </a:xfrm>
          <a:prstGeom prst="rect">
            <a:avLst/>
          </a:prstGeom>
          <a:ln>
            <a:noFill/>
          </a:ln>
        </p:spPr>
      </p:pic>
      <p:pic>
        <p:nvPicPr>
          <p:cNvPr id="71" name="Picture 70"/>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0" strike="noStrike" spc="-1">
                <a:solidFill>
                  <a:srgbClr val="1F497D"/>
                </a:solidFill>
                <a:uFill>
                  <a:solidFill>
                    <a:srgbClr val="FFFFFF"/>
                  </a:solidFill>
                </a:uFill>
                <a:latin typeface="Caviar Dreams"/>
                <a:ea typeface="DejaVu Sans" panose="020B0603030804020204"/>
              </a:rPr>
              <a:t>PROPOSAL PROYEK AKHIR</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4297680" y="1280160"/>
            <a:ext cx="4418280" cy="760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1" strike="noStrike" spc="-1">
                <a:solidFill>
                  <a:srgbClr val="1F497D"/>
                </a:solidFill>
                <a:uFill>
                  <a:solidFill>
                    <a:srgbClr val="FFFFFF"/>
                  </a:solidFill>
                </a:uFill>
                <a:latin typeface="Adobe Gothic Std B"/>
                <a:ea typeface="Adobe Gothic Std B"/>
              </a:rPr>
              <a:t>SEMINAR </a:t>
            </a:r>
            <a:endParaRPr lang="en-US" sz="1800" b="0" strike="noStrike" spc="-1">
              <a:solidFill>
                <a:srgbClr val="000000"/>
              </a:solidFill>
              <a:uFill>
                <a:solidFill>
                  <a:srgbClr val="FFFFFF"/>
                </a:solidFill>
              </a:uFill>
              <a:latin typeface="Arial" panose="020B0604020202020204"/>
            </a:endParaRPr>
          </a:p>
        </p:txBody>
      </p:sp>
      <p:sp>
        <p:nvSpPr>
          <p:cNvPr id="79" name="CustomShape 3"/>
          <p:cNvSpPr/>
          <p:nvPr/>
        </p:nvSpPr>
        <p:spPr>
          <a:xfrm>
            <a:off x="4174920" y="2560320"/>
            <a:ext cx="4713840" cy="142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1"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sz="1800" b="0" strike="noStrike" spc="-1">
              <a:solidFill>
                <a:srgbClr val="000000"/>
              </a:solidFill>
              <a:uFill>
                <a:solidFill>
                  <a:srgbClr val="FFFFFF"/>
                </a:solidFill>
              </a:uFill>
              <a:latin typeface="Arial" panose="020B0604020202020204"/>
            </a:endParaRPr>
          </a:p>
          <a:p>
            <a:pPr algn="just">
              <a:lnSpc>
                <a:spcPct val="150000"/>
              </a:lnSpc>
            </a:pPr>
            <a:endParaRPr lang="en-US" sz="1800" b="0" strike="noStrike" spc="-1">
              <a:solidFill>
                <a:srgbClr val="000000"/>
              </a:solidFill>
              <a:uFill>
                <a:solidFill>
                  <a:srgbClr val="FFFFFF"/>
                </a:solidFill>
              </a:uFill>
              <a:latin typeface="Arial" panose="020B0604020202020204"/>
            </a:endParaRPr>
          </a:p>
        </p:txBody>
      </p:sp>
      <p:sp>
        <p:nvSpPr>
          <p:cNvPr id="80" name="CustomShape 4"/>
          <p:cNvSpPr/>
          <p:nvPr/>
        </p:nvSpPr>
        <p:spPr>
          <a:xfrm>
            <a:off x="3931920" y="4353480"/>
            <a:ext cx="16455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1" i="1" strike="noStrike" spc="-1">
                <a:solidFill>
                  <a:srgbClr val="1F497D"/>
                </a:solidFill>
                <a:uFill>
                  <a:solidFill>
                    <a:srgbClr val="FFFFFF"/>
                  </a:solidFill>
                </a:uFill>
                <a:latin typeface="Caviar Dreams"/>
                <a:ea typeface="DejaVu Sans" panose="020B0603030804020204"/>
              </a:rPr>
              <a:t>Presented by : </a:t>
            </a:r>
            <a:endParaRPr lang="en-US" sz="1800" b="0" strike="noStrike" spc="-1">
              <a:solidFill>
                <a:srgbClr val="000000"/>
              </a:solidFill>
              <a:uFill>
                <a:solidFill>
                  <a:srgbClr val="FFFFFF"/>
                </a:solidFill>
              </a:uFill>
              <a:latin typeface="Arial" panose="020B0604020202020204"/>
            </a:endParaRPr>
          </a:p>
        </p:txBody>
      </p:sp>
      <p:sp>
        <p:nvSpPr>
          <p:cNvPr id="81" name="CustomShape 5"/>
          <p:cNvSpPr/>
          <p:nvPr/>
        </p:nvSpPr>
        <p:spPr>
          <a:xfrm>
            <a:off x="5482800" y="4371840"/>
            <a:ext cx="355284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1F497D"/>
                </a:solidFill>
                <a:uFill>
                  <a:solidFill>
                    <a:srgbClr val="FFFFFF"/>
                  </a:solidFill>
                </a:uFill>
                <a:latin typeface="Caviar Dreams"/>
                <a:ea typeface="DejaVu Sans" panose="020B0603030804020204"/>
              </a:rPr>
              <a:t>Muhammad Rusminto Hadiyono (15/386767/SV/10153)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9">
                                            <p:txEl>
                                              <p:pRg st="0" end="93"/>
                                            </p:txEl>
                                          </p:spTgt>
                                        </p:tgtEl>
                                        <p:attrNameLst>
                                          <p:attrName>style.visibility</p:attrName>
                                        </p:attrNameLst>
                                      </p:cBhvr>
                                      <p:to>
                                        <p:strVal val="visible"/>
                                      </p:to>
                                    </p:set>
                                    <p:animEffect transition="in" filter="wipe(up)">
                                      <p:cBhvr additive="repl">
                                        <p:cTn id="7" dur="500"/>
                                        <p:tgtEl>
                                          <p:spTgt spid="79">
                                            <p:txEl>
                                              <p:pRg st="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1983740" y="1414145"/>
            <a:ext cx="5831840" cy="3251200"/>
          </a:xfrm>
          <a:prstGeom prst="rect">
            <a:avLst/>
          </a:prstGeom>
        </p:spPr>
      </p:pic>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Server Sent Events</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Server Sent Events merupakan proses pengiriman data (</a:t>
            </a:r>
            <a:r>
              <a:rPr lang="en-US" altLang="en-US" sz="1200" b="0" i="1" strike="noStrike" spc="-1">
                <a:solidFill>
                  <a:srgbClr val="000000"/>
                </a:solidFill>
                <a:uFill>
                  <a:solidFill>
                    <a:srgbClr val="FFFFFF"/>
                  </a:solidFill>
                </a:uFill>
                <a:latin typeface="Caviar Dreams"/>
                <a:ea typeface="DejaVu Sans" panose="020B0603030804020204"/>
              </a:rPr>
              <a:t>events</a:t>
            </a:r>
            <a:r>
              <a:rPr lang="en-US" altLang="en-US" sz="1200" b="0" strike="noStrike" spc="-1">
                <a:solidFill>
                  <a:srgbClr val="000000"/>
                </a:solidFill>
                <a:uFill>
                  <a:solidFill>
                    <a:srgbClr val="FFFFFF"/>
                  </a:solidFill>
                </a:uFill>
                <a:latin typeface="Caviar Dreams"/>
                <a:ea typeface="DejaVu Sans" panose="020B0603030804020204"/>
              </a:rPr>
              <a:t>) melalui protokol HTTP dengan menggunakan header “Content-Type: text/event-stream” sehingga memungkinkan komunikasi satu arah dari server menuju client secara terus-menerus.</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Dalam penerapannya di HTTP/1.1, Chrome serta Mozilla hanya mampu memiliki 6 koneksi (stream) dalam satu browser.</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1499870" y="1361440"/>
            <a:ext cx="6425565" cy="3255645"/>
          </a:xfrm>
          <a:prstGeom prst="rect">
            <a:avLst/>
          </a:prstGeom>
        </p:spPr>
      </p:pic>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Websocket</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Websocket adalah protokol yang menyediakan komunikasi </a:t>
            </a:r>
            <a:r>
              <a:rPr lang="en-US" altLang="en-US" sz="1200" b="0" i="1" strike="noStrike" spc="-1">
                <a:solidFill>
                  <a:srgbClr val="000000"/>
                </a:solidFill>
                <a:uFill>
                  <a:solidFill>
                    <a:srgbClr val="FFFFFF"/>
                  </a:solidFill>
                </a:uFill>
                <a:latin typeface="Caviar Dreams"/>
                <a:ea typeface="DejaVu Sans" panose="020B0603030804020204"/>
              </a:rPr>
              <a:t>full-duplex</a:t>
            </a:r>
            <a:r>
              <a:rPr lang="en-US" altLang="en-US" sz="1200" b="0" strike="noStrike" spc="-1">
                <a:solidFill>
                  <a:srgbClr val="000000"/>
                </a:solidFill>
                <a:uFill>
                  <a:solidFill>
                    <a:srgbClr val="FFFFFF"/>
                  </a:solidFill>
                </a:uFill>
                <a:latin typeface="Caviar Dreams"/>
                <a:ea typeface="DejaVu Sans" panose="020B0603030804020204"/>
              </a:rPr>
              <a:t> melalui satu jalur TCP dalam satu socket.</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Untuk menggunakan Websocket, haruslah terlebih dahulu dilakukan upgrade HTTP.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Berbeda dengan </a:t>
            </a:r>
            <a:r>
              <a:rPr lang="en-US" altLang="en-US" sz="1200" b="0" i="1" strike="noStrike" spc="-1">
                <a:solidFill>
                  <a:srgbClr val="000000"/>
                </a:solidFill>
                <a:uFill>
                  <a:solidFill>
                    <a:srgbClr val="FFFFFF"/>
                  </a:solidFill>
                </a:uFill>
                <a:latin typeface="Caviar Dreams"/>
                <a:ea typeface="DejaVu Sans" panose="020B0603030804020204"/>
              </a:rPr>
              <a:t>Server Sent Events</a:t>
            </a:r>
            <a:r>
              <a:rPr lang="en-US" altLang="en-US" sz="1200" b="0" strike="noStrike" spc="-1">
                <a:solidFill>
                  <a:srgbClr val="000000"/>
                </a:solidFill>
                <a:uFill>
                  <a:solidFill>
                    <a:srgbClr val="FFFFFF"/>
                  </a:solidFill>
                </a:uFill>
                <a:latin typeface="Caviar Dreams"/>
                <a:ea typeface="DejaVu Sans" panose="020B0603030804020204"/>
              </a:rPr>
              <a:t>, setelah </a:t>
            </a:r>
            <a:r>
              <a:rPr lang="en-US" altLang="en-US" sz="1200" b="0" i="1" strike="noStrike" spc="-1">
                <a:solidFill>
                  <a:srgbClr val="000000"/>
                </a:solidFill>
                <a:uFill>
                  <a:solidFill>
                    <a:srgbClr val="FFFFFF"/>
                  </a:solidFill>
                </a:uFill>
                <a:latin typeface="Caviar Dreams"/>
                <a:ea typeface="DejaVu Sans" panose="020B0603030804020204"/>
              </a:rPr>
              <a:t>server </a:t>
            </a:r>
            <a:r>
              <a:rPr lang="en-US" altLang="en-US" sz="1200" b="0" strike="noStrike" spc="-1">
                <a:solidFill>
                  <a:srgbClr val="000000"/>
                </a:solidFill>
                <a:uFill>
                  <a:solidFill>
                    <a:srgbClr val="FFFFFF"/>
                  </a:solidFill>
                </a:uFill>
                <a:latin typeface="Caviar Dreams"/>
                <a:ea typeface="DejaVu Sans" panose="020B0603030804020204"/>
              </a:rPr>
              <a:t>mati lalu hidup lagi, client tidak mampu melakukan </a:t>
            </a:r>
            <a:r>
              <a:rPr lang="en-US" altLang="en-US" sz="1200" b="0" i="1" strike="noStrike" spc="-1">
                <a:solidFill>
                  <a:srgbClr val="000000"/>
                </a:solidFill>
                <a:uFill>
                  <a:solidFill>
                    <a:srgbClr val="FFFFFF"/>
                  </a:solidFill>
                </a:uFill>
                <a:latin typeface="Caviar Dreams"/>
                <a:ea typeface="DejaVu Sans" panose="020B0603030804020204"/>
              </a:rPr>
              <a:t>reconnection</a:t>
            </a:r>
            <a:r>
              <a:rPr lang="en-US" altLang="en-US" sz="1200" b="0" strike="noStrike" spc="-1">
                <a:solidFill>
                  <a:srgbClr val="000000"/>
                </a:solidFill>
                <a:uFill>
                  <a:solidFill>
                    <a:srgbClr val="FFFFFF"/>
                  </a:solidFill>
                </a:uFill>
                <a:latin typeface="Caviar Dreams"/>
                <a:ea typeface="DejaVu Sans" panose="020B0603030804020204"/>
              </a:rPr>
              <a:t> kecuali dengan library tambahan.</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840740" y="1450975"/>
            <a:ext cx="7042150" cy="3166110"/>
          </a:xfrm>
          <a:prstGeom prst="rect">
            <a:avLst/>
          </a:prstGeom>
        </p:spPr>
      </p:pic>
    </p:spTree>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Comparison of IoT Application Layer Protocols</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Through a Smart Parking Implementation</a:t>
            </a:r>
            <a:endParaRPr lang="en-US" sz="1800" b="0" strike="noStrike" spc="-1">
              <a:solidFill>
                <a:srgbClr val="000000"/>
              </a:solidFill>
              <a:uFill>
                <a:solidFill>
                  <a:srgbClr val="FFFFFF"/>
                </a:solidFill>
              </a:uFill>
              <a:latin typeface="Arial" panose="020B0604020202020204"/>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Paridhika Kayal dan Harry Perros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Dilakukan perbandingan </a:t>
            </a:r>
            <a:r>
              <a:rPr lang="en-GB" sz="1200" b="0" i="1" strike="noStrike" spc="-1">
                <a:solidFill>
                  <a:srgbClr val="000000"/>
                </a:solidFill>
                <a:uFill>
                  <a:solidFill>
                    <a:srgbClr val="FFFFFF"/>
                  </a:solidFill>
                </a:uFill>
                <a:latin typeface="Caviar Dreams"/>
                <a:ea typeface="Times New Roman" panose="02020603050405020304"/>
              </a:rPr>
              <a:t>response time </a:t>
            </a:r>
            <a:r>
              <a:rPr lang="en-US" sz="1200" b="0" strike="noStrike" spc="-1">
                <a:solidFill>
                  <a:srgbClr val="000000"/>
                </a:solidFill>
                <a:uFill>
                  <a:solidFill>
                    <a:srgbClr val="FFFFFF"/>
                  </a:solidFill>
                </a:uFill>
                <a:latin typeface="Caviar Dreams"/>
                <a:ea typeface="DejaVu Sans" panose="020B0603030804020204"/>
              </a:rPr>
              <a:t>untuk protokol MQTT, CoAP, XMPP dan MQTT melalui Websocket. Dalam jurnal ini menunjukkan bahwa protokol MQTT memiliki rata-rata </a:t>
            </a:r>
            <a:r>
              <a:rPr lang="en-GB" sz="1200" b="0" i="1" strike="noStrike" spc="-1">
                <a:solidFill>
                  <a:srgbClr val="000000"/>
                </a:solidFill>
                <a:uFill>
                  <a:solidFill>
                    <a:srgbClr val="FFFFFF"/>
                  </a:solidFill>
                </a:uFill>
                <a:latin typeface="Caviar Dreams"/>
                <a:ea typeface="Times New Roman" panose="02020603050405020304"/>
              </a:rPr>
              <a:t>response time</a:t>
            </a:r>
            <a:r>
              <a:rPr lang="en-US" sz="1200" b="0" strike="noStrike" spc="-1">
                <a:solidFill>
                  <a:srgbClr val="000000"/>
                </a:solidFill>
                <a:uFill>
                  <a:solidFill>
                    <a:srgbClr val="FFFFFF"/>
                  </a:solidFill>
                </a:uFill>
                <a:latin typeface="Caviar Dreams"/>
                <a:ea typeface="DejaVu Sans" panose="020B0603030804020204"/>
              </a:rPr>
              <a:t> paling rendah dalam kondisi pengguna </a:t>
            </a:r>
            <a:r>
              <a:rPr lang="en-GB" sz="1200" b="0" i="1" strike="noStrike" spc="-1">
                <a:solidFill>
                  <a:srgbClr val="000000"/>
                </a:solidFill>
                <a:uFill>
                  <a:solidFill>
                    <a:srgbClr val="FFFFFF"/>
                  </a:solidFill>
                </a:uFill>
                <a:latin typeface="Caviar Dreams"/>
                <a:ea typeface="Times New Roman" panose="02020603050405020304"/>
              </a:rPr>
              <a:t>resource</a:t>
            </a:r>
            <a:r>
              <a:rPr lang="en-GB" sz="1200" b="0" strike="noStrike" spc="-1">
                <a:solidFill>
                  <a:srgbClr val="000000"/>
                </a:solidFill>
                <a:uFill>
                  <a:solidFill>
                    <a:srgbClr val="FFFFFF"/>
                  </a:solidFill>
                </a:uFill>
                <a:latin typeface="Caviar Dreams"/>
                <a:ea typeface="DejaVu Sans" panose="020B0603030804020204"/>
              </a:rPr>
              <a:t> CPU yang terus </a:t>
            </a:r>
            <a:r>
              <a:rPr lang="en-US" altLang="en-GB" sz="1200" b="0" strike="noStrike" spc="-1">
                <a:solidFill>
                  <a:srgbClr val="000000"/>
                </a:solidFill>
                <a:uFill>
                  <a:solidFill>
                    <a:srgbClr val="FFFFFF"/>
                  </a:solidFill>
                </a:uFill>
                <a:latin typeface="Caviar Dreams"/>
                <a:ea typeface="DejaVu Sans" panose="020B0603030804020204"/>
              </a:rPr>
              <a:t>meningkat</a:t>
            </a:r>
            <a:endParaRPr lang="en-US" altLang="en-GB" sz="1200" b="0" strike="noStrike" spc="-1">
              <a:solidFill>
                <a:srgbClr val="000000"/>
              </a:solidFill>
              <a:uFill>
                <a:solidFill>
                  <a:srgbClr val="FFFFFF"/>
                </a:solidFill>
              </a:uFill>
              <a:latin typeface="Caviar Dreams"/>
              <a:ea typeface="DejaVu Sans" panose="020B0603030804020204"/>
            </a:endParaRPr>
          </a:p>
        </p:txBody>
      </p:sp>
      <p:sp>
        <p:nvSpPr>
          <p:cNvPr id="16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6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6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6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6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6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29150" y="227330"/>
            <a:ext cx="36169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20880" y="177840"/>
            <a:ext cx="3686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766800" y="1454760"/>
            <a:ext cx="7405200" cy="54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Real-time Application Framework for Speech Recognition</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Using HTTP/2 and SSE</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Kalamullah Ramli, Asril Jarin, dan Suryadi Suryadi (2018))</a:t>
            </a:r>
            <a:endParaRPr lang="en-US" sz="1800" b="0" strike="noStrike" spc="-1">
              <a:solidFill>
                <a:srgbClr val="000000"/>
              </a:solidFill>
              <a:uFill>
                <a:solidFill>
                  <a:srgbClr val="FFFFFF"/>
                </a:solidFill>
              </a:uFill>
              <a:latin typeface="Arial" panose="020B0604020202020204"/>
            </a:endParaRPr>
          </a:p>
        </p:txBody>
      </p:sp>
      <p:sp>
        <p:nvSpPr>
          <p:cNvPr id="173" name="CustomShape 4"/>
          <p:cNvSpPr/>
          <p:nvPr/>
        </p:nvSpPr>
        <p:spPr>
          <a:xfrm>
            <a:off x="778595" y="2341285"/>
            <a:ext cx="7393680" cy="240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Menerapkan HTTP/2 untuk </a:t>
            </a:r>
            <a:r>
              <a:rPr lang="en-US" sz="1200" b="0" i="1" strike="noStrike" spc="-1">
                <a:solidFill>
                  <a:srgbClr val="000000"/>
                </a:solidFill>
                <a:uFill>
                  <a:solidFill>
                    <a:srgbClr val="FFFFFF"/>
                  </a:solidFill>
                </a:uFill>
                <a:latin typeface="Caviar Dreams"/>
                <a:ea typeface="DejaVu Sans" panose="020B0603030804020204"/>
              </a:rPr>
              <a:t>Speech Recognition</a:t>
            </a:r>
            <a:r>
              <a:rPr lang="en-US" sz="1200" b="0" strike="noStrike" spc="-1">
                <a:solidFill>
                  <a:srgbClr val="000000"/>
                </a:solidFill>
                <a:uFill>
                  <a:solidFill>
                    <a:srgbClr val="FFFFFF"/>
                  </a:solidFill>
                </a:uFill>
                <a:latin typeface="Caviar Dreams"/>
                <a:ea typeface="DejaVu Sans" panose="020B0603030804020204"/>
              </a:rPr>
              <a:t> serta dilakukan pengujian </a:t>
            </a:r>
            <a:r>
              <a:rPr lang="en-US" altLang="en-US" sz="1200" b="0" i="1" strike="noStrike" spc="-1">
                <a:solidFill>
                  <a:srgbClr val="000000"/>
                </a:solidFill>
                <a:uFill>
                  <a:solidFill>
                    <a:srgbClr val="FFFFFF"/>
                  </a:solidFill>
                </a:uFill>
                <a:latin typeface="Caviar Dreams"/>
                <a:ea typeface="DejaVu Sans" panose="020B0603030804020204"/>
              </a:rPr>
              <a:t>application </a:t>
            </a:r>
            <a:r>
              <a:rPr lang="en-US" sz="1200" b="0" i="1" strike="noStrike" spc="-1">
                <a:solidFill>
                  <a:srgbClr val="000000"/>
                </a:solidFill>
                <a:uFill>
                  <a:solidFill>
                    <a:srgbClr val="FFFFFF"/>
                  </a:solidFill>
                </a:uFill>
                <a:latin typeface="Caviar Dreams"/>
                <a:ea typeface="DejaVu Sans" panose="020B0603030804020204"/>
              </a:rPr>
              <a:t>latency</a:t>
            </a:r>
            <a:r>
              <a:rPr lang="en-US" sz="1200" b="0" strike="noStrike" spc="-1">
                <a:solidFill>
                  <a:srgbClr val="000000"/>
                </a:solidFill>
                <a:uFill>
                  <a:solidFill>
                    <a:srgbClr val="FFFFFF"/>
                  </a:solidFill>
                </a:uFill>
                <a:latin typeface="Caviar Dreams"/>
                <a:ea typeface="DejaVu Sans" panose="020B0603030804020204"/>
              </a:rPr>
              <a:t> melalui ns-3 (simulator). Pengambilan data dilakukan dengan cara mengirimkan </a:t>
            </a:r>
            <a:r>
              <a:rPr lang="en-US" altLang="en-US" sz="1200" b="0" strike="noStrike" spc="-1">
                <a:solidFill>
                  <a:srgbClr val="000000"/>
                </a:solidFill>
                <a:uFill>
                  <a:solidFill>
                    <a:srgbClr val="FFFFFF"/>
                  </a:solidFill>
                </a:uFill>
                <a:latin typeface="Caviar Dreams"/>
                <a:ea typeface="DejaVu Sans" panose="020B0603030804020204"/>
              </a:rPr>
              <a:t>panjang percakapan</a:t>
            </a:r>
            <a:r>
              <a:rPr lang="en-US" sz="1200" b="0" strike="noStrike" spc="-1">
                <a:solidFill>
                  <a:srgbClr val="000000"/>
                </a:solidFill>
                <a:uFill>
                  <a:solidFill>
                    <a:srgbClr val="FFFFFF"/>
                  </a:solidFill>
                </a:uFill>
                <a:latin typeface="Caviar Dreams"/>
                <a:ea typeface="DejaVu Sans" panose="020B0603030804020204"/>
              </a:rPr>
              <a:t> yang </a:t>
            </a:r>
            <a:r>
              <a:rPr lang="en-US" altLang="en-US" sz="1200" b="0" strike="noStrike" spc="-1">
                <a:solidFill>
                  <a:srgbClr val="000000"/>
                </a:solidFill>
                <a:uFill>
                  <a:solidFill>
                    <a:srgbClr val="FFFFFF"/>
                  </a:solidFill>
                </a:uFill>
                <a:latin typeface="Caviar Dreams"/>
                <a:ea typeface="DejaVu Sans" panose="020B0603030804020204"/>
              </a:rPr>
              <a:t>berbeda-beda </a:t>
            </a:r>
            <a:r>
              <a:rPr lang="en-US" sz="1200" b="0" strike="noStrike" spc="-1">
                <a:solidFill>
                  <a:srgbClr val="000000"/>
                </a:solidFill>
                <a:uFill>
                  <a:solidFill>
                    <a:srgbClr val="FFFFFF"/>
                  </a:solidFill>
                </a:uFill>
                <a:latin typeface="Caviar Dreams"/>
                <a:ea typeface="DejaVu Sans" panose="020B0603030804020204"/>
              </a:rPr>
              <a:t>melalui HTTP/2 dan Websocket. Kesimpulan yang didapatkan dari penelitian ini adalah nilai latensi antar keduanya sebanding.</a:t>
            </a:r>
            <a:endParaRPr lang="en-US" sz="1800" b="0" strike="noStrike" spc="-1">
              <a:solidFill>
                <a:srgbClr val="000000"/>
              </a:solidFill>
              <a:uFill>
                <a:solidFill>
                  <a:srgbClr val="FFFFFF"/>
                </a:solidFill>
              </a:uFill>
              <a:latin typeface="Arial" panose="020B0604020202020204"/>
            </a:endParaRPr>
          </a:p>
        </p:txBody>
      </p:sp>
      <p:sp>
        <p:nvSpPr>
          <p:cNvPr id="17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7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7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7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7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7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83760" y="227330"/>
            <a:ext cx="356235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82" name="CustomShape 3"/>
          <p:cNvSpPr/>
          <p:nvPr/>
        </p:nvSpPr>
        <p:spPr>
          <a:xfrm>
            <a:off x="1539875" y="1506220"/>
            <a:ext cx="5632450" cy="1092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strike="noStrike" spc="-1">
                <a:solidFill>
                  <a:srgbClr val="000000"/>
                </a:solidFill>
                <a:uFill>
                  <a:solidFill>
                    <a:srgbClr val="FFFFFF"/>
                  </a:solidFill>
                </a:uFill>
                <a:latin typeface="Caviar Dreams"/>
                <a:ea typeface="Calibri"/>
              </a:rPr>
              <a:t>Analisis Perbandingan Kinerja Protokol Websocket dengan Protokol SSE </a:t>
            </a:r>
            <a:endParaRPr lang="en-US" sz="1200" b="1" strike="noStrike" spc="-1">
              <a:solidFill>
                <a:srgbClr val="000000"/>
              </a:solidFill>
              <a:uFill>
                <a:solidFill>
                  <a:srgbClr val="FFFFFF"/>
                </a:solidFill>
              </a:uFill>
              <a:latin typeface="Caviar Dreams"/>
              <a:ea typeface="Calibri"/>
            </a:endParaRPr>
          </a:p>
          <a:p>
            <a:pPr algn="ctr">
              <a:lnSpc>
                <a:spcPct val="150000"/>
              </a:lnSpc>
            </a:pPr>
            <a:r>
              <a:rPr lang="en-US" sz="1200" b="1" strike="noStrike" spc="-1">
                <a:solidFill>
                  <a:srgbClr val="000000"/>
                </a:solidFill>
                <a:uFill>
                  <a:solidFill>
                    <a:srgbClr val="FFFFFF"/>
                  </a:solidFill>
                </a:uFill>
                <a:latin typeface="Caviar Dreams"/>
                <a:ea typeface="Calibri"/>
              </a:rPr>
              <a:t>pada Teknologi Push Notification </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Panser Brigade Muhammad, Widhi Yahya, and Achmad Basuki (2018))</a:t>
            </a:r>
            <a:endParaRPr lang="en-US" sz="1800" b="0" strike="noStrike" spc="-1">
              <a:solidFill>
                <a:srgbClr val="000000"/>
              </a:solidFill>
              <a:uFill>
                <a:solidFill>
                  <a:srgbClr val="FFFFFF"/>
                </a:solidFill>
              </a:uFill>
              <a:latin typeface="Arial" panose="020B0604020202020204"/>
            </a:endParaRPr>
          </a:p>
        </p:txBody>
      </p:sp>
      <p:sp>
        <p:nvSpPr>
          <p:cNvPr id="183" name="CustomShape 4"/>
          <p:cNvSpPr/>
          <p:nvPr/>
        </p:nvSpPr>
        <p:spPr>
          <a:xfrm>
            <a:off x="1540510" y="2599055"/>
            <a:ext cx="563245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 dalam penelitian tersebut, dilakukan analisis perba</a:t>
            </a:r>
            <a:r>
              <a:rPr lang="en-US" altLang="en-US" sz="1200" b="0" strike="noStrike" spc="-1">
                <a:solidFill>
                  <a:srgbClr val="000000"/>
                </a:solidFill>
                <a:uFill>
                  <a:solidFill>
                    <a:srgbClr val="FFFFFF"/>
                  </a:solidFill>
                </a:uFill>
                <a:latin typeface="Caviar Dreams"/>
                <a:ea typeface="DejaVu Sans" panose="020B0603030804020204"/>
              </a:rPr>
              <a:t>n</a:t>
            </a:r>
            <a:r>
              <a:rPr lang="en-US" sz="1200" b="0" strike="noStrike" spc="-1">
                <a:solidFill>
                  <a:srgbClr val="000000"/>
                </a:solidFill>
                <a:uFill>
                  <a:solidFill>
                    <a:srgbClr val="FFFFFF"/>
                  </a:solidFill>
                </a:uFill>
                <a:latin typeface="Caviar Dreams"/>
                <a:ea typeface="DejaVu Sans" panose="020B0603030804020204"/>
              </a:rPr>
              <a:t>dingan delay </a:t>
            </a:r>
            <a:r>
              <a:rPr lang="en-US" altLang="en-US" sz="1200" b="0" strike="noStrike" spc="-1">
                <a:solidFill>
                  <a:srgbClr val="000000"/>
                </a:solidFill>
                <a:uFill>
                  <a:solidFill>
                    <a:srgbClr val="FFFFFF"/>
                  </a:solidFill>
                </a:uFill>
                <a:latin typeface="Caviar Dreams"/>
                <a:ea typeface="DejaVu Sans" panose="020B0603030804020204"/>
              </a:rPr>
              <a:t>dengan</a:t>
            </a:r>
            <a:r>
              <a:rPr lang="en-US" sz="1200" b="0" strike="noStrike" spc="-1">
                <a:solidFill>
                  <a:srgbClr val="000000"/>
                </a:solidFill>
                <a:uFill>
                  <a:solidFill>
                    <a:srgbClr val="FFFFFF"/>
                  </a:solidFill>
                </a:uFill>
                <a:latin typeface="Caviar Dreams"/>
                <a:ea typeface="DejaVu Sans" panose="020B0603030804020204"/>
              </a:rPr>
              <a:t> besar resource CPU yang digunakan oleh teknologi SSE maupun Websocket dengan server yang  dijalankan menggunakan bahasa python</a:t>
            </a:r>
            <a:r>
              <a:rPr lang="en-US" altLang="en-US" sz="1200" b="0" strike="noStrike" spc="-1">
                <a:solidFill>
                  <a:srgbClr val="000000"/>
                </a:solidFill>
                <a:uFill>
                  <a:solidFill>
                    <a:srgbClr val="FFFFFF"/>
                  </a:solidFill>
                </a:uFill>
                <a:latin typeface="Caviar Dreams"/>
                <a:ea typeface="DejaVu Sans" panose="020B0603030804020204"/>
              </a:rPr>
              <a:t>. </a:t>
            </a:r>
            <a:r>
              <a:rPr lang="en-US" sz="1200" b="0" strike="noStrike" spc="-1">
                <a:solidFill>
                  <a:srgbClr val="000000"/>
                </a:solidFill>
                <a:uFill>
                  <a:solidFill>
                    <a:srgbClr val="FFFFFF"/>
                  </a:solidFill>
                </a:uFill>
                <a:latin typeface="Caviar Dreams"/>
                <a:ea typeface="DejaVu Sans" panose="020B0603030804020204"/>
              </a:rPr>
              <a:t>Hasilnya adalah rata-rata delay dan penggunaan resource CPU dari SSE lebih kecil dibandingkan dengan menggunakan Webscoket</a:t>
            </a:r>
            <a:endParaRPr lang="en-US" sz="1800" b="0" strike="noStrike" spc="-1">
              <a:solidFill>
                <a:srgbClr val="000000"/>
              </a:solidFill>
              <a:uFill>
                <a:solidFill>
                  <a:srgbClr val="FFFFFF"/>
                </a:solidFill>
              </a:uFill>
              <a:latin typeface="Arial" panose="020B0604020202020204"/>
            </a:endParaRPr>
          </a:p>
        </p:txBody>
      </p:sp>
      <p:sp>
        <p:nvSpPr>
          <p:cNvPr id="18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8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8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8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8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8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872355" y="227330"/>
            <a:ext cx="33737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1264715" y="1678915"/>
            <a:ext cx="6615000" cy="81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Performance comparison of XHR polling, Long polling,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Server sent events and Websockets</a:t>
            </a:r>
            <a:endParaRPr lang="en-US" sz="1800" b="0" strike="noStrike" spc="-1">
              <a:solidFill>
                <a:srgbClr val="000000"/>
              </a:solidFill>
              <a:uFill>
                <a:solidFill>
                  <a:srgbClr val="FFFFFF"/>
                </a:solidFill>
              </a:uFill>
              <a:latin typeface="Arial" panose="020B0604020202020204"/>
            </a:endParaRPr>
          </a:p>
          <a:p>
            <a:pPr algn="ctr">
              <a:lnSpc>
                <a:spcPct val="120000"/>
              </a:lnSpc>
            </a:pPr>
            <a:r>
              <a:rPr lang="en-US" sz="1200" b="1" strike="noStrike" spc="-1">
                <a:solidFill>
                  <a:srgbClr val="000000"/>
                </a:solidFill>
                <a:uFill>
                  <a:solidFill>
                    <a:srgbClr val="FFFFFF"/>
                  </a:solidFill>
                </a:uFill>
                <a:latin typeface="Caviar Dreams"/>
                <a:ea typeface="DejaVu Sans" panose="020B0603030804020204"/>
              </a:rPr>
              <a:t>( Oliver Örnmyr dan Rasmus Appelqvist (2017) ) </a:t>
            </a: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991370" y="2667135"/>
            <a:ext cx="7160760" cy="98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Pada penelitian tersebut dilakukan pengujian penggunaan memori dan CPU dari 100 perangkat virtual yang terhubung dengan server menggunakan XHR Polling, Long Polling , Server Sent Events dan Websockets. Dan didapatkan hasil bahwa dari keempat perangkat tersebut Server Sent Events dan Websocket memiliki nilai penggunaan memori dan CPU terendah  serta perbedaan diantara keduanya sangat tipis</a:t>
            </a:r>
            <a:endParaRPr lang="en-US" sz="1800" b="0" strike="noStrike" spc="-1">
              <a:solidFill>
                <a:srgbClr val="000000"/>
              </a:solidFill>
              <a:uFill>
                <a:solidFill>
                  <a:srgbClr val="FFFFFF"/>
                </a:solidFill>
              </a:uFill>
              <a:latin typeface="Arial" panose="020B0604020202020204"/>
            </a:endParaRPr>
          </a:p>
        </p:txBody>
      </p:sp>
      <p:sp>
        <p:nvSpPr>
          <p:cNvPr id="19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9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9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9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9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9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Mobile HTML5: Efficiency and Performance of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WebSockets and Server-Sent Events</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DejaVu Sans" panose="020B0603030804020204"/>
              </a:rPr>
              <a:t>( Elliot Estep (2013) ) </a:t>
            </a:r>
            <a:endParaRPr 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Penelitian tersebut menguji performa browser ketika menggunakan Websockets dan Server Sent Events dalam berbagai jaringan smartphone (WiFi, 3G dan 4G). Hasil dari penelitian tersebut adalah performa konektivitas Websocket dan Server Sent Events tidak berbeda jauh, tergantung dengan browser dan konfigurasi jaringan yang digunakan.</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383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sp>
        <p:nvSpPr>
          <p:cNvPr id="98" name="CustomShape 16"/>
          <p:cNvSpPr/>
          <p:nvPr/>
        </p:nvSpPr>
        <p:spPr>
          <a:xfrm>
            <a:off x="1497600" y="1782000"/>
            <a:ext cx="2096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99" name="CustomShape 17"/>
          <p:cNvSpPr/>
          <p:nvPr/>
        </p:nvSpPr>
        <p:spPr>
          <a:xfrm>
            <a:off x="1486080" y="2147040"/>
            <a:ext cx="2495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00" name="CustomShape 18"/>
          <p:cNvSpPr/>
          <p:nvPr/>
        </p:nvSpPr>
        <p:spPr>
          <a:xfrm>
            <a:off x="1473480" y="2525400"/>
            <a:ext cx="2684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1" name="CustomShape 19"/>
          <p:cNvSpPr/>
          <p:nvPr/>
        </p:nvSpPr>
        <p:spPr>
          <a:xfrm>
            <a:off x="1463040" y="2896560"/>
            <a:ext cx="233892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2" name="CustomShape 20"/>
          <p:cNvSpPr/>
          <p:nvPr/>
        </p:nvSpPr>
        <p:spPr>
          <a:xfrm>
            <a:off x="1473120" y="3291840"/>
            <a:ext cx="1349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03" name="CustomShape 21"/>
          <p:cNvSpPr/>
          <p:nvPr/>
        </p:nvSpPr>
        <p:spPr>
          <a:xfrm>
            <a:off x="1463040" y="3691800"/>
            <a:ext cx="158436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04" name="CustomShape 22"/>
          <p:cNvSpPr/>
          <p:nvPr/>
        </p:nvSpPr>
        <p:spPr>
          <a:xfrm>
            <a:off x="4806950" y="227330"/>
            <a:ext cx="34391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additive="repl">
                                        <p:cTn id="7" dur="25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additive="repl">
                                        <p:cTn id="12" dur="25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additive="repl">
                                        <p:cTn id="17" dur="25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additive="repl">
                                        <p:cTn id="22" dur="25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additive="repl">
                                        <p:cTn id="27" dur="25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additive="repl">
                                        <p:cTn id="32"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928870" y="227330"/>
            <a:ext cx="33172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12" name="CustomShape 3"/>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13" name="CustomShape 4"/>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14" name="CustomShape 5"/>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15" name="CustomShape 6"/>
          <p:cNvSpPr/>
          <p:nvPr/>
        </p:nvSpPr>
        <p:spPr>
          <a:xfrm>
            <a:off x="5417280" y="854640"/>
            <a:ext cx="175572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16" name="CustomShape 7"/>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17" name="CustomShape 8"/>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000000"/>
                </a:solidFill>
                <a:uFill>
                  <a:solidFill>
                    <a:srgbClr val="FFFFFF"/>
                  </a:solidFill>
                </a:uFill>
                <a:latin typeface="Caviar Dreams"/>
                <a:ea typeface="DejaVu Sans" panose="020B0603030804020204"/>
              </a:rPr>
              <a:t>Berdasarkan kajian dari Tinjauan Pustaka, dapat dibuat hipotesis bahwa Server Sent Event</a:t>
            </a:r>
            <a:r>
              <a:rPr lang="en-US" altLang="en-US" sz="1600" b="0" strike="noStrike" spc="-1">
                <a:solidFill>
                  <a:srgbClr val="000000"/>
                </a:solidFill>
                <a:uFill>
                  <a:solidFill>
                    <a:srgbClr val="FFFFFF"/>
                  </a:solidFill>
                </a:uFill>
                <a:latin typeface="Caviar Dreams"/>
                <a:ea typeface="DejaVu Sans" panose="020B0603030804020204"/>
              </a:rPr>
              <a:t>s</a:t>
            </a:r>
            <a:r>
              <a:rPr lang="en-US" sz="1600" b="0" strike="noStrike" spc="-1">
                <a:solidFill>
                  <a:srgbClr val="000000"/>
                </a:solidFill>
                <a:uFill>
                  <a:solidFill>
                    <a:srgbClr val="FFFFFF"/>
                  </a:solidFill>
                </a:uFill>
                <a:latin typeface="Caviar Dreams"/>
                <a:ea typeface="DejaVu Sans" panose="020B0603030804020204"/>
              </a:rPr>
              <a:t> HTTP/2 </a:t>
            </a:r>
            <a:r>
              <a:rPr lang="en-US" altLang="en-US" sz="1600" b="0" strike="noStrike" spc="-1">
                <a:solidFill>
                  <a:srgbClr val="000000"/>
                </a:solidFill>
                <a:uFill>
                  <a:solidFill>
                    <a:srgbClr val="FFFFFF"/>
                  </a:solidFill>
                </a:uFill>
                <a:latin typeface="Caviar Dreams"/>
                <a:ea typeface="DejaVu Sans" panose="020B0603030804020204"/>
              </a:rPr>
              <a:t>serta Websocket </a:t>
            </a:r>
            <a:r>
              <a:rPr lang="en-US" sz="1600" b="0" strike="noStrike" spc="-1">
                <a:solidFill>
                  <a:srgbClr val="000000"/>
                </a:solidFill>
                <a:uFill>
                  <a:solidFill>
                    <a:srgbClr val="FFFFFF"/>
                  </a:solidFill>
                </a:uFill>
                <a:latin typeface="Caviar Dreams"/>
                <a:ea typeface="DejaVu Sans" panose="020B0603030804020204"/>
              </a:rPr>
              <a:t>memiliki </a:t>
            </a:r>
            <a:r>
              <a:rPr lang="en-US" altLang="en-US" sz="1600" b="0" strike="noStrike" spc="-1">
                <a:solidFill>
                  <a:srgbClr val="000000"/>
                </a:solidFill>
                <a:uFill>
                  <a:solidFill>
                    <a:srgbClr val="FFFFFF"/>
                  </a:solidFill>
                </a:uFill>
                <a:latin typeface="Caviar Dreams"/>
                <a:ea typeface="DejaVu Sans" panose="020B0603030804020204"/>
              </a:rPr>
              <a:t>response time lebih kecil daripada Server Sent Events HTTP/1.1</a:t>
            </a:r>
            <a:endParaRPr lang="en-US" alt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05705" y="227330"/>
            <a:ext cx="3240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20"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21" name="Picture 25"/>
          <p:cNvPicPr/>
          <p:nvPr/>
        </p:nvPicPr>
        <p:blipFill>
          <a:blip r:embed="rId1"/>
          <a:srcRect l="49683" t="-391"/>
          <a:stretch>
            <a:fillRect/>
          </a:stretch>
        </p:blipFill>
        <p:spPr>
          <a:xfrm>
            <a:off x="2125080" y="1510200"/>
            <a:ext cx="2401560" cy="556560"/>
          </a:xfrm>
          <a:prstGeom prst="rect">
            <a:avLst/>
          </a:prstGeom>
          <a:ln>
            <a:noFill/>
          </a:ln>
        </p:spPr>
      </p:pic>
      <p:pic>
        <p:nvPicPr>
          <p:cNvPr id="222" name="Picture 26"/>
          <p:cNvPicPr/>
          <p:nvPr/>
        </p:nvPicPr>
        <p:blipFill>
          <a:blip r:embed="rId1"/>
          <a:srcRect l="49683"/>
          <a:stretch>
            <a:fillRect/>
          </a:stretch>
        </p:blipFill>
        <p:spPr>
          <a:xfrm rot="10800000">
            <a:off x="36820" y="151177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panose="020B0604020202020204"/>
            </a:endParaRPr>
          </a:p>
        </p:txBody>
      </p:sp>
      <p:sp>
        <p:nvSpPr>
          <p:cNvPr id="224" name="CustomShape 4"/>
          <p:cNvSpPr/>
          <p:nvPr/>
        </p:nvSpPr>
        <p:spPr>
          <a:xfrm>
            <a:off x="1159560" y="2331360"/>
            <a:ext cx="1971360" cy="638640"/>
          </a:xfrm>
          <a:prstGeom prst="rect">
            <a:avLst/>
          </a:prstGeom>
          <a:noFill/>
          <a:ln>
            <a:noFill/>
          </a:ln>
        </p:spPr>
        <p:style>
          <a:lnRef idx="0">
            <a:srgbClr val="FFFFFF"/>
          </a:lnRef>
          <a:fillRef idx="0">
            <a:srgbClr val="FFFFFF"/>
          </a:fillRef>
          <a:effectRef idx="0">
            <a:srgbClr val="FFFFFF"/>
          </a:effectRef>
          <a:fontRef idx="minor"/>
        </p:style>
      </p:sp>
      <p:sp>
        <p:nvSpPr>
          <p:cNvPr id="225" name="CustomShape 5"/>
          <p:cNvSpPr/>
          <p:nvPr/>
        </p:nvSpPr>
        <p:spPr>
          <a:xfrm>
            <a:off x="5297040" y="2331360"/>
            <a:ext cx="23691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panose="020B0604020202020204"/>
            </a:endParaRPr>
          </a:p>
        </p:txBody>
      </p:sp>
      <p:sp>
        <p:nvSpPr>
          <p:cNvPr id="226" name="CustomShape 6"/>
          <p:cNvSpPr/>
          <p:nvPr/>
        </p:nvSpPr>
        <p:spPr>
          <a:xfrm>
            <a:off x="1500480" y="26535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111C76"/>
                </a:solidFill>
                <a:uFill>
                  <a:solidFill>
                    <a:srgbClr val="FFFFFF"/>
                  </a:solidFill>
                </a:uFill>
                <a:latin typeface="Caviar Dreams"/>
                <a:ea typeface="Open Sans Extrabold"/>
              </a:rPr>
              <a:t>3 Laptop / PC</a:t>
            </a:r>
            <a:endParaRPr lang="en-US" sz="1800" b="0" strike="noStrike" spc="-1">
              <a:solidFill>
                <a:srgbClr val="000000"/>
              </a:solidFill>
              <a:uFill>
                <a:solidFill>
                  <a:srgbClr val="FFFFFF"/>
                </a:solidFill>
              </a:uFill>
              <a:latin typeface="Arial" panose="020B0604020202020204"/>
            </a:endParaRPr>
          </a:p>
        </p:txBody>
      </p:sp>
      <p:sp>
        <p:nvSpPr>
          <p:cNvPr id="227" name="CustomShape 7"/>
          <p:cNvSpPr/>
          <p:nvPr/>
        </p:nvSpPr>
        <p:spPr>
          <a:xfrm>
            <a:off x="1500480" y="29984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3 unit Raspberry Pi</a:t>
            </a:r>
            <a:endParaRPr lang="en-US" sz="1800" b="0" strike="noStrike" spc="-1">
              <a:solidFill>
                <a:srgbClr val="000000"/>
              </a:solidFill>
              <a:uFill>
                <a:solidFill>
                  <a:srgbClr val="FFFFFF"/>
                </a:solidFill>
              </a:uFill>
              <a:latin typeface="Arial" panose="020B0604020202020204"/>
            </a:endParaRPr>
          </a:p>
        </p:txBody>
      </p:sp>
      <p:sp>
        <p:nvSpPr>
          <p:cNvPr id="228" name="CustomShape 8"/>
          <p:cNvSpPr/>
          <p:nvPr/>
        </p:nvSpPr>
        <p:spPr>
          <a:xfrm>
            <a:off x="1500480" y="3343680"/>
            <a:ext cx="286056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NodeMCU</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29" name="CustomShape 9"/>
          <p:cNvSpPr/>
          <p:nvPr/>
        </p:nvSpPr>
        <p:spPr>
          <a:xfrm>
            <a:off x="1500480" y="39747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DHT11</a:t>
            </a:r>
            <a:endParaRPr lang="en-US" sz="1800" b="0" strike="noStrike" spc="-1">
              <a:solidFill>
                <a:srgbClr val="000000"/>
              </a:solidFill>
              <a:uFill>
                <a:solidFill>
                  <a:srgbClr val="FFFFFF"/>
                </a:solidFill>
              </a:uFill>
              <a:latin typeface="Arial" panose="020B0604020202020204"/>
            </a:endParaRPr>
          </a:p>
        </p:txBody>
      </p:sp>
      <p:sp>
        <p:nvSpPr>
          <p:cNvPr id="230" name="CustomShape 10"/>
          <p:cNvSpPr/>
          <p:nvPr/>
        </p:nvSpPr>
        <p:spPr>
          <a:xfrm>
            <a:off x="5465520" y="30229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panose="020B0604020202020204"/>
            </a:endParaRPr>
          </a:p>
        </p:txBody>
      </p:sp>
      <p:sp>
        <p:nvSpPr>
          <p:cNvPr id="231" name="CustomShape 11"/>
          <p:cNvSpPr/>
          <p:nvPr/>
        </p:nvSpPr>
        <p:spPr>
          <a:xfrm>
            <a:off x="5465520" y="33595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Wireshark</a:t>
            </a:r>
            <a:endParaRPr lang="en-US" sz="1800" b="0" strike="noStrike" spc="-1">
              <a:solidFill>
                <a:srgbClr val="000000"/>
              </a:solidFill>
              <a:uFill>
                <a:solidFill>
                  <a:srgbClr val="FFFFFF"/>
                </a:solidFill>
              </a:uFill>
              <a:latin typeface="Arial" panose="020B0604020202020204"/>
            </a:endParaRPr>
          </a:p>
        </p:txBody>
      </p:sp>
      <p:sp>
        <p:nvSpPr>
          <p:cNvPr id="232" name="CustomShape 12"/>
          <p:cNvSpPr/>
          <p:nvPr/>
        </p:nvSpPr>
        <p:spPr>
          <a:xfrm>
            <a:off x="1500480" y="3653640"/>
            <a:ext cx="286056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panose="020B0604020202020204"/>
            </a:endParaRPr>
          </a:p>
        </p:txBody>
      </p:sp>
      <p:sp>
        <p:nvSpPr>
          <p:cNvPr id="233" name="CustomShape 13"/>
          <p:cNvSpPr/>
          <p:nvPr/>
        </p:nvSpPr>
        <p:spPr>
          <a:xfrm>
            <a:off x="5465520" y="268920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panose="020B0604020202020204"/>
            </a:endParaRPr>
          </a:p>
        </p:txBody>
      </p:sp>
      <p:sp>
        <p:nvSpPr>
          <p:cNvPr id="234" name="CustomShape 14"/>
          <p:cNvSpPr/>
          <p:nvPr/>
        </p:nvSpPr>
        <p:spPr>
          <a:xfrm>
            <a:off x="5462640" y="37148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panose="020B0604020202020204"/>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41" name="CustomShape 21"/>
          <p:cNvSpPr/>
          <p:nvPr/>
        </p:nvSpPr>
        <p:spPr>
          <a:xfrm>
            <a:off x="1500480" y="42969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LED Putih</a:t>
            </a:r>
            <a:endParaRPr lang="en-US" sz="1800" b="0" strike="noStrike" spc="-1">
              <a:solidFill>
                <a:srgbClr val="000000"/>
              </a:solidFill>
              <a:uFill>
                <a:solidFill>
                  <a:srgbClr val="FFFFFF"/>
                </a:solidFill>
              </a:uFill>
              <a:latin typeface="Arial" panose="020B0604020202020204"/>
            </a:endParaRPr>
          </a:p>
        </p:txBody>
      </p:sp>
      <p:pic>
        <p:nvPicPr>
          <p:cNvPr id="242" name="Picture 241"/>
          <p:cNvPicPr/>
          <p:nvPr/>
        </p:nvPicPr>
        <p:blipFill>
          <a:blip r:embed="rId2"/>
          <a:stretch>
            <a:fillRect/>
          </a:stretch>
        </p:blipFill>
        <p:spPr>
          <a:xfrm>
            <a:off x="274320" y="2240640"/>
            <a:ext cx="3784320" cy="685440"/>
          </a:xfrm>
          <a:prstGeom prst="rect">
            <a:avLst/>
          </a:prstGeom>
          <a:ln>
            <a:noFill/>
          </a:ln>
        </p:spPr>
      </p:pic>
      <p:pic>
        <p:nvPicPr>
          <p:cNvPr id="243" name="Picture 242"/>
          <p:cNvPicPr/>
          <p:nvPr/>
        </p:nvPicPr>
        <p:blipFill>
          <a:blip r:embed="rId2"/>
          <a:stretch>
            <a:fillRect/>
          </a:stretch>
        </p:blipFill>
        <p:spPr>
          <a:xfrm>
            <a:off x="4389120" y="2194560"/>
            <a:ext cx="3784320" cy="685440"/>
          </a:xfrm>
          <a:prstGeom prst="rect">
            <a:avLst/>
          </a:prstGeom>
          <a:ln>
            <a:noFill/>
          </a:ln>
        </p:spPr>
      </p:pic>
      <p:pic>
        <p:nvPicPr>
          <p:cNvPr id="244" name="Picture 243"/>
          <p:cNvPicPr/>
          <p:nvPr/>
        </p:nvPicPr>
        <p:blipFill>
          <a:blip r:embed="rId3"/>
          <a:stretch>
            <a:fillRect/>
          </a:stretch>
        </p:blipFill>
        <p:spPr>
          <a:xfrm>
            <a:off x="1079640" y="2743200"/>
            <a:ext cx="317160" cy="228240"/>
          </a:xfrm>
          <a:prstGeom prst="rect">
            <a:avLst/>
          </a:prstGeom>
          <a:ln>
            <a:noFill/>
          </a:ln>
        </p:spPr>
      </p:pic>
      <p:pic>
        <p:nvPicPr>
          <p:cNvPr id="245" name="Picture 244"/>
          <p:cNvPicPr/>
          <p:nvPr/>
        </p:nvPicPr>
        <p:blipFill>
          <a:blip r:embed="rId3"/>
          <a:stretch>
            <a:fillRect/>
          </a:stretch>
        </p:blipFill>
        <p:spPr>
          <a:xfrm>
            <a:off x="1079640" y="3060720"/>
            <a:ext cx="317160" cy="228240"/>
          </a:xfrm>
          <a:prstGeom prst="rect">
            <a:avLst/>
          </a:prstGeom>
          <a:ln>
            <a:noFill/>
          </a:ln>
        </p:spPr>
      </p:pic>
      <p:pic>
        <p:nvPicPr>
          <p:cNvPr id="246" name="Picture 245"/>
          <p:cNvPicPr/>
          <p:nvPr/>
        </p:nvPicPr>
        <p:blipFill>
          <a:blip r:embed="rId3"/>
          <a:stretch>
            <a:fillRect/>
          </a:stretch>
        </p:blipFill>
        <p:spPr>
          <a:xfrm>
            <a:off x="1079640" y="3390840"/>
            <a:ext cx="317160" cy="228240"/>
          </a:xfrm>
          <a:prstGeom prst="rect">
            <a:avLst/>
          </a:prstGeom>
          <a:ln>
            <a:noFill/>
          </a:ln>
        </p:spPr>
      </p:pic>
      <p:pic>
        <p:nvPicPr>
          <p:cNvPr id="247" name="Picture 246"/>
          <p:cNvPicPr/>
          <p:nvPr/>
        </p:nvPicPr>
        <p:blipFill>
          <a:blip r:embed="rId3"/>
          <a:stretch>
            <a:fillRect/>
          </a:stretch>
        </p:blipFill>
        <p:spPr>
          <a:xfrm>
            <a:off x="1079640" y="4025880"/>
            <a:ext cx="317160" cy="228240"/>
          </a:xfrm>
          <a:prstGeom prst="rect">
            <a:avLst/>
          </a:prstGeom>
          <a:ln>
            <a:noFill/>
          </a:ln>
        </p:spPr>
      </p:pic>
      <p:pic>
        <p:nvPicPr>
          <p:cNvPr id="248" name="Picture 247"/>
          <p:cNvPicPr/>
          <p:nvPr/>
        </p:nvPicPr>
        <p:blipFill>
          <a:blip r:embed="rId3"/>
          <a:stretch>
            <a:fillRect/>
          </a:stretch>
        </p:blipFill>
        <p:spPr>
          <a:xfrm>
            <a:off x="5067360" y="2756160"/>
            <a:ext cx="317160" cy="228240"/>
          </a:xfrm>
          <a:prstGeom prst="rect">
            <a:avLst/>
          </a:prstGeom>
          <a:ln>
            <a:noFill/>
          </a:ln>
        </p:spPr>
      </p:pic>
      <p:pic>
        <p:nvPicPr>
          <p:cNvPr id="249" name="Picture 248"/>
          <p:cNvPicPr/>
          <p:nvPr/>
        </p:nvPicPr>
        <p:blipFill>
          <a:blip r:embed="rId3"/>
          <a:stretch>
            <a:fillRect/>
          </a:stretch>
        </p:blipFill>
        <p:spPr>
          <a:xfrm>
            <a:off x="5067360" y="3073680"/>
            <a:ext cx="317160" cy="228240"/>
          </a:xfrm>
          <a:prstGeom prst="rect">
            <a:avLst/>
          </a:prstGeom>
          <a:ln>
            <a:noFill/>
          </a:ln>
        </p:spPr>
      </p:pic>
      <p:pic>
        <p:nvPicPr>
          <p:cNvPr id="250" name="Picture 249"/>
          <p:cNvPicPr/>
          <p:nvPr/>
        </p:nvPicPr>
        <p:blipFill>
          <a:blip r:embed="rId3"/>
          <a:stretch>
            <a:fillRect/>
          </a:stretch>
        </p:blipFill>
        <p:spPr>
          <a:xfrm>
            <a:off x="5067360" y="3416400"/>
            <a:ext cx="317160" cy="228240"/>
          </a:xfrm>
          <a:prstGeom prst="rect">
            <a:avLst/>
          </a:prstGeom>
          <a:ln>
            <a:noFill/>
          </a:ln>
        </p:spPr>
      </p:pic>
      <p:pic>
        <p:nvPicPr>
          <p:cNvPr id="251" name="Picture 250"/>
          <p:cNvPicPr/>
          <p:nvPr/>
        </p:nvPicPr>
        <p:blipFill>
          <a:blip r:embed="rId3"/>
          <a:stretch>
            <a:fillRect/>
          </a:stretch>
        </p:blipFill>
        <p:spPr>
          <a:xfrm>
            <a:off x="1079640" y="3708360"/>
            <a:ext cx="317160" cy="228240"/>
          </a:xfrm>
          <a:prstGeom prst="rect">
            <a:avLst/>
          </a:prstGeom>
          <a:ln>
            <a:noFill/>
          </a:ln>
        </p:spPr>
      </p:pic>
      <p:pic>
        <p:nvPicPr>
          <p:cNvPr id="252" name="Picture 251"/>
          <p:cNvPicPr/>
          <p:nvPr/>
        </p:nvPicPr>
        <p:blipFill>
          <a:blip r:embed="rId3"/>
          <a:stretch>
            <a:fillRect/>
          </a:stretch>
        </p:blipFill>
        <p:spPr>
          <a:xfrm>
            <a:off x="5054760" y="3746520"/>
            <a:ext cx="317160" cy="228240"/>
          </a:xfrm>
          <a:prstGeom prst="rect">
            <a:avLst/>
          </a:prstGeom>
          <a:ln>
            <a:noFill/>
          </a:ln>
        </p:spPr>
      </p:pic>
      <p:pic>
        <p:nvPicPr>
          <p:cNvPr id="253" name="Picture 252"/>
          <p:cNvPicPr/>
          <p:nvPr/>
        </p:nvPicPr>
        <p:blipFill>
          <a:blip r:embed="rId3"/>
          <a:stretch>
            <a:fillRect/>
          </a:stretch>
        </p:blipFill>
        <p:spPr>
          <a:xfrm>
            <a:off x="1104840" y="43308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additive="repl">
                                        <p:cTn id="7" dur="500"/>
                                        <p:tgtEl>
                                          <p:spTgt spid="2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6">
                                            <p:txEl>
                                              <p:pRg st="0" end="14"/>
                                            </p:txEl>
                                          </p:spTgt>
                                        </p:tgtEl>
                                        <p:attrNameLst>
                                          <p:attrName>style.visibility</p:attrName>
                                        </p:attrNameLst>
                                      </p:cBhvr>
                                      <p:to>
                                        <p:strVal val="visible"/>
                                      </p:to>
                                    </p:set>
                                    <p:animEffect transition="in" filter="wipe(left)">
                                      <p:cBhvr additive="repl">
                                        <p:cTn id="11" dur="500"/>
                                        <p:tgtEl>
                                          <p:spTgt spid="226">
                                            <p:txEl>
                                              <p:pRg st="0" end="1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7">
                                            <p:txEl>
                                              <p:pRg st="0" end="20"/>
                                            </p:txEl>
                                          </p:spTgt>
                                        </p:tgtEl>
                                        <p:attrNameLst>
                                          <p:attrName>style.visibility</p:attrName>
                                        </p:attrNameLst>
                                      </p:cBhvr>
                                      <p:to>
                                        <p:strVal val="visible"/>
                                      </p:to>
                                    </p:set>
                                    <p:animEffect transition="in" filter="wipe(left)">
                                      <p:cBhvr additive="repl">
                                        <p:cTn id="15" dur="500"/>
                                        <p:tgtEl>
                                          <p:spTgt spid="227">
                                            <p:txEl>
                                              <p:pRg st="0" end="2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8">
                                            <p:txEl>
                                              <p:pRg st="0" end="15"/>
                                            </p:txEl>
                                          </p:spTgt>
                                        </p:tgtEl>
                                        <p:attrNameLst>
                                          <p:attrName>style.visibility</p:attrName>
                                        </p:attrNameLst>
                                      </p:cBhvr>
                                      <p:to>
                                        <p:strVal val="visible"/>
                                      </p:to>
                                    </p:set>
                                    <p:animEffect transition="in" filter="wipe(left)">
                                      <p:cBhvr additive="repl">
                                        <p:cTn id="19" dur="500"/>
                                        <p:tgtEl>
                                          <p:spTgt spid="228">
                                            <p:txEl>
                                              <p:pRg st="0" end="1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2">
                                            <p:txEl>
                                              <p:pRg st="0" end="20"/>
                                            </p:txEl>
                                          </p:spTgt>
                                        </p:tgtEl>
                                        <p:attrNameLst>
                                          <p:attrName>style.visibility</p:attrName>
                                        </p:attrNameLst>
                                      </p:cBhvr>
                                      <p:to>
                                        <p:strVal val="visible"/>
                                      </p:to>
                                    </p:set>
                                    <p:animEffect transition="in" filter="wipe(left)">
                                      <p:cBhvr additive="repl">
                                        <p:cTn id="23" dur="500"/>
                                        <p:tgtEl>
                                          <p:spTgt spid="232">
                                            <p:txEl>
                                              <p:pRg st="0" end="2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29">
                                            <p:txEl>
                                              <p:pRg st="0" end="13"/>
                                            </p:txEl>
                                          </p:spTgt>
                                        </p:tgtEl>
                                        <p:attrNameLst>
                                          <p:attrName>style.visibility</p:attrName>
                                        </p:attrNameLst>
                                      </p:cBhvr>
                                      <p:to>
                                        <p:strVal val="visible"/>
                                      </p:to>
                                    </p:set>
                                    <p:animEffect transition="in" filter="wipe(left)">
                                      <p:cBhvr additive="repl">
                                        <p:cTn id="27" dur="500"/>
                                        <p:tgtEl>
                                          <p:spTgt spid="229">
                                            <p:txEl>
                                              <p:pRg st="0" end="13"/>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5"/>
                                        </p:tgtEl>
                                        <p:attrNameLst>
                                          <p:attrName>style.visibility</p:attrName>
                                        </p:attrNameLst>
                                      </p:cBhvr>
                                      <p:to>
                                        <p:strVal val="visible"/>
                                      </p:to>
                                    </p:set>
                                    <p:animEffect transition="in" filter="wipe(left)">
                                      <p:cBhvr additive="repl">
                                        <p:cTn id="31" dur="500"/>
                                        <p:tgtEl>
                                          <p:spTgt spid="225"/>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0">
                                            <p:txEl>
                                              <p:pRg st="0" end="7"/>
                                            </p:txEl>
                                          </p:spTgt>
                                        </p:tgtEl>
                                        <p:attrNameLst>
                                          <p:attrName>style.visibility</p:attrName>
                                        </p:attrNameLst>
                                      </p:cBhvr>
                                      <p:to>
                                        <p:strVal val="visible"/>
                                      </p:to>
                                    </p:set>
                                    <p:animEffect transition="in" filter="wipe(left)">
                                      <p:cBhvr additive="repl">
                                        <p:cTn id="35" dur="500"/>
                                        <p:tgtEl>
                                          <p:spTgt spid="230">
                                            <p:txEl>
                                              <p:pRg st="0" end="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31">
                                            <p:txEl>
                                              <p:pRg st="0" end="10"/>
                                            </p:txEl>
                                          </p:spTgt>
                                        </p:tgtEl>
                                        <p:attrNameLst>
                                          <p:attrName>style.visibility</p:attrName>
                                        </p:attrNameLst>
                                      </p:cBhvr>
                                      <p:to>
                                        <p:strVal val="visible"/>
                                      </p:to>
                                    </p:set>
                                    <p:animEffect transition="in" filter="wipe(left)">
                                      <p:cBhvr additive="repl">
                                        <p:cTn id="39" dur="500"/>
                                        <p:tgtEl>
                                          <p:spTgt spid="231">
                                            <p:txEl>
                                              <p:pRg st="0" end="10"/>
                                            </p:txEl>
                                          </p:spTgt>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233">
                                            <p:txEl>
                                              <p:pRg st="0" end="17"/>
                                            </p:txEl>
                                          </p:spTgt>
                                        </p:tgtEl>
                                        <p:attrNameLst>
                                          <p:attrName>style.visibility</p:attrName>
                                        </p:attrNameLst>
                                      </p:cBhvr>
                                      <p:to>
                                        <p:strVal val="visible"/>
                                      </p:to>
                                    </p:set>
                                    <p:animEffect transition="in" filter="wipe(left)">
                                      <p:cBhvr additive="repl">
                                        <p:cTn id="43" dur="500"/>
                                        <p:tgtEl>
                                          <p:spTgt spid="233">
                                            <p:txEl>
                                              <p:pRg st="0" end="17"/>
                                            </p:txEl>
                                          </p:spTgt>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34">
                                            <p:txEl>
                                              <p:pRg st="0" end="14"/>
                                            </p:txEl>
                                          </p:spTgt>
                                        </p:tgtEl>
                                        <p:attrNameLst>
                                          <p:attrName>style.visibility</p:attrName>
                                        </p:attrNameLst>
                                      </p:cBhvr>
                                      <p:to>
                                        <p:strVal val="visible"/>
                                      </p:to>
                                    </p:set>
                                    <p:animEffect transition="in" filter="wipe(left)">
                                      <p:cBhvr additive="repl">
                                        <p:cTn id="47" dur="500"/>
                                        <p:tgtEl>
                                          <p:spTgt spid="234">
                                            <p:txEl>
                                              <p:pRg st="0" end="14"/>
                                            </p:txEl>
                                          </p:spTgt>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241">
                                            <p:txEl>
                                              <p:pRg st="0" end="17"/>
                                            </p:txEl>
                                          </p:spTgt>
                                        </p:tgtEl>
                                        <p:attrNameLst>
                                          <p:attrName>style.visibility</p:attrName>
                                        </p:attrNameLst>
                                      </p:cBhvr>
                                      <p:to>
                                        <p:strVal val="visible"/>
                                      </p:to>
                                    </p:set>
                                    <p:animEffect transition="in" filter="wipe(left)">
                                      <p:cBhvr additive="repl">
                                        <p:cTn id="51" dur="500"/>
                                        <p:tgtEl>
                                          <p:spTgt spid="241">
                                            <p:txEl>
                                              <p:p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935220" y="227330"/>
            <a:ext cx="331089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56" name="CustomShape 2"/>
          <p:cNvSpPr/>
          <p:nvPr/>
        </p:nvSpPr>
        <p:spPr>
          <a:xfrm>
            <a:off x="20880" y="177840"/>
            <a:ext cx="37328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57" name="Picture 25"/>
          <p:cNvPicPr/>
          <p:nvPr/>
        </p:nvPicPr>
        <p:blipFill>
          <a:blip r:embed="rId1"/>
          <a:srcRect l="49683" t="-391"/>
          <a:stretch>
            <a:fillRect/>
          </a:stretch>
        </p:blipFill>
        <p:spPr>
          <a:xfrm>
            <a:off x="3941455" y="1636730"/>
            <a:ext cx="2401560" cy="556560"/>
          </a:xfrm>
          <a:prstGeom prst="rect">
            <a:avLst/>
          </a:prstGeom>
          <a:ln>
            <a:noFill/>
          </a:ln>
        </p:spPr>
      </p:pic>
      <p:pic>
        <p:nvPicPr>
          <p:cNvPr id="258" name="Picture 26"/>
          <p:cNvPicPr/>
          <p:nvPr/>
        </p:nvPicPr>
        <p:blipFill>
          <a:blip r:embed="rId1"/>
          <a:srcRect l="49683"/>
          <a:stretch>
            <a:fillRect/>
          </a:stretch>
        </p:blipFill>
        <p:spPr>
          <a:xfrm rot="10800000">
            <a:off x="1883550" y="1636795"/>
            <a:ext cx="2401560" cy="554400"/>
          </a:xfrm>
          <a:prstGeom prst="rect">
            <a:avLst/>
          </a:prstGeom>
          <a:ln>
            <a:noFill/>
          </a:ln>
        </p:spPr>
      </p:pic>
      <p:sp>
        <p:nvSpPr>
          <p:cNvPr id="259" name="CustomShape 3"/>
          <p:cNvSpPr/>
          <p:nvPr/>
        </p:nvSpPr>
        <p:spPr>
          <a:xfrm>
            <a:off x="2817290" y="1708935"/>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(physical)</a:t>
            </a:r>
            <a:endParaRPr lang="en-US" altLang="en-US" sz="1600" b="1" strike="noStrike" spc="-1">
              <a:solidFill>
                <a:srgbClr val="111C76"/>
              </a:solidFill>
              <a:uFill>
                <a:solidFill>
                  <a:srgbClr val="FFFFFF"/>
                </a:solidFill>
              </a:uFill>
              <a:latin typeface="Caviar Dreams"/>
              <a:ea typeface="Open Sans Extrabold"/>
            </a:endParaRPr>
          </a:p>
        </p:txBody>
      </p:sp>
      <p:sp>
        <p:nvSpPr>
          <p:cNvPr id="260" name="CustomShape 4"/>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61" name="CustomShape 5"/>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62" name="CustomShape 6"/>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63" name="CustomShape 7"/>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64" name="CustomShape 8"/>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65" name="CustomShape 9"/>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4" name="Picture 3" descr="g5670"/>
          <p:cNvPicPr>
            <a:picLocks noChangeAspect="1"/>
          </p:cNvPicPr>
          <p:nvPr/>
        </p:nvPicPr>
        <p:blipFill>
          <a:blip r:embed="rId2"/>
          <a:stretch>
            <a:fillRect/>
          </a:stretch>
        </p:blipFill>
        <p:spPr>
          <a:xfrm>
            <a:off x="835660" y="2301240"/>
            <a:ext cx="7655560" cy="2204085"/>
          </a:xfrm>
          <a:prstGeom prst="rect">
            <a:avLst/>
          </a:prstGeom>
        </p:spPr>
      </p:pic>
    </p:spTree>
  </p:cSld>
  <p:clrMapOvr>
    <a:masterClrMapping/>
  </p:clrMapOvr>
  <p:transition spd="slow">
    <p:push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935220" y="227330"/>
            <a:ext cx="331089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56" name="CustomShape 2"/>
          <p:cNvSpPr/>
          <p:nvPr/>
        </p:nvSpPr>
        <p:spPr>
          <a:xfrm>
            <a:off x="20880" y="177840"/>
            <a:ext cx="37328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57" name="Picture 25"/>
          <p:cNvPicPr/>
          <p:nvPr/>
        </p:nvPicPr>
        <p:blipFill>
          <a:blip r:embed="rId1"/>
          <a:srcRect l="49683" t="-391"/>
          <a:stretch>
            <a:fillRect/>
          </a:stretch>
        </p:blipFill>
        <p:spPr>
          <a:xfrm>
            <a:off x="2079000" y="2643840"/>
            <a:ext cx="2401560" cy="556560"/>
          </a:xfrm>
          <a:prstGeom prst="rect">
            <a:avLst/>
          </a:prstGeom>
          <a:ln>
            <a:noFill/>
          </a:ln>
        </p:spPr>
      </p:pic>
      <p:pic>
        <p:nvPicPr>
          <p:cNvPr id="258" name="Picture 26"/>
          <p:cNvPicPr/>
          <p:nvPr/>
        </p:nvPicPr>
        <p:blipFill>
          <a:blip r:embed="rId1"/>
          <a:srcRect l="49683"/>
          <a:stretch>
            <a:fillRect/>
          </a:stretch>
        </p:blipFill>
        <p:spPr>
          <a:xfrm rot="10800000">
            <a:off x="21095" y="2643905"/>
            <a:ext cx="2401560" cy="554400"/>
          </a:xfrm>
          <a:prstGeom prst="rect">
            <a:avLst/>
          </a:prstGeom>
          <a:ln>
            <a:noFill/>
          </a:ln>
        </p:spPr>
      </p:pic>
      <p:sp>
        <p:nvSpPr>
          <p:cNvPr id="259" name="CustomShape 3"/>
          <p:cNvSpPr/>
          <p:nvPr/>
        </p:nvSpPr>
        <p:spPr>
          <a:xfrm>
            <a:off x="986585" y="2699535"/>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(logical)</a:t>
            </a:r>
            <a:endParaRPr lang="en-US" altLang="en-US" sz="1600" b="1" strike="noStrike" spc="-1">
              <a:solidFill>
                <a:srgbClr val="111C76"/>
              </a:solidFill>
              <a:uFill>
                <a:solidFill>
                  <a:srgbClr val="FFFFFF"/>
                </a:solidFill>
              </a:uFill>
              <a:latin typeface="Caviar Dreams"/>
              <a:ea typeface="Open Sans Extrabold"/>
            </a:endParaRPr>
          </a:p>
        </p:txBody>
      </p:sp>
      <p:sp>
        <p:nvSpPr>
          <p:cNvPr id="260" name="CustomShape 4"/>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61" name="CustomShape 5"/>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62" name="CustomShape 6"/>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63" name="CustomShape 7"/>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64" name="CustomShape 8"/>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65" name="CustomShape 9"/>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66" name="Picture 265"/>
          <p:cNvPicPr/>
          <p:nvPr/>
        </p:nvPicPr>
        <p:blipFill>
          <a:blip r:embed="rId2"/>
          <a:stretch>
            <a:fillRect/>
          </a:stretch>
        </p:blipFill>
        <p:spPr>
          <a:xfrm>
            <a:off x="4739760" y="1505880"/>
            <a:ext cx="2666880" cy="3157560"/>
          </a:xfrm>
          <a:prstGeom prst="rect">
            <a:avLst/>
          </a:prstGeom>
          <a:ln>
            <a:noFill/>
          </a:ln>
        </p:spPr>
      </p:pic>
    </p:spTree>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strike="noStrike" spc="-1">
                <a:solidFill>
                  <a:srgbClr val="111C76"/>
                </a:solidFill>
                <a:uFill>
                  <a:solidFill>
                    <a:srgbClr val="FFFFFF"/>
                  </a:solidFill>
                </a:uFill>
                <a:latin typeface="Caviar Dreams"/>
                <a:ea typeface="Open Sans Extrabold"/>
              </a:rPr>
              <a:t>Pengujian</a:t>
            </a:r>
            <a:endParaRPr lang="en-US" alt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Pengujian Response Time dilakukan dengan menghitung </a:t>
            </a:r>
            <a:r>
              <a:rPr lang="en-US" altLang="en-US" sz="1400" b="0" i="1" strike="noStrike" spc="-1">
                <a:solidFill>
                  <a:srgbClr val="111C76"/>
                </a:solidFill>
                <a:uFill>
                  <a:solidFill>
                    <a:srgbClr val="FFFFFF"/>
                  </a:solidFill>
                </a:uFill>
                <a:latin typeface="Caviar Dreams"/>
                <a:ea typeface="DejaVu Sans" panose="020B0603030804020204"/>
              </a:rPr>
              <a:t>response time</a:t>
            </a:r>
            <a:r>
              <a:rPr lang="en-US" altLang="en-US" sz="1400" b="0" strike="noStrike" spc="-1">
                <a:solidFill>
                  <a:srgbClr val="111C76"/>
                </a:solidFill>
                <a:uFill>
                  <a:solidFill>
                    <a:srgbClr val="FFFFFF"/>
                  </a:solidFill>
                </a:uFill>
                <a:latin typeface="Caviar Dreams"/>
                <a:ea typeface="DejaVu Sans" panose="020B0603030804020204"/>
              </a:rPr>
              <a:t> setelah dilakukannya pengiriman perintah dari website sampai mendapatkan status arduino terbaru</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endParaRPr lang="en-US" altLang="en-US" sz="1400" b="0" strike="noStrike" spc="-1">
              <a:solidFill>
                <a:srgbClr val="000000"/>
              </a:solidFill>
              <a:uFill>
                <a:solidFill>
                  <a:srgbClr val="FFFFFF"/>
                </a:solidFill>
              </a:uFill>
              <a:latin typeface="Arial" panose="020B0604020202020204"/>
            </a:endParaRPr>
          </a:p>
          <a:p>
            <a:pPr marL="285750" indent="-285750" algn="just">
              <a:lnSpc>
                <a:spcPct val="130000"/>
              </a:lnSpc>
              <a:buFont typeface="Arial" panose="020B0604020202020204" pitchFamily="34" charset="0"/>
              <a:buChar char="•"/>
            </a:pPr>
            <a:r>
              <a:rPr lang="en-US" altLang="en-US" sz="1400" spc="-1">
                <a:solidFill>
                  <a:srgbClr val="111C76"/>
                </a:solidFill>
                <a:uFill>
                  <a:solidFill>
                    <a:srgbClr val="FFFFFF"/>
                  </a:solidFill>
                </a:uFill>
                <a:latin typeface="Caviar Dreams"/>
                <a:ea typeface="DejaVu Sans" panose="020B0603030804020204"/>
                <a:sym typeface="+mn-ea"/>
              </a:rPr>
              <a:t>Pengujian Multiplexing dilakukan dengan menghitung </a:t>
            </a:r>
            <a:r>
              <a:rPr lang="en-US" altLang="en-US" sz="1400" i="1" spc="-1">
                <a:solidFill>
                  <a:srgbClr val="111C76"/>
                </a:solidFill>
                <a:uFill>
                  <a:solidFill>
                    <a:srgbClr val="FFFFFF"/>
                  </a:solidFill>
                </a:uFill>
                <a:latin typeface="Caviar Dreams"/>
                <a:ea typeface="DejaVu Sans" panose="020B0603030804020204"/>
                <a:sym typeface="+mn-ea"/>
              </a:rPr>
              <a:t>response time</a:t>
            </a:r>
            <a:r>
              <a:rPr lang="en-US" altLang="en-US" sz="1400" spc="-1">
                <a:solidFill>
                  <a:srgbClr val="111C76"/>
                </a:solidFill>
                <a:uFill>
                  <a:solidFill>
                    <a:srgbClr val="FFFFFF"/>
                  </a:solidFill>
                </a:uFill>
                <a:latin typeface="Caviar Dreams"/>
                <a:ea typeface="DejaVu Sans" panose="020B0603030804020204"/>
                <a:sym typeface="+mn-ea"/>
              </a:rPr>
              <a:t> setelah dilakukannya pengiriman perintah dari website sampai mendapatkan status arduino terbaru dengan rentang waktu yang semakin pendek, namun pengujian ini terkendala dengan tingkat processing arduino yang rendah</a:t>
            </a:r>
            <a:endParaRPr lang="en-US" altLang="en-US" sz="1400" b="0" strike="noStrike" spc="-1">
              <a:solidFill>
                <a:srgbClr val="000000"/>
              </a:solidFill>
              <a:uFill>
                <a:solidFill>
                  <a:srgbClr val="FFFFFF"/>
                </a:solidFill>
              </a:uFill>
              <a:latin typeface="Arial" panose="020B0604020202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4695" y="1459825"/>
            <a:ext cx="3606480" cy="65988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7" dur="1000"/>
                                        <p:tgtEl>
                                          <p:spTgt spid="270">
                                            <p:txEl>
                                              <p:pRg st="0" end="456"/>
                                            </p:txEl>
                                          </p:spTgt>
                                        </p:tgtEl>
                                      </p:cBhvr>
                                    </p:animEffect>
                                    <p:anim calcmode="lin" valueType="num">
                                      <p:cBhvr additive="repl">
                                        <p:cTn id="8"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70">
                                            <p:txEl>
                                              <p:pRg st="2" end="2"/>
                                            </p:txEl>
                                          </p:spTgt>
                                        </p:tgtEl>
                                        <p:attrNameLst>
                                          <p:attrName>style.visibility</p:attrName>
                                        </p:attrNameLst>
                                      </p:cBhvr>
                                      <p:to>
                                        <p:strVal val="visible"/>
                                      </p:to>
                                    </p:set>
                                    <p:animEffect transition="in" filter="fade">
                                      <p:cBhvr additive="repl">
                                        <p:cTn id="13" dur="1000"/>
                                        <p:tgtEl>
                                          <p:spTgt spid="270">
                                            <p:txEl>
                                              <p:pRg st="2" end="2"/>
                                            </p:txEl>
                                          </p:spTgt>
                                        </p:tgtEl>
                                      </p:cBhvr>
                                    </p:animEffect>
                                    <p:anim calcmode="lin" valueType="num">
                                      <p:cBhvr additive="repl">
                                        <p:cTn id="14" dur="10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2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400" b="0" strike="noStrike" spc="-1">
                <a:solidFill>
                  <a:srgbClr val="111C76"/>
                </a:solidFill>
                <a:uFill>
                  <a:solidFill>
                    <a:srgbClr val="FFFFFF"/>
                  </a:solidFill>
                </a:uFill>
                <a:latin typeface="Caviar Dreams"/>
                <a:ea typeface="DejaVu Sans" panose="020B0603030804020204"/>
              </a:rPr>
              <a:t>Hasil dari penelitian yang dilakukan berupa sistem rumah pintar yang menghubungkan mikrokontroller kepada pengguna melalui </a:t>
            </a:r>
            <a:r>
              <a:rPr lang="en-US" sz="1400" b="0" i="1" strike="noStrike" spc="-1">
                <a:solidFill>
                  <a:srgbClr val="111C76"/>
                </a:solidFill>
                <a:uFill>
                  <a:solidFill>
                    <a:srgbClr val="FFFFFF"/>
                  </a:solidFill>
                </a:uFill>
                <a:latin typeface="Caviar Dreams"/>
                <a:ea typeface="DejaVu Sans" panose="020B0603030804020204"/>
              </a:rPr>
              <a:t>website</a:t>
            </a:r>
            <a:r>
              <a:rPr lang="en-US" sz="1400" b="0" strike="noStrike" spc="-1">
                <a:solidFill>
                  <a:srgbClr val="111C76"/>
                </a:solidFill>
                <a:uFill>
                  <a:solidFill>
                    <a:srgbClr val="FFFFFF"/>
                  </a:solidFill>
                </a:uFill>
                <a:latin typeface="Caviar Dreams"/>
                <a:ea typeface="DejaVu Sans" panose="020B0603030804020204"/>
              </a:rPr>
              <a:t>. Teknologi yang akan digunakan untuk menghubungkan </a:t>
            </a:r>
            <a:r>
              <a:rPr lang="en-US" sz="1400" b="0" i="1" strike="noStrike" spc="-1">
                <a:solidFill>
                  <a:srgbClr val="111C76"/>
                </a:solidFill>
                <a:uFill>
                  <a:solidFill>
                    <a:srgbClr val="FFFFFF"/>
                  </a:solidFill>
                </a:uFill>
                <a:latin typeface="Caviar Dreams"/>
                <a:ea typeface="DejaVu Sans" panose="020B0603030804020204"/>
              </a:rPr>
              <a:t>web server</a:t>
            </a:r>
            <a:r>
              <a:rPr lang="en-US" sz="1400" b="0" strike="noStrike" spc="-1">
                <a:solidFill>
                  <a:srgbClr val="111C76"/>
                </a:solidFill>
                <a:uFill>
                  <a:solidFill>
                    <a:srgbClr val="FFFFFF"/>
                  </a:solidFill>
                </a:uFill>
                <a:latin typeface="Caviar Dreams"/>
                <a:ea typeface="DejaVu Sans" panose="020B0603030804020204"/>
              </a:rPr>
              <a:t> dengan </a:t>
            </a:r>
            <a:r>
              <a:rPr lang="en-US" sz="1400" b="0" i="1" strike="noStrike" spc="-1">
                <a:solidFill>
                  <a:srgbClr val="111C76"/>
                </a:solidFill>
                <a:uFill>
                  <a:solidFill>
                    <a:srgbClr val="FFFFFF"/>
                  </a:solidFill>
                </a:uFill>
                <a:latin typeface="Caviar Dreams"/>
                <a:ea typeface="DejaVu Sans" panose="020B0603030804020204"/>
              </a:rPr>
              <a:t>web browser</a:t>
            </a:r>
            <a:r>
              <a:rPr lang="en-US" sz="1400" b="0" strike="noStrike" spc="-1">
                <a:solidFill>
                  <a:srgbClr val="111C76"/>
                </a:solidFill>
                <a:uFill>
                  <a:solidFill>
                    <a:srgbClr val="FFFFFF"/>
                  </a:solidFill>
                </a:uFill>
                <a:latin typeface="Caviar Dreams"/>
                <a:ea typeface="DejaVu Sans" panose="020B0603030804020204"/>
              </a:rPr>
              <a:t> adalah SSE HTTP/1.1, SSE HTTP/2 dan Websocket. Untuk data yang diambil berupa perbandingan </a:t>
            </a:r>
            <a:r>
              <a:rPr lang="en-US" altLang="en-US" sz="1400" b="0" i="1" strike="noStrike" spc="-1">
                <a:solidFill>
                  <a:srgbClr val="111C76"/>
                </a:solidFill>
                <a:uFill>
                  <a:solidFill>
                    <a:srgbClr val="FFFFFF"/>
                  </a:solidFill>
                </a:uFill>
                <a:latin typeface="Caviar Dreams"/>
                <a:ea typeface="DejaVu Sans" panose="020B0603030804020204"/>
              </a:rPr>
              <a:t>response time</a:t>
            </a:r>
            <a:r>
              <a:rPr lang="en-US" sz="1400" b="0" strike="noStrike" spc="-1">
                <a:solidFill>
                  <a:srgbClr val="111C76"/>
                </a:solidFill>
                <a:uFill>
                  <a:solidFill>
                    <a:srgbClr val="FFFFFF"/>
                  </a:solidFill>
                </a:uFill>
                <a:latin typeface="Caviar Dreams"/>
                <a:ea typeface="DejaVu Sans" panose="020B0603030804020204"/>
              </a:rPr>
              <a:t> ketika menggunakan ketiga teknologi tersebut. Data hasil perbandingan akan ditampilkan dalam bentuk grafik beserta penjelasannya.</a:t>
            </a:r>
            <a:endParaRPr lang="en-US" sz="14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1520" y="1422360"/>
            <a:ext cx="3606480" cy="65988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7" dur="1000"/>
                                        <p:tgtEl>
                                          <p:spTgt spid="270">
                                            <p:txEl>
                                              <p:pRg st="0" end="456"/>
                                            </p:txEl>
                                          </p:spTgt>
                                        </p:tgtEl>
                                      </p:cBhvr>
                                    </p:animEffect>
                                    <p:anim calcmode="lin" valueType="num">
                                      <p:cBhvr additive="repl">
                                        <p:cTn id="8"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2"/>
          <a:stretch>
            <a:fillRect/>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8000" b="1" strike="noStrike" spc="-1">
                <a:solidFill>
                  <a:srgbClr val="005D99"/>
                </a:solidFill>
                <a:uFill>
                  <a:solidFill>
                    <a:srgbClr val="FFFFFF"/>
                  </a:solidFill>
                </a:uFill>
                <a:latin typeface="Capsuula"/>
                <a:ea typeface="DejaVu Sans" panose="020B0603030804020204"/>
              </a:rPr>
              <a:t>Terima Kasih</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09" name="CustomShape 5"/>
          <p:cNvSpPr/>
          <p:nvPr/>
        </p:nvSpPr>
        <p:spPr>
          <a:xfrm>
            <a:off x="4897755" y="227330"/>
            <a:ext cx="33477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11" name="CustomShape 7"/>
          <p:cNvSpPr/>
          <p:nvPr/>
        </p:nvSpPr>
        <p:spPr>
          <a:xfrm>
            <a:off x="20880" y="177840"/>
            <a:ext cx="3542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b="0"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altLang="en-US" sz="800" b="0" strike="noStrike" spc="-1">
              <a:solidFill>
                <a:srgbClr val="1F497D"/>
              </a:solidFill>
              <a:uFill>
                <a:solidFill>
                  <a:srgbClr val="FFFFFF"/>
                </a:solidFill>
              </a:uFill>
              <a:latin typeface="Caviar Dreams"/>
              <a:ea typeface="DejaVu Sans" panose="020B0603030804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srgbClr val="FFFFFF"/>
          </a:lnRef>
          <a:fillRef idx="0">
            <a:srgbClr val="FFFFFF"/>
          </a:fillRef>
          <a:effectRef idx="0">
            <a:srgbClr val="FFFFFF"/>
          </a:effectRef>
          <a:fontRef idx="minor"/>
        </p:style>
        <p:txBody>
          <a:bodyPr lIns="90000" tIns="45000" rIns="90000" bIns="45000"/>
          <a:p>
            <a:pPr marL="186055" algn="just">
              <a:lnSpc>
                <a:spcPct val="170000"/>
              </a:lnSpc>
            </a:pPr>
            <a:r>
              <a:rPr lang="en-US" sz="1400" b="0" strike="noStrike" spc="-1">
                <a:solidFill>
                  <a:srgbClr val="000000"/>
                </a:solidFill>
                <a:uFill>
                  <a:solidFill>
                    <a:srgbClr val="FFFFFF"/>
                  </a:solidFill>
                </a:uFill>
                <a:latin typeface="Caviar Dreams"/>
                <a:ea typeface="DejaVu Sans" panose="020B0603030804020204"/>
              </a:rPr>
              <a:t>Jumlah pengguna internet di Indonesia dari 2017 sampai 2023 akan terus mengalami peningkatan</a:t>
            </a:r>
            <a:endParaRPr lang="en-US" sz="1800" b="0" strike="noStrike" spc="-1">
              <a:solidFill>
                <a:srgbClr val="000000"/>
              </a:solidFill>
              <a:uFill>
                <a:solidFill>
                  <a:srgbClr val="FFFFFF"/>
                </a:solidFill>
              </a:uFill>
              <a:latin typeface="Arial" panose="020B0604020202020204"/>
            </a:endParaRPr>
          </a:p>
        </p:txBody>
      </p:sp>
      <p:pic>
        <p:nvPicPr>
          <p:cNvPr id="114" name="Picture 113"/>
          <p:cNvPicPr/>
          <p:nvPr/>
        </p:nvPicPr>
        <p:blipFill>
          <a:blip r:embed="rId1"/>
          <a:stretch>
            <a:fillRect/>
          </a:stretch>
        </p:blipFill>
        <p:spPr>
          <a:xfrm>
            <a:off x="4480560" y="1424520"/>
            <a:ext cx="3748680" cy="3349440"/>
          </a:xfrm>
          <a:prstGeom prst="rect">
            <a:avLst/>
          </a:prstGeom>
          <a:ln>
            <a:noFill/>
          </a:ln>
        </p:spPr>
      </p:pic>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1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1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1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19" name="CustomShape 5"/>
          <p:cNvSpPr/>
          <p:nvPr/>
        </p:nvSpPr>
        <p:spPr>
          <a:xfrm>
            <a:off x="4624070" y="227330"/>
            <a:ext cx="3621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2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2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2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Salah satu penerapan dari </a:t>
            </a:r>
            <a:r>
              <a:rPr lang="en-GB" sz="1400" b="0" i="1" strike="noStrike" spc="-1">
                <a:solidFill>
                  <a:srgbClr val="000000"/>
                </a:solidFill>
                <a:uFill>
                  <a:solidFill>
                    <a:srgbClr val="FFFFFF"/>
                  </a:solidFill>
                </a:uFill>
                <a:latin typeface="Caviar Dreams"/>
                <a:ea typeface="Times New Roman" panose="02020603050405020304"/>
              </a:rPr>
              <a:t>Internet of Things</a:t>
            </a:r>
            <a:r>
              <a:rPr lang="en-GB" sz="1400" b="0" strike="noStrike" spc="-1">
                <a:solidFill>
                  <a:srgbClr val="000000"/>
                </a:solidFill>
                <a:uFill>
                  <a:solidFill>
                    <a:srgbClr val="FFFFFF"/>
                  </a:solidFill>
                </a:uFill>
                <a:latin typeface="Caviar Dreams"/>
                <a:ea typeface="Times New Roman" panose="02020603050405020304"/>
              </a:rPr>
              <a:t> adalah rumah pintar. Bagian terpenting dari rumah pintar adalah jaringan, yang mana menghubungkan informasi yang dihasilkan dari dalam rumah dengan penghuni rumah tersebut</a:t>
            </a:r>
            <a:endParaRPr lang="en-GB" sz="1800" b="0" strike="noStrike" spc="-1">
              <a:solidFill>
                <a:srgbClr val="000000"/>
              </a:solidFill>
              <a:uFill>
                <a:solidFill>
                  <a:srgbClr val="FFFFFF"/>
                </a:solidFill>
              </a:uFill>
              <a:latin typeface="Arial" panose="020B0604020202020204"/>
            </a:endParaRPr>
          </a:p>
        </p:txBody>
      </p:sp>
      <p:pic>
        <p:nvPicPr>
          <p:cNvPr id="124" name="Picture 123"/>
          <p:cNvPicPr/>
          <p:nvPr/>
        </p:nvPicPr>
        <p:blipFill>
          <a:blip r:embed="rId1"/>
          <a:stretch>
            <a:fillRect/>
          </a:stretch>
        </p:blipFill>
        <p:spPr>
          <a:xfrm>
            <a:off x="4846320" y="1714680"/>
            <a:ext cx="2857320" cy="285732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out" filter="wipe(right)">
                                      <p:cBhvr additive="repl">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2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2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2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29" name="CustomShape 5"/>
          <p:cNvSpPr/>
          <p:nvPr/>
        </p:nvSpPr>
        <p:spPr>
          <a:xfrm>
            <a:off x="4898390" y="227330"/>
            <a:ext cx="334708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3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Teknologi </a:t>
            </a:r>
            <a:r>
              <a:rPr lang="en-GB" sz="1400" b="0" i="1" strike="noStrike" spc="-1">
                <a:solidFill>
                  <a:srgbClr val="000000"/>
                </a:solidFill>
                <a:uFill>
                  <a:solidFill>
                    <a:srgbClr val="FFFFFF"/>
                  </a:solidFill>
                </a:uFill>
                <a:latin typeface="Caviar Dreams"/>
                <a:ea typeface="Times New Roman" panose="02020603050405020304"/>
              </a:rPr>
              <a:t>Polling</a:t>
            </a:r>
            <a:r>
              <a:rPr lang="en-GB" sz="1400" b="0" strike="noStrike" spc="-1">
                <a:solidFill>
                  <a:srgbClr val="000000"/>
                </a:solidFill>
                <a:uFill>
                  <a:solidFill>
                    <a:srgbClr val="FFFFFF"/>
                  </a:solidFill>
                </a:uFill>
                <a:latin typeface="Caviar Dreams"/>
                <a:ea typeface="Times New Roman" panose="02020603050405020304"/>
              </a:rPr>
              <a:t>, </a:t>
            </a:r>
            <a:r>
              <a:rPr lang="en-GB" sz="1400" b="0" i="1" strike="noStrike" spc="-1">
                <a:solidFill>
                  <a:srgbClr val="000000"/>
                </a:solidFill>
                <a:uFill>
                  <a:solidFill>
                    <a:srgbClr val="FFFFFF"/>
                  </a:solidFill>
                </a:uFill>
                <a:latin typeface="Caviar Dreams"/>
                <a:ea typeface="Times New Roman" panose="02020603050405020304"/>
              </a:rPr>
              <a:t>Long Polling</a:t>
            </a:r>
            <a:r>
              <a:rPr lang="en-GB" sz="1400" b="0" strike="noStrike" spc="-1">
                <a:solidFill>
                  <a:srgbClr val="000000"/>
                </a:solidFill>
                <a:uFill>
                  <a:solidFill>
                    <a:srgbClr val="FFFFFF"/>
                  </a:solidFill>
                </a:uFill>
                <a:latin typeface="Caviar Dreams"/>
                <a:ea typeface="Times New Roman" panose="02020603050405020304"/>
              </a:rPr>
              <a:t>, Websocket dan </a:t>
            </a:r>
            <a:r>
              <a:rPr lang="en-GB" sz="1400" b="0" i="1" strike="noStrike" spc="-1">
                <a:solidFill>
                  <a:srgbClr val="000000"/>
                </a:solidFill>
                <a:uFill>
                  <a:solidFill>
                    <a:srgbClr val="FFFFFF"/>
                  </a:solidFill>
                </a:uFill>
                <a:latin typeface="Caviar Dreams"/>
                <a:ea typeface="Times New Roman" panose="02020603050405020304"/>
              </a:rPr>
              <a:t>Server Sent Events </a:t>
            </a:r>
            <a:r>
              <a:rPr lang="en-GB" sz="1400" b="0" strike="noStrike" spc="-1">
                <a:solidFill>
                  <a:srgbClr val="000000"/>
                </a:solidFill>
                <a:uFill>
                  <a:solidFill>
                    <a:srgbClr val="FFFFFF"/>
                  </a:solidFill>
                </a:uFill>
                <a:latin typeface="Caviar Dreams"/>
                <a:ea typeface="Times New Roman" panose="02020603050405020304"/>
              </a:rPr>
              <a:t>memungkinkan pengguna untuk menerima data dari </a:t>
            </a:r>
            <a:r>
              <a:rPr lang="en-GB" sz="1400" b="0" i="1" strike="noStrike" spc="-1">
                <a:solidFill>
                  <a:srgbClr val="000000"/>
                </a:solidFill>
                <a:uFill>
                  <a:solidFill>
                    <a:srgbClr val="FFFFFF"/>
                  </a:solidFill>
                </a:uFill>
                <a:latin typeface="Caviar Dreams"/>
                <a:ea typeface="Times New Roman" panose="02020603050405020304"/>
              </a:rPr>
              <a:t>server</a:t>
            </a:r>
            <a:r>
              <a:rPr lang="en-GB" sz="1400" b="0" strike="noStrike" spc="-1">
                <a:solidFill>
                  <a:srgbClr val="000000"/>
                </a:solidFill>
                <a:uFill>
                  <a:solidFill>
                    <a:srgbClr val="FFFFFF"/>
                  </a:solidFill>
                </a:uFill>
                <a:latin typeface="Caviar Dreams"/>
                <a:ea typeface="Times New Roman" panose="02020603050405020304"/>
              </a:rPr>
              <a:t> ataupun sumber lainnya secara berangsur-angsur.</a:t>
            </a:r>
            <a:endParaRPr lang="en-GB" sz="1800" b="0" strike="noStrike" spc="-1">
              <a:solidFill>
                <a:srgbClr val="000000"/>
              </a:solidFill>
              <a:uFill>
                <a:solidFill>
                  <a:srgbClr val="FFFFFF"/>
                </a:solidFill>
              </a:uFill>
              <a:latin typeface="Arial" panose="020B0604020202020204"/>
            </a:endParaRPr>
          </a:p>
        </p:txBody>
      </p:sp>
      <p:pic>
        <p:nvPicPr>
          <p:cNvPr id="134" name="Picture 133"/>
          <p:cNvPicPr/>
          <p:nvPr/>
        </p:nvPicPr>
        <p:blipFill>
          <a:blip r:embed="rId1"/>
          <a:stretch>
            <a:fillRect/>
          </a:stretch>
        </p:blipFill>
        <p:spPr>
          <a:xfrm>
            <a:off x="3931920" y="1501200"/>
            <a:ext cx="4480560" cy="325368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out" filter="wipe(right)">
                                      <p:cBhvr additive="repl">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0" y="1361880"/>
            <a:ext cx="9086760" cy="345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4657090" y="227330"/>
            <a:ext cx="35890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7" name="CustomShape 3"/>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8" name="CustomShape 4"/>
          <p:cNvSpPr/>
          <p:nvPr/>
        </p:nvSpPr>
        <p:spPr>
          <a:xfrm>
            <a:off x="1475280" y="2380320"/>
            <a:ext cx="5911560" cy="1187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altLang="en-US" sz="1800" b="0" strike="noStrike" spc="-1">
                <a:solidFill>
                  <a:srgbClr val="000000"/>
                </a:solidFill>
                <a:uFill>
                  <a:solidFill>
                    <a:srgbClr val="FFFFFF"/>
                  </a:solidFill>
                </a:uFill>
                <a:latin typeface="Calibri"/>
              </a:rPr>
              <a:t>Apakah </a:t>
            </a:r>
            <a:r>
              <a:rPr lang="en-US" sz="1800" b="0" strike="noStrike" spc="-1">
                <a:solidFill>
                  <a:srgbClr val="000000"/>
                </a:solidFill>
                <a:uFill>
                  <a:solidFill>
                    <a:srgbClr val="FFFFFF"/>
                  </a:solidFill>
                </a:uFill>
                <a:latin typeface="Calibri"/>
                <a:ea typeface="DejaVu Sans" panose="020B0603030804020204"/>
              </a:rPr>
              <a:t>HTTP/2 SSE atau Websocket </a:t>
            </a:r>
            <a:r>
              <a:rPr lang="en-US" altLang="en-US" sz="1800" b="0" strike="noStrike" spc="-1">
                <a:solidFill>
                  <a:srgbClr val="000000"/>
                </a:solidFill>
                <a:uFill>
                  <a:solidFill>
                    <a:srgbClr val="FFFFFF"/>
                  </a:solidFill>
                </a:uFill>
                <a:latin typeface="Calibri"/>
                <a:ea typeface="DejaVu Sans" panose="020B0603030804020204"/>
              </a:rPr>
              <a:t>bisa diterapkan </a:t>
            </a:r>
            <a:r>
              <a:rPr lang="en-US" sz="1800" b="0" strike="noStrike" spc="-1">
                <a:solidFill>
                  <a:srgbClr val="000000"/>
                </a:solidFill>
                <a:uFill>
                  <a:solidFill>
                    <a:srgbClr val="FFFFFF"/>
                  </a:solidFill>
                </a:uFill>
                <a:latin typeface="Calibri"/>
                <a:ea typeface="DejaVu Sans" panose="020B0603030804020204"/>
              </a:rPr>
              <a:t>pada sistem rumah pintar berbasis </a:t>
            </a:r>
            <a:r>
              <a:rPr lang="en-US" sz="1800" b="0" i="1" strike="noStrike" spc="-1">
                <a:solidFill>
                  <a:srgbClr val="000000"/>
                </a:solidFill>
                <a:uFill>
                  <a:solidFill>
                    <a:srgbClr val="FFFFFF"/>
                  </a:solidFill>
                </a:uFill>
                <a:latin typeface="Calibri"/>
                <a:ea typeface="DejaVu Sans" panose="020B0603030804020204"/>
              </a:rPr>
              <a:t>website </a:t>
            </a:r>
            <a:r>
              <a:rPr lang="en-US" altLang="en-US" sz="1800" b="0" strike="noStrike" spc="-1">
                <a:solidFill>
                  <a:srgbClr val="000000"/>
                </a:solidFill>
                <a:uFill>
                  <a:solidFill>
                    <a:srgbClr val="FFFFFF"/>
                  </a:solidFill>
                </a:uFill>
                <a:latin typeface="Calibri"/>
                <a:ea typeface="DejaVu Sans" panose="020B0603030804020204"/>
              </a:rPr>
              <a:t>dan bagaimana perbandingan antara keduanya</a:t>
            </a:r>
            <a:endParaRPr lang="en-US" altLang="en-US" sz="1800" b="0" i="1" strike="noStrike" spc="-1">
              <a:solidFill>
                <a:srgbClr val="000000"/>
              </a:solidFill>
              <a:uFill>
                <a:solidFill>
                  <a:srgbClr val="FFFFFF"/>
                </a:solidFill>
              </a:uFill>
              <a:latin typeface="Calibri"/>
              <a:ea typeface="DejaVu Sans" panose="020B0603030804020204"/>
            </a:endParaRPr>
          </a:p>
        </p:txBody>
      </p:sp>
      <p:sp>
        <p:nvSpPr>
          <p:cNvPr id="139" name="CustomShape 5"/>
          <p:cNvSpPr/>
          <p:nvPr/>
        </p:nvSpPr>
        <p:spPr>
          <a:xfrm>
            <a:off x="1261440" y="847800"/>
            <a:ext cx="162360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40"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41" name="CustomShape 7"/>
          <p:cNvSpPr/>
          <p:nvPr/>
        </p:nvSpPr>
        <p:spPr>
          <a:xfrm>
            <a:off x="3938760" y="85140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42"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43"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44"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additive="repl">
                                        <p:cTn id="7" dur="1000"/>
                                        <p:tgtEl>
                                          <p:spTgt spid="138"/>
                                        </p:tgtEl>
                                      </p:cBhvr>
                                    </p:animEffect>
                                    <p:anim calcmode="lin" valueType="num">
                                      <p:cBhvr additive="repl">
                                        <p:cTn id="8" dur="1000" fill="hold"/>
                                        <p:tgtEl>
                                          <p:spTgt spid="138"/>
                                        </p:tgtEl>
                                        <p:attrNameLst>
                                          <p:attrName>ppt_x</p:attrName>
                                        </p:attrNameLst>
                                      </p:cBhvr>
                                      <p:tavLst>
                                        <p:tav tm="0">
                                          <p:val>
                                            <p:strVal val="#ppt_x"/>
                                          </p:val>
                                        </p:tav>
                                        <p:tav tm="100000">
                                          <p:val>
                                            <p:strVal val="#ppt_x"/>
                                          </p:val>
                                        </p:tav>
                                      </p:tavLst>
                                    </p:anim>
                                    <p:anim calcmode="lin" valueType="num">
                                      <p:cBhvr additive="repl">
                                        <p:cTn id="9" dur="1000" fill="hold"/>
                                        <p:tgtEl>
                                          <p:spTgt spid="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72990" y="227330"/>
            <a:ext cx="33731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46"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pic>
        <p:nvPicPr>
          <p:cNvPr id="147" name="Picture 24"/>
          <p:cNvPicPr/>
          <p:nvPr/>
        </p:nvPicPr>
        <p:blipFill>
          <a:blip r:embed="rId1"/>
          <a:stretch>
            <a:fillRect/>
          </a:stretch>
        </p:blipFill>
        <p:spPr>
          <a:xfrm>
            <a:off x="2406430" y="1405675"/>
            <a:ext cx="5723280" cy="555840"/>
          </a:xfrm>
          <a:prstGeom prst="rect">
            <a:avLst/>
          </a:prstGeom>
          <a:ln>
            <a:noFill/>
          </a:ln>
        </p:spPr>
      </p:pic>
      <p:pic>
        <p:nvPicPr>
          <p:cNvPr id="148" name="Picture 25"/>
          <p:cNvPicPr/>
          <p:nvPr/>
        </p:nvPicPr>
        <p:blipFill>
          <a:blip r:embed="rId1"/>
          <a:srcRect l="49682"/>
          <a:stretch>
            <a:fillRect/>
          </a:stretch>
        </p:blipFill>
        <p:spPr>
          <a:xfrm rot="10800000">
            <a:off x="477520" y="1405255"/>
            <a:ext cx="2879725" cy="54991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r>
              <a:rPr lang="en-US" sz="1600" b="0" strike="noStrike" spc="-1">
                <a:solidFill>
                  <a:srgbClr val="111C76"/>
                </a:solidFill>
                <a:uFill>
                  <a:solidFill>
                    <a:srgbClr val="FFFFFF"/>
                  </a:solidFill>
                </a:uFill>
                <a:latin typeface="Caviar Dreams"/>
                <a:ea typeface="DejaVu Sans" panose="020B0603030804020204"/>
              </a:rPr>
              <a:t>Mengimplementasi HTTP/2 SSE, HTTP/1.1 SSE, dan Websocket dalam pengiriman data dari rumah pintar </a:t>
            </a:r>
            <a:r>
              <a:rPr lang="en-US" altLang="en-US" sz="1600" b="0" strike="noStrike" spc="-1">
                <a:solidFill>
                  <a:srgbClr val="111C76"/>
                </a:solidFill>
                <a:uFill>
                  <a:solidFill>
                    <a:srgbClr val="FFFFFF"/>
                  </a:solidFill>
                </a:uFill>
                <a:latin typeface="Caviar Dreams"/>
                <a:ea typeface="DejaVu Sans" panose="020B0603030804020204"/>
              </a:rPr>
              <a:t>serta mengetahui perbandingan antara keduanya</a:t>
            </a:r>
            <a:r>
              <a:rPr lang="en-US" sz="1600" b="0" strike="noStrike" spc="-1">
                <a:solidFill>
                  <a:srgbClr val="111C76"/>
                </a:solidFill>
                <a:uFill>
                  <a:solidFill>
                    <a:srgbClr val="FFFFFF"/>
                  </a:solidFill>
                </a:uFill>
                <a:latin typeface="Caviar Dreams"/>
                <a:ea typeface="DejaVu Sans" panose="020B0603030804020204"/>
              </a:rPr>
              <a:t>.</a:t>
            </a:r>
            <a:endParaRPr lang="en-US" sz="1800" b="0" strike="noStrike" spc="-1">
              <a:solidFill>
                <a:srgbClr val="000000"/>
              </a:solidFill>
              <a:uFill>
                <a:solidFill>
                  <a:srgbClr val="FFFFFF"/>
                </a:solidFill>
              </a:uFill>
              <a:latin typeface="Arial" panose="020B0604020202020204"/>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2607410" y="1527915"/>
            <a:ext cx="322740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FFFFFF"/>
                </a:solidFill>
                <a:uFill>
                  <a:solidFill>
                    <a:srgbClr val="FFFFFF"/>
                  </a:solidFill>
                </a:uFill>
                <a:latin typeface="Caviar Dreams"/>
                <a:ea typeface="Open Sans Extrabold"/>
              </a:rPr>
              <a:t>TUJUAN PROYEK AKHIR </a:t>
            </a:r>
            <a:endParaRPr lang="en-US" sz="1800" b="0" strike="noStrike" spc="-1">
              <a:solidFill>
                <a:srgbClr val="000000"/>
              </a:solidFill>
              <a:uFill>
                <a:solidFill>
                  <a:srgbClr val="FFFFFF"/>
                </a:solidFill>
              </a:uFill>
              <a:latin typeface="Arial" panose="020B0604020202020204"/>
            </a:endParaRPr>
          </a:p>
        </p:txBody>
      </p:sp>
      <p:sp>
        <p:nvSpPr>
          <p:cNvPr id="154" name="CustomShape 8"/>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55" name="CustomShape 9"/>
          <p:cNvSpPr/>
          <p:nvPr/>
        </p:nvSpPr>
        <p:spPr>
          <a:xfrm>
            <a:off x="2629440" y="847800"/>
            <a:ext cx="162360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56" name="CustomShape 10"/>
          <p:cNvSpPr/>
          <p:nvPr/>
        </p:nvSpPr>
        <p:spPr>
          <a:xfrm>
            <a:off x="3938760" y="85140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57" name="CustomShape 11"/>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58" name="CustomShape 12"/>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59" name="CustomShape 13"/>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up)">
                                      <p:cBhvr additive="repl">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pc="-1">
                <a:solidFill>
                  <a:srgbClr val="000000"/>
                </a:solidFill>
                <a:uFill>
                  <a:solidFill>
                    <a:srgbClr val="FFFFFF"/>
                  </a:solidFill>
                </a:uFill>
                <a:latin typeface="Arial" panose="020B0604020202020204"/>
                <a:sym typeface="+mn-ea"/>
              </a:rPr>
              <a:t>Binary Protocol dan Plain Text Protocol</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Binary Protocol adalah protokol yang ditujukan untuk dibaca oleh mesin dibandingkan manusia, contohnya Websocket dan HTTP/2</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spc="-1">
                <a:solidFill>
                  <a:srgbClr val="000000"/>
                </a:solidFill>
                <a:uFill>
                  <a:solidFill>
                    <a:srgbClr val="FFFFFF"/>
                  </a:solidFill>
                </a:uFill>
                <a:latin typeface="Caviar Dreams"/>
                <a:ea typeface="DejaVu Sans" panose="020B0603030804020204"/>
                <a:sym typeface="+mn-ea"/>
              </a:rPr>
              <a:t>Plain Text Protocol adalah protokol yang ditujukan untuk dibaca oleh mesin dibandingkan manusia, contohnya SMTP dan HTTP/1.1</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HTTP/2</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HTTP/2 merupakan hasil pengembangan dari SPDY (generasi setelah HTTP/1.1). Kelebihan dari penggunaan HTTP/2 dibandingkan HTTP/1.1 ialah :</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menangani </a:t>
            </a:r>
            <a:r>
              <a:rPr lang="en-US" altLang="en-US" sz="1200" b="0" i="1" strike="noStrike" spc="-1">
                <a:solidFill>
                  <a:srgbClr val="000000"/>
                </a:solidFill>
                <a:uFill>
                  <a:solidFill>
                    <a:srgbClr val="FFFFFF"/>
                  </a:solidFill>
                </a:uFill>
                <a:latin typeface="Caviar Dreams"/>
                <a:ea typeface="DejaVu Sans" panose="020B0603030804020204"/>
              </a:rPr>
              <a:t>Head of Line Blocking</a:t>
            </a:r>
            <a:r>
              <a:rPr lang="en-US" altLang="en-US" sz="1200" b="0" strike="noStrike" spc="-1">
                <a:solidFill>
                  <a:srgbClr val="000000"/>
                </a:solidFill>
                <a:uFill>
                  <a:solidFill>
                    <a:srgbClr val="FFFFFF"/>
                  </a:solidFill>
                </a:uFill>
                <a:latin typeface="Caviar Dreams"/>
                <a:ea typeface="DejaVu Sans" panose="020B0603030804020204"/>
              </a:rPr>
              <a:t> sehingga memungkinkan multiplexing (beberapa </a:t>
            </a:r>
            <a:r>
              <a:rPr lang="en-US" altLang="en-US" sz="1200" b="0" i="1" strike="noStrike" spc="-1">
                <a:solidFill>
                  <a:srgbClr val="000000"/>
                </a:solidFill>
                <a:uFill>
                  <a:solidFill>
                    <a:srgbClr val="FFFFFF"/>
                  </a:solidFill>
                </a:uFill>
                <a:latin typeface="Caviar Dreams"/>
                <a:ea typeface="DejaVu Sans" panose="020B0603030804020204"/>
              </a:rPr>
              <a:t>request </a:t>
            </a:r>
            <a:r>
              <a:rPr lang="en-US" altLang="en-US" sz="1200" b="0" strike="noStrike" spc="-1">
                <a:solidFill>
                  <a:srgbClr val="000000"/>
                </a:solidFill>
                <a:uFill>
                  <a:solidFill>
                    <a:srgbClr val="FFFFFF"/>
                  </a:solidFill>
                </a:uFill>
                <a:latin typeface="Caviar Dreams"/>
                <a:ea typeface="DejaVu Sans" panose="020B0603030804020204"/>
              </a:rPr>
              <a:t>dan </a:t>
            </a:r>
            <a:r>
              <a:rPr lang="en-US" altLang="en-US" sz="1200" b="0" i="1" strike="noStrike" spc="-1">
                <a:solidFill>
                  <a:srgbClr val="000000"/>
                </a:solidFill>
                <a:uFill>
                  <a:solidFill>
                    <a:srgbClr val="FFFFFF"/>
                  </a:solidFill>
                </a:uFill>
                <a:latin typeface="Caviar Dreams"/>
                <a:ea typeface="DejaVu Sans" panose="020B0603030804020204"/>
              </a:rPr>
              <a:t>response</a:t>
            </a:r>
            <a:r>
              <a:rPr lang="en-US" altLang="en-US" sz="1200" b="0" strike="noStrike" spc="-1">
                <a:solidFill>
                  <a:srgbClr val="000000"/>
                </a:solidFill>
                <a:uFill>
                  <a:solidFill>
                    <a:srgbClr val="FFFFFF"/>
                  </a:solidFill>
                </a:uFill>
                <a:latin typeface="Caviar Dreams"/>
                <a:ea typeface="DejaVu Sans" panose="020B0603030804020204"/>
              </a:rPr>
              <a:t> dalam satu waktu)</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Tidak membutuhkan koneksi tambahan untuk memungkinkan komunikasi paralel (dalam satu jalur TCP)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melakukan </a:t>
            </a:r>
            <a:r>
              <a:rPr lang="en-US" altLang="en-US" sz="1200" b="0" i="1" strike="noStrike" spc="-1">
                <a:solidFill>
                  <a:srgbClr val="000000"/>
                </a:solidFill>
                <a:uFill>
                  <a:solidFill>
                    <a:srgbClr val="FFFFFF"/>
                  </a:solidFill>
                </a:uFill>
                <a:latin typeface="Caviar Dreams"/>
                <a:ea typeface="DejaVu Sans" panose="020B0603030804020204"/>
              </a:rPr>
              <a:t>header compression</a:t>
            </a:r>
            <a:r>
              <a:rPr lang="en-US" altLang="en-US" sz="1200" b="0" strike="noStrike" spc="-1">
                <a:solidFill>
                  <a:srgbClr val="000000"/>
                </a:solidFill>
                <a:uFill>
                  <a:solidFill>
                    <a:srgbClr val="FFFFFF"/>
                  </a:solidFill>
                </a:uFill>
                <a:latin typeface="Caviar Dreams"/>
                <a:ea typeface="DejaVu Sans" panose="020B0603030804020204"/>
              </a:rPr>
              <a:t> dengan HPACK</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9978</Words>
  <Application>WPS Presentation</Application>
  <PresentationFormat/>
  <Paragraphs>518</Paragraphs>
  <Slides>26</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26</vt:i4>
      </vt:variant>
    </vt:vector>
  </HeadingPairs>
  <TitlesOfParts>
    <vt:vector size="48" baseType="lpstr">
      <vt:lpstr>Arial</vt:lpstr>
      <vt:lpstr>SimSun</vt:lpstr>
      <vt:lpstr>Wingdings</vt:lpstr>
      <vt:lpstr>Arial</vt:lpstr>
      <vt:lpstr>Webdings</vt:lpstr>
      <vt:lpstr>Symbol</vt:lpstr>
      <vt:lpstr>Times New Roman</vt:lpstr>
      <vt:lpstr>Caviar Dreams</vt:lpstr>
      <vt:lpstr>Gubbi</vt:lpstr>
      <vt:lpstr>DejaVu Sans</vt:lpstr>
      <vt:lpstr>Adobe Gothic Std B</vt:lpstr>
      <vt:lpstr>Humanst521 Lt BT</vt:lpstr>
      <vt:lpstr>Capsuula</vt:lpstr>
      <vt:lpstr>Calibri</vt:lpstr>
      <vt:lpstr>Open Sans Extrabold</vt:lpstr>
      <vt:lpstr>微软雅黑</vt:lpstr>
      <vt:lpstr>文泉驿微米黑</vt:lpstr>
      <vt:lpstr/>
      <vt:lpstr>Arial Unicode MS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gomapta</cp:lastModifiedBy>
  <cp:revision>686</cp:revision>
  <cp:lastPrinted>2019-05-18T14:39:41Z</cp:lastPrinted>
  <dcterms:created xsi:type="dcterms:W3CDTF">2019-05-18T14:39:41Z</dcterms:created>
  <dcterms:modified xsi:type="dcterms:W3CDTF">2019-05-18T14:39:41Z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y fmtid="{D5CDD505-2E9C-101B-9397-08002B2CF9AE}" pid="12" name="KSOProductBuildVer">
    <vt:lpwstr>1033-11.1.0.8392</vt:lpwstr>
  </property>
</Properties>
</file>