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263" r:id="rId17"/>
    <p:sldId id="264" r:id="rId18"/>
    <p:sldId id="265" r:id="rId19"/>
    <p:sldId id="266" r:id="rId20"/>
    <p:sldId id="267" r:id="rId21"/>
    <p:sldId id="313" r:id="rId22"/>
    <p:sldId id="315" r:id="rId23"/>
    <p:sldId id="298" r:id="rId24"/>
    <p:sldId id="269" r:id="rId25"/>
    <p:sldId id="273" r:id="rId26"/>
    <p:sldId id="307" r:id="rId27"/>
    <p:sldId id="282" r:id="rId28"/>
    <p:sldId id="271" r:id="rId29"/>
    <p:sldId id="299" r:id="rId30"/>
    <p:sldId id="300" r:id="rId31"/>
    <p:sldId id="331" r:id="rId32"/>
    <p:sldId id="272" r:id="rId33"/>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en-US" altLang="en-US"/>
          </a:p>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Skenario Jaringan Privat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Response TIme (ms)</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Internet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Presentase Penggunaan CPU</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Penggunaan CPU (%)</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Ketika penggunaan </a:t>
            </a:r>
            <a:r>
              <a:rPr lang="en-US" altLang="en-US" sz="1200" b="0" i="1" strike="noStrike" spc="-1">
                <a:solidFill>
                  <a:srgbClr val="000000"/>
                </a:solidFill>
                <a:uFill>
                  <a:solidFill>
                    <a:srgbClr val="FFFFFF"/>
                  </a:solidFill>
                </a:uFill>
                <a:latin typeface="Caviar Dreams"/>
                <a:ea typeface="DejaVu Sans" panose="020B0603030804020204"/>
              </a:rPr>
              <a:t>resource server</a:t>
            </a:r>
            <a:r>
              <a:rPr lang="en-US" altLang="en-US" sz="1200" b="0" strike="noStrike" spc="-1">
                <a:solidFill>
                  <a:srgbClr val="000000"/>
                </a:solidFill>
                <a:uFill>
                  <a:solidFill>
                    <a:srgbClr val="FFFFFF"/>
                  </a:solidFill>
                </a:uFill>
                <a:latin typeface="Caviar Dreams"/>
                <a:ea typeface="DejaVu Sans" panose="020B0603030804020204"/>
              </a:rPr>
              <a:t> dinaikkan, </a:t>
            </a:r>
            <a:r>
              <a:rPr lang="en-US" altLang="en-US" sz="1200" b="0" i="1" strike="noStrike" spc="-1">
                <a:solidFill>
                  <a:srgbClr val="000000"/>
                </a:solidFill>
                <a:uFill>
                  <a:solidFill>
                    <a:srgbClr val="FFFFFF"/>
                  </a:solidFill>
                </a:uFill>
                <a:latin typeface="Caviar Dreams"/>
                <a:ea typeface="DejaVu Sans" panose="020B0603030804020204"/>
              </a:rPr>
              <a:t>response time </a:t>
            </a:r>
            <a:r>
              <a:rPr lang="en-US" altLang="en-US" sz="1200" b="0" strike="noStrike" spc="-1">
                <a:solidFill>
                  <a:srgbClr val="000000"/>
                </a:solidFill>
                <a:uFill>
                  <a:solidFill>
                    <a:srgbClr val="FFFFFF"/>
                  </a:solidFill>
                </a:uFill>
                <a:latin typeface="Caviar Dreams"/>
                <a:ea typeface="DejaVu Sans" panose="020B0603030804020204"/>
              </a:rPr>
              <a:t>WebSocket relatif tetap.</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en-US" altLang="en-US" sz="1200" b="0" i="1" strike="noStrike" spc="-1">
                <a:solidFill>
                  <a:srgbClr val="000000"/>
                </a:solidFill>
                <a:uFill>
                  <a:solidFill>
                    <a:srgbClr val="FFFFFF"/>
                  </a:solidFill>
                </a:uFill>
                <a:latin typeface="Caviar Dreams"/>
                <a:ea typeface="DejaVu Sans" panose="020B0603030804020204"/>
              </a:rPr>
              <a:t>proxy server</a:t>
            </a:r>
            <a:r>
              <a:rPr lang="en-US" altLang="en-US" sz="1200" b="0" strike="noStrike" spc="-1">
                <a:solidFill>
                  <a:srgbClr val="000000"/>
                </a:solidFill>
                <a:uFill>
                  <a:solidFill>
                    <a:srgbClr val="FFFFFF"/>
                  </a:solidFill>
                </a:uFill>
                <a:latin typeface="Caviar Dreams"/>
                <a:ea typeface="DejaVu Sans" panose="020B0603030804020204"/>
              </a:rPr>
              <a:t> dibandingkan HTTP/2.</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en-US"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Rata-rata </a:t>
            </a:r>
            <a:r>
              <a:rPr lang="en-US" altLang="en-US" sz="1200" b="0" i="1" strike="noStrike" spc="-1">
                <a:solidFill>
                  <a:srgbClr val="000000"/>
                </a:solidFill>
                <a:uFill>
                  <a:solidFill>
                    <a:srgbClr val="FFFFFF"/>
                  </a:solidFill>
                </a:uFill>
                <a:latin typeface="Caviar Dreams"/>
                <a:ea typeface="DejaVu Sans" panose="020B0603030804020204"/>
              </a:rPr>
              <a:t>delay </a:t>
            </a:r>
            <a:r>
              <a:rPr lang="en-US"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en-US"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Websockets.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serta perbedaan diantara keduanya sangat tipis</a:t>
            </a:r>
            <a:r>
              <a:rPr lang="en-US" altLang="en-US" sz="1200" b="0" strike="noStrike" spc="-1">
                <a:solidFill>
                  <a:srgbClr val="000000"/>
                </a:solidFill>
                <a:uFill>
                  <a:solidFill>
                    <a:srgbClr val="FFFFFF"/>
                  </a:solidFill>
                </a:uFill>
                <a:latin typeface="Caviar Dreams"/>
                <a:ea typeface="DejaVu Sans" panose="020B0603030804020204"/>
              </a:rPr>
              <a:t>.</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en-US" altLang="en-US" sz="1200" b="0" i="1" strike="noStrike" spc="-1">
                <a:solidFill>
                  <a:srgbClr val="000000"/>
                </a:solidFill>
                <a:uFill>
                  <a:solidFill>
                    <a:srgbClr val="FFFFFF"/>
                  </a:solidFill>
                </a:uFill>
                <a:latin typeface="Caviar Dreams"/>
                <a:ea typeface="DejaVu Sans" panose="020B0603030804020204"/>
              </a:rPr>
              <a:t>bandwith </a:t>
            </a:r>
            <a:r>
              <a:rPr lang="en-US"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en-US" altLang="en-US" sz="1200" b="0" i="1" strike="noStrike" spc="-1">
                <a:solidFill>
                  <a:srgbClr val="000000"/>
                </a:solidFill>
                <a:uFill>
                  <a:solidFill>
                    <a:srgbClr val="FFFFFF"/>
                  </a:solidFill>
                </a:uFill>
                <a:latin typeface="Caviar Dreams"/>
                <a:ea typeface="DejaVu Sans" panose="020B0603030804020204"/>
              </a:rPr>
              <a:t>Polling</a:t>
            </a:r>
            <a:r>
              <a:rPr lang="en-US" altLang="en-US" sz="1200" b="0" strike="noStrike" spc="-1">
                <a:solidFill>
                  <a:srgbClr val="000000"/>
                </a:solidFill>
                <a:uFill>
                  <a:solidFill>
                    <a:srgbClr val="FFFFFF"/>
                  </a:solidFill>
                </a:uFill>
                <a:latin typeface="Caviar Dreams"/>
                <a:ea typeface="DejaVu Sans" panose="020B0603030804020204"/>
              </a:rPr>
              <a:t> serta </a:t>
            </a:r>
            <a:r>
              <a:rPr lang="en-US" altLang="en-US" sz="1200" b="0" i="1" strike="noStrike" spc="-1">
                <a:solidFill>
                  <a:srgbClr val="000000"/>
                </a:solidFill>
                <a:uFill>
                  <a:solidFill>
                    <a:srgbClr val="FFFFFF"/>
                  </a:solidFill>
                </a:uFill>
                <a:latin typeface="Caviar Dreams"/>
                <a:ea typeface="DejaVu Sans" panose="020B0603030804020204"/>
              </a:rPr>
              <a:t>Long-Polling</a:t>
            </a:r>
            <a:endParaRPr lang="en-US"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en-US"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en-US" altLang="en-US" sz="1200" b="0" i="1" strike="noStrike" spc="-1">
                <a:solidFill>
                  <a:srgbClr val="000000"/>
                </a:solidFill>
                <a:uFill>
                  <a:solidFill>
                    <a:srgbClr val="FFFFFF"/>
                  </a:solidFill>
                </a:uFill>
                <a:latin typeface="Caviar Dreams"/>
                <a:ea typeface="DejaVu Sans" panose="020B0603030804020204"/>
              </a:rPr>
              <a:t>web browser</a:t>
            </a:r>
            <a:r>
              <a:rPr lang="en-US"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a:sym typeface="+mn-ea"/>
              </a:rPr>
              <a:t>Penelitian ini membandingkan </a:t>
            </a:r>
            <a:r>
              <a:rPr lang="en-US" altLang="en-US" sz="1600" i="1">
                <a:sym typeface="+mn-ea"/>
              </a:rPr>
              <a:t>response time </a:t>
            </a:r>
            <a:r>
              <a:rPr lang="en-US" altLang="en-US" sz="1600">
                <a:sym typeface="+mn-ea"/>
              </a:rPr>
              <a:t>serta presentase penggunaan CPU antara HTTP/1.1 SSE,  HTTPS SSE, HTTP/2 SSE dan WebSocket pada sistem kendali rumah pintar berbasis </a:t>
            </a:r>
            <a:r>
              <a:rPr lang="en-US" altLang="en-US" sz="1600" i="1">
                <a:sym typeface="+mn-ea"/>
              </a:rPr>
              <a:t>web</a:t>
            </a:r>
            <a:r>
              <a:rPr lang="en-US" altLang="en-US" sz="1600">
                <a:sym typeface="+mn-ea"/>
              </a:rPr>
              <a:t>. </a:t>
            </a:r>
            <a:r>
              <a:rPr lang="en-US" altLang="en-US" sz="1600" i="1">
                <a:sym typeface="+mn-ea"/>
              </a:rPr>
              <a:t>Server</a:t>
            </a:r>
            <a:r>
              <a:rPr lang="en-US" altLang="en-US" sz="1600">
                <a:sym typeface="+mn-ea"/>
              </a:rPr>
              <a:t> yang digunakan berupa Raspberry Pi 3 serta mampu diakses dari luar jaringan jaringan privat.</a:t>
            </a:r>
            <a:endParaRPr lang="en-US" sz="1600" b="0" strike="noStrike" spc="-1">
              <a:solidFill>
                <a:srgbClr val="000000"/>
              </a:solidFill>
              <a:uFill>
                <a:solidFill>
                  <a:srgbClr val="FFFFFF"/>
                </a:solidFill>
              </a:uFill>
              <a:latin typeface="Caviar Dreams"/>
              <a:ea typeface="DejaVu Sans" panose="020B0603030804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terendah sedangkan HTTPS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p:cNvPicPr/>
          <p:nvPr/>
        </p:nvPicPr>
        <p:blipFill>
          <a:blip r:embed="rId1"/>
          <a:srcRect l="49683" t="-391"/>
          <a:stretch>
            <a:fillRect/>
          </a:stretch>
        </p:blipFill>
        <p:spPr>
          <a:xfrm>
            <a:off x="2178060" y="184485"/>
            <a:ext cx="2401560" cy="556560"/>
          </a:xfrm>
          <a:prstGeom prst="rect">
            <a:avLst/>
          </a:prstGeom>
          <a:ln>
            <a:noFill/>
          </a:ln>
        </p:spPr>
      </p:pic>
      <p:pic>
        <p:nvPicPr>
          <p:cNvPr id="6"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(Data)</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7334"/>
          <p:cNvPicPr>
            <a:picLocks noChangeAspect="1"/>
          </p:cNvPicPr>
          <p:nvPr/>
        </p:nvPicPr>
        <p:blipFill>
          <a:blip r:embed="rId2"/>
          <a:stretch>
            <a:fillRect/>
          </a:stretch>
        </p:blipFill>
        <p:spPr>
          <a:xfrm>
            <a:off x="311150" y="657225"/>
            <a:ext cx="8667750" cy="4017010"/>
          </a:xfrm>
          <a:prstGeom prst="rect">
            <a:avLst/>
          </a:prstGeom>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en-US" altLang="en-US" sz="1200" b="0">
                          <a:solidFill>
                            <a:srgbClr val="000000"/>
                          </a:solidFill>
                          <a:latin typeface="Calibri" charset="-122"/>
                        </a:rPr>
                        <a:t>4</a:t>
                      </a:r>
                      <a:r>
                        <a:rPr lang="en-US" sz="1200" b="0">
                          <a:solidFill>
                            <a:srgbClr val="000000"/>
                          </a:solidFill>
                          <a:latin typeface="Calibri" charset="-122"/>
                        </a:rPr>
                        <a:t>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en-US" altLang="en-US" sz="1200" b="0">
                          <a:solidFill>
                            <a:srgbClr val="000000"/>
                          </a:solidFill>
                          <a:latin typeface="Calibri" charset="-122"/>
                        </a:rPr>
                        <a:t>9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 name="CustomShape 3"/>
          <p:cNvSpPr/>
          <p:nvPr/>
        </p:nvSpPr>
        <p:spPr>
          <a:xfrm>
            <a:off x="1184320" y="498295"/>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i="1" strike="noStrike" spc="-1">
                <a:solidFill>
                  <a:srgbClr val="111C76"/>
                </a:solidFill>
                <a:uFill>
                  <a:solidFill>
                    <a:srgbClr val="FFFFFF"/>
                  </a:solidFill>
                </a:uFill>
                <a:latin typeface="Caviar Dreams"/>
                <a:ea typeface="Open Sans Extrabold"/>
              </a:rPr>
              <a:t>Kesimpulan</a:t>
            </a:r>
            <a:endParaRPr lang="en-US" alt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446960" y="426680"/>
            <a:ext cx="3606480" cy="659880"/>
          </a:xfrm>
          <a:prstGeom prst="rect">
            <a:avLst/>
          </a:prstGeom>
          <a:ln>
            <a:noFill/>
          </a:ln>
        </p:spPr>
      </p:pic>
      <p:sp>
        <p:nvSpPr>
          <p:cNvPr id="270" name="CustomShape 4"/>
          <p:cNvSpPr/>
          <p:nvPr/>
        </p:nvSpPr>
        <p:spPr>
          <a:xfrm>
            <a:off x="787520" y="1324035"/>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WebSocket memiliki nilai response time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HTTP/2 Server-Sent Events memiliki nilai presentase penggunaan CPU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HTTPS Server-Sent Events cenderung memiliki nilai terbesar baik dalam pengujian response time maupun presentase penggunaan CPU.</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Terdapat kemungkinan paket yang hilang selama penggunaan Serveo untuk HTTP/1.1 Server-Sent Events maupun HTTPS Server-Sent Events.</a:t>
            </a:r>
            <a:endParaRPr lang="en-US" altLang="en-US" sz="1400" b="0" strike="noStrike" spc="-1">
              <a:solidFill>
                <a:srgbClr val="111C76"/>
              </a:solidFill>
              <a:uFill>
                <a:solidFill>
                  <a:srgbClr val="FFFFFF"/>
                </a:solidFill>
              </a:uFill>
              <a:latin typeface="Caviar Dreams"/>
              <a:ea typeface="DejaVu Sans" panose="020B0603030804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 https://www.rfc-editor.org/info/rfc7541</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dan Mark Lavin . 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12147</Words>
  <Application>WPS Presentation</Application>
  <PresentationFormat/>
  <Paragraphs>711</Paragraphs>
  <Slides>29</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29</vt:i4>
      </vt:variant>
    </vt:vector>
  </HeadingPairs>
  <TitlesOfParts>
    <vt:vector size="51"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713</cp:revision>
  <cp:lastPrinted>2019-07-13T10:49:46Z</cp:lastPrinted>
  <dcterms:created xsi:type="dcterms:W3CDTF">2019-07-13T10:49:46Z</dcterms:created>
  <dcterms:modified xsi:type="dcterms:W3CDTF">2019-07-13T10:49:46Z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