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9" r:id="rId7"/>
    <p:sldId id="260" r:id="rId8"/>
    <p:sldId id="274" r:id="rId9"/>
    <p:sldId id="275" r:id="rId10"/>
    <p:sldId id="281" r:id="rId11"/>
    <p:sldId id="277" r:id="rId12"/>
    <p:sldId id="280" r:id="rId13"/>
    <p:sldId id="276" r:id="rId14"/>
    <p:sldId id="279" r:id="rId15"/>
    <p:sldId id="266" r:id="rId16"/>
    <p:sldId id="264" r:id="rId17"/>
    <p:sldId id="265" r:id="rId18"/>
    <p:sldId id="263" r:id="rId19"/>
    <p:sldId id="267" r:id="rId20"/>
    <p:sldId id="313" r:id="rId21"/>
    <p:sldId id="298" r:id="rId22"/>
    <p:sldId id="269" r:id="rId23"/>
    <p:sldId id="273" r:id="rId24"/>
    <p:sldId id="307" r:id="rId25"/>
    <p:sldId id="282" r:id="rId26"/>
    <p:sldId id="271" r:id="rId27"/>
    <p:sldId id="299" r:id="rId28"/>
    <p:sldId id="300" r:id="rId29"/>
    <p:sldId id="331" r:id="rId30"/>
    <p:sldId id="272" r:id="rId31"/>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C76"/>
    <a:srgbClr val="F9C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a:t>
            </a:r>
            <a:endParaRPr lang="en-US" altLang="en-US"/>
          </a:p>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Skenario Jaringan Privat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75.72</c:v>
                </c:pt>
                <c:pt idx="1">
                  <c:v>146.52</c:v>
                </c:pt>
                <c:pt idx="2">
                  <c:v>147.32</c:v>
                </c:pt>
                <c:pt idx="3">
                  <c:v>133.16</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79.76</c:v>
                </c:pt>
                <c:pt idx="1">
                  <c:v>199.32</c:v>
                </c:pt>
                <c:pt idx="2">
                  <c:v>181.38</c:v>
                </c:pt>
                <c:pt idx="3">
                  <c:v>181.82</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64.56</c:v>
                </c:pt>
                <c:pt idx="1">
                  <c:v>133.44</c:v>
                </c:pt>
                <c:pt idx="2">
                  <c:v>129.94</c:v>
                </c:pt>
                <c:pt idx="3">
                  <c:v>130.28</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48.4</c:v>
                </c:pt>
                <c:pt idx="1">
                  <c:v>104.02</c:v>
                </c:pt>
                <c:pt idx="2">
                  <c:v>108.64</c:v>
                </c:pt>
                <c:pt idx="3">
                  <c:v>106.54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Response TIme (ms)</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Skenario Jaringan Internet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8574.632653</c:v>
                </c:pt>
                <c:pt idx="1">
                  <c:v>649.0416667</c:v>
                </c:pt>
                <c:pt idx="2">
                  <c:v>745.1020408</c:v>
                </c:pt>
                <c:pt idx="3">
                  <c:v>1001.375</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20239.59184</c:v>
                </c:pt>
                <c:pt idx="1">
                  <c:v>2126.591837</c:v>
                </c:pt>
                <c:pt idx="2">
                  <c:v>973.4166667</c:v>
                </c:pt>
                <c:pt idx="3">
                  <c:v>907.8780487805</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1188.72</c:v>
                </c:pt>
                <c:pt idx="1">
                  <c:v>2955.24</c:v>
                </c:pt>
                <c:pt idx="2">
                  <c:v>762.56</c:v>
                </c:pt>
                <c:pt idx="3">
                  <c:v>600.84</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456.5</c:v>
                </c:pt>
                <c:pt idx="1">
                  <c:v>495.7</c:v>
                </c:pt>
                <c:pt idx="2">
                  <c:v>579.38</c:v>
                </c:pt>
                <c:pt idx="3">
                  <c:v>532.24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Rata - Rata Response TIme (ms)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Presentase Penggunaan CPU</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er>
        <c:dLbls>
          <c:showLegendKey val="0"/>
          <c:showVal val="0"/>
          <c:showCatName val="0"/>
          <c:showSerName val="0"/>
          <c:showPercent val="0"/>
          <c:showBubbleSize val="0"/>
        </c:dLbls>
        <c:gapWidth val="150"/>
        <c:overlap val="0"/>
        <c:axId val="908681178"/>
        <c:axId val="139870748"/>
      </c:bar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Penggunaan CPU (%)</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Assalamu'alaikum wr wb.</a:t>
            </a:r>
            <a:endParaRPr lang="" altLang="en-US" sz="2000" b="0" strike="noStrike" spc="-1">
              <a:solidFill>
                <a:srgbClr val="000000"/>
              </a:solidFill>
              <a:uFill>
                <a:solidFill>
                  <a:srgbClr val="FFFFFF"/>
                </a:solidFill>
              </a:uFill>
              <a:latin typeface="Arial" panose="020B0604020202020204"/>
            </a:endParaRPr>
          </a:p>
          <a:p>
            <a:r>
              <a:rPr lang="" altLang="en-US" sz="2000" b="0" strike="noStrike" spc="-1">
                <a:solidFill>
                  <a:srgbClr val="000000"/>
                </a:solidFill>
                <a:uFill>
                  <a:solidFill>
                    <a:srgbClr val="FFFFFF"/>
                  </a:solidFill>
                </a:uFill>
                <a:latin typeface="Arial" panose="020B0604020202020204"/>
              </a:rPr>
              <a:t>Terima kasih kepada Ibu Unan Yusmaniar serta Bapak Hidayat Nur Isnianto yang telah meluangkan waktunya untuk menghadiri presentasi proyek akhir saya dan terima kasih pula kepada Bapak Muhammad Arrofiq yang telah membimbing saya sehingga saya mampu menyelesaikan Proyek Akhir ini. Pada kesempatan kali ini saya akan menyampaikan isi dari proyek akhir saya yang berjudul “Penerapan dan Analisis HTTP/2 Server-Sent Events dan WebSocket untuk Web Application pada Sistem Rumah Pintar”. Baik, langsung saja</a:t>
            </a:r>
            <a:endParaRPr lang="" alt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altLang="en-US" sz="2000" b="0" strike="noStrike">
                <a:solidFill>
                  <a:srgbClr val="000000"/>
                </a:solidFill>
                <a:uFill>
                  <a:solidFill>
                    <a:srgbClr val="FFFFFF"/>
                  </a:solidFill>
                </a:uFill>
                <a:latin typeface="Arial" panose="020B0604020202020204"/>
                <a:sym typeface="+mn-ea"/>
              </a:rPr>
              <a:t>secara singkat</a:t>
            </a:r>
            <a:endParaRPr lang="en-US" alt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Alasan dipilihnya SSE serta WebSocket pada penelitian ini adalah berdasarkan ...</a:t>
            </a:r>
            <a:endParaRPr lang="" alt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Penelitian serupa dengan penelitian ini juga pernah dilakukan, namun hanya menggunakan simulator.</a:t>
            </a:r>
            <a:endParaRPr lang="" alt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Selain itu pernah pula dilakukan penelitian untuk membandingkan HTTP/1.1 SSE dengan Websocket</a:t>
            </a:r>
            <a:endParaRPr lang="" alt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Terdapat pula penelitian yang menguatkan keunggulan WebSocket dibandingkan dengan protokol lainnya.</a:t>
            </a:r>
            <a:endParaRPr lang="" alt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Nah, walaupun demikian baik SSE maupun WebSocket, performa keduanya juga masih dipengaruhi oleh web browser dan konfigurasi jaringan yang digunakan</a:t>
            </a:r>
            <a:endParaRPr lang="" alt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r>
              <a:rPr lang="" altLang="en-US"/>
              <a:t>Berbeda dengan penelitian-penelitian yang pernah dilakukan sebelumnya,</a:t>
            </a:r>
            <a:endParaRPr lang=""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a:t>
            </a:r>
            <a:r>
              <a:rPr lang="" altLang="en-US" sz="2000" b="0" strike="noStrike" spc="-1">
                <a:solidFill>
                  <a:srgbClr val="000000"/>
                </a:solidFill>
                <a:uFill>
                  <a:solidFill>
                    <a:srgbClr val="FFFFFF"/>
                  </a:solidFill>
                </a:uFill>
                <a:latin typeface="Arial" panose="020B0604020202020204"/>
              </a:rPr>
              <a:t>tinjauan pustaka</a:t>
            </a:r>
            <a:r>
              <a:rPr lang="en-US" sz="2000" b="0" strike="noStrike" spc="-1">
                <a:solidFill>
                  <a:srgbClr val="000000"/>
                </a:solidFill>
                <a:uFill>
                  <a:solidFill>
                    <a:srgbClr val="FFFFFF"/>
                  </a:solidFill>
                </a:uFill>
                <a:latin typeface="Arial" panose="020B0604020202020204"/>
              </a:rPr>
              <a:t>, tujuan proyek akhir, </a:t>
            </a:r>
            <a:r>
              <a:rPr lang="" altLang="en-US" sz="2000" b="0" strike="noStrike" spc="-1">
                <a:solidFill>
                  <a:srgbClr val="000000"/>
                </a:solidFill>
                <a:uFill>
                  <a:solidFill>
                    <a:srgbClr val="FFFFFF"/>
                  </a:solidFill>
                </a:uFill>
                <a:latin typeface="Arial" panose="020B0604020202020204"/>
              </a:rPr>
              <a:t>metodologi penelitian</a:t>
            </a:r>
            <a:r>
              <a:rPr lang="en-US" sz="2000" b="0" strike="noStrike" spc="-1">
                <a:solidFill>
                  <a:srgbClr val="000000"/>
                </a:solidFill>
                <a:uFill>
                  <a:solidFill>
                    <a:srgbClr val="FFFFFF"/>
                  </a:solidFill>
                </a:uFill>
                <a:latin typeface="Arial" panose="020B0604020202020204"/>
              </a:rPr>
              <a:t>, </a:t>
            </a:r>
            <a:r>
              <a:rPr lang="" altLang="en-US" sz="2000" b="0" strike="noStrike" spc="-1">
                <a:solidFill>
                  <a:srgbClr val="000000"/>
                </a:solidFill>
                <a:uFill>
                  <a:solidFill>
                    <a:srgbClr val="FFFFFF"/>
                  </a:solidFill>
                </a:uFill>
                <a:latin typeface="Arial" panose="020B0604020202020204"/>
              </a:rPr>
              <a:t>analisis dan pembahasan</a:t>
            </a:r>
            <a:r>
              <a:rPr lang="en-US" sz="2000" b="0" strike="noStrike" spc="-1">
                <a:solidFill>
                  <a:srgbClr val="000000"/>
                </a:solidFill>
                <a:uFill>
                  <a:solidFill>
                    <a:srgbClr val="FFFFFF"/>
                  </a:solidFill>
                </a:uFill>
                <a:latin typeface="Arial" panose="020B0604020202020204"/>
              </a:rPr>
              <a:t> </a:t>
            </a:r>
            <a:r>
              <a:rPr lang="" altLang="en-US" sz="2000" b="0" strike="noStrike" spc="-1">
                <a:solidFill>
                  <a:srgbClr val="000000"/>
                </a:solidFill>
                <a:uFill>
                  <a:solidFill>
                    <a:srgbClr val="FFFFFF"/>
                  </a:solidFill>
                </a:uFill>
                <a:latin typeface="Arial" panose="020B0604020202020204"/>
              </a:rPr>
              <a:t>serta</a:t>
            </a:r>
            <a:r>
              <a:rPr lang="en-US" sz="2000" b="0" strike="noStrike" spc="-1">
                <a:solidFill>
                  <a:srgbClr val="000000"/>
                </a:solidFill>
                <a:uFill>
                  <a:solidFill>
                    <a:srgbClr val="FFFFFF"/>
                  </a:solidFill>
                </a:uFill>
                <a:latin typeface="Arial" panose="020B0604020202020204"/>
              </a:rPr>
              <a:t> </a:t>
            </a:r>
            <a:r>
              <a:rPr lang="" altLang="en-US" sz="2000" b="0" strike="noStrike" spc="-1">
                <a:solidFill>
                  <a:srgbClr val="000000"/>
                </a:solidFill>
                <a:uFill>
                  <a:solidFill>
                    <a:srgbClr val="FFFFFF"/>
                  </a:solidFill>
                </a:uFill>
                <a:latin typeface="Arial" panose="020B0604020202020204"/>
              </a:rPr>
              <a:t>ditutup dengan </a:t>
            </a:r>
            <a:r>
              <a:rPr lang="" altLang="en-US" sz="2000" b="0" strike="noStrike" spc="-1">
                <a:solidFill>
                  <a:srgbClr val="000000"/>
                </a:solidFill>
                <a:uFill>
                  <a:solidFill>
                    <a:srgbClr val="FFFFFF"/>
                  </a:solidFill>
                </a:uFill>
                <a:latin typeface="Arial" panose="020B0604020202020204"/>
              </a:rPr>
              <a:t>kesimpulan dan saran</a:t>
            </a:r>
            <a:endParaRPr lang="" alt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 altLang="en-US" sz="1800" b="0" strike="noStrike" spc="-1">
                <a:solidFill>
                  <a:srgbClr val="000000"/>
                </a:solidFill>
                <a:uFill>
                  <a:solidFill>
                    <a:srgbClr val="FFFFFF"/>
                  </a:solidFill>
                </a:uFill>
                <a:latin typeface="Arial" panose="020B0604020202020204"/>
              </a:rPr>
              <a:t>Semakin hari, internet semakin mudah untuk diakses dimana saja. Hal ini memungkinkan penerapan Internet of Things dalam skala per rumah tangga, semisal sistem kendali rumah pintar. Bagian terpenting dari sistem rumah pintar adalah jaringan yang menghubungkan antara piranti elektronik di dalam rumah menuju media yang digunakan untuk mengendalikan piranti-piranti tersebut. Untuk membuat sistem kendali rumah pintar, terdapat banyak pilihan antarmuka yang dapat digunakan. Website merupakan salah satu antarmuka yang mudah untuk dibuat serta diterapkan dalam pembangunan sistem rumah pintar.</a:t>
            </a:r>
            <a:endParaRPr lang="" alt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 altLang="en-US" sz="2000" b="0" strike="noStrike" spc="-1">
                <a:solidFill>
                  <a:srgbClr val="000000"/>
                </a:solidFill>
                <a:uFill>
                  <a:solidFill>
                    <a:srgbClr val="FFFFFF"/>
                  </a:solidFill>
                </a:uFill>
                <a:latin typeface="Arial" panose="020B0604020202020204"/>
              </a:rPr>
              <a:t>Dalam pembangunan web application, terdapat banyak pilihan metode pengiriman data yang digunakan. </a:t>
            </a:r>
            <a:r>
              <a:rPr lang="en-US" altLang="en-US" sz="2000" b="0" strike="noStrike">
                <a:solidFill>
                  <a:srgbClr val="000000"/>
                </a:solidFill>
                <a:uFill>
                  <a:solidFill>
                    <a:srgbClr val="FFFFFF"/>
                  </a:solidFill>
                </a:uFill>
                <a:latin typeface="Arial" panose="020B0604020202020204"/>
                <a:sym typeface="+mn-ea"/>
              </a:rPr>
              <a:t>Semakin cepat perintah dilaksanakan, semakin bagus pula kualitas dari sistem tersebut. </a:t>
            </a:r>
            <a:r>
              <a:rPr lang="" altLang="en-US" sz="2000" b="0" strike="noStrike">
                <a:solidFill>
                  <a:srgbClr val="000000"/>
                </a:solidFill>
                <a:uFill>
                  <a:solidFill>
                    <a:srgbClr val="FFFFFF"/>
                  </a:solidFill>
                </a:uFill>
                <a:latin typeface="Arial" panose="020B0604020202020204"/>
                <a:sym typeface="+mn-ea"/>
              </a:rPr>
              <a:t>Untuk saat ini terdapat empat metode pengiriman yang umum digunakan, yakni Polling, Long Polling, WebSocket serta Server-Sent Events. Metode-metode tersebut </a:t>
            </a:r>
            <a:r>
              <a:rPr lang="en-GB" sz="2000" b="0" strike="noStrike">
                <a:solidFill>
                  <a:srgbClr val="000000"/>
                </a:solidFill>
                <a:uFill>
                  <a:solidFill>
                    <a:srgbClr val="FFFFFF"/>
                  </a:solidFill>
                </a:uFill>
                <a:latin typeface="Caviar Dreams"/>
                <a:ea typeface="Times New Roman" panose="02020603050405020304"/>
                <a:sym typeface="+mn-ea"/>
              </a:rPr>
              <a:t>memungkinkan pengguna untuk menerima data dari </a:t>
            </a:r>
            <a:r>
              <a:rPr lang="en-GB" sz="2000" b="0" i="1" strike="noStrike">
                <a:solidFill>
                  <a:srgbClr val="000000"/>
                </a:solidFill>
                <a:uFill>
                  <a:solidFill>
                    <a:srgbClr val="FFFFFF"/>
                  </a:solidFill>
                </a:uFill>
                <a:latin typeface="Caviar Dreams"/>
                <a:ea typeface="Times New Roman" panose="02020603050405020304"/>
                <a:sym typeface="+mn-ea"/>
              </a:rPr>
              <a:t>server</a:t>
            </a:r>
            <a:r>
              <a:rPr lang="en-GB" sz="2000" b="0" strike="noStrike">
                <a:solidFill>
                  <a:srgbClr val="000000"/>
                </a:solidFill>
                <a:uFill>
                  <a:solidFill>
                    <a:srgbClr val="FFFFFF"/>
                  </a:solidFill>
                </a:uFill>
                <a:latin typeface="Caviar Dreams"/>
                <a:ea typeface="Times New Roman" panose="02020603050405020304"/>
                <a:sym typeface="+mn-ea"/>
              </a:rPr>
              <a:t> ataupun sumber lainnya secara berangsur-angsur. </a:t>
            </a:r>
            <a:r>
              <a:rPr lang="" altLang="en-GB" sz="2000" b="0" strike="noStrike">
                <a:solidFill>
                  <a:srgbClr val="000000"/>
                </a:solidFill>
                <a:uFill>
                  <a:solidFill>
                    <a:srgbClr val="FFFFFF"/>
                  </a:solidFill>
                </a:uFill>
                <a:latin typeface="Caviar Dreams"/>
                <a:ea typeface="Times New Roman" panose="02020603050405020304"/>
                <a:sym typeface="+mn-ea"/>
              </a:rPr>
              <a:t>Salah satu contoh penerapan dari keempat metode tersebut adalah pengiriman data sensor suhu secara terus menerus.</a:t>
            </a:r>
            <a:endParaRPr lang="" altLang="en-GB" sz="2000" b="0" strike="noStrike" spc="-1">
              <a:solidFill>
                <a:srgbClr val="000000"/>
              </a:solidFill>
              <a:uFill>
                <a:solidFill>
                  <a:srgbClr val="FFFFFF"/>
                </a:solidFill>
              </a:uFill>
              <a:latin typeface="Caviar Dreams"/>
              <a:ea typeface="Times New Roman" panose="02020603050405020304"/>
              <a:sym typeface="+mn-ea"/>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Polling, Long Polling, maupun Server-Sent Events mampu dibuat dengan menggunakan HTTP/2 maupun HTTP/1.1. Walaupun sesama HTTP, keduanya termasuk ke dalam golongan yang berbeda yang mana HTTP/2 merupakan contoh dari binary protocol sedangkan HTTP/1.1 merupakan contoh dari plain text protocol. Perbedaan utama antara keduanya adalah struktur data ketika pengiriman data dilakukan.</a:t>
            </a:r>
            <a:endParaRPr lang="" alt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 altLang="en-US" sz="2000" b="0" strike="noStrike" spc="-1">
                <a:solidFill>
                  <a:srgbClr val="000000"/>
                </a:solidFill>
                <a:uFill>
                  <a:solidFill>
                    <a:srgbClr val="FFFFFF"/>
                  </a:solidFill>
                </a:uFill>
                <a:latin typeface="Arial" panose="020B0604020202020204"/>
              </a:rPr>
              <a:t>secara singkat</a:t>
            </a:r>
            <a:endParaRPr lang="" alt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altLang="en-US" sz="2000" b="0" strike="noStrike">
                <a:solidFill>
                  <a:srgbClr val="000000"/>
                </a:solidFill>
                <a:uFill>
                  <a:solidFill>
                    <a:srgbClr val="FFFFFF"/>
                  </a:solidFill>
                </a:uFill>
                <a:latin typeface="Arial" panose="020B0604020202020204"/>
                <a:sym typeface="+mn-ea"/>
              </a:rPr>
              <a:t>secara singkat</a:t>
            </a:r>
            <a:endParaRPr lang="en-US" alt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wmf"/><Relationship Id="rId1"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wmf"/><Relationship Id="rId1"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wmf"/><Relationship Id="rId1"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 altLang="en-US" sz="3600" b="1" strike="noStrike" spc="-1">
                <a:solidFill>
                  <a:srgbClr val="1F497D"/>
                </a:solidFill>
                <a:uFill>
                  <a:solidFill>
                    <a:srgbClr val="FFFFFF"/>
                  </a:solidFill>
                </a:uFill>
                <a:latin typeface="Adobe Gothic Std B"/>
                <a:ea typeface="Adobe Gothic Std B"/>
              </a:rPr>
              <a:t>PRESENTASI</a:t>
            </a:r>
            <a:endParaRPr lang="" altLang="en-US" sz="3600" b="1" strike="noStrike" spc="-1">
              <a:solidFill>
                <a:srgbClr val="1F497D"/>
              </a:solidFill>
              <a:uFill>
                <a:solidFill>
                  <a:srgbClr val="FFFFFF"/>
                </a:solidFill>
              </a:uFill>
              <a:latin typeface="Adobe Gothic Std B"/>
              <a:ea typeface="Adobe Gothic Std B"/>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a:t>
            </a:r>
            <a:r>
              <a:rPr lang="" altLang="en-US" sz="1600" b="1" strike="noStrike" spc="-1">
                <a:solidFill>
                  <a:srgbClr val="1F497D"/>
                </a:solidFill>
                <a:uFill>
                  <a:solidFill>
                    <a:srgbClr val="FFFFFF"/>
                  </a:solidFill>
                </a:uFill>
                <a:latin typeface="Caviar Dreams"/>
                <a:ea typeface="DejaVu Sans" panose="020B0603030804020204"/>
              </a:rPr>
              <a:t>DAN ANALISIS</a:t>
            </a:r>
            <a:r>
              <a:rPr lang="en-US" sz="1600" b="1" strike="noStrike" spc="-1">
                <a:solidFill>
                  <a:srgbClr val="1F497D"/>
                </a:solidFill>
                <a:uFill>
                  <a:solidFill>
                    <a:srgbClr val="FFFFFF"/>
                  </a:solidFill>
                </a:uFill>
                <a:latin typeface="Caviar Dreams"/>
                <a:ea typeface="DejaVu Sans" panose="020B0603030804020204"/>
              </a:rPr>
              <a:t> HTTP/2 </a:t>
            </a:r>
            <a:r>
              <a:rPr lang="" altLang="en-US" sz="1600" b="1" strike="noStrike" spc="-1">
                <a:solidFill>
                  <a:srgbClr val="1F497D"/>
                </a:solidFill>
                <a:uFill>
                  <a:solidFill>
                    <a:srgbClr val="FFFFFF"/>
                  </a:solidFill>
                </a:uFill>
                <a:latin typeface="Caviar Dreams"/>
                <a:ea typeface="DejaVu Sans" panose="020B0603030804020204"/>
              </a:rPr>
              <a:t>SERVER-SENT EVENTS </a:t>
            </a:r>
            <a:r>
              <a:rPr lang="en-US" sz="1600" b="1" strike="noStrike" spc="-1">
                <a:solidFill>
                  <a:srgbClr val="1F497D"/>
                </a:solidFill>
                <a:uFill>
                  <a:solidFill>
                    <a:srgbClr val="FFFFFF"/>
                  </a:solidFill>
                </a:uFill>
                <a:latin typeface="Caviar Dreams"/>
                <a:ea typeface="DejaVu Sans" panose="020B0603030804020204"/>
              </a:rPr>
              <a:t>DAN WEBSOCKET </a:t>
            </a:r>
            <a:r>
              <a:rPr lang="" altLang="en-US" sz="1600" b="1" strike="noStrike" spc="-1">
                <a:solidFill>
                  <a:srgbClr val="1F497D"/>
                </a:solidFill>
                <a:uFill>
                  <a:solidFill>
                    <a:srgbClr val="FFFFFF"/>
                  </a:solidFill>
                </a:uFill>
                <a:latin typeface="Caviar Dreams"/>
                <a:ea typeface="DejaVu Sans" panose="020B0603030804020204"/>
              </a:rPr>
              <a:t>UNTUK</a:t>
            </a:r>
            <a:r>
              <a:rPr lang="en-US" sz="1600" b="1" strike="noStrike" spc="-1">
                <a:solidFill>
                  <a:srgbClr val="1F497D"/>
                </a:solidFill>
                <a:uFill>
                  <a:solidFill>
                    <a:srgbClr val="FFFFFF"/>
                  </a:solidFill>
                </a:uFill>
                <a:latin typeface="Caviar Dreams"/>
                <a:ea typeface="DejaVu Sans" panose="020B0603030804020204"/>
              </a:rPr>
              <a:t> </a:t>
            </a:r>
            <a:r>
              <a:rPr lang="" altLang="en-US" sz="1600" b="1" i="1" strike="noStrike" spc="-1">
                <a:solidFill>
                  <a:srgbClr val="1F497D"/>
                </a:solidFill>
                <a:uFill>
                  <a:solidFill>
                    <a:srgbClr val="FFFFFF"/>
                  </a:solidFill>
                </a:uFill>
                <a:latin typeface="Caviar Dreams"/>
                <a:ea typeface="DejaVu Sans" panose="020B0603030804020204"/>
              </a:rPr>
              <a:t>WEB APPLICATION</a:t>
            </a:r>
            <a:r>
              <a:rPr lang="" altLang="en-US" sz="1600" b="1" strike="noStrike" spc="-1">
                <a:solidFill>
                  <a:srgbClr val="1F497D"/>
                </a:solidFill>
                <a:uFill>
                  <a:solidFill>
                    <a:srgbClr val="FFFFFF"/>
                  </a:solidFill>
                </a:uFill>
                <a:latin typeface="Caviar Dreams"/>
                <a:ea typeface="DejaVu Sans" panose="020B0603030804020204"/>
              </a:rPr>
              <a:t> PADA SISTEM </a:t>
            </a:r>
            <a:r>
              <a:rPr lang="en-US" sz="1600" b="1" strike="noStrike" spc="-1">
                <a:solidFill>
                  <a:srgbClr val="1F497D"/>
                </a:solidFill>
                <a:uFill>
                  <a:solidFill>
                    <a:srgbClr val="FFFFFF"/>
                  </a:solidFill>
                </a:uFill>
                <a:latin typeface="Caviar Dreams"/>
                <a:ea typeface="DejaVu Sans" panose="020B0603030804020204"/>
              </a:rPr>
              <a:t>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https://developer.mozilla.org/en-US/docs/Web/HTTP/Protocol _upgrade_mechanism</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a:t>
            </a:r>
            <a:r>
              <a:rPr lang="en-US" altLang="en-US" sz="1200" b="1" i="1" strike="noStrike" spc="-1">
                <a:solidFill>
                  <a:srgbClr val="000000"/>
                </a:solidFill>
                <a:uFill>
                  <a:solidFill>
                    <a:srgbClr val="FFFFFF"/>
                  </a:solidFill>
                </a:uFill>
                <a:latin typeface="Caviar Dreams"/>
                <a:ea typeface="DejaVu Sans" panose="020B0603030804020204"/>
              </a:rPr>
              <a:t>-</a:t>
            </a:r>
            <a:r>
              <a:rPr lang="en-US" sz="1200" b="1" i="1" strike="noStrike" spc="-1">
                <a:solidFill>
                  <a:srgbClr val="000000"/>
                </a:solidFill>
                <a:uFill>
                  <a:solidFill>
                    <a:srgbClr val="FFFFFF"/>
                  </a:solidFill>
                </a:uFill>
                <a:latin typeface="Caviar Dreams"/>
                <a:ea typeface="DejaVu Sans" panose="020B0603030804020204"/>
              </a:rPr>
              <a:t>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a:t>
            </a:r>
            <a:r>
              <a:rPr lang="en-US" sz="1200" b="0" i="1" strike="noStrike" spc="-1">
                <a:solidFill>
                  <a:srgbClr val="000000"/>
                </a:solidFill>
                <a:uFill>
                  <a:solidFill>
                    <a:srgbClr val="FFFFFF"/>
                  </a:solidFill>
                </a:uFill>
                <a:latin typeface="Caviar Dreams"/>
                <a:ea typeface="DejaVu Sans" panose="020B0603030804020204"/>
              </a:rPr>
              <a:t>virtual</a:t>
            </a:r>
            <a:r>
              <a:rPr lang="en-US" sz="1200" b="0" strike="noStrike" spc="-1">
                <a:solidFill>
                  <a:srgbClr val="000000"/>
                </a:solidFill>
                <a:uFill>
                  <a:solidFill>
                    <a:srgbClr val="FFFFFF"/>
                  </a:solidFill>
                </a:uFill>
                <a:latin typeface="Caviar Dreams"/>
                <a:ea typeface="DejaVu Sans" panose="020B0603030804020204"/>
              </a:rPr>
              <a:t> yang terhubung dengan server menggunakan XHR </a:t>
            </a:r>
            <a:r>
              <a:rPr lang="en-US" sz="1200" b="0" i="1" strike="noStrike" spc="-1">
                <a:solidFill>
                  <a:srgbClr val="000000"/>
                </a:solidFill>
                <a:uFill>
                  <a:solidFill>
                    <a:srgbClr val="FFFFFF"/>
                  </a:solidFill>
                </a:uFill>
                <a:latin typeface="Caviar Dreams"/>
                <a:ea typeface="DejaVu Sans" panose="020B0603030804020204"/>
              </a:rPr>
              <a:t>Polling</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Long Polling </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Dan didapatkan hasil bahwa dari keempat perangkat tersebut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memiliki nilai penggunaan memori dan CPU terendah  </a:t>
            </a:r>
            <a:r>
              <a:rPr lang="" altLang="en-US" sz="1200" b="0" strike="noStrike" spc="-1">
                <a:solidFill>
                  <a:srgbClr val="000000"/>
                </a:solidFill>
                <a:uFill>
                  <a:solidFill>
                    <a:srgbClr val="FFFFFF"/>
                  </a:solidFill>
                </a:uFill>
                <a:latin typeface="Caviar Dreams"/>
                <a:ea typeface="DejaVu Sans" panose="020B0603030804020204"/>
              </a:rPr>
              <a:t>walaupun </a:t>
            </a:r>
            <a:r>
              <a:rPr lang="en-US" sz="1200" b="0" strike="noStrike" spc="-1">
                <a:solidFill>
                  <a:srgbClr val="000000"/>
                </a:solidFill>
                <a:uFill>
                  <a:solidFill>
                    <a:srgbClr val="FFFFFF"/>
                  </a:solidFill>
                </a:uFill>
                <a:latin typeface="Caviar Dreams"/>
                <a:ea typeface="DejaVu Sans" panose="020B0603030804020204"/>
              </a:rPr>
              <a:t>perbedaan diantara keduanya sangat tipis</a:t>
            </a:r>
            <a:r>
              <a:rPr lang="en-US" altLang="en-US" sz="1200" b="0" strike="noStrike" spc="-1">
                <a:solidFill>
                  <a:srgbClr val="000000"/>
                </a:solidFill>
                <a:uFill>
                  <a:solidFill>
                    <a:srgbClr val="FFFFFF"/>
                  </a:solidFill>
                </a:uFill>
                <a:latin typeface="Caviar Dreams"/>
                <a:ea typeface="DejaVu Sans" panose="020B0603030804020204"/>
              </a:rPr>
              <a:t>.</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Penggunaan CPU, memori maupun </a:t>
            </a:r>
            <a:r>
              <a:rPr lang="en-US" altLang="en-US" sz="1200" b="0" i="1" strike="noStrike" spc="-1">
                <a:solidFill>
                  <a:srgbClr val="000000"/>
                </a:solidFill>
                <a:uFill>
                  <a:solidFill>
                    <a:srgbClr val="FFFFFF"/>
                  </a:solidFill>
                </a:uFill>
                <a:latin typeface="Caviar Dreams"/>
                <a:ea typeface="DejaVu Sans" panose="020B0603030804020204"/>
              </a:rPr>
              <a:t>bandwith </a:t>
            </a:r>
            <a:r>
              <a:rPr lang="en-US" altLang="en-US" sz="1200" b="0" strike="noStrike" spc="-1">
                <a:solidFill>
                  <a:srgbClr val="000000"/>
                </a:solidFill>
                <a:uFill>
                  <a:solidFill>
                    <a:srgbClr val="FFFFFF"/>
                  </a:solidFill>
                </a:uFill>
                <a:latin typeface="Caviar Dreams"/>
                <a:ea typeface="DejaVu Sans" panose="020B0603030804020204"/>
              </a:rPr>
              <a:t>pada SSE serta WebSocket lebih kecil dibandingkan dengan XHR </a:t>
            </a:r>
            <a:r>
              <a:rPr lang="en-US" altLang="en-US" sz="1200" b="0" i="1" strike="noStrike" spc="-1">
                <a:solidFill>
                  <a:srgbClr val="000000"/>
                </a:solidFill>
                <a:uFill>
                  <a:solidFill>
                    <a:srgbClr val="FFFFFF"/>
                  </a:solidFill>
                </a:uFill>
                <a:latin typeface="Caviar Dreams"/>
                <a:ea typeface="DejaVu Sans" panose="020B0603030804020204"/>
              </a:rPr>
              <a:t>Polling</a:t>
            </a:r>
            <a:r>
              <a:rPr lang="en-US" altLang="en-US" sz="1200" b="0" strike="noStrike" spc="-1">
                <a:solidFill>
                  <a:srgbClr val="000000"/>
                </a:solidFill>
                <a:uFill>
                  <a:solidFill>
                    <a:srgbClr val="FFFFFF"/>
                  </a:solidFill>
                </a:uFill>
                <a:latin typeface="Caviar Dreams"/>
                <a:ea typeface="DejaVu Sans" panose="020B0603030804020204"/>
              </a:rPr>
              <a:t> serta </a:t>
            </a:r>
            <a:r>
              <a:rPr lang="en-US" altLang="en-US" sz="1200" b="0" i="1" strike="noStrike" spc="-1">
                <a:solidFill>
                  <a:srgbClr val="000000"/>
                </a:solidFill>
                <a:uFill>
                  <a:solidFill>
                    <a:srgbClr val="FFFFFF"/>
                  </a:solidFill>
                </a:uFill>
                <a:latin typeface="Caviar Dreams"/>
                <a:ea typeface="DejaVu Sans" panose="020B0603030804020204"/>
              </a:rPr>
              <a:t>Long-Polling</a:t>
            </a:r>
            <a:endParaRPr lang="en-US" altLang="en-US" sz="1200" b="0" i="1"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Besar latensi aplikasi pada penggunaan HTTP/2 SSE serta WebSocket relatif sama serta WebSocket lebih rentan di-block oleh  </a:t>
            </a:r>
            <a:r>
              <a:rPr lang="en-US" altLang="en-US" sz="1200" b="0" i="1" strike="noStrike" spc="-1">
                <a:solidFill>
                  <a:srgbClr val="000000"/>
                </a:solidFill>
                <a:uFill>
                  <a:solidFill>
                    <a:srgbClr val="FFFFFF"/>
                  </a:solidFill>
                </a:uFill>
                <a:latin typeface="Caviar Dreams"/>
                <a:ea typeface="DejaVu Sans" panose="020B0603030804020204"/>
              </a:rPr>
              <a:t>proxy server</a:t>
            </a:r>
            <a:r>
              <a:rPr lang="en-US" altLang="en-US" sz="1200" b="0" strike="noStrike" spc="-1">
                <a:solidFill>
                  <a:srgbClr val="000000"/>
                </a:solidFill>
                <a:uFill>
                  <a:solidFill>
                    <a:srgbClr val="FFFFFF"/>
                  </a:solidFill>
                </a:uFill>
                <a:latin typeface="Caviar Dreams"/>
                <a:ea typeface="DejaVu Sans" panose="020B0603030804020204"/>
              </a:rPr>
              <a:t> dibandingkan HTTP/2.</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a:t>
            </a:r>
            <a:r>
              <a:rPr lang="en-US" sz="1200" b="1" i="1" strike="noStrike" spc="-1">
                <a:solidFill>
                  <a:srgbClr val="000000"/>
                </a:solidFill>
                <a:uFill>
                  <a:solidFill>
                    <a:srgbClr val="FFFFFF"/>
                  </a:solidFill>
                </a:uFill>
                <a:latin typeface="Caviar Dreams"/>
                <a:ea typeface="Calibri"/>
              </a:rPr>
              <a:t>Push Notification</a:t>
            </a:r>
            <a:r>
              <a:rPr lang="en-US" sz="1200" b="1" strike="noStrike" spc="-1">
                <a:solidFill>
                  <a:srgbClr val="000000"/>
                </a:solidFill>
                <a:uFill>
                  <a:solidFill>
                    <a:srgbClr val="FFFFFF"/>
                  </a:solidFill>
                </a:uFill>
                <a:latin typeface="Caviar Dreams"/>
                <a:ea typeface="Calibri"/>
              </a:rPr>
              <a:t>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a:t>
            </a:r>
            <a:r>
              <a:rPr lang="en-US" sz="1200" b="0" i="1" strike="noStrike" spc="-1">
                <a:solidFill>
                  <a:srgbClr val="000000"/>
                </a:solidFill>
                <a:uFill>
                  <a:solidFill>
                    <a:srgbClr val="FFFFFF"/>
                  </a:solidFill>
                </a:uFill>
                <a:latin typeface="Caviar Dreams"/>
                <a:ea typeface="DejaVu Sans" panose="020B0603030804020204"/>
              </a:rPr>
              <a:t>delay</a:t>
            </a:r>
            <a:r>
              <a:rPr lang="en-US" sz="1200" b="0" strike="noStrike" spc="-1">
                <a:solidFill>
                  <a:srgbClr val="000000"/>
                </a:solidFill>
                <a:uFill>
                  <a:solidFill>
                    <a:srgbClr val="FFFFFF"/>
                  </a:solidFill>
                </a:uFill>
                <a:latin typeface="Caviar Dreams"/>
                <a:ea typeface="DejaVu Sans" panose="020B0603030804020204"/>
              </a:rPr>
              <a:t> </a:t>
            </a:r>
            <a:r>
              <a:rPr lang="" altLang="en-US" sz="1200" b="0" strike="noStrike" spc="-1">
                <a:solidFill>
                  <a:srgbClr val="000000"/>
                </a:solidFill>
                <a:uFill>
                  <a:solidFill>
                    <a:srgbClr val="FFFFFF"/>
                  </a:solidFill>
                </a:uFill>
                <a:latin typeface="Caviar Dreams"/>
                <a:ea typeface="DejaVu Sans" panose="020B0603030804020204"/>
              </a:rPr>
              <a:t>serta </a:t>
            </a:r>
            <a:r>
              <a:rPr lang="en-US" sz="1200" b="0" strike="noStrike" spc="-1">
                <a:solidFill>
                  <a:srgbClr val="000000"/>
                </a:solidFill>
                <a:uFill>
                  <a:solidFill>
                    <a:srgbClr val="FFFFFF"/>
                  </a:solidFill>
                </a:uFill>
                <a:latin typeface="Caviar Dreams"/>
                <a:ea typeface="DejaVu Sans" panose="020B0603030804020204"/>
              </a:rPr>
              <a:t>besar </a:t>
            </a:r>
            <a:r>
              <a:rPr lang="en-US" sz="1200" b="0" i="1" strike="noStrike" spc="-1">
                <a:solidFill>
                  <a:srgbClr val="000000"/>
                </a:solidFill>
                <a:uFill>
                  <a:solidFill>
                    <a:srgbClr val="FFFFFF"/>
                  </a:solidFill>
                </a:uFill>
                <a:latin typeface="Caviar Dreams"/>
                <a:ea typeface="DejaVu Sans" panose="020B0603030804020204"/>
              </a:rPr>
              <a:t>resource</a:t>
            </a:r>
            <a:r>
              <a:rPr lang="en-US" sz="1200" b="0" strike="noStrike" spc="-1">
                <a:solidFill>
                  <a:srgbClr val="000000"/>
                </a:solidFill>
                <a:uFill>
                  <a:solidFill>
                    <a:srgbClr val="FFFFFF"/>
                  </a:solidFill>
                </a:uFill>
                <a:latin typeface="Caviar Dreams"/>
                <a:ea typeface="DejaVu Sans" panose="020B0603030804020204"/>
              </a:rPr>
              <a:t> CPU yang digunakan oleh teknologi SSE maupun Websocket dengan </a:t>
            </a:r>
            <a:r>
              <a:rPr lang="en-US" sz="1200" b="0" i="1" strike="noStrike" spc="-1">
                <a:solidFill>
                  <a:srgbClr val="000000"/>
                </a:solidFill>
                <a:uFill>
                  <a:solidFill>
                    <a:srgbClr val="FFFFFF"/>
                  </a:solidFill>
                </a:uFill>
                <a:latin typeface="Caviar Dreams"/>
                <a:ea typeface="DejaVu Sans" panose="020B0603030804020204"/>
              </a:rPr>
              <a:t>server</a:t>
            </a:r>
            <a:r>
              <a:rPr lang="en-US" sz="1200" b="0" strike="noStrike" spc="-1">
                <a:solidFill>
                  <a:srgbClr val="000000"/>
                </a:solidFill>
                <a:uFill>
                  <a:solidFill>
                    <a:srgbClr val="FFFFFF"/>
                  </a:solidFill>
                </a:uFill>
                <a:latin typeface="Caviar Dreams"/>
                <a:ea typeface="DejaVu Sans" panose="020B0603030804020204"/>
              </a:rPr>
              <a:t>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a:t>
            </a:r>
            <a:r>
              <a:rPr lang="en-US" sz="1200" b="0" i="1" strike="noStrike" spc="-1">
                <a:solidFill>
                  <a:srgbClr val="000000"/>
                </a:solidFill>
                <a:uFill>
                  <a:solidFill>
                    <a:srgbClr val="FFFFFF"/>
                  </a:solidFill>
                </a:uFill>
                <a:latin typeface="Caviar Dreams"/>
                <a:ea typeface="DejaVu Sans" panose="020B0603030804020204"/>
              </a:rPr>
              <a:t>delay </a:t>
            </a:r>
            <a:r>
              <a:rPr lang="en-US" sz="1200" b="0" strike="noStrike" spc="-1">
                <a:solidFill>
                  <a:srgbClr val="000000"/>
                </a:solidFill>
                <a:uFill>
                  <a:solidFill>
                    <a:srgbClr val="FFFFFF"/>
                  </a:solidFill>
                </a:uFill>
                <a:latin typeface="Caviar Dreams"/>
                <a:ea typeface="DejaVu Sans" panose="020B0603030804020204"/>
              </a:rPr>
              <a:t>dan penggunaan </a:t>
            </a:r>
            <a:r>
              <a:rPr lang="en-US" sz="1200" b="0" i="1" strike="noStrike" spc="-1">
                <a:solidFill>
                  <a:srgbClr val="000000"/>
                </a:solidFill>
                <a:uFill>
                  <a:solidFill>
                    <a:srgbClr val="FFFFFF"/>
                  </a:solidFill>
                </a:uFill>
                <a:latin typeface="Caviar Dreams"/>
                <a:ea typeface="DejaVu Sans" panose="020B0603030804020204"/>
              </a:rPr>
              <a:t>resource </a:t>
            </a:r>
            <a:r>
              <a:rPr lang="en-US" sz="1200" b="0" strike="noStrike" spc="-1">
                <a:solidFill>
                  <a:srgbClr val="000000"/>
                </a:solidFill>
                <a:uFill>
                  <a:solidFill>
                    <a:srgbClr val="FFFFFF"/>
                  </a:solidFill>
                </a:uFill>
                <a:latin typeface="Caviar Dreams"/>
                <a:ea typeface="DejaVu Sans" panose="020B0603030804020204"/>
              </a:rPr>
              <a:t>CPU dari SSE lebih kecil dibandingkan dengan menggunakan Webscoket</a:t>
            </a:r>
            <a:r>
              <a:rPr lang="en-US" altLang="en-US" sz="1200" b="0" strike="noStrike" spc="-1">
                <a:solidFill>
                  <a:srgbClr val="000000"/>
                </a:solidFill>
                <a:uFill>
                  <a:solidFill>
                    <a:srgbClr val="FFFFFF"/>
                  </a:solidFill>
                </a:uFill>
                <a:latin typeface="Caviar Dreams"/>
                <a:ea typeface="DejaVu Sans" panose="020B0603030804020204"/>
              </a:rPr>
              <a:t>.</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Rata-rata </a:t>
            </a:r>
            <a:r>
              <a:rPr lang="en-US" altLang="en-US" sz="1200" b="0" i="1" strike="noStrike" spc="-1">
                <a:solidFill>
                  <a:srgbClr val="000000"/>
                </a:solidFill>
                <a:uFill>
                  <a:solidFill>
                    <a:srgbClr val="FFFFFF"/>
                  </a:solidFill>
                </a:uFill>
                <a:latin typeface="Caviar Dreams"/>
                <a:ea typeface="DejaVu Sans" panose="020B0603030804020204"/>
              </a:rPr>
              <a:t>delay </a:t>
            </a:r>
            <a:r>
              <a:rPr lang="en-US" altLang="en-US" sz="1200" b="0" strike="noStrike" spc="-1">
                <a:solidFill>
                  <a:srgbClr val="000000"/>
                </a:solidFill>
                <a:uFill>
                  <a:solidFill>
                    <a:srgbClr val="FFFFFF"/>
                  </a:solidFill>
                </a:uFill>
                <a:latin typeface="Caviar Dreams"/>
                <a:ea typeface="DejaVu Sans" panose="020B0603030804020204"/>
              </a:rPr>
              <a:t>pada protokol SSE lebih kecil dibandingkan dengan WebSocket begitu juga dengan presentase penggunaan CPU.</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a:t>
            </a:r>
            <a:r>
              <a:rPr lang="" altLang="en-US" sz="1200" b="0" strike="noStrike" spc="-1">
                <a:solidFill>
                  <a:srgbClr val="000000"/>
                </a:solidFill>
                <a:uFill>
                  <a:solidFill>
                    <a:srgbClr val="FFFFFF"/>
                  </a:solidFill>
                </a:uFill>
                <a:latin typeface="Caviar Dreams"/>
                <a:ea typeface="DejaVu Sans" panose="020B0603030804020204"/>
              </a:rPr>
              <a:t>pada sistem </a:t>
            </a:r>
            <a:r>
              <a:rPr lang="" altLang="en-US" sz="1200" b="0" i="1" strike="noStrike" spc="-1">
                <a:solidFill>
                  <a:srgbClr val="000000"/>
                </a:solidFill>
                <a:uFill>
                  <a:solidFill>
                    <a:srgbClr val="FFFFFF"/>
                  </a:solidFill>
                </a:uFill>
                <a:latin typeface="Caviar Dreams"/>
                <a:ea typeface="DejaVu Sans" panose="020B0603030804020204"/>
              </a:rPr>
              <a:t>Smart Parking</a:t>
            </a:r>
            <a:r>
              <a:rPr lang="en-US" sz="1200" b="0" strike="noStrike" spc="-1">
                <a:solidFill>
                  <a:srgbClr val="000000"/>
                </a:solidFill>
                <a:uFill>
                  <a:solidFill>
                    <a:srgbClr val="FFFFFF"/>
                  </a:solidFill>
                </a:uFill>
                <a:latin typeface="Caviar Dreams"/>
                <a:ea typeface="DejaVu Sans" panose="020B0603030804020204"/>
              </a:rPr>
              <a:t>. </a:t>
            </a: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Ketika penggunaan </a:t>
            </a:r>
            <a:r>
              <a:rPr lang="en-US" altLang="en-US" sz="1200" b="0" i="1" strike="noStrike" spc="-1">
                <a:solidFill>
                  <a:srgbClr val="000000"/>
                </a:solidFill>
                <a:uFill>
                  <a:solidFill>
                    <a:srgbClr val="FFFFFF"/>
                  </a:solidFill>
                </a:uFill>
                <a:latin typeface="Caviar Dreams"/>
                <a:ea typeface="DejaVu Sans" panose="020B0603030804020204"/>
              </a:rPr>
              <a:t>resource server</a:t>
            </a:r>
            <a:r>
              <a:rPr lang="en-US" altLang="en-US" sz="1200" b="0" strike="noStrike" spc="-1">
                <a:solidFill>
                  <a:srgbClr val="000000"/>
                </a:solidFill>
                <a:uFill>
                  <a:solidFill>
                    <a:srgbClr val="FFFFFF"/>
                  </a:solidFill>
                </a:uFill>
                <a:latin typeface="Caviar Dreams"/>
                <a:ea typeface="DejaVu Sans" panose="020B0603030804020204"/>
              </a:rPr>
              <a:t> dinaikkan, </a:t>
            </a:r>
            <a:r>
              <a:rPr lang="en-US" altLang="en-US" sz="1200" b="0" i="1" strike="noStrike" spc="-1">
                <a:solidFill>
                  <a:srgbClr val="000000"/>
                </a:solidFill>
                <a:uFill>
                  <a:solidFill>
                    <a:srgbClr val="FFFFFF"/>
                  </a:solidFill>
                </a:uFill>
                <a:latin typeface="Caviar Dreams"/>
                <a:ea typeface="DejaVu Sans" panose="020B0603030804020204"/>
              </a:rPr>
              <a:t>response time </a:t>
            </a:r>
            <a:r>
              <a:rPr lang="en-US" altLang="en-US" sz="1200" b="0" strike="noStrike" spc="-1">
                <a:solidFill>
                  <a:srgbClr val="000000"/>
                </a:solidFill>
                <a:uFill>
                  <a:solidFill>
                    <a:srgbClr val="FFFFFF"/>
                  </a:solidFill>
                </a:uFill>
                <a:latin typeface="Caviar Dreams"/>
                <a:ea typeface="DejaVu Sans" panose="020B0603030804020204"/>
              </a:rPr>
              <a:t>WebSocket relatif tetap.</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ketika menggunakan Web</a:t>
            </a:r>
            <a:r>
              <a:rPr lang="en-US" altLang="en-US" sz="1200" b="0" strike="noStrike" spc="-1">
                <a:solidFill>
                  <a:srgbClr val="000000"/>
                </a:solidFill>
                <a:uFill>
                  <a:solidFill>
                    <a:srgbClr val="FFFFFF"/>
                  </a:solidFill>
                </a:uFill>
                <a:latin typeface="Caviar Dreams"/>
                <a:ea typeface="DejaVu Sans" panose="020B0603030804020204"/>
              </a:rPr>
              <a:t>S</a:t>
            </a:r>
            <a:r>
              <a:rPr lang="en-US" sz="1200" b="0" strike="noStrike" spc="-1">
                <a:solidFill>
                  <a:srgbClr val="000000"/>
                </a:solidFill>
                <a:uFill>
                  <a:solidFill>
                    <a:srgbClr val="FFFFFF"/>
                  </a:solidFill>
                </a:uFill>
                <a:latin typeface="Caviar Dreams"/>
                <a:ea typeface="DejaVu Sans" panose="020B0603030804020204"/>
              </a:rPr>
              <a:t>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dalam berbagai jaringan </a:t>
            </a:r>
            <a:r>
              <a:rPr lang="en-US" sz="1200" b="0" i="1" strike="noStrike" spc="-1">
                <a:solidFill>
                  <a:srgbClr val="000000"/>
                </a:solidFill>
                <a:uFill>
                  <a:solidFill>
                    <a:srgbClr val="FFFFFF"/>
                  </a:solidFill>
                </a:uFill>
                <a:latin typeface="Caviar Dreams"/>
                <a:ea typeface="DejaVu Sans" panose="020B0603030804020204"/>
              </a:rPr>
              <a:t>smartphone</a:t>
            </a:r>
            <a:r>
              <a:rPr lang="en-US" sz="1200" b="0" strike="noStrike" spc="-1">
                <a:solidFill>
                  <a:srgbClr val="000000"/>
                </a:solidFill>
                <a:uFill>
                  <a:solidFill>
                    <a:srgbClr val="FFFFFF"/>
                  </a:solidFill>
                </a:uFill>
                <a:latin typeface="Caviar Dreams"/>
                <a:ea typeface="DejaVu Sans" panose="020B0603030804020204"/>
              </a:rPr>
              <a:t> (WiFi, 3G dan 4G). Hasil dari penelitian tersebut adalah performa konektivitas Websocket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tidak berbeda jauh, tergantung dengan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dan konfigurasi jaringan yang digunakan.</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Performa SSE maupun Websocket juga dipengaruhi oleh </a:t>
            </a:r>
            <a:r>
              <a:rPr lang="en-US" altLang="en-US" sz="1200" b="0" i="1" strike="noStrike" spc="-1">
                <a:solidFill>
                  <a:srgbClr val="000000"/>
                </a:solidFill>
                <a:uFill>
                  <a:solidFill>
                    <a:srgbClr val="FFFFFF"/>
                  </a:solidFill>
                </a:uFill>
                <a:latin typeface="Caviar Dreams"/>
                <a:ea typeface="DejaVu Sans" panose="020B0603030804020204"/>
              </a:rPr>
              <a:t>web browser</a:t>
            </a:r>
            <a:r>
              <a:rPr lang="en-US" altLang="en-US" sz="1200" b="0" strike="noStrike" spc="-1">
                <a:solidFill>
                  <a:srgbClr val="000000"/>
                </a:solidFill>
                <a:uFill>
                  <a:solidFill>
                    <a:srgbClr val="FFFFFF"/>
                  </a:solidFill>
                </a:uFill>
                <a:latin typeface="Caviar Dreams"/>
                <a:ea typeface="DejaVu Sans" panose="020B0603030804020204"/>
              </a:rPr>
              <a:t> serta konfigurasi jaringan yang digunakan.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a:sym typeface="+mn-ea"/>
              </a:rPr>
              <a:t>Penelitian ini membandingkan </a:t>
            </a:r>
            <a:r>
              <a:rPr lang="en-US" altLang="en-US" sz="1600" i="1">
                <a:sym typeface="+mn-ea"/>
              </a:rPr>
              <a:t>response time </a:t>
            </a:r>
            <a:r>
              <a:rPr lang="en-US" altLang="en-US" sz="1600">
                <a:sym typeface="+mn-ea"/>
              </a:rPr>
              <a:t>serta presentase penggunaan CPU antara HTTP/1.1 SSE,  HTTPS SSE, HTTP/2 SSE dan WebSocket pada sistem kendali rumah pintar berbasis </a:t>
            </a:r>
            <a:r>
              <a:rPr lang="en-US" altLang="en-US" sz="1600" i="1">
                <a:sym typeface="+mn-ea"/>
              </a:rPr>
              <a:t>web</a:t>
            </a:r>
            <a:r>
              <a:rPr lang="en-US" altLang="en-US" sz="1600">
                <a:sym typeface="+mn-ea"/>
              </a:rPr>
              <a:t>. </a:t>
            </a:r>
            <a:r>
              <a:rPr lang="en-US" altLang="en-US" sz="1600" i="1">
                <a:sym typeface="+mn-ea"/>
              </a:rPr>
              <a:t>Server</a:t>
            </a:r>
            <a:r>
              <a:rPr lang="en-US" altLang="en-US" sz="1600">
                <a:sym typeface="+mn-ea"/>
              </a:rPr>
              <a:t> yang digunakan berupa Raspberry Pi 3 serta mampu diakses dari </a:t>
            </a:r>
            <a:r>
              <a:rPr lang="" altLang="en-US" sz="1600">
                <a:sym typeface="+mn-ea"/>
              </a:rPr>
              <a:t>internet</a:t>
            </a:r>
            <a:r>
              <a:rPr lang="en-US" altLang="en-US" sz="1600">
                <a:sym typeface="+mn-ea"/>
              </a:rPr>
              <a:t>.</a:t>
            </a:r>
            <a:endParaRPr lang="en-US" sz="1600" b="0" strike="noStrike" spc="-1">
              <a:solidFill>
                <a:srgbClr val="000000"/>
              </a:solidFill>
              <a:uFill>
                <a:solidFill>
                  <a:srgbClr val="FFFFFF"/>
                </a:solidFill>
              </a:uFill>
              <a:latin typeface="Caviar Dreams"/>
              <a:ea typeface="DejaVu Sans" panose="020B0603030804020204"/>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a:t>
            </a:r>
            <a:r>
              <a:rPr lang="en-US" sz="1600" b="0" i="1" strike="noStrike" spc="-1">
                <a:solidFill>
                  <a:srgbClr val="111C76"/>
                </a:solidFill>
                <a:uFill>
                  <a:solidFill>
                    <a:srgbClr val="FFFFFF"/>
                  </a:solidFill>
                </a:uFill>
                <a:latin typeface="Caviar Dreams"/>
                <a:ea typeface="DejaVu Sans" panose="020B0603030804020204"/>
              </a:rPr>
              <a:t>response time </a:t>
            </a:r>
            <a:r>
              <a:rPr lang="en-US" sz="1600" b="0" strike="noStrike" spc="-1">
                <a:solidFill>
                  <a:srgbClr val="111C76"/>
                </a:solidFill>
                <a:uFill>
                  <a:solidFill>
                    <a:srgbClr val="FFFFFF"/>
                  </a:solidFill>
                </a:uFill>
                <a:latin typeface="Caviar Dreams"/>
                <a:ea typeface="DejaVu Sans" panose="020B0603030804020204"/>
              </a:rPr>
              <a:t>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2588585" y="84837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Tujuan Proyek Akhir</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28420" y="2755795"/>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56540" y="2284455"/>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412005"/>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7883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 altLang="en-US" sz="2000" b="0" strike="noStrike" spc="-1">
                <a:solidFill>
                  <a:srgbClr val="1AA1E2"/>
                </a:solidFill>
                <a:uFill>
                  <a:solidFill>
                    <a:srgbClr val="FFFFFF"/>
                  </a:solidFill>
                </a:uFill>
                <a:latin typeface="Humanst521 Lt BT"/>
                <a:ea typeface="DejaVu Sans" panose="020B0603030804020204"/>
              </a:rPr>
              <a:t>Analisa dan </a:t>
            </a:r>
            <a:r>
              <a:rPr lang="en-US" altLang="en-US" sz="2000" b="0" strike="noStrike" spc="-1">
                <a:solidFill>
                  <a:srgbClr val="1AA1E2"/>
                </a:solidFill>
                <a:uFill>
                  <a:solidFill>
                    <a:srgbClr val="FFFFFF"/>
                  </a:solidFill>
                </a:uFill>
                <a:latin typeface="Humanst521 Lt BT"/>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92030"/>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 </a:t>
            </a:r>
            <a:r>
              <a:rPr lang="" altLang="en-US" sz="2000" b="0" strike="noStrike" spc="-1">
                <a:solidFill>
                  <a:srgbClr val="1AA1E2"/>
                </a:solidFill>
                <a:uFill>
                  <a:solidFill>
                    <a:srgbClr val="FFFFFF"/>
                  </a:solidFill>
                </a:uFill>
                <a:latin typeface="Humanst521 Lt BT"/>
                <a:ea typeface="DejaVu Sans" panose="020B0603030804020204"/>
              </a:rPr>
              <a:t>Penelitian</a:t>
            </a:r>
            <a:endParaRPr lang="" altLang="en-US" sz="2000" b="0" strike="noStrike" spc="-1">
              <a:solidFill>
                <a:srgbClr val="1AA1E2"/>
              </a:solidFill>
              <a:uFill>
                <a:solidFill>
                  <a:srgbClr val="FFFFFF"/>
                </a:solidFill>
              </a:uFill>
              <a:latin typeface="Humanst521 Lt BT"/>
              <a:ea typeface="DejaVu Sans" panose="020B0603030804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
          <p:cNvPicPr/>
          <p:nvPr/>
        </p:nvPicPr>
        <p:blipFill>
          <a:blip r:embed="rId1"/>
          <a:srcRect l="49683" t="-391"/>
          <a:stretch>
            <a:fillRect/>
          </a:stretch>
        </p:blipFill>
        <p:spPr>
          <a:xfrm>
            <a:off x="2178060" y="184485"/>
            <a:ext cx="2401560" cy="556560"/>
          </a:xfrm>
          <a:prstGeom prst="rect">
            <a:avLst/>
          </a:prstGeom>
          <a:ln>
            <a:noFill/>
          </a:ln>
        </p:spPr>
      </p:pic>
      <p:pic>
        <p:nvPicPr>
          <p:cNvPr id="258"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259"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(Perangkat)</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6191"/>
          <p:cNvPicPr>
            <a:picLocks noChangeAspect="1"/>
          </p:cNvPicPr>
          <p:nvPr/>
        </p:nvPicPr>
        <p:blipFill>
          <a:blip r:embed="rId2"/>
          <a:stretch>
            <a:fillRect/>
          </a:stretch>
        </p:blipFill>
        <p:spPr>
          <a:xfrm>
            <a:off x="140970" y="741045"/>
            <a:ext cx="8032750" cy="4015740"/>
          </a:xfrm>
          <a:prstGeom prst="rect">
            <a:avLst/>
          </a:prstGeo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5"/>
          <p:cNvPicPr/>
          <p:nvPr/>
        </p:nvPicPr>
        <p:blipFill>
          <a:blip r:embed="rId1"/>
          <a:srcRect l="49683" t="-391"/>
          <a:stretch>
            <a:fillRect/>
          </a:stretch>
        </p:blipFill>
        <p:spPr>
          <a:xfrm>
            <a:off x="2178060" y="184485"/>
            <a:ext cx="2401560" cy="556560"/>
          </a:xfrm>
          <a:prstGeom prst="rect">
            <a:avLst/>
          </a:prstGeom>
          <a:ln>
            <a:noFill/>
          </a:ln>
        </p:spPr>
      </p:pic>
      <p:pic>
        <p:nvPicPr>
          <p:cNvPr id="6"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7"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(Data)</a:t>
            </a:r>
            <a:endParaRPr lang="en-US" altLang="en-US" sz="1600" b="1" strike="noStrike" spc="-1">
              <a:solidFill>
                <a:srgbClr val="111C76"/>
              </a:solidFill>
              <a:uFill>
                <a:solidFill>
                  <a:srgbClr val="FFFFFF"/>
                </a:solidFill>
              </a:uFill>
              <a:latin typeface="Caviar Dreams"/>
              <a:ea typeface="Open Sans Extrabold"/>
            </a:endParaRPr>
          </a:p>
        </p:txBody>
      </p:sp>
      <p:pic>
        <p:nvPicPr>
          <p:cNvPr id="3" name="Picture 2" descr="g6120"/>
          <p:cNvPicPr>
            <a:picLocks noChangeAspect="1"/>
          </p:cNvPicPr>
          <p:nvPr/>
        </p:nvPicPr>
        <p:blipFill>
          <a:blip r:embed="rId2"/>
          <a:stretch>
            <a:fillRect/>
          </a:stretch>
        </p:blipFill>
        <p:spPr>
          <a:xfrm>
            <a:off x="238125" y="741045"/>
            <a:ext cx="8667750" cy="4017010"/>
          </a:xfrm>
          <a:prstGeom prst="rect">
            <a:avLst/>
          </a:prstGeom>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 browser sampai mendapatkan status arduino terbaru 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524510" y="1864995"/>
          <a:ext cx="4266565" cy="29330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133,16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181,82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130,28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106,54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Metodologi</a:t>
            </a:r>
            <a:endParaRPr lang="en-US"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spc="-1">
                <a:solidFill>
                  <a:srgbClr val="111C76"/>
                </a:solidFill>
                <a:uFill>
                  <a:solidFill>
                    <a:srgbClr val="FFFFFF"/>
                  </a:solidFill>
                </a:uFill>
                <a:latin typeface="Caviar Dreams"/>
                <a:ea typeface="DejaVu Sans" panose="020B0603030804020204"/>
                <a:sym typeface="+mn-ea"/>
              </a:rPr>
              <a:t>Pembahasan</a:t>
            </a:r>
            <a:endParaRPr lang="en-US"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687070"/>
                <a:gridCol w="813435"/>
                <a:gridCol w="937260"/>
                <a:gridCol w="880110"/>
                <a:gridCol w="7886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1001,</a:t>
                      </a:r>
                      <a:r>
                        <a:rPr lang="en-US" altLang="en-US" sz="1200" b="0">
                          <a:solidFill>
                            <a:srgbClr val="000000"/>
                          </a:solidFill>
                          <a:latin typeface="Calibri" charset="-122"/>
                        </a:rPr>
                        <a:t>4</a:t>
                      </a:r>
                      <a:r>
                        <a:rPr lang="en-US" sz="1200" b="0">
                          <a:solidFill>
                            <a:srgbClr val="000000"/>
                          </a:solidFill>
                          <a:latin typeface="Calibri" charset="-122"/>
                        </a:rPr>
                        <a:t>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600,84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907,</a:t>
                      </a:r>
                      <a:r>
                        <a:rPr lang="en-US" altLang="en-US" sz="1200" b="0">
                          <a:solidFill>
                            <a:srgbClr val="000000"/>
                          </a:solidFill>
                          <a:latin typeface="Calibri" charset="-122"/>
                        </a:rPr>
                        <a:t>9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532,24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 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10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927735" y="1864995"/>
          <a:ext cx="3781425" cy="2895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 name="CustomShape 3"/>
          <p:cNvSpPr/>
          <p:nvPr/>
        </p:nvSpPr>
        <p:spPr>
          <a:xfrm>
            <a:off x="1184320" y="498295"/>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i="1" strike="noStrike" spc="-1">
                <a:solidFill>
                  <a:srgbClr val="111C76"/>
                </a:solidFill>
                <a:uFill>
                  <a:solidFill>
                    <a:srgbClr val="FFFFFF"/>
                  </a:solidFill>
                </a:uFill>
                <a:latin typeface="Caviar Dreams"/>
                <a:ea typeface="Open Sans Extrabold"/>
              </a:rPr>
              <a:t>Kesimpulan</a:t>
            </a:r>
            <a:endParaRPr lang="en-US" alt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446960" y="426680"/>
            <a:ext cx="3606480" cy="659880"/>
          </a:xfrm>
          <a:prstGeom prst="rect">
            <a:avLst/>
          </a:prstGeom>
          <a:ln>
            <a:noFill/>
          </a:ln>
        </p:spPr>
      </p:pic>
      <p:sp>
        <p:nvSpPr>
          <p:cNvPr id="270" name="CustomShape 4"/>
          <p:cNvSpPr/>
          <p:nvPr/>
        </p:nvSpPr>
        <p:spPr>
          <a:xfrm>
            <a:off x="787520" y="1324035"/>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WebSocket memiliki nilai response time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HTTP/2 Server-Sent Events memiliki nilai presentase penggunaan CPU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HTTPS Server-Sent Events cenderung memiliki nilai terbesar baik dalam pengujian response time maupun presentase penggunaan CPU.</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Terdapat kemungkinan paket yang hilang selama penggunaan Serveo untuk HTTP/1.1 Server-Sent Events maupun HTTPS Server-Sent Events.</a:t>
            </a:r>
            <a:endParaRPr lang="en-US" altLang="en-US" sz="1400" b="0" strike="noStrike" spc="-1">
              <a:solidFill>
                <a:srgbClr val="111C76"/>
              </a:solidFill>
              <a:uFill>
                <a:solidFill>
                  <a:srgbClr val="FFFFFF"/>
                </a:solidFill>
              </a:uFill>
              <a:latin typeface="Caviar Dreams"/>
              <a:ea typeface="DejaVu Sans" panose="020B0603030804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a:t>
            </a:r>
            <a:r>
              <a:rPr lang="" altLang="en-GB" sz="1400" b="0" strike="noStrike" spc="-1">
                <a:solidFill>
                  <a:srgbClr val="000000"/>
                </a:solidFill>
                <a:uFill>
                  <a:solidFill>
                    <a:srgbClr val="FFFFFF"/>
                  </a:solidFill>
                </a:uFill>
                <a:latin typeface="Caviar Dreams"/>
                <a:ea typeface="Times New Roman" panose="02020603050405020304"/>
              </a:rPr>
              <a:t>S</a:t>
            </a:r>
            <a:r>
              <a:rPr lang="en-GB" sz="1400" b="0" strike="noStrike" spc="-1">
                <a:solidFill>
                  <a:srgbClr val="000000"/>
                </a:solidFill>
                <a:uFill>
                  <a:solidFill>
                    <a:srgbClr val="FFFFFF"/>
                  </a:solidFill>
                </a:uFill>
                <a:latin typeface="Caviar Dreams"/>
                <a:ea typeface="Times New Roman" panose="02020603050405020304"/>
              </a:rPr>
              <a:t>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4169410" y="1518285"/>
            <a:ext cx="4383405" cy="3249295"/>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a:t>
            </a:r>
            <a:r>
              <a:rPr lang="" altLang="en-US" sz="1200" spc="-1">
                <a:solidFill>
                  <a:srgbClr val="000000"/>
                </a:solidFill>
                <a:uFill>
                  <a:solidFill>
                    <a:srgbClr val="FFFFFF"/>
                  </a:solidFill>
                </a:uFill>
                <a:latin typeface="Caviar Dreams"/>
                <a:ea typeface="DejaVu Sans" panose="020B0603030804020204"/>
                <a:sym typeface="+mn-ea"/>
              </a:rPr>
              <a:t>manusia </a:t>
            </a:r>
            <a:r>
              <a:rPr lang="en-US" altLang="en-US" sz="1200" spc="-1">
                <a:solidFill>
                  <a:srgbClr val="000000"/>
                </a:solidFill>
                <a:uFill>
                  <a:solidFill>
                    <a:srgbClr val="FFFFFF"/>
                  </a:solidFill>
                </a:uFill>
                <a:latin typeface="Caviar Dreams"/>
                <a:ea typeface="DejaVu Sans" panose="020B0603030804020204"/>
                <a:sym typeface="+mn-ea"/>
              </a:rPr>
              <a:t>dibandingkan </a:t>
            </a:r>
            <a:r>
              <a:rPr lang="" altLang="en-US" sz="1200" spc="-1">
                <a:solidFill>
                  <a:srgbClr val="000000"/>
                </a:solidFill>
                <a:uFill>
                  <a:solidFill>
                    <a:srgbClr val="FFFFFF"/>
                  </a:solidFill>
                </a:uFill>
                <a:latin typeface="Caviar Dreams"/>
                <a:ea typeface="DejaVu Sans" panose="020B0603030804020204"/>
                <a:sym typeface="+mn-ea"/>
              </a:rPr>
              <a:t>mesin</a:t>
            </a:r>
            <a:r>
              <a:rPr lang="en-US" altLang="en-US" sz="1200" spc="-1">
                <a:solidFill>
                  <a:srgbClr val="000000"/>
                </a:solidFill>
                <a:uFill>
                  <a:solidFill>
                    <a:srgbClr val="FFFFFF"/>
                  </a:solidFill>
                </a:uFill>
                <a:latin typeface="Caviar Dreams"/>
                <a:ea typeface="DejaVu Sans" panose="020B0603030804020204"/>
                <a:sym typeface="+mn-ea"/>
              </a:rPr>
              <a:t>, contohnya SMTP dan HTTP/1.1</a:t>
            </a:r>
            <a:endParaRPr lang="en-US" altLang="en-US" sz="1200" spc="-1">
              <a:solidFill>
                <a:srgbClr val="000000"/>
              </a:solidFill>
              <a:uFill>
                <a:solidFill>
                  <a:srgbClr val="FFFFFF"/>
                </a:solidFill>
              </a:uFill>
              <a:latin typeface="Caviar Dreams"/>
              <a:ea typeface="DejaVu Sans" panose="020B0603030804020204"/>
              <a:sym typeface="+mn-ea"/>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b="0" strike="noStrike" spc="-1">
                <a:solidFill>
                  <a:srgbClr val="000000"/>
                </a:solidFill>
                <a:uFill>
                  <a:solidFill>
                    <a:srgbClr val="FFFFFF"/>
                  </a:solidFill>
                </a:uFill>
                <a:latin typeface="Caviar Dreams"/>
                <a:ea typeface="DejaVu Sans" panose="020B0603030804020204"/>
              </a:rPr>
              <a:t>Sumber :  Rhee dan Hyun Yi, Information Security Applications: 15th International Workshop, WISA 2014</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Peon dan Ruellan, HPACK: Header Compression for HTTP/2, https://www.rfc-editor.org/info/rfc7541</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000" spc="-1">
                <a:solidFill>
                  <a:srgbClr val="000000"/>
                </a:solidFill>
                <a:uFill>
                  <a:solidFill>
                    <a:srgbClr val="FFFFFF"/>
                  </a:solidFill>
                </a:uFill>
                <a:latin typeface="Caviar Dreams"/>
                <a:ea typeface="DejaVu Sans" panose="020B0603030804020204"/>
                <a:sym typeface="+mn-ea"/>
              </a:rPr>
              <a:t>Sumber :  Julia Elman dan Mark Lavin . Lightweight Django: Using REST, WebSockets, and Backbone </a:t>
            </a:r>
            <a:endParaRPr lang="en-US" altLang="en-US" sz="1000" spc="-1">
              <a:solidFill>
                <a:srgbClr val="000000"/>
              </a:solidFill>
              <a:uFill>
                <a:solidFill>
                  <a:srgbClr val="FFFFFF"/>
                </a:solidFill>
              </a:uFill>
              <a:latin typeface="Caviar Dreams"/>
              <a:ea typeface="DejaVu Sans" panose="020B0603030804020204"/>
              <a:sym typeface="+mn-ea"/>
            </a:endParaRPr>
          </a:p>
          <a:p>
            <a:pPr indent="0" algn="just">
              <a:lnSpc>
                <a:spcPct val="130000"/>
              </a:lnSpc>
              <a:buNone/>
            </a:pPr>
            <a:endParaRPr lang="en-US" altLang="en-US" sz="10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10138</Words>
  <Application>WPS Presentation</Application>
  <PresentationFormat/>
  <Paragraphs>635</Paragraphs>
  <Slides>27</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27</vt:i4>
      </vt:variant>
    </vt:vector>
  </HeadingPairs>
  <TitlesOfParts>
    <vt:vector size="50"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Calibri</vt:lpstr>
      <vt:lpstr>微软雅黑</vt:lpstr>
      <vt:lpstr>文泉驿微米黑</vt:lpstr>
      <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738</cp:revision>
  <cp:lastPrinted>2019-07-22T15:29:01Z</cp:lastPrinted>
  <dcterms:created xsi:type="dcterms:W3CDTF">2019-07-22T15:29:01Z</dcterms:created>
  <dcterms:modified xsi:type="dcterms:W3CDTF">2019-07-22T15:29:01Z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