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Raleway" panose="020B0604020202020204" charset="0"/>
      <p:regular r:id="rId17"/>
      <p:bold r:id="rId18"/>
      <p:italic r:id="rId19"/>
      <p:boldItalic r:id="rId20"/>
    </p:embeddedFont>
    <p:embeddedFont>
      <p:font typeface="Lato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92" d="100"/>
          <a:sy n="92" d="100"/>
        </p:scale>
        <p:origin x="-464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972001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afc6ed66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afc6ed66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b0ee4441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b0ee4441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afc6ed66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afc6ed66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afc6ed66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afc6ed66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afc6ed668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afc6ed668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afc6ed668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afc6ed668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afc6ed66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afc6ed668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afc6ed66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afc6ed66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afc6ed668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afc6ed668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b0ee444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b0ee444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afc6ed668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afc6ed668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afc6ed66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afc6ed66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afc6ed66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afc6ed66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lp.rusvectores.org/ru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03500" y="1345650"/>
            <a:ext cx="8301300" cy="12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RUSNLP MAP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5885650" y="3421011"/>
            <a:ext cx="2564400" cy="10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Участники: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Анна Сафарян, 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Пётр Фильченков, 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Вэйцзя Янь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656150" y="3421011"/>
            <a:ext cx="2728500" cy="10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000000"/>
                </a:solidFill>
              </a:rPr>
              <a:t>Кураторы: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000000"/>
                </a:solidFill>
              </a:rPr>
              <a:t>Амир Бакаров, 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000000"/>
                </a:solidFill>
              </a:rPr>
              <a:t>Андрей Кутузов, 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000000"/>
                </a:solidFill>
              </a:rPr>
              <a:t>Ирина Никишина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>
            <a:spLocks noGrp="1"/>
          </p:cNvSpPr>
          <p:nvPr>
            <p:ph type="title"/>
          </p:nvPr>
        </p:nvSpPr>
        <p:spPr>
          <a:xfrm>
            <a:off x="729450" y="6617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Ближайшие Задачи</a:t>
            </a:r>
            <a:endParaRPr/>
          </a:p>
        </p:txBody>
      </p:sp>
      <p:sp>
        <p:nvSpPr>
          <p:cNvPr id="159" name="Google Shape;159;p22"/>
          <p:cNvSpPr txBox="1">
            <a:spLocks noGrp="1"/>
          </p:cNvSpPr>
          <p:nvPr>
            <p:ph type="body" idx="1"/>
          </p:nvPr>
        </p:nvSpPr>
        <p:spPr>
          <a:xfrm>
            <a:off x="651450" y="1505075"/>
            <a:ext cx="7730550" cy="29768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ru" sz="1800" dirty="0">
                <a:solidFill>
                  <a:srgbClr val="000000"/>
                </a:solidFill>
              </a:rPr>
              <a:t>Разметить свежие статьи</a:t>
            </a:r>
            <a:endParaRPr sz="1800" dirty="0">
              <a:solidFill>
                <a:srgbClr val="000000"/>
              </a:solidFill>
              <a:latin typeface="Lato" panose="020B060402020202020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ru" sz="1800" dirty="0" smtClean="0">
                <a:solidFill>
                  <a:srgbClr val="000000"/>
                </a:solidFill>
              </a:rPr>
              <a:t>Разобраться </a:t>
            </a:r>
            <a:r>
              <a:rPr lang="ru" sz="1800" dirty="0">
                <a:solidFill>
                  <a:srgbClr val="000000"/>
                </a:solidFill>
              </a:rPr>
              <a:t>в существующих способах векторного представления текстов</a:t>
            </a:r>
            <a:endParaRPr sz="1800" dirty="0">
              <a:solidFill>
                <a:srgbClr val="000000"/>
              </a:solidFill>
              <a:latin typeface="Lato" panose="020B060402020202020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ru" sz="1800" dirty="0">
                <a:solidFill>
                  <a:srgbClr val="000000"/>
                </a:solidFill>
              </a:rPr>
              <a:t>Изучить способы проецирования кросс-языковых эмбеддингов в одно пространство</a:t>
            </a:r>
            <a:endParaRPr sz="1800" dirty="0">
              <a:solidFill>
                <a:srgbClr val="000000"/>
              </a:solidFill>
              <a:latin typeface="Lato" panose="020B060402020202020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ru" sz="1800" dirty="0">
                <a:solidFill>
                  <a:srgbClr val="000000"/>
                </a:solidFill>
              </a:rPr>
              <a:t>Оценить эти </a:t>
            </a:r>
            <a:r>
              <a:rPr lang="ru" sz="1800" dirty="0" smtClean="0">
                <a:solidFill>
                  <a:srgbClr val="000000"/>
                </a:solidFill>
              </a:rPr>
              <a:t>методы на тестовом заднии (рус. </a:t>
            </a:r>
            <a:r>
              <a:rPr lang="ru-RU" sz="1800" dirty="0" smtClean="0">
                <a:solidFill>
                  <a:srgbClr val="000000"/>
                </a:solidFill>
              </a:rPr>
              <a:t>и</a:t>
            </a:r>
            <a:r>
              <a:rPr lang="ru" sz="1800" dirty="0" smtClean="0">
                <a:solidFill>
                  <a:srgbClr val="000000"/>
                </a:solidFill>
              </a:rPr>
              <a:t> англ. википедия )</a:t>
            </a:r>
            <a:endParaRPr sz="1800" dirty="0">
              <a:solidFill>
                <a:srgbClr val="000000"/>
              </a:solidFill>
              <a:latin typeface="Lato" panose="020B060402020202020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ru" sz="1800" dirty="0">
                <a:solidFill>
                  <a:srgbClr val="000000"/>
                </a:solidFill>
              </a:rPr>
              <a:t>Выбрать лучший подход и </a:t>
            </a:r>
            <a:r>
              <a:rPr lang="ru" sz="1800" dirty="0" smtClean="0">
                <a:solidFill>
                  <a:srgbClr val="000000"/>
                </a:solidFill>
              </a:rPr>
              <a:t>применить предобученную модель к нашим данным</a:t>
            </a:r>
            <a:endParaRPr sz="1800" dirty="0">
              <a:solidFill>
                <a:srgbClr val="000000"/>
              </a:solidFill>
              <a:latin typeface="Lato" panose="020B060402020202020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ru" sz="1800" dirty="0">
                <a:solidFill>
                  <a:srgbClr val="000000"/>
                </a:solidFill>
              </a:rPr>
              <a:t>Реализовать поиск семантически близких статей на разных языках</a:t>
            </a:r>
            <a:endParaRPr sz="1800" dirty="0">
              <a:solidFill>
                <a:srgbClr val="000000"/>
              </a:solidFill>
              <a:latin typeface="Lato" panose="020B060402020202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>
            <a:spLocks noGrp="1"/>
          </p:cNvSpPr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 что мы ориентируемся</a:t>
            </a:r>
            <a:endParaRPr/>
          </a:p>
        </p:txBody>
      </p:sp>
      <p:sp>
        <p:nvSpPr>
          <p:cNvPr id="165" name="Google Shape;165;p23"/>
          <p:cNvSpPr txBox="1">
            <a:spLocks noGrp="1"/>
          </p:cNvSpPr>
          <p:nvPr>
            <p:ph type="body" idx="1"/>
          </p:nvPr>
        </p:nvSpPr>
        <p:spPr>
          <a:xfrm>
            <a:off x="697074" y="1215300"/>
            <a:ext cx="7968943" cy="5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400" dirty="0">
                <a:solidFill>
                  <a:schemeClr val="dk2"/>
                </a:solidFill>
              </a:rPr>
              <a:t>Обзорная статья: Ruder S., Vulić I., Søgaard A. A Survey Of Cross-lingual Word Embedding Models. </a:t>
            </a:r>
            <a:r>
              <a:rPr lang="ru" sz="1400" dirty="0">
                <a:solidFill>
                  <a:srgbClr val="000000"/>
                </a:solidFill>
              </a:rPr>
              <a:t>Journal of Artificial Intelligence Research 65 (2019) 569-631</a:t>
            </a:r>
            <a:r>
              <a:rPr lang="ru" sz="1100" dirty="0">
                <a:solidFill>
                  <a:schemeClr val="dk2"/>
                </a:solidFill>
              </a:rPr>
              <a:t> </a:t>
            </a:r>
            <a:r>
              <a:rPr lang="ru" sz="1200" dirty="0" smtClean="0">
                <a:solidFill>
                  <a:schemeClr val="dk2"/>
                </a:solidFill>
              </a:rPr>
              <a:t>(https</a:t>
            </a:r>
            <a:r>
              <a:rPr lang="ru" sz="1200" dirty="0">
                <a:solidFill>
                  <a:schemeClr val="dk2"/>
                </a:solidFill>
              </a:rPr>
              <a:t>://arxiv.org/abs/1706.04902)</a:t>
            </a:r>
            <a:endParaRPr sz="1600" dirty="0">
              <a:solidFill>
                <a:schemeClr val="dk2"/>
              </a:solidFill>
            </a:endParaRPr>
          </a:p>
        </p:txBody>
      </p:sp>
      <p:sp>
        <p:nvSpPr>
          <p:cNvPr id="166" name="Google Shape;166;p23"/>
          <p:cNvSpPr txBox="1"/>
          <p:nvPr/>
        </p:nvSpPr>
        <p:spPr>
          <a:xfrm>
            <a:off x="697075" y="4097775"/>
            <a:ext cx="3424800" cy="9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Реализация Facebook Research:  MUSE: Multilingual Unsupervised and Supervised Embeddings </a:t>
            </a:r>
            <a:r>
              <a:rPr lang="ru" sz="12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(https://github.com/facebookresearch/MUSE)</a:t>
            </a:r>
            <a:endParaRPr sz="1200" dirty="0"/>
          </a:p>
        </p:txBody>
      </p:sp>
      <p:pic>
        <p:nvPicPr>
          <p:cNvPr id="167" name="Google Shape;167;p23"/>
          <p:cNvPicPr preferRelativeResize="0"/>
          <p:nvPr/>
        </p:nvPicPr>
        <p:blipFill rotWithShape="1">
          <a:blip r:embed="rId3">
            <a:alphaModFix/>
          </a:blip>
          <a:srcRect t="8941"/>
          <a:stretch/>
        </p:blipFill>
        <p:spPr>
          <a:xfrm>
            <a:off x="783374" y="2914563"/>
            <a:ext cx="7527341" cy="954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3"/>
          <p:cNvPicPr preferRelativeResize="0"/>
          <p:nvPr/>
        </p:nvPicPr>
        <p:blipFill rotWithShape="1">
          <a:blip r:embed="rId4">
            <a:alphaModFix/>
          </a:blip>
          <a:srcRect t="8668" b="8136"/>
          <a:stretch/>
        </p:blipFill>
        <p:spPr>
          <a:xfrm>
            <a:off x="4118625" y="4085550"/>
            <a:ext cx="4630300" cy="8290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" name="Google Shape;169;p23"/>
          <p:cNvGrpSpPr/>
          <p:nvPr/>
        </p:nvGrpSpPr>
        <p:grpSpPr>
          <a:xfrm>
            <a:off x="859575" y="1835550"/>
            <a:ext cx="5156675" cy="977925"/>
            <a:chOff x="783375" y="1911750"/>
            <a:chExt cx="5156675" cy="977925"/>
          </a:xfrm>
        </p:grpSpPr>
        <p:pic>
          <p:nvPicPr>
            <p:cNvPr id="170" name="Google Shape;170;p23"/>
            <p:cNvPicPr preferRelativeResize="0"/>
            <p:nvPr/>
          </p:nvPicPr>
          <p:blipFill rotWithShape="1">
            <a:blip r:embed="rId5">
              <a:alphaModFix/>
            </a:blip>
            <a:srcRect l="3836" b="21519"/>
            <a:stretch/>
          </p:blipFill>
          <p:spPr>
            <a:xfrm>
              <a:off x="783375" y="1911750"/>
              <a:ext cx="5118725" cy="596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" name="Google Shape;171;p2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69175" y="2181800"/>
              <a:ext cx="781355" cy="328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2" name="Google Shape;172;p23"/>
            <p:cNvPicPr preferRelativeResize="0"/>
            <p:nvPr/>
          </p:nvPicPr>
          <p:blipFill rotWithShape="1">
            <a:blip r:embed="rId7">
              <a:alphaModFix/>
            </a:blip>
            <a:srcRect l="11909"/>
            <a:stretch/>
          </p:blipFill>
          <p:spPr>
            <a:xfrm>
              <a:off x="1171675" y="2518925"/>
              <a:ext cx="4768375" cy="370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" name="Google Shape;173;p23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926350" y="2532000"/>
              <a:ext cx="514588" cy="328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>
            <a:spLocks noGrp="1"/>
          </p:cNvSpPr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Трудности и риски</a:t>
            </a:r>
            <a:endParaRPr/>
          </a:p>
        </p:txBody>
      </p:sp>
      <p:sp>
        <p:nvSpPr>
          <p:cNvPr id="179" name="Google Shape;179;p24"/>
          <p:cNvSpPr txBox="1">
            <a:spLocks noGrp="1"/>
          </p:cNvSpPr>
          <p:nvPr>
            <p:ph type="body" idx="1"/>
          </p:nvPr>
        </p:nvSpPr>
        <p:spPr>
          <a:xfrm>
            <a:off x="653249" y="1601374"/>
            <a:ext cx="7908860" cy="17929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sz="1800" dirty="0">
                <a:solidFill>
                  <a:srgbClr val="000000"/>
                </a:solidFill>
              </a:rPr>
              <a:t>Сложно разобраться в теме практически с нуля</a:t>
            </a:r>
            <a:endParaRPr sz="1800" dirty="0">
              <a:solidFill>
                <a:srgbClr val="000000"/>
              </a:solidFill>
            </a:endParaRPr>
          </a:p>
          <a:p>
            <a:pPr lvl="0" indent="-342900">
              <a:buClr>
                <a:srgbClr val="000000"/>
              </a:buClr>
              <a:buSzPts val="1800"/>
            </a:pPr>
            <a:r>
              <a:rPr lang="ru" sz="1800" dirty="0" smtClean="0">
                <a:solidFill>
                  <a:srgbClr val="000000"/>
                </a:solidFill>
              </a:rPr>
              <a:t>Необходимо устанавливать соотвествия между англоязычными и русскоязычными именами и из вариантами (</a:t>
            </a:r>
            <a:r>
              <a:rPr lang="ru-RU" sz="1800" dirty="0" smtClean="0">
                <a:solidFill>
                  <a:srgbClr val="000000"/>
                </a:solidFill>
              </a:rPr>
              <a:t>Анастасия </a:t>
            </a:r>
            <a:r>
              <a:rPr lang="ru-RU" sz="1800" dirty="0" err="1" smtClean="0">
                <a:solidFill>
                  <a:srgbClr val="000000"/>
                </a:solidFill>
              </a:rPr>
              <a:t>Бонч-Осмоловская</a:t>
            </a:r>
            <a:r>
              <a:rPr lang="ru-RU" sz="1800" dirty="0" smtClean="0">
                <a:solidFill>
                  <a:srgbClr val="000000"/>
                </a:solidFill>
              </a:rPr>
              <a:t> = </a:t>
            </a:r>
            <a:r>
              <a:rPr lang="ru-RU" sz="1800" dirty="0" err="1" smtClean="0">
                <a:solidFill>
                  <a:srgbClr val="000000"/>
                </a:solidFill>
              </a:rPr>
              <a:t>Бонч-Осмоловская</a:t>
            </a:r>
            <a:r>
              <a:rPr lang="ru-RU" sz="1800" dirty="0" smtClean="0">
                <a:solidFill>
                  <a:srgbClr val="000000"/>
                </a:solidFill>
              </a:rPr>
              <a:t> </a:t>
            </a:r>
            <a:r>
              <a:rPr lang="ru-RU" sz="1800" dirty="0">
                <a:solidFill>
                  <a:srgbClr val="000000"/>
                </a:solidFill>
              </a:rPr>
              <a:t>А. А</a:t>
            </a:r>
            <a:r>
              <a:rPr lang="ru-RU" sz="1800" dirty="0" smtClean="0">
                <a:solidFill>
                  <a:srgbClr val="000000"/>
                </a:solidFill>
              </a:rPr>
              <a:t>.</a:t>
            </a:r>
            <a:r>
              <a:rPr lang="ru-RU" sz="1800" dirty="0" smtClean="0">
                <a:solidFill>
                  <a:schemeClr val="bg2"/>
                </a:solidFill>
              </a:rPr>
              <a:t> </a:t>
            </a:r>
            <a:r>
              <a:rPr lang="ru-RU" sz="18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de-AT" sz="18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Bonch-Osmolovskaya</a:t>
            </a:r>
            <a:r>
              <a:rPr lang="de-AT" sz="1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A. A</a:t>
            </a:r>
            <a:r>
              <a:rPr lang="de-AT" sz="18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sz="18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AT" sz="1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Anastasia </a:t>
            </a:r>
            <a:r>
              <a:rPr lang="de-AT" sz="1800" dirty="0" err="1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Bonch-Osmolovskaya</a:t>
            </a:r>
            <a:r>
              <a:rPr lang="ru" sz="1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>
            <a:spLocks noGrp="1"/>
          </p:cNvSpPr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Финальная статья</a:t>
            </a:r>
            <a:endParaRPr/>
          </a:p>
        </p:txBody>
      </p:sp>
      <p:sp>
        <p:nvSpPr>
          <p:cNvPr id="185" name="Google Shape;185;p25"/>
          <p:cNvSpPr txBox="1">
            <a:spLocks noGrp="1"/>
          </p:cNvSpPr>
          <p:nvPr>
            <p:ph type="body" idx="1"/>
          </p:nvPr>
        </p:nvSpPr>
        <p:spPr>
          <a:xfrm>
            <a:off x="729450" y="16216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00"/>
                </a:solidFill>
              </a:rPr>
              <a:t>Публикация на одной из обработанных конференций: 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sz="1800">
                <a:solidFill>
                  <a:srgbClr val="000000"/>
                </a:solidFill>
              </a:rPr>
              <a:t>Обзор подходов к кросс-языковым эмбеддингам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sz="1800">
                <a:solidFill>
                  <a:srgbClr val="000000"/>
                </a:solidFill>
              </a:rPr>
              <a:t>Архитектура кросс-языкового поиска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sz="1800">
                <a:solidFill>
                  <a:srgbClr val="000000"/>
                </a:solidFill>
              </a:rPr>
              <a:t>Тематическая структура текстов русскоязычного NLP-сообщества с учетом добавленных статей 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sz="1800">
                <a:solidFill>
                  <a:srgbClr val="000000"/>
                </a:solidFill>
              </a:rPr>
              <a:t>Планы на будущее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>
            <a:spLocks noGrp="1"/>
          </p:cNvSpPr>
          <p:nvPr>
            <p:ph type="title"/>
          </p:nvPr>
        </p:nvSpPr>
        <p:spPr>
          <a:xfrm>
            <a:off x="727650" y="23041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dirty="0"/>
              <a:t>Спасибо за внимание!</a:t>
            </a:r>
            <a:endParaRPr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741475" y="688525"/>
            <a:ext cx="54492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 чём этот проект</a:t>
            </a:r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719375" y="1535650"/>
            <a:ext cx="7994100" cy="28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>
                <a:solidFill>
                  <a:srgbClr val="000000"/>
                </a:solidFill>
              </a:rPr>
              <a:t>RusNLP_MAP -  это поисковик по статьям, опубликованным на российских NLP-конференциях: Диалог, AIST, AINL</a:t>
            </a:r>
            <a:endParaRPr sz="16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600" dirty="0">
                <a:solidFill>
                  <a:srgbClr val="000000"/>
                </a:solidFill>
              </a:rPr>
              <a:t>Вопросы, на которые может ответить </a:t>
            </a:r>
            <a:r>
              <a:rPr lang="ru" sz="1600" b="1" dirty="0">
                <a:solidFill>
                  <a:srgbClr val="000000"/>
                </a:solidFill>
              </a:rPr>
              <a:t>RusNLP</a:t>
            </a:r>
            <a:r>
              <a:rPr lang="ru" sz="1600" dirty="0">
                <a:solidFill>
                  <a:srgbClr val="000000"/>
                </a:solidFill>
              </a:rPr>
              <a:t>:</a:t>
            </a:r>
            <a:endParaRPr sz="1600" dirty="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●"/>
            </a:pPr>
            <a:r>
              <a:rPr lang="ru" sz="1600" i="1" dirty="0">
                <a:solidFill>
                  <a:srgbClr val="000000"/>
                </a:solidFill>
              </a:rPr>
              <a:t>Какие есть публикации в российском NLP, похожие на уже известную мне статью?</a:t>
            </a:r>
            <a:endParaRPr sz="1600" i="1" dirty="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●"/>
            </a:pPr>
            <a:r>
              <a:rPr lang="ru" sz="1600" i="1" dirty="0">
                <a:solidFill>
                  <a:srgbClr val="000000"/>
                </a:solidFill>
              </a:rPr>
              <a:t>Что публиковали в 2008 году компьютерные лингвисты из МГУ?</a:t>
            </a:r>
            <a:endParaRPr sz="1600" i="1" dirty="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●"/>
            </a:pPr>
            <a:r>
              <a:rPr lang="ru" sz="1600" i="1" dirty="0">
                <a:solidFill>
                  <a:srgbClr val="000000"/>
                </a:solidFill>
              </a:rPr>
              <a:t>Представляли ли в 2015 году на конференции AINL какие-либо исследования, связанные с перифразированием?</a:t>
            </a:r>
            <a:endParaRPr sz="1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727650" y="6122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Похожие проекты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2947282"/>
            <a:ext cx="7535001" cy="182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300" y="1433925"/>
            <a:ext cx="6617025" cy="135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736750" y="662475"/>
            <a:ext cx="2298300" cy="5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уже есть</a:t>
            </a:r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692275" y="1320650"/>
            <a:ext cx="8203500" cy="34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b="1" dirty="0">
                <a:solidFill>
                  <a:srgbClr val="000000"/>
                </a:solidFill>
              </a:rPr>
              <a:t>Сайт </a:t>
            </a:r>
            <a:r>
              <a:rPr lang="ru" sz="1400" u="sng" dirty="0">
                <a:solidFill>
                  <a:srgbClr val="000000"/>
                </a:solidFill>
                <a:hlinkClick r:id="rId3"/>
              </a:rPr>
              <a:t>https://nlp.rusvectores.org/ru/</a:t>
            </a: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 b="1" dirty="0">
                <a:solidFill>
                  <a:srgbClr val="000000"/>
                </a:solidFill>
              </a:rPr>
              <a:t>2 публикации</a:t>
            </a:r>
            <a:r>
              <a:rPr lang="ru" sz="1400" dirty="0">
                <a:solidFill>
                  <a:srgbClr val="000000"/>
                </a:solidFill>
              </a:rPr>
              <a:t> по проекту на Диалоге и Аисте:</a:t>
            </a:r>
            <a:endParaRPr sz="1400" dirty="0">
              <a:solidFill>
                <a:srgbClr val="000000"/>
              </a:solidFill>
            </a:endParaRPr>
          </a:p>
          <a:p>
            <a:pPr marL="914400" lvl="0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400" i="1" dirty="0">
                <a:solidFill>
                  <a:srgbClr val="000000"/>
                </a:solidFill>
              </a:rPr>
              <a:t>Bakarov A, Kutuzov A., Nikishina I.</a:t>
            </a:r>
            <a:r>
              <a:rPr lang="ru" sz="1400" dirty="0">
                <a:solidFill>
                  <a:srgbClr val="000000"/>
                </a:solidFill>
              </a:rPr>
              <a:t> Russian computational linguistics: topical structure in 2007-2017 conference papers // Dialogue-2018</a:t>
            </a:r>
            <a:endParaRPr sz="1400" dirty="0">
              <a:solidFill>
                <a:srgbClr val="000000"/>
              </a:solidFill>
            </a:endParaRPr>
          </a:p>
          <a:p>
            <a:pPr marL="9144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400" i="1" dirty="0">
                <a:solidFill>
                  <a:srgbClr val="000000"/>
                </a:solidFill>
              </a:rPr>
              <a:t>Nikishina I., Bakarov A., Kutuzov A</a:t>
            </a:r>
            <a:r>
              <a:rPr lang="ru" sz="1400" dirty="0">
                <a:solidFill>
                  <a:srgbClr val="000000"/>
                </a:solidFill>
              </a:rPr>
              <a:t>. RusNLP: Semantic search engine for Russian NLP conference papers // AIST-2018 </a:t>
            </a: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 b="1" dirty="0">
                <a:solidFill>
                  <a:srgbClr val="000000"/>
                </a:solidFill>
              </a:rPr>
              <a:t>Датасет</a:t>
            </a:r>
            <a:r>
              <a:rPr lang="ru" sz="1400" dirty="0">
                <a:solidFill>
                  <a:srgbClr val="000000"/>
                </a:solidFill>
              </a:rPr>
              <a:t>, содержащий:</a:t>
            </a:r>
            <a:endParaRPr sz="1400" dirty="0">
              <a:solidFill>
                <a:srgbClr val="000000"/>
              </a:solidFill>
            </a:endParaRPr>
          </a:p>
          <a:p>
            <a:pPr marL="914400" lvl="0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-RU" sz="1400" dirty="0">
                <a:solidFill>
                  <a:srgbClr val="000000"/>
                </a:solidFill>
              </a:rPr>
              <a:t>о</a:t>
            </a:r>
            <a:r>
              <a:rPr lang="ru" sz="1400" dirty="0" smtClean="0">
                <a:solidFill>
                  <a:srgbClr val="000000"/>
                </a:solidFill>
              </a:rPr>
              <a:t>коло 2 000 статей</a:t>
            </a:r>
            <a:endParaRPr sz="1400" dirty="0" smtClean="0">
              <a:solidFill>
                <a:srgbClr val="000000"/>
              </a:solidFill>
            </a:endParaRPr>
          </a:p>
          <a:p>
            <a:pPr marL="914400" lvl="0" indent="-317500">
              <a:lnSpc>
                <a:spcPct val="100000"/>
              </a:lnSpc>
              <a:buClr>
                <a:srgbClr val="000000"/>
              </a:buClr>
              <a:buSzPts val="1400"/>
            </a:pPr>
            <a:r>
              <a:rPr lang="ru" sz="1400" dirty="0" smtClean="0">
                <a:solidFill>
                  <a:srgbClr val="000000"/>
                </a:solidFill>
              </a:rPr>
              <a:t>500 ст. на английском, остальные – на русском </a:t>
            </a:r>
            <a:endParaRPr sz="1400" dirty="0" smtClean="0">
              <a:solidFill>
                <a:srgbClr val="000000"/>
              </a:solidFill>
            </a:endParaRPr>
          </a:p>
          <a:p>
            <a:pPr marL="9144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-RU" sz="1400" dirty="0">
                <a:solidFill>
                  <a:srgbClr val="000000"/>
                </a:solidFill>
              </a:rPr>
              <a:t>в</a:t>
            </a:r>
            <a:r>
              <a:rPr lang="ru" sz="1400" dirty="0" smtClean="0">
                <a:solidFill>
                  <a:srgbClr val="000000"/>
                </a:solidFill>
              </a:rPr>
              <a:t>о всех статьях размечены метаданные: авторы, аффилиации, аннотации и т.д.</a:t>
            </a:r>
            <a:endParaRPr sz="1400" dirty="0" smtClean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400" dirty="0" smtClean="0">
                <a:solidFill>
                  <a:srgbClr val="000000"/>
                </a:solidFill>
              </a:rPr>
              <a:t>Векторизация через </a:t>
            </a:r>
            <a:r>
              <a:rPr lang="ru" sz="1400" b="1" dirty="0" smtClean="0">
                <a:solidFill>
                  <a:srgbClr val="000000"/>
                </a:solidFill>
              </a:rPr>
              <a:t>TF-IDF</a:t>
            </a:r>
            <a:endParaRPr sz="14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7"/>
          <p:cNvPicPr preferRelativeResize="0"/>
          <p:nvPr/>
        </p:nvPicPr>
        <p:blipFill rotWithShape="1">
          <a:blip r:embed="rId3">
            <a:alphaModFix/>
          </a:blip>
          <a:srcRect r="-1491"/>
          <a:stretch/>
        </p:blipFill>
        <p:spPr>
          <a:xfrm>
            <a:off x="194625" y="218925"/>
            <a:ext cx="8869802" cy="4341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8"/>
          <p:cNvPicPr preferRelativeResize="0"/>
          <p:nvPr/>
        </p:nvPicPr>
        <p:blipFill rotWithShape="1">
          <a:blip r:embed="rId3">
            <a:alphaModFix/>
          </a:blip>
          <a:srcRect l="7433"/>
          <a:stretch/>
        </p:blipFill>
        <p:spPr>
          <a:xfrm>
            <a:off x="184725" y="183200"/>
            <a:ext cx="8691602" cy="4912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9"/>
          <p:cNvPicPr preferRelativeResize="0"/>
          <p:nvPr/>
        </p:nvPicPr>
        <p:blipFill rotWithShape="1">
          <a:blip r:embed="rId3">
            <a:alphaModFix/>
          </a:blip>
          <a:srcRect l="530" t="911" r="1208"/>
          <a:stretch/>
        </p:blipFill>
        <p:spPr>
          <a:xfrm>
            <a:off x="645850" y="115850"/>
            <a:ext cx="7571849" cy="4846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692700" y="6423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еще может быть</a:t>
            </a:r>
            <a:endParaRPr/>
          </a:p>
        </p:txBody>
      </p:sp>
      <p:sp>
        <p:nvSpPr>
          <p:cNvPr id="128" name="Google Shape;128;p20"/>
          <p:cNvSpPr txBox="1"/>
          <p:nvPr/>
        </p:nvSpPr>
        <p:spPr>
          <a:xfrm>
            <a:off x="3539475" y="2364950"/>
            <a:ext cx="1999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RusNLP Map</a:t>
            </a:r>
            <a:endParaRPr sz="24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285469" y="1907675"/>
            <a:ext cx="3108891" cy="1431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600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ru" dirty="0">
                <a:latin typeface="Lato"/>
                <a:ea typeface="Lato"/>
                <a:cs typeface="Lato"/>
                <a:sym typeface="Lato"/>
              </a:rPr>
              <a:t>извлечение информации из новых статей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3600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ru" dirty="0">
                <a:latin typeface="Lato"/>
                <a:ea typeface="Lato"/>
                <a:cs typeface="Lato"/>
                <a:sym typeface="Lato"/>
              </a:rPr>
              <a:t>структурирование базы данных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3600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ru" dirty="0">
                <a:latin typeface="Lato"/>
                <a:ea typeface="Lato"/>
                <a:cs typeface="Lato"/>
                <a:sym typeface="Lato"/>
              </a:rPr>
              <a:t>автоматизированное извлечение данных из xml, pdf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4653370" y="3917843"/>
            <a:ext cx="3802500" cy="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составление графа цитирований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выявление academic communities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5686425" y="2313025"/>
            <a:ext cx="3540600" cy="7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кросс-языковой поиск по статьям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предложение похожих статей на другом языке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297078" y="3972059"/>
            <a:ext cx="3540600" cy="7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ru" dirty="0">
                <a:latin typeface="Lato"/>
                <a:ea typeface="Lato"/>
                <a:cs typeface="Lato"/>
                <a:sym typeface="Lato"/>
              </a:rPr>
              <a:t>выявление двойных публикаций и плагиата на основании косинусной близости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33" name="Google Shape;133;p20"/>
          <p:cNvGrpSpPr/>
          <p:nvPr/>
        </p:nvGrpSpPr>
        <p:grpSpPr>
          <a:xfrm>
            <a:off x="648470" y="1348058"/>
            <a:ext cx="1309800" cy="572700"/>
            <a:chOff x="807800" y="1188734"/>
            <a:chExt cx="1309800" cy="572700"/>
          </a:xfrm>
        </p:grpSpPr>
        <p:sp>
          <p:nvSpPr>
            <p:cNvPr id="134" name="Google Shape;134;p20"/>
            <p:cNvSpPr txBox="1"/>
            <p:nvPr/>
          </p:nvSpPr>
          <p:spPr>
            <a:xfrm>
              <a:off x="807800" y="1188734"/>
              <a:ext cx="13098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800" b="1" dirty="0">
                  <a:latin typeface="Lato"/>
                  <a:ea typeface="Lato"/>
                  <a:cs typeface="Lato"/>
                  <a:sym typeface="Lato"/>
                </a:rPr>
                <a:t>Данные</a:t>
              </a:r>
              <a:endParaRPr sz="1800" b="1" dirty="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35" name="Google Shape;135;p20"/>
            <p:cNvSpPr/>
            <p:nvPr/>
          </p:nvSpPr>
          <p:spPr>
            <a:xfrm>
              <a:off x="904000" y="1568759"/>
              <a:ext cx="890164" cy="95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" name="Google Shape;136;p20"/>
          <p:cNvGrpSpPr/>
          <p:nvPr/>
        </p:nvGrpSpPr>
        <p:grpSpPr>
          <a:xfrm>
            <a:off x="5140020" y="3487168"/>
            <a:ext cx="759000" cy="504850"/>
            <a:chOff x="616500" y="3521800"/>
            <a:chExt cx="759000" cy="504850"/>
          </a:xfrm>
        </p:grpSpPr>
        <p:sp>
          <p:nvSpPr>
            <p:cNvPr id="137" name="Google Shape;137;p20"/>
            <p:cNvSpPr txBox="1"/>
            <p:nvPr/>
          </p:nvSpPr>
          <p:spPr>
            <a:xfrm>
              <a:off x="616500" y="3521800"/>
              <a:ext cx="759000" cy="40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800" b="1">
                  <a:latin typeface="Lato"/>
                  <a:ea typeface="Lato"/>
                  <a:cs typeface="Lato"/>
                  <a:sym typeface="Lato"/>
                </a:rPr>
                <a:t>Сети</a:t>
              </a:r>
              <a:endParaRPr sz="1800" b="1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38" name="Google Shape;138;p20"/>
            <p:cNvSpPr/>
            <p:nvPr/>
          </p:nvSpPr>
          <p:spPr>
            <a:xfrm>
              <a:off x="692700" y="3930950"/>
              <a:ext cx="583800" cy="95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" name="Google Shape;139;p20"/>
          <p:cNvGrpSpPr/>
          <p:nvPr/>
        </p:nvGrpSpPr>
        <p:grpSpPr>
          <a:xfrm>
            <a:off x="6157700" y="1855925"/>
            <a:ext cx="2946000" cy="494325"/>
            <a:chOff x="5852900" y="1170125"/>
            <a:chExt cx="2946000" cy="494325"/>
          </a:xfrm>
        </p:grpSpPr>
        <p:sp>
          <p:nvSpPr>
            <p:cNvPr id="140" name="Google Shape;140;p20"/>
            <p:cNvSpPr txBox="1"/>
            <p:nvPr/>
          </p:nvSpPr>
          <p:spPr>
            <a:xfrm>
              <a:off x="5852900" y="1170125"/>
              <a:ext cx="2946000" cy="47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800" b="1">
                  <a:latin typeface="Lato"/>
                  <a:ea typeface="Lato"/>
                  <a:cs typeface="Lato"/>
                  <a:sym typeface="Lato"/>
                </a:rPr>
                <a:t>Мультиязычность</a:t>
              </a:r>
              <a:endParaRPr sz="1800" b="1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1" name="Google Shape;141;p20"/>
            <p:cNvSpPr/>
            <p:nvPr/>
          </p:nvSpPr>
          <p:spPr>
            <a:xfrm>
              <a:off x="5933199" y="1568750"/>
              <a:ext cx="2116291" cy="95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" name="Google Shape;142;p20"/>
          <p:cNvGrpSpPr/>
          <p:nvPr/>
        </p:nvGrpSpPr>
        <p:grpSpPr>
          <a:xfrm>
            <a:off x="781985" y="3547250"/>
            <a:ext cx="3256623" cy="527100"/>
            <a:chOff x="5728049" y="2861450"/>
            <a:chExt cx="3256623" cy="527100"/>
          </a:xfrm>
        </p:grpSpPr>
        <p:sp>
          <p:nvSpPr>
            <p:cNvPr id="143" name="Google Shape;143;p20"/>
            <p:cNvSpPr txBox="1"/>
            <p:nvPr/>
          </p:nvSpPr>
          <p:spPr>
            <a:xfrm>
              <a:off x="5728049" y="2861450"/>
              <a:ext cx="3256623" cy="52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800" b="1" dirty="0">
                  <a:latin typeface="Lato"/>
                  <a:ea typeface="Lato"/>
                  <a:cs typeface="Lato"/>
                  <a:sym typeface="Lato"/>
                </a:rPr>
                <a:t>Академическая полиция</a:t>
              </a:r>
              <a:endParaRPr sz="1800" b="1" dirty="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4" name="Google Shape;144;p20"/>
            <p:cNvSpPr/>
            <p:nvPr/>
          </p:nvSpPr>
          <p:spPr>
            <a:xfrm>
              <a:off x="5798924" y="3245150"/>
              <a:ext cx="2777039" cy="95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20"/>
          <p:cNvGrpSpPr/>
          <p:nvPr/>
        </p:nvGrpSpPr>
        <p:grpSpPr>
          <a:xfrm>
            <a:off x="3596150" y="1380575"/>
            <a:ext cx="2459100" cy="527100"/>
            <a:chOff x="5729750" y="4199975"/>
            <a:chExt cx="2459100" cy="527100"/>
          </a:xfrm>
        </p:grpSpPr>
        <p:sp>
          <p:nvSpPr>
            <p:cNvPr id="146" name="Google Shape;146;p20"/>
            <p:cNvSpPr txBox="1"/>
            <p:nvPr/>
          </p:nvSpPr>
          <p:spPr>
            <a:xfrm>
              <a:off x="5729750" y="4199975"/>
              <a:ext cx="2459100" cy="52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800" b="1">
                  <a:latin typeface="Lato"/>
                  <a:ea typeface="Lato"/>
                  <a:cs typeface="Lato"/>
                  <a:sym typeface="Lato"/>
                </a:rPr>
                <a:t>Веб-интерфейс</a:t>
              </a:r>
              <a:endParaRPr sz="1800" b="1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5801125" y="4616750"/>
              <a:ext cx="1587000" cy="95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>
            <a:spLocks noGrp="1"/>
          </p:cNvSpPr>
          <p:nvPr>
            <p:ph type="title"/>
          </p:nvPr>
        </p:nvSpPr>
        <p:spPr>
          <a:xfrm>
            <a:off x="653250" y="6250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мы будем делать</a:t>
            </a:r>
            <a:endParaRPr/>
          </a:p>
        </p:txBody>
      </p:sp>
      <p:sp>
        <p:nvSpPr>
          <p:cNvPr id="153" name="Google Shape;153;p21"/>
          <p:cNvSpPr txBox="1">
            <a:spLocks noGrp="1"/>
          </p:cNvSpPr>
          <p:nvPr>
            <p:ph type="body" idx="1"/>
          </p:nvPr>
        </p:nvSpPr>
        <p:spPr>
          <a:xfrm>
            <a:off x="590700" y="156112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sz="1800">
                <a:solidFill>
                  <a:srgbClr val="000000"/>
                </a:solidFill>
              </a:rPr>
              <a:t>Одновременный поиск по статьям на английском и русском 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sz="1800">
                <a:solidFill>
                  <a:srgbClr val="000000"/>
                </a:solidFill>
              </a:rPr>
              <a:t>Предложение статей на другом языке в числе похожих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sz="1800">
                <a:solidFill>
                  <a:srgbClr val="000000"/>
                </a:solidFill>
              </a:rPr>
              <a:t>Учёт статей на обоих языках при построении тематической структуры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sz="1800">
                <a:solidFill>
                  <a:srgbClr val="000000"/>
                </a:solidFill>
              </a:rPr>
              <a:t>Статья по результатам работы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453</Words>
  <Application>Microsoft Office PowerPoint</Application>
  <PresentationFormat>Экран (16:9)</PresentationFormat>
  <Paragraphs>66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Raleway</vt:lpstr>
      <vt:lpstr>Lato</vt:lpstr>
      <vt:lpstr>Streamline</vt:lpstr>
      <vt:lpstr>RUSNLP MAP</vt:lpstr>
      <vt:lpstr>О чём этот проект</vt:lpstr>
      <vt:lpstr>Похожие проекты</vt:lpstr>
      <vt:lpstr>Что уже есть</vt:lpstr>
      <vt:lpstr>Презентация PowerPoint</vt:lpstr>
      <vt:lpstr>Презентация PowerPoint</vt:lpstr>
      <vt:lpstr>Презентация PowerPoint</vt:lpstr>
      <vt:lpstr>Что еще может быть</vt:lpstr>
      <vt:lpstr>Что мы будем делать</vt:lpstr>
      <vt:lpstr>Ближайшие Задачи</vt:lpstr>
      <vt:lpstr>На что мы ориентируемся</vt:lpstr>
      <vt:lpstr>Трудности и риски</vt:lpstr>
      <vt:lpstr>Финальная статья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RUSNLP MAP</dc:title>
  <dc:creator>Аня Сафарян</dc:creator>
  <cp:lastModifiedBy>asus</cp:lastModifiedBy>
  <cp:revision>7</cp:revision>
  <dcterms:modified xsi:type="dcterms:W3CDTF">2019-11-16T22:57:49Z</dcterms:modified>
</cp:coreProperties>
</file>