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7104063" cy="10234613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464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200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afc6ed66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afc6ed668_0_1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0ee444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0ee44412_0_1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afc6ed66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afc6ed668_0_2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afc6ed6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afc6ed668_1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afc6ed6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afc6ed668_0_7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afc6ed66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afc6ed668_0_6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afc6ed66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afc6ed668_0_2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afc6ed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afc6ed668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afc6ed6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afc6ed668_0_3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0ee444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0ee44412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afc6ed66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afc6ed668_0_4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fc6ed6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afc6ed668_0_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afc6ed66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afc6ed668_0_1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rusvectores.org/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03500" y="1345650"/>
            <a:ext cx="8301300" cy="12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RUSNLP MAP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885650" y="3421011"/>
            <a:ext cx="25644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Участники: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Анна Сафарян,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Пётр Фильченков,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Вэйцзя Янь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56150" y="3421011"/>
            <a:ext cx="2728500" cy="10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Кураторы: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Амир Бакаров,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Андрей Кутузов,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Ирина Никишина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729450" y="661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Ближайшие Задачи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651450" y="1505075"/>
            <a:ext cx="7730550" cy="2976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Разметить свежие статьи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 smtClean="0">
                <a:solidFill>
                  <a:srgbClr val="000000"/>
                </a:solidFill>
              </a:rPr>
              <a:t>Разобраться </a:t>
            </a:r>
            <a:r>
              <a:rPr lang="ru" sz="1800" dirty="0">
                <a:solidFill>
                  <a:srgbClr val="000000"/>
                </a:solidFill>
              </a:rPr>
              <a:t>в существующих способах векторного представления текстов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Изучить способы проецирования кросс-языковых эмбеддингов в одно пространство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Оценить эти </a:t>
            </a:r>
            <a:r>
              <a:rPr lang="ru" sz="1800" dirty="0" smtClean="0">
                <a:solidFill>
                  <a:srgbClr val="000000"/>
                </a:solidFill>
              </a:rPr>
              <a:t>методы на тестовом заднии (рус. </a:t>
            </a:r>
            <a:r>
              <a:rPr lang="ru-RU" sz="1800" dirty="0" smtClean="0">
                <a:solidFill>
                  <a:srgbClr val="000000"/>
                </a:solidFill>
              </a:rPr>
              <a:t>и</a:t>
            </a:r>
            <a:r>
              <a:rPr lang="ru" sz="1800" dirty="0" smtClean="0">
                <a:solidFill>
                  <a:srgbClr val="000000"/>
                </a:solidFill>
              </a:rPr>
              <a:t> англ. википедия )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Выбрать лучший подход и </a:t>
            </a:r>
            <a:r>
              <a:rPr lang="ru" sz="1800" dirty="0" smtClean="0">
                <a:solidFill>
                  <a:srgbClr val="000000"/>
                </a:solidFill>
              </a:rPr>
              <a:t>применить предобученную модель к нашим данным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 sz="1800" dirty="0">
                <a:solidFill>
                  <a:srgbClr val="000000"/>
                </a:solidFill>
              </a:rPr>
              <a:t>Реализовать поиск семантически близких статей на разных языках</a:t>
            </a:r>
            <a:endParaRPr sz="1800" dirty="0">
              <a:solidFill>
                <a:srgbClr val="000000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что мы ориентируемся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7074" y="1215300"/>
            <a:ext cx="7968943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 dirty="0">
                <a:solidFill>
                  <a:schemeClr val="dk2"/>
                </a:solidFill>
              </a:rPr>
              <a:t>Обзорная статья: Ruder S., Vulić I., Søgaard A. A Survey Of Cross-lingual Word Embedding Models. </a:t>
            </a:r>
            <a:r>
              <a:rPr lang="ru" sz="1400" dirty="0">
                <a:solidFill>
                  <a:srgbClr val="000000"/>
                </a:solidFill>
              </a:rPr>
              <a:t>Journal of Artificial Intelligence Research 65 (2019) 569-631</a:t>
            </a:r>
            <a:r>
              <a:rPr lang="ru" sz="1100" dirty="0">
                <a:solidFill>
                  <a:schemeClr val="dk2"/>
                </a:solidFill>
              </a:rPr>
              <a:t> </a:t>
            </a:r>
            <a:r>
              <a:rPr lang="ru" sz="1200" dirty="0" smtClean="0">
                <a:solidFill>
                  <a:schemeClr val="dk2"/>
                </a:solidFill>
              </a:rPr>
              <a:t>(https</a:t>
            </a:r>
            <a:r>
              <a:rPr lang="ru" sz="1200" dirty="0">
                <a:solidFill>
                  <a:schemeClr val="dk2"/>
                </a:solidFill>
              </a:rPr>
              <a:t>://arxiv.org/abs/1706.04902)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97075" y="4097775"/>
            <a:ext cx="34248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Реализация Facebook Research:  MUSE: Multilingual Unsupervised and Supervised Embeddings </a:t>
            </a:r>
            <a:r>
              <a:rPr lang="ru" sz="12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(https://github.com/facebookresearch/MUSE)</a:t>
            </a:r>
            <a:endParaRPr sz="1200" dirty="0"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t="8941"/>
          <a:stretch/>
        </p:blipFill>
        <p:spPr>
          <a:xfrm>
            <a:off x="783374" y="2914563"/>
            <a:ext cx="7527341" cy="95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t="8668" b="8136"/>
          <a:stretch/>
        </p:blipFill>
        <p:spPr>
          <a:xfrm>
            <a:off x="4118625" y="4085550"/>
            <a:ext cx="4630300" cy="82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3"/>
          <p:cNvGrpSpPr/>
          <p:nvPr/>
        </p:nvGrpSpPr>
        <p:grpSpPr>
          <a:xfrm>
            <a:off x="859575" y="1835550"/>
            <a:ext cx="5156675" cy="977925"/>
            <a:chOff x="783375" y="1911750"/>
            <a:chExt cx="5156675" cy="977925"/>
          </a:xfrm>
        </p:grpSpPr>
        <p:pic>
          <p:nvPicPr>
            <p:cNvPr id="170" name="Google Shape;170;p23"/>
            <p:cNvPicPr preferRelativeResize="0"/>
            <p:nvPr/>
          </p:nvPicPr>
          <p:blipFill rotWithShape="1">
            <a:blip r:embed="rId5">
              <a:alphaModFix/>
            </a:blip>
            <a:srcRect l="3836" b="21519"/>
            <a:stretch/>
          </p:blipFill>
          <p:spPr>
            <a:xfrm>
              <a:off x="783375" y="1911750"/>
              <a:ext cx="5118725" cy="59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9175" y="2181800"/>
              <a:ext cx="781355" cy="32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3"/>
            <p:cNvPicPr preferRelativeResize="0"/>
            <p:nvPr/>
          </p:nvPicPr>
          <p:blipFill rotWithShape="1">
            <a:blip r:embed="rId7">
              <a:alphaModFix/>
            </a:blip>
            <a:srcRect l="11909"/>
            <a:stretch/>
          </p:blipFill>
          <p:spPr>
            <a:xfrm>
              <a:off x="1171675" y="2518925"/>
              <a:ext cx="4768375" cy="37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26350" y="2532000"/>
              <a:ext cx="514588" cy="328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Трудности и риски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653249" y="1601374"/>
            <a:ext cx="7908860" cy="1792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 dirty="0">
                <a:solidFill>
                  <a:srgbClr val="000000"/>
                </a:solidFill>
              </a:rPr>
              <a:t>Сложно разобраться в теме практически с нуля</a:t>
            </a:r>
            <a:endParaRPr sz="1800" dirty="0">
              <a:solidFill>
                <a:srgbClr val="000000"/>
              </a:solidFill>
            </a:endParaRPr>
          </a:p>
          <a:p>
            <a:pPr lvl="0" indent="-342900">
              <a:buClr>
                <a:srgbClr val="000000"/>
              </a:buClr>
              <a:buSzPts val="1800"/>
            </a:pPr>
            <a:r>
              <a:rPr lang="ru" sz="1800" dirty="0" smtClean="0">
                <a:solidFill>
                  <a:srgbClr val="000000"/>
                </a:solidFill>
              </a:rPr>
              <a:t>Необходимо устанавливать соотвествия между англоязычными и русскоязычными именами и из вариантами (</a:t>
            </a:r>
            <a:r>
              <a:rPr lang="ru-RU" sz="1800" dirty="0" smtClean="0">
                <a:solidFill>
                  <a:srgbClr val="000000"/>
                </a:solidFill>
              </a:rPr>
              <a:t>Анастасия </a:t>
            </a:r>
            <a:r>
              <a:rPr lang="ru-RU" sz="1800" dirty="0" err="1" smtClean="0">
                <a:solidFill>
                  <a:srgbClr val="000000"/>
                </a:solidFill>
              </a:rPr>
              <a:t>Бонч-Осмоловская</a:t>
            </a:r>
            <a:r>
              <a:rPr lang="ru-RU" sz="1800" dirty="0" smtClean="0">
                <a:solidFill>
                  <a:srgbClr val="000000"/>
                </a:solidFill>
              </a:rPr>
              <a:t> = </a:t>
            </a:r>
            <a:r>
              <a:rPr lang="ru-RU" sz="1800" dirty="0" err="1" smtClean="0">
                <a:solidFill>
                  <a:srgbClr val="000000"/>
                </a:solidFill>
              </a:rPr>
              <a:t>Бонч-Осмоловская</a:t>
            </a:r>
            <a:r>
              <a:rPr lang="ru-RU" sz="1800" dirty="0" smtClean="0">
                <a:solidFill>
                  <a:srgbClr val="000000"/>
                </a:solidFill>
              </a:rPr>
              <a:t> </a:t>
            </a:r>
            <a:r>
              <a:rPr lang="ru-RU" sz="1800" dirty="0">
                <a:solidFill>
                  <a:srgbClr val="000000"/>
                </a:solidFill>
              </a:rPr>
              <a:t>А. А</a:t>
            </a:r>
            <a:r>
              <a:rPr lang="ru-RU" sz="1800" dirty="0" smtClean="0">
                <a:solidFill>
                  <a:srgbClr val="000000"/>
                </a:solidFill>
              </a:rPr>
              <a:t>.</a:t>
            </a:r>
            <a:r>
              <a:rPr lang="ru-RU" sz="1800" dirty="0" smtClean="0">
                <a:solidFill>
                  <a:schemeClr val="bg2"/>
                </a:solidFill>
              </a:rPr>
              <a:t> </a:t>
            </a:r>
            <a:r>
              <a:rPr lang="ru-RU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AT" sz="1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Bonch-Osmolovskaya</a:t>
            </a:r>
            <a:r>
              <a:rPr lang="de-AT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 A</a:t>
            </a:r>
            <a:r>
              <a:rPr lang="de-AT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8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AT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Anastasia </a:t>
            </a:r>
            <a:r>
              <a:rPr lang="de-AT" sz="1800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Bonch-Osmolovskaya</a:t>
            </a:r>
            <a:r>
              <a:rPr lang="ru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Финальная статья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729450" y="1621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</a:rPr>
              <a:t>Публикация на одной из обработанных конференций: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Обзор подходов к кросс-языковым эмбеддингам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Архитектура кросс-языкового поиска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Тематическая структура текстов русскоязычного NLP-сообщества с учетом добавленных статей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Планы на будущее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/>
              <a:t>Спасибо за внимание!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41475" y="688525"/>
            <a:ext cx="5449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чём этот проект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19375" y="1535650"/>
            <a:ext cx="7994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00000"/>
                </a:solidFill>
              </a:rPr>
              <a:t>RusNLP_MAP -  это поисковик по статьям, опубликованным на российских NLP-конференциях: Диалог, AIST, AINL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000000"/>
                </a:solidFill>
              </a:rPr>
              <a:t>Вопросы, на которые может ответить </a:t>
            </a:r>
            <a:r>
              <a:rPr lang="ru" sz="1600" b="1" dirty="0">
                <a:solidFill>
                  <a:srgbClr val="000000"/>
                </a:solidFill>
              </a:rPr>
              <a:t>RusNLP</a:t>
            </a:r>
            <a:r>
              <a:rPr lang="ru" sz="1600" dirty="0">
                <a:solidFill>
                  <a:srgbClr val="000000"/>
                </a:solidFill>
              </a:rPr>
              <a:t>: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ru" sz="1600" i="1" dirty="0">
                <a:solidFill>
                  <a:srgbClr val="000000"/>
                </a:solidFill>
              </a:rPr>
              <a:t>Какие есть публикации в российском NLP, похожие на уже известную мне статью?</a:t>
            </a:r>
            <a:endParaRPr sz="1600" i="1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ru" sz="1600" i="1" dirty="0">
                <a:solidFill>
                  <a:srgbClr val="000000"/>
                </a:solidFill>
              </a:rPr>
              <a:t>Что публиковали в 2008 году компьютерные лингвисты из МГУ?</a:t>
            </a:r>
            <a:endParaRPr sz="1600" i="1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ru" sz="1600" i="1" dirty="0">
                <a:solidFill>
                  <a:srgbClr val="000000"/>
                </a:solidFill>
              </a:rPr>
              <a:t>Представляли ли в 2015 году на конференции AINL какие-либо исследования, связанные с перифразированием?</a:t>
            </a: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612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Похожие проекты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947282"/>
            <a:ext cx="7535001" cy="18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00" y="1433925"/>
            <a:ext cx="6617025" cy="13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36750" y="662475"/>
            <a:ext cx="22983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уже есть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92275" y="1320650"/>
            <a:ext cx="82035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b="1" dirty="0">
                <a:solidFill>
                  <a:srgbClr val="000000"/>
                </a:solidFill>
              </a:rPr>
              <a:t>Сайт </a:t>
            </a:r>
            <a:r>
              <a:rPr lang="ru" sz="1400" u="sng" dirty="0">
                <a:solidFill>
                  <a:srgbClr val="000000"/>
                </a:solidFill>
                <a:hlinkClick r:id="rId3"/>
              </a:rPr>
              <a:t>https://nlp.rusvectores.org/ru/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b="1" dirty="0">
                <a:solidFill>
                  <a:srgbClr val="000000"/>
                </a:solidFill>
              </a:rPr>
              <a:t>2 публикации</a:t>
            </a:r>
            <a:r>
              <a:rPr lang="ru" sz="1400" dirty="0">
                <a:solidFill>
                  <a:srgbClr val="000000"/>
                </a:solidFill>
              </a:rPr>
              <a:t> по проекту на Диалоге и Аисте: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i="1" dirty="0">
                <a:solidFill>
                  <a:srgbClr val="000000"/>
                </a:solidFill>
              </a:rPr>
              <a:t>Bakarov A, Kutuzov A., Nikishina I.</a:t>
            </a:r>
            <a:r>
              <a:rPr lang="ru" sz="1400" dirty="0">
                <a:solidFill>
                  <a:srgbClr val="000000"/>
                </a:solidFill>
              </a:rPr>
              <a:t> Russian computational linguistics: topical structure in 2007-2017 conference papers // Dialogue-2018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 i="1" dirty="0">
                <a:solidFill>
                  <a:srgbClr val="000000"/>
                </a:solidFill>
              </a:rPr>
              <a:t>Nikishina I., Bakarov A., Kutuzov A</a:t>
            </a:r>
            <a:r>
              <a:rPr lang="ru" sz="1400" dirty="0">
                <a:solidFill>
                  <a:srgbClr val="000000"/>
                </a:solidFill>
              </a:rPr>
              <a:t>. RusNLP: Semantic search engine for Russian NLP conference papers // AIST-2018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b="1" dirty="0">
                <a:solidFill>
                  <a:srgbClr val="000000"/>
                </a:solidFill>
              </a:rPr>
              <a:t>Датасет</a:t>
            </a:r>
            <a:r>
              <a:rPr lang="ru" sz="1400" dirty="0">
                <a:solidFill>
                  <a:srgbClr val="000000"/>
                </a:solidFill>
              </a:rPr>
              <a:t>, содержащий: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 dirty="0">
                <a:solidFill>
                  <a:srgbClr val="000000"/>
                </a:solidFill>
              </a:rPr>
              <a:t>о</a:t>
            </a:r>
            <a:r>
              <a:rPr lang="ru" sz="1400" dirty="0" smtClean="0">
                <a:solidFill>
                  <a:srgbClr val="000000"/>
                </a:solidFill>
              </a:rPr>
              <a:t>коло 2 000 статей</a:t>
            </a:r>
            <a:endParaRPr sz="1400" dirty="0" smtClean="0">
              <a:solidFill>
                <a:srgbClr val="000000"/>
              </a:solidFill>
            </a:endParaRPr>
          </a:p>
          <a:p>
            <a:pPr marL="914400" lvl="0"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ru" sz="1400" dirty="0" smtClean="0">
                <a:solidFill>
                  <a:srgbClr val="000000"/>
                </a:solidFill>
              </a:rPr>
              <a:t>500 ст. на английском, остальные – на русском </a:t>
            </a:r>
            <a:endParaRPr sz="1400" dirty="0" smtClean="0">
              <a:solidFill>
                <a:srgbClr val="000000"/>
              </a:solidFill>
            </a:endParaRPr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-RU" sz="1400" dirty="0">
                <a:solidFill>
                  <a:srgbClr val="000000"/>
                </a:solidFill>
              </a:rPr>
              <a:t>в</a:t>
            </a:r>
            <a:r>
              <a:rPr lang="ru" sz="1400" dirty="0" smtClean="0">
                <a:solidFill>
                  <a:srgbClr val="000000"/>
                </a:solidFill>
              </a:rPr>
              <a:t>о всех статьях размечены метаданные: авторы, аффилиации, аннотации и т.д.</a:t>
            </a:r>
            <a:endParaRPr sz="1400" dirty="0" smtClean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 dirty="0" smtClean="0">
                <a:solidFill>
                  <a:srgbClr val="000000"/>
                </a:solidFill>
              </a:rPr>
              <a:t>Векторизация через </a:t>
            </a:r>
            <a:r>
              <a:rPr lang="ru" sz="1400" b="1" dirty="0" smtClean="0">
                <a:solidFill>
                  <a:srgbClr val="000000"/>
                </a:solidFill>
              </a:rPr>
              <a:t>TF-IDF</a:t>
            </a:r>
            <a:endParaRPr sz="1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r="-1491"/>
          <a:stretch/>
        </p:blipFill>
        <p:spPr>
          <a:xfrm>
            <a:off x="194625" y="218925"/>
            <a:ext cx="8869802" cy="43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l="7433"/>
          <a:stretch/>
        </p:blipFill>
        <p:spPr>
          <a:xfrm>
            <a:off x="184725" y="183200"/>
            <a:ext cx="8691602" cy="49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l="530" t="911" r="1208"/>
          <a:stretch/>
        </p:blipFill>
        <p:spPr>
          <a:xfrm>
            <a:off x="645850" y="115850"/>
            <a:ext cx="7571849" cy="484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692700" y="642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еще может быть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3539475" y="2364950"/>
            <a:ext cx="199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RusNLP Map</a:t>
            </a:r>
            <a:endParaRPr sz="24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85469" y="1907675"/>
            <a:ext cx="3108891" cy="143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600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извлечение информации из новых статей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3600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структурирование базы данных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3600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автоматизированное извлечение данных из xml, pdf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653370" y="3917843"/>
            <a:ext cx="3802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составление графа цитирований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выявление academic communities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686425" y="2313025"/>
            <a:ext cx="35406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кросс-языковой поиск по статьям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предложение похожих статей на другом языке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97078" y="3972059"/>
            <a:ext cx="35406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ru" dirty="0">
                <a:latin typeface="Lato"/>
                <a:ea typeface="Lato"/>
                <a:cs typeface="Lato"/>
                <a:sym typeface="Lato"/>
              </a:rPr>
              <a:t>выявление двойных публикаций и плагиата на основании косинусной близости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648470" y="1348058"/>
            <a:ext cx="1309800" cy="572700"/>
            <a:chOff x="807800" y="1188734"/>
            <a:chExt cx="1309800" cy="572700"/>
          </a:xfrm>
        </p:grpSpPr>
        <p:sp>
          <p:nvSpPr>
            <p:cNvPr id="134" name="Google Shape;134;p20"/>
            <p:cNvSpPr txBox="1"/>
            <p:nvPr/>
          </p:nvSpPr>
          <p:spPr>
            <a:xfrm>
              <a:off x="807800" y="1188734"/>
              <a:ext cx="130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 dirty="0">
                  <a:latin typeface="Lato"/>
                  <a:ea typeface="Lato"/>
                  <a:cs typeface="Lato"/>
                  <a:sym typeface="Lato"/>
                </a:rPr>
                <a:t>Данные</a:t>
              </a:r>
              <a:endParaRPr sz="18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904000" y="1568759"/>
              <a:ext cx="890164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5140020" y="3487168"/>
            <a:ext cx="759000" cy="504850"/>
            <a:chOff x="616500" y="3521800"/>
            <a:chExt cx="759000" cy="504850"/>
          </a:xfrm>
        </p:grpSpPr>
        <p:sp>
          <p:nvSpPr>
            <p:cNvPr id="137" name="Google Shape;137;p20"/>
            <p:cNvSpPr txBox="1"/>
            <p:nvPr/>
          </p:nvSpPr>
          <p:spPr>
            <a:xfrm>
              <a:off x="616500" y="3521800"/>
              <a:ext cx="759000" cy="40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>
                  <a:latin typeface="Lato"/>
                  <a:ea typeface="Lato"/>
                  <a:cs typeface="Lato"/>
                  <a:sym typeface="Lato"/>
                </a:rPr>
                <a:t>Сети</a:t>
              </a:r>
              <a:endParaRPr sz="1800"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692700" y="3930950"/>
              <a:ext cx="583800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6157700" y="1855925"/>
            <a:ext cx="2946000" cy="494325"/>
            <a:chOff x="5852900" y="1170125"/>
            <a:chExt cx="2946000" cy="494325"/>
          </a:xfrm>
        </p:grpSpPr>
        <p:sp>
          <p:nvSpPr>
            <p:cNvPr id="140" name="Google Shape;140;p20"/>
            <p:cNvSpPr txBox="1"/>
            <p:nvPr/>
          </p:nvSpPr>
          <p:spPr>
            <a:xfrm>
              <a:off x="5852900" y="1170125"/>
              <a:ext cx="2946000" cy="47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>
                  <a:latin typeface="Lato"/>
                  <a:ea typeface="Lato"/>
                  <a:cs typeface="Lato"/>
                  <a:sym typeface="Lato"/>
                </a:rPr>
                <a:t>Мультиязычность</a:t>
              </a:r>
              <a:endParaRPr sz="1800"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5933199" y="1568750"/>
              <a:ext cx="2116291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20"/>
          <p:cNvGrpSpPr/>
          <p:nvPr/>
        </p:nvGrpSpPr>
        <p:grpSpPr>
          <a:xfrm>
            <a:off x="781985" y="3547250"/>
            <a:ext cx="3256623" cy="527100"/>
            <a:chOff x="5728049" y="2861450"/>
            <a:chExt cx="3256623" cy="527100"/>
          </a:xfrm>
        </p:grpSpPr>
        <p:sp>
          <p:nvSpPr>
            <p:cNvPr id="143" name="Google Shape;143;p20"/>
            <p:cNvSpPr txBox="1"/>
            <p:nvPr/>
          </p:nvSpPr>
          <p:spPr>
            <a:xfrm>
              <a:off x="5728049" y="2861450"/>
              <a:ext cx="3256623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 dirty="0">
                  <a:latin typeface="Lato"/>
                  <a:ea typeface="Lato"/>
                  <a:cs typeface="Lato"/>
                  <a:sym typeface="Lato"/>
                </a:rPr>
                <a:t>Академическая полиция</a:t>
              </a:r>
              <a:endParaRPr sz="18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798924" y="3245150"/>
              <a:ext cx="2777039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0"/>
          <p:cNvGrpSpPr/>
          <p:nvPr/>
        </p:nvGrpSpPr>
        <p:grpSpPr>
          <a:xfrm>
            <a:off x="3596150" y="1380575"/>
            <a:ext cx="2459100" cy="527100"/>
            <a:chOff x="5729750" y="4199975"/>
            <a:chExt cx="2459100" cy="527100"/>
          </a:xfrm>
        </p:grpSpPr>
        <p:sp>
          <p:nvSpPr>
            <p:cNvPr id="146" name="Google Shape;146;p20"/>
            <p:cNvSpPr txBox="1"/>
            <p:nvPr/>
          </p:nvSpPr>
          <p:spPr>
            <a:xfrm>
              <a:off x="5729750" y="4199975"/>
              <a:ext cx="24591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b="1">
                  <a:latin typeface="Lato"/>
                  <a:ea typeface="Lato"/>
                  <a:cs typeface="Lato"/>
                  <a:sym typeface="Lato"/>
                </a:rPr>
                <a:t>Веб-интерфейс</a:t>
              </a:r>
              <a:endParaRPr sz="1800" b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801125" y="4616750"/>
              <a:ext cx="1587000" cy="9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653250" y="625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мы будем делать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590700" y="15611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Одновременный поиск по статьям на английском и русском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Предложение статей на другом языке в числе похожих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Учёт статей на обоих языках при построении тематической структуры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Статья по результатам работы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453</Words>
  <Application>Microsoft Office PowerPoint</Application>
  <PresentationFormat>Экран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Lato</vt:lpstr>
      <vt:lpstr>Raleway</vt:lpstr>
      <vt:lpstr>Streamline</vt:lpstr>
      <vt:lpstr>RUSNLP MAP</vt:lpstr>
      <vt:lpstr>О чём этот проект</vt:lpstr>
      <vt:lpstr>Похожие проекты</vt:lpstr>
      <vt:lpstr>Что уже есть</vt:lpstr>
      <vt:lpstr>Презентация PowerPoint</vt:lpstr>
      <vt:lpstr>Презентация PowerPoint</vt:lpstr>
      <vt:lpstr>Презентация PowerPoint</vt:lpstr>
      <vt:lpstr>Что еще может быть</vt:lpstr>
      <vt:lpstr>Что мы будем делать</vt:lpstr>
      <vt:lpstr>Ближайшие Задачи</vt:lpstr>
      <vt:lpstr>На что мы ориентируемся</vt:lpstr>
      <vt:lpstr>Трудности и риски</vt:lpstr>
      <vt:lpstr>Финальная статья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RUSNLP MAP</dc:title>
  <dc:creator>Аня Сафарян</dc:creator>
  <cp:lastModifiedBy>asus</cp:lastModifiedBy>
  <cp:revision>7</cp:revision>
  <dcterms:modified xsi:type="dcterms:W3CDTF">2019-11-16T23:05:40Z</dcterms:modified>
</cp:coreProperties>
</file>