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7" r:id="rId5"/>
    <p:sldId id="269" r:id="rId6"/>
    <p:sldId id="259" r:id="rId7"/>
    <p:sldId id="257" r:id="rId8"/>
    <p:sldId id="272" r:id="rId9"/>
    <p:sldId id="273" r:id="rId10"/>
    <p:sldId id="274" r:id="rId11"/>
    <p:sldId id="270" r:id="rId12"/>
    <p:sldId id="271" r:id="rId13"/>
    <p:sldId id="264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2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9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7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BFF4-DFCF-4214-9C08-2229E78349D3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60EC-6002-4B6F-8A19-2699D38EF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ir.semenow@yandex.r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Олимпиадный русский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Семенов Кирилл</a:t>
            </a:r>
          </a:p>
          <a:p>
            <a:r>
              <a:rPr lang="ru-RU" dirty="0" err="1" smtClean="0"/>
              <a:t>Хорошкола</a:t>
            </a:r>
            <a:endParaRPr lang="ru-RU" dirty="0"/>
          </a:p>
          <a:p>
            <a:r>
              <a:rPr lang="ru-RU" dirty="0" smtClean="0"/>
              <a:t>20</a:t>
            </a:r>
            <a:r>
              <a:rPr lang="en-US" dirty="0" smtClean="0"/>
              <a:t>20</a:t>
            </a:r>
            <a:r>
              <a:rPr lang="ru-RU" dirty="0" smtClean="0"/>
              <a:t>-2021 </a:t>
            </a:r>
            <a:r>
              <a:rPr lang="ru-RU" dirty="0"/>
              <a:t>уч. год</a:t>
            </a:r>
          </a:p>
        </p:txBody>
      </p:sp>
    </p:spTree>
    <p:extLst>
      <p:ext uri="{BB962C8B-B14F-4D97-AF65-F5344CB8AC3E}">
        <p14:creationId xmlns:p14="http://schemas.microsoft.com/office/powerpoint/2010/main" val="298572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Мастер-класс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Группа иностранцев, приехавшая в Москву изучать русский язык, через некоторое время поинтересовалась у преподавателя, что означает слово «…». Преподаватель ответил, что это такое животное. Иностранцы удивились: а почему же название этого животного так часто произносят? Например: «… книги», «… диски», «… люди»… Догадайтесь, о каком слове идёт речь. </a:t>
            </a:r>
          </a:p>
          <a:p>
            <a:pPr marL="0" indent="0">
              <a:buNone/>
            </a:pPr>
            <a:r>
              <a:rPr lang="ru-RU" i="1" dirty="0"/>
              <a:t>(А) волк;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(</a:t>
            </a:r>
            <a:r>
              <a:rPr lang="ru-RU" i="1" dirty="0"/>
              <a:t>Б) пёс;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(</a:t>
            </a:r>
            <a:r>
              <a:rPr lang="ru-RU" i="1" dirty="0"/>
              <a:t>В) кит;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(</a:t>
            </a:r>
            <a:r>
              <a:rPr lang="ru-RU" i="1" dirty="0"/>
              <a:t>Г) слон;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(</a:t>
            </a:r>
            <a:r>
              <a:rPr lang="ru-RU" i="1" dirty="0"/>
              <a:t>Д) конь.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45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Следите, делитесь и задавайте вопросы!</a:t>
            </a:r>
            <a:endParaRPr lang="ru-RU" dirty="0"/>
          </a:p>
        </p:txBody>
      </p:sp>
      <p:pic>
        <p:nvPicPr>
          <p:cNvPr id="4" name="Объект 3" descr="C:\Users\Кирилл\Downloads\qrcod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6" y="1379621"/>
            <a:ext cx="5791200" cy="52938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132094" y="2322178"/>
            <a:ext cx="6059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Телефон</a:t>
            </a:r>
            <a:r>
              <a:rPr lang="ru-RU" dirty="0"/>
              <a:t>/</a:t>
            </a:r>
            <a:r>
              <a:rPr lang="en-US" dirty="0" err="1" smtClean="0"/>
              <a:t>whatsapp</a:t>
            </a:r>
            <a:r>
              <a:rPr lang="ru-RU" dirty="0" smtClean="0"/>
              <a:t>: +7(916)802-49-70</a:t>
            </a:r>
          </a:p>
          <a:p>
            <a:r>
              <a:rPr lang="es-ES" dirty="0" smtClean="0"/>
              <a:t>e-mail: </a:t>
            </a:r>
            <a:r>
              <a:rPr lang="es-ES" dirty="0" smtClean="0">
                <a:hlinkClick r:id="rId3"/>
              </a:rPr>
              <a:t>kir.semenow@yandex.ru</a:t>
            </a:r>
            <a:endParaRPr lang="es-ES" dirty="0" smtClean="0"/>
          </a:p>
          <a:p>
            <a:r>
              <a:rPr lang="es-ES" dirty="0" smtClean="0"/>
              <a:t>Vk: </a:t>
            </a:r>
            <a:r>
              <a:rPr lang="en-US" dirty="0" smtClean="0"/>
              <a:t>@</a:t>
            </a:r>
            <a:r>
              <a:rPr lang="es-ES" dirty="0" smtClean="0"/>
              <a:t>cyrilsemenov</a:t>
            </a:r>
            <a:r>
              <a:rPr lang="cs-CZ" dirty="0" smtClean="0"/>
              <a:t> </a:t>
            </a:r>
            <a:r>
              <a:rPr lang="ru-RU" dirty="0" smtClean="0"/>
              <a:t>*</a:t>
            </a:r>
            <a:endParaRPr lang="es-ES" dirty="0" smtClean="0"/>
          </a:p>
          <a:p>
            <a:r>
              <a:rPr lang="es-ES" dirty="0" smtClean="0"/>
              <a:t>Telegram: @cr</a:t>
            </a:r>
            <a:r>
              <a:rPr lang="cs-CZ" dirty="0" smtClean="0"/>
              <a:t>l</a:t>
            </a:r>
            <a:r>
              <a:rPr lang="en-US" dirty="0" smtClean="0"/>
              <a:t>_</a:t>
            </a:r>
            <a:r>
              <a:rPr lang="es-ES" dirty="0" smtClean="0"/>
              <a:t>sm</a:t>
            </a:r>
            <a:r>
              <a:rPr lang="cs-CZ" dirty="0" smtClean="0"/>
              <a:t>nv</a:t>
            </a:r>
            <a:endParaRPr lang="es-ES" dirty="0" smtClean="0"/>
          </a:p>
          <a:p>
            <a:r>
              <a:rPr lang="es-ES" dirty="0" smtClean="0"/>
              <a:t>Facebook: cyril.semenov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5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Доп.слайды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37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D58C99D-52A0-4B15-97A3-A278A61B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10" y="1702760"/>
            <a:ext cx="7387274" cy="515524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52BD87A2-6B63-473B-B6AC-D0D94606416B}"/>
              </a:ext>
            </a:extLst>
          </p:cNvPr>
          <p:cNvCxnSpPr/>
          <p:nvPr/>
        </p:nvCxnSpPr>
        <p:spPr>
          <a:xfrm flipV="1">
            <a:off x="10323443" y="1563757"/>
            <a:ext cx="0" cy="5141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8871BD9B-16DD-47F0-9F6B-DA8AE113E09D}"/>
              </a:ext>
            </a:extLst>
          </p:cNvPr>
          <p:cNvCxnSpPr/>
          <p:nvPr/>
        </p:nvCxnSpPr>
        <p:spPr>
          <a:xfrm>
            <a:off x="6230147" y="1027906"/>
            <a:ext cx="35764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44A1888E-4D71-4C2D-9A0B-21E0667C02B9}"/>
              </a:ext>
            </a:extLst>
          </p:cNvPr>
          <p:cNvCxnSpPr/>
          <p:nvPr/>
        </p:nvCxnSpPr>
        <p:spPr>
          <a:xfrm flipH="1">
            <a:off x="2536510" y="1027906"/>
            <a:ext cx="3559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DC60DD-E092-4B99-A9B2-453A3C327A34}"/>
              </a:ext>
            </a:extLst>
          </p:cNvPr>
          <p:cNvSpPr txBox="1"/>
          <p:nvPr/>
        </p:nvSpPr>
        <p:spPr>
          <a:xfrm rot="10800000">
            <a:off x="10471384" y="2106664"/>
            <a:ext cx="738664" cy="3789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ru-RU" sz="3600" b="1" dirty="0"/>
              <a:t>В А Ж Н О С Т 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7558D9-E485-450D-9AA8-40EDDB181AB7}"/>
              </a:ext>
            </a:extLst>
          </p:cNvPr>
          <p:cNvSpPr txBox="1"/>
          <p:nvPr/>
        </p:nvSpPr>
        <p:spPr>
          <a:xfrm>
            <a:off x="6230147" y="463826"/>
            <a:ext cx="35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Больше русского языка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51B217-57C5-49EA-8219-E9FE126C4586}"/>
              </a:ext>
            </a:extLst>
          </p:cNvPr>
          <p:cNvSpPr txBox="1"/>
          <p:nvPr/>
        </p:nvSpPr>
        <p:spPr>
          <a:xfrm>
            <a:off x="2741576" y="459647"/>
            <a:ext cx="32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Больше лингвистики</a:t>
            </a:r>
          </a:p>
        </p:txBody>
      </p:sp>
    </p:spTree>
    <p:extLst>
      <p:ext uri="{BB962C8B-B14F-4D97-AF65-F5344CB8AC3E}">
        <p14:creationId xmlns:p14="http://schemas.microsoft.com/office/powerpoint/2010/main" val="243635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этого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Совмещаем долгосрочную </a:t>
            </a:r>
            <a:r>
              <a:rPr lang="ru-RU" dirty="0" smtClean="0"/>
              <a:t>(один год) </a:t>
            </a:r>
            <a:r>
              <a:rPr lang="ru-RU" dirty="0"/>
              <a:t>и краткосрочную (перед турами) подготовку</a:t>
            </a:r>
          </a:p>
          <a:p>
            <a:r>
              <a:rPr lang="ru-RU" dirty="0"/>
              <a:t> Системность теории в преподавании олимпиадного русского языка: она есть далеко не на всех курсах по олимпиадному русскому</a:t>
            </a:r>
          </a:p>
          <a:p>
            <a:r>
              <a:rPr lang="ru-RU" dirty="0"/>
              <a:t>Комбинация теории и практики</a:t>
            </a:r>
          </a:p>
          <a:p>
            <a:r>
              <a:rPr lang="ru-RU" dirty="0"/>
              <a:t>Возможность контакта с другими </a:t>
            </a:r>
            <a:r>
              <a:rPr lang="ru-RU" dirty="0" err="1"/>
              <a:t>олимпиадниками</a:t>
            </a:r>
            <a:r>
              <a:rPr lang="ru-RU" dirty="0"/>
              <a:t>, преподавателями и учеными (в </a:t>
            </a:r>
            <a:r>
              <a:rPr lang="ru-RU" dirty="0" err="1"/>
              <a:t>т.ч</a:t>
            </a:r>
            <a:r>
              <a:rPr lang="ru-RU" dirty="0"/>
              <a:t>. </a:t>
            </a:r>
            <a:r>
              <a:rPr lang="ru-RU" dirty="0" smtClean="0"/>
              <a:t>составителями </a:t>
            </a:r>
            <a:r>
              <a:rPr lang="ru-RU" dirty="0"/>
              <a:t>заданий</a:t>
            </a:r>
            <a:r>
              <a:rPr lang="ru-RU" dirty="0" smtClean="0"/>
              <a:t>)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НЕ ПРОТИВОРЕЧИТ, А ПРЕКРАСНО ДОПОЛНЯЕТ ДРУГИЕ КУРСЫ ПО РУССКОМУ ЯЗЫКУ!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Зачем?..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311359"/>
              </p:ext>
            </p:extLst>
          </p:nvPr>
        </p:nvGraphicFramePr>
        <p:xfrm>
          <a:off x="176465" y="1652334"/>
          <a:ext cx="11903241" cy="413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6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7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9445">
                <a:tc>
                  <a:txBody>
                    <a:bodyPr/>
                    <a:lstStyle/>
                    <a:p>
                      <a:r>
                        <a:rPr lang="ru-RU" dirty="0"/>
                        <a:t>что\кому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7-8 классы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9-11 классы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9180">
                <a:tc>
                  <a:txBody>
                    <a:bodyPr/>
                    <a:lstStyle/>
                    <a:p>
                      <a:r>
                        <a:rPr lang="ru-RU" dirty="0"/>
                        <a:t>Всероссийская олимпиада школьников (</a:t>
                      </a:r>
                      <a:r>
                        <a:rPr lang="ru-RU" dirty="0" err="1"/>
                        <a:t>ВсОШ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- возможность </a:t>
                      </a:r>
                      <a:r>
                        <a:rPr lang="ru-RU" dirty="0"/>
                        <a:t>выйти сразу на регион в 9 классе </a:t>
                      </a:r>
                      <a:br>
                        <a:rPr lang="ru-RU" dirty="0"/>
                      </a:br>
                      <a:r>
                        <a:rPr lang="ru-RU" dirty="0" smtClean="0"/>
                        <a:t> - опыт</a:t>
                      </a:r>
                    </a:p>
                    <a:p>
                      <a:r>
                        <a:rPr lang="ru-RU" dirty="0" smtClean="0"/>
                        <a:t> -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очень много</a:t>
                      </a:r>
                      <a:r>
                        <a:rPr lang="ru-RU" baseline="0" dirty="0" smtClean="0"/>
                        <a:t> денег;</a:t>
                      </a:r>
                    </a:p>
                    <a:p>
                      <a:r>
                        <a:rPr lang="ru-RU" baseline="0" dirty="0" smtClean="0"/>
                        <a:t> - очень много интересных людей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- БВИ </a:t>
                      </a:r>
                      <a:r>
                        <a:rPr lang="ru-RU" dirty="0"/>
                        <a:t>в вузы с </a:t>
                      </a:r>
                      <a:r>
                        <a:rPr lang="ru-RU" dirty="0" err="1"/>
                        <a:t>гум.специальностями</a:t>
                      </a:r>
                      <a:r>
                        <a:rPr lang="ru-RU" dirty="0"/>
                        <a:t>, 100 баллов по русскому в др. </a:t>
                      </a:r>
                      <a:r>
                        <a:rPr lang="ru-RU" dirty="0" smtClean="0"/>
                        <a:t>вузы;</a:t>
                      </a:r>
                    </a:p>
                    <a:p>
                      <a:r>
                        <a:rPr lang="ru-RU" dirty="0" smtClean="0"/>
                        <a:t> -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очень много</a:t>
                      </a:r>
                      <a:r>
                        <a:rPr lang="ru-RU" baseline="0" dirty="0" smtClean="0"/>
                        <a:t> денег;</a:t>
                      </a:r>
                    </a:p>
                    <a:p>
                      <a:r>
                        <a:rPr lang="ru-RU" baseline="0" dirty="0" smtClean="0"/>
                        <a:t> - очень много интересных людей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0138">
                <a:tc>
                  <a:txBody>
                    <a:bodyPr/>
                    <a:lstStyle/>
                    <a:p>
                      <a:r>
                        <a:rPr lang="ru-RU" dirty="0"/>
                        <a:t>Московская традиционная олимпиада</a:t>
                      </a:r>
                      <a:r>
                        <a:rPr lang="ru-RU" baseline="0" dirty="0"/>
                        <a:t> по лингвистике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- Бутерброды </a:t>
                      </a:r>
                      <a:r>
                        <a:rPr lang="ru-RU" dirty="0"/>
                        <a:t>и чай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 </a:t>
                      </a:r>
                      <a:br>
                        <a:rPr lang="ru-RU" dirty="0">
                          <a:sym typeface="Wingdings" panose="05000000000000000000" pitchFamily="2" charset="2"/>
                        </a:rPr>
                      </a:br>
                      <a:r>
                        <a:rPr lang="ru-RU" dirty="0" smtClean="0">
                          <a:sym typeface="Wingdings" panose="05000000000000000000" pitchFamily="2" charset="2"/>
                        </a:rPr>
                        <a:t> - Книги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и программы в качестве </a:t>
                      </a:r>
                      <a:r>
                        <a:rPr lang="ru-RU" dirty="0" smtClean="0">
                          <a:sym typeface="Wingdings" panose="05000000000000000000" pitchFamily="2" charset="2"/>
                        </a:rPr>
                        <a:t>призов</a:t>
                      </a:r>
                    </a:p>
                    <a:p>
                      <a:r>
                        <a:rPr lang="ru-RU" baseline="0" dirty="0" smtClean="0"/>
                        <a:t> - очень много интересных людей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- Бутерброды</a:t>
                      </a:r>
                      <a:r>
                        <a:rPr lang="ru-RU" dirty="0"/>
                        <a:t>, чай, книги</a:t>
                      </a:r>
                    </a:p>
                    <a:p>
                      <a:r>
                        <a:rPr lang="ru-RU" dirty="0" smtClean="0"/>
                        <a:t> - 100 </a:t>
                      </a:r>
                      <a:r>
                        <a:rPr lang="ru-RU" dirty="0"/>
                        <a:t>баллов НА ВЫБОР по русскому, математике или </a:t>
                      </a:r>
                      <a:r>
                        <a:rPr lang="ru-RU" dirty="0" err="1" smtClean="0"/>
                        <a:t>ин.язу</a:t>
                      </a:r>
                      <a:endParaRPr lang="ru-RU" dirty="0" smtClean="0"/>
                    </a:p>
                    <a:p>
                      <a:r>
                        <a:rPr lang="ru-RU" baseline="0" dirty="0" smtClean="0"/>
                        <a:t>  - очень много интересных людей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445">
                <a:tc>
                  <a:txBody>
                    <a:bodyPr/>
                    <a:lstStyle/>
                    <a:p>
                      <a:r>
                        <a:rPr lang="ru-RU" dirty="0"/>
                        <a:t>Высшая </a:t>
                      </a:r>
                      <a:r>
                        <a:rPr lang="ru-RU" dirty="0" smtClean="0"/>
                        <a:t>проба; Ломоносов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Опыт, особенности формата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Зависит от ВУЗа, вплоть до БВИ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«школьный русский»?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67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«школьный русский»?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Правописание –н-/-</a:t>
            </a:r>
            <a:r>
              <a:rPr lang="ru-RU" dirty="0" err="1" smtClean="0"/>
              <a:t>нн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Правописание запятых</a:t>
            </a:r>
          </a:p>
          <a:p>
            <a:r>
              <a:rPr lang="ru-RU" dirty="0" smtClean="0"/>
              <a:t>Правильное ударение в слове «звонить» и «апостроф»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если бы на физике учили </a:t>
            </a:r>
            <a:r>
              <a:rPr lang="ru-RU" b="1" dirty="0" smtClean="0"/>
              <a:t>только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Не совать отвертку в розетку</a:t>
            </a:r>
          </a:p>
          <a:p>
            <a:r>
              <a:rPr lang="ru-RU" dirty="0" smtClean="0"/>
              <a:t>Тормозить при выезде из леса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2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Школа </a:t>
            </a:r>
            <a:r>
              <a:rPr lang="en-US" dirty="0" smtClean="0"/>
              <a:t>VS </a:t>
            </a:r>
            <a:r>
              <a:rPr lang="ru-RU" dirty="0" smtClean="0"/>
              <a:t>олимпиады </a:t>
            </a:r>
            <a:r>
              <a:rPr lang="en-US" dirty="0" smtClean="0"/>
              <a:t>VS </a:t>
            </a:r>
            <a:r>
              <a:rPr lang="ru-RU" dirty="0" smtClean="0"/>
              <a:t>наука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52" y="1280620"/>
            <a:ext cx="9860019" cy="55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курсе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Общая программа, рассчитанная на год</a:t>
            </a:r>
          </a:p>
          <a:p>
            <a:r>
              <a:rPr lang="ru-RU" dirty="0" smtClean="0"/>
              <a:t>Занятия </a:t>
            </a:r>
            <a:r>
              <a:rPr lang="ru-RU" dirty="0"/>
              <a:t>один раз в неделю</a:t>
            </a:r>
          </a:p>
          <a:p>
            <a:r>
              <a:rPr lang="ru-RU" dirty="0"/>
              <a:t>Перед каждым туром – </a:t>
            </a:r>
            <a:r>
              <a:rPr lang="ru-RU" dirty="0" err="1"/>
              <a:t>интенсив</a:t>
            </a:r>
            <a:r>
              <a:rPr lang="ru-RU" dirty="0"/>
              <a:t> по этому </a:t>
            </a:r>
            <a:r>
              <a:rPr lang="ru-RU" dirty="0" smtClean="0"/>
              <a:t>туру</a:t>
            </a:r>
          </a:p>
          <a:p>
            <a:r>
              <a:rPr lang="ru-RU" dirty="0" smtClean="0"/>
              <a:t>Занятие состоит из:</a:t>
            </a:r>
          </a:p>
          <a:p>
            <a:pPr lvl="1"/>
            <a:r>
              <a:rPr lang="ru-RU" dirty="0" smtClean="0"/>
              <a:t>Теории</a:t>
            </a:r>
          </a:p>
          <a:p>
            <a:pPr lvl="1"/>
            <a:r>
              <a:rPr lang="ru-RU" dirty="0" smtClean="0"/>
              <a:t>Практики (</a:t>
            </a:r>
            <a:r>
              <a:rPr lang="cs-CZ" dirty="0" smtClean="0"/>
              <a:t>mock</a:t>
            </a:r>
            <a:r>
              <a:rPr lang="ru-RU" dirty="0" smtClean="0"/>
              <a:t>-исследования, олимпиадные задачи)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4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234"/>
            <a:ext cx="9148763" cy="819943"/>
          </a:xfrm>
        </p:spPr>
        <p:txBody>
          <a:bodyPr/>
          <a:lstStyle/>
          <a:p>
            <a:r>
              <a:rPr lang="ru-RU" dirty="0"/>
              <a:t>О преподавателе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8" y="620117"/>
            <a:ext cx="8834648" cy="615138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Олимпиады:</a:t>
            </a:r>
            <a:endParaRPr lang="ru-RU" dirty="0"/>
          </a:p>
          <a:p>
            <a:pPr lvl="1"/>
            <a:r>
              <a:rPr lang="ru-RU" dirty="0" smtClean="0"/>
              <a:t>Призер </a:t>
            </a:r>
            <a:r>
              <a:rPr lang="ru-RU" dirty="0" err="1"/>
              <a:t>ВсОШ</a:t>
            </a:r>
            <a:r>
              <a:rPr lang="ru-RU" dirty="0"/>
              <a:t> по русскому языку, 11 класс, 2016 г.</a:t>
            </a:r>
          </a:p>
          <a:p>
            <a:pPr lvl="1"/>
            <a:r>
              <a:rPr lang="ru-RU" dirty="0"/>
              <a:t>Награды за участие в Московской Традиционной олимпиаде по лингвистике, 2014, 2015 гг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Победитель региональных этапов </a:t>
            </a:r>
            <a:r>
              <a:rPr lang="ru-RU" dirty="0" err="1"/>
              <a:t>ВсОШ</a:t>
            </a:r>
            <a:r>
              <a:rPr lang="ru-RU" dirty="0"/>
              <a:t> по другим </a:t>
            </a:r>
            <a:r>
              <a:rPr lang="ru-RU" dirty="0" smtClean="0"/>
              <a:t>предметам</a:t>
            </a:r>
          </a:p>
          <a:p>
            <a:pPr lvl="1"/>
            <a:r>
              <a:rPr lang="ru-RU" dirty="0"/>
              <a:t>Участвовал в составлении олимпиадных задач для Традиционной олимпиады по </a:t>
            </a:r>
            <a:r>
              <a:rPr lang="ru-RU" dirty="0" smtClean="0"/>
              <a:t>лингвистике </a:t>
            </a:r>
            <a:endParaRPr lang="ru-RU" dirty="0"/>
          </a:p>
          <a:p>
            <a:r>
              <a:rPr lang="ru-RU" dirty="0" smtClean="0"/>
              <a:t>Преподавание:</a:t>
            </a:r>
          </a:p>
          <a:p>
            <a:pPr lvl="1"/>
            <a:r>
              <a:rPr lang="ru-RU" dirty="0" smtClean="0"/>
              <a:t>4 года </a:t>
            </a:r>
            <a:r>
              <a:rPr lang="ru-RU" dirty="0"/>
              <a:t>опыта подготовки школьников к </a:t>
            </a:r>
            <a:r>
              <a:rPr lang="ru-RU" dirty="0" err="1"/>
              <a:t>ВсОШ</a:t>
            </a:r>
            <a:r>
              <a:rPr lang="ru-RU" dirty="0"/>
              <a:t> по русскому </a:t>
            </a:r>
            <a:r>
              <a:rPr lang="ru-RU" dirty="0" smtClean="0"/>
              <a:t>языку</a:t>
            </a:r>
          </a:p>
          <a:p>
            <a:pPr lvl="1"/>
            <a:r>
              <a:rPr lang="ru-RU" dirty="0"/>
              <a:t>8</a:t>
            </a:r>
            <a:r>
              <a:rPr lang="ru-RU" dirty="0" smtClean="0"/>
              <a:t> участников </a:t>
            </a:r>
            <a:r>
              <a:rPr lang="ru-RU" dirty="0"/>
              <a:t>регионального этапа, </a:t>
            </a:r>
            <a:r>
              <a:rPr lang="ru-RU" dirty="0" smtClean="0"/>
              <a:t>3 </a:t>
            </a:r>
            <a:r>
              <a:rPr lang="ru-RU" dirty="0" smtClean="0"/>
              <a:t>дипломанта</a:t>
            </a:r>
            <a:endParaRPr lang="ru-RU" dirty="0"/>
          </a:p>
          <a:p>
            <a:r>
              <a:rPr lang="ru-RU" dirty="0" smtClean="0"/>
              <a:t>Работа и учеба:</a:t>
            </a:r>
          </a:p>
          <a:p>
            <a:pPr lvl="1"/>
            <a:r>
              <a:rPr lang="ru-RU" dirty="0" smtClean="0"/>
              <a:t>Выпускник образовательной </a:t>
            </a:r>
            <a:r>
              <a:rPr lang="ru-RU" dirty="0"/>
              <a:t>программы «Фундаментальная и компьютерная лингвистика», НИУ </a:t>
            </a:r>
            <a:r>
              <a:rPr lang="ru-RU" dirty="0" smtClean="0"/>
              <a:t>ВШЭ, 2020 – красный диплом</a:t>
            </a:r>
            <a:endParaRPr lang="en-US" dirty="0" smtClean="0"/>
          </a:p>
          <a:p>
            <a:pPr lvl="1"/>
            <a:r>
              <a:rPr lang="ru-RU" dirty="0" smtClean="0"/>
              <a:t>Работа в научно-исследовательских группах по русскому и китайскому языку (ВШЭ, ИРЯ РАН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Научно-популярная книга о современном русском (2020, в печати)</a:t>
            </a:r>
            <a:endParaRPr lang="ru-RU" dirty="0"/>
          </a:p>
          <a:p>
            <a:pPr lvl="1"/>
            <a:r>
              <a:rPr lang="ru-RU" dirty="0" smtClean="0"/>
              <a:t>Лицей №1535, </a:t>
            </a:r>
            <a:r>
              <a:rPr lang="ru-RU" dirty="0"/>
              <a:t>2016 г</a:t>
            </a:r>
            <a:r>
              <a:rPr lang="ru-RU" dirty="0" smtClean="0"/>
              <a:t>., золотая медаль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F01074D-25FF-41E6-BD94-42E717D2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2" t="3126" r="10906" b="2083"/>
          <a:stretch/>
        </p:blipFill>
        <p:spPr>
          <a:xfrm>
            <a:off x="8853696" y="514747"/>
            <a:ext cx="3290617" cy="38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2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Мастер-класс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До </a:t>
            </a:r>
            <a:r>
              <a:rPr lang="ru-RU" dirty="0"/>
              <a:t>орфографической реформы 1917–1918 гг. каждое прилагательное имело в именительном падеже множественного числа две разные формы, например: </a:t>
            </a:r>
            <a:r>
              <a:rPr lang="ru-RU" i="1" dirty="0"/>
              <a:t>новые учебники</a:t>
            </a:r>
            <a:r>
              <a:rPr lang="ru-RU" dirty="0"/>
              <a:t>, но </a:t>
            </a:r>
            <a:r>
              <a:rPr lang="ru-RU" i="1" dirty="0" err="1"/>
              <a:t>новыя</a:t>
            </a:r>
            <a:r>
              <a:rPr lang="ru-RU" i="1" dirty="0"/>
              <a:t> книги</a:t>
            </a:r>
            <a:r>
              <a:rPr lang="ru-RU" dirty="0"/>
              <a:t>; </a:t>
            </a:r>
            <a:r>
              <a:rPr lang="ru-RU" i="1" dirty="0"/>
              <a:t>старые ботинки</a:t>
            </a:r>
            <a:r>
              <a:rPr lang="ru-RU" dirty="0"/>
              <a:t>, но </a:t>
            </a:r>
            <a:r>
              <a:rPr lang="ru-RU" i="1" dirty="0" err="1"/>
              <a:t>старыя</a:t>
            </a:r>
            <a:r>
              <a:rPr lang="ru-RU" i="1" dirty="0"/>
              <a:t> письма и телеграммы</a:t>
            </a:r>
            <a:r>
              <a:rPr lang="ru-RU" dirty="0"/>
              <a:t>; </a:t>
            </a:r>
            <a:r>
              <a:rPr lang="ru-RU" i="1" dirty="0"/>
              <a:t>светлые классы</a:t>
            </a:r>
            <a:r>
              <a:rPr lang="ru-RU" dirty="0"/>
              <a:t>, но </a:t>
            </a:r>
            <a:r>
              <a:rPr lang="ru-RU" i="1" dirty="0" err="1"/>
              <a:t>светлыя</a:t>
            </a:r>
            <a:r>
              <a:rPr lang="ru-RU" i="1" dirty="0"/>
              <a:t> окна</a:t>
            </a:r>
            <a:r>
              <a:rPr lang="ru-RU" dirty="0"/>
              <a:t>. Как до орфографической реформы записывались словосочетания </a:t>
            </a:r>
            <a:r>
              <a:rPr lang="ru-RU" i="1" dirty="0"/>
              <a:t>красивые вазы </a:t>
            </a:r>
            <a:r>
              <a:rPr lang="ru-RU" dirty="0"/>
              <a:t>и </a:t>
            </a:r>
            <a:r>
              <a:rPr lang="ru-RU" i="1" dirty="0"/>
              <a:t>просторные поля</a:t>
            </a:r>
            <a:r>
              <a:rPr lang="ru-RU" dirty="0"/>
              <a:t>? </a:t>
            </a:r>
          </a:p>
          <a:p>
            <a:pPr marL="0" lvl="0" indent="0">
              <a:buNone/>
            </a:pPr>
            <a:r>
              <a:rPr lang="ru-RU" dirty="0"/>
              <a:t>(А) </a:t>
            </a:r>
            <a:r>
              <a:rPr lang="ru-RU" i="1" dirty="0" err="1"/>
              <a:t>красивыя</a:t>
            </a:r>
            <a:r>
              <a:rPr lang="ru-RU" i="1" dirty="0"/>
              <a:t> вазы</a:t>
            </a:r>
            <a:r>
              <a:rPr lang="ru-RU" dirty="0"/>
              <a:t>, </a:t>
            </a:r>
            <a:r>
              <a:rPr lang="ru-RU" i="1" dirty="0" err="1"/>
              <a:t>просторныя</a:t>
            </a:r>
            <a:r>
              <a:rPr lang="ru-RU" i="1" dirty="0"/>
              <a:t> поля</a:t>
            </a:r>
            <a:r>
              <a:rPr lang="ru-RU" dirty="0"/>
              <a:t>; </a:t>
            </a:r>
          </a:p>
          <a:p>
            <a:pPr marL="0" lvl="0" indent="0">
              <a:buNone/>
            </a:pPr>
            <a:r>
              <a:rPr lang="ru-RU" dirty="0"/>
              <a:t>(Б) </a:t>
            </a:r>
            <a:r>
              <a:rPr lang="ru-RU" i="1" dirty="0"/>
              <a:t>красивые вазы</a:t>
            </a:r>
            <a:r>
              <a:rPr lang="ru-RU" dirty="0"/>
              <a:t>, </a:t>
            </a:r>
            <a:r>
              <a:rPr lang="ru-RU" i="1" dirty="0" err="1"/>
              <a:t>просторныя</a:t>
            </a:r>
            <a:r>
              <a:rPr lang="ru-RU" i="1" dirty="0"/>
              <a:t> поля</a:t>
            </a:r>
            <a:r>
              <a:rPr lang="ru-RU" dirty="0"/>
              <a:t>; </a:t>
            </a:r>
          </a:p>
          <a:p>
            <a:pPr marL="0" lvl="0" indent="0">
              <a:buNone/>
            </a:pPr>
            <a:r>
              <a:rPr lang="ru-RU" dirty="0"/>
              <a:t>(В) </a:t>
            </a:r>
            <a:r>
              <a:rPr lang="ru-RU" i="1" dirty="0" err="1"/>
              <a:t>красивыя</a:t>
            </a:r>
            <a:r>
              <a:rPr lang="ru-RU" i="1" dirty="0"/>
              <a:t> вазы</a:t>
            </a:r>
            <a:r>
              <a:rPr lang="ru-RU" dirty="0"/>
              <a:t>, </a:t>
            </a:r>
            <a:r>
              <a:rPr lang="ru-RU" i="1" dirty="0"/>
              <a:t>просторные поля</a:t>
            </a:r>
            <a:r>
              <a:rPr lang="ru-RU" dirty="0"/>
              <a:t>; </a:t>
            </a:r>
          </a:p>
          <a:p>
            <a:pPr marL="0" lvl="0" indent="0">
              <a:buNone/>
            </a:pPr>
            <a:r>
              <a:rPr lang="ru-RU" dirty="0"/>
              <a:t>(Г) </a:t>
            </a:r>
            <a:r>
              <a:rPr lang="ru-RU" i="1" dirty="0"/>
              <a:t>красивые вазы</a:t>
            </a:r>
            <a:r>
              <a:rPr lang="ru-RU" dirty="0"/>
              <a:t>, </a:t>
            </a:r>
            <a:r>
              <a:rPr lang="ru-RU" i="1" dirty="0"/>
              <a:t>просторные поля</a:t>
            </a:r>
            <a:r>
              <a:rPr lang="ru-RU" dirty="0"/>
              <a:t>; </a:t>
            </a:r>
          </a:p>
          <a:p>
            <a:pPr marL="0" lvl="0" indent="0">
              <a:buNone/>
            </a:pPr>
            <a:r>
              <a:rPr lang="ru-RU" dirty="0"/>
              <a:t>(Д) ни один из вариантов (А)–(Г) не верен.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10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Мастер-класс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06" y="1844842"/>
            <a:ext cx="11454062" cy="36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16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630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Олимпиадный русский</vt:lpstr>
      <vt:lpstr>Зачем?..</vt:lpstr>
      <vt:lpstr>Что такое «школьный русский»?</vt:lpstr>
      <vt:lpstr>Что такое «школьный русский»?</vt:lpstr>
      <vt:lpstr>Школа VS олимпиады VS наука</vt:lpstr>
      <vt:lpstr>О курсе</vt:lpstr>
      <vt:lpstr>О преподавателе</vt:lpstr>
      <vt:lpstr>Мастер-класс</vt:lpstr>
      <vt:lpstr>Мастер-класс</vt:lpstr>
      <vt:lpstr>Мастер-класс</vt:lpstr>
      <vt:lpstr>Следите, делитесь и задавайте вопросы!</vt:lpstr>
      <vt:lpstr>Доп.слайды</vt:lpstr>
      <vt:lpstr>Презентация PowerPoint</vt:lpstr>
      <vt:lpstr>Преимущества этого курса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</dc:creator>
  <cp:lastModifiedBy>Семенов Кирилл Игоревич</cp:lastModifiedBy>
  <cp:revision>70</cp:revision>
  <dcterms:created xsi:type="dcterms:W3CDTF">2018-03-29T07:32:55Z</dcterms:created>
  <dcterms:modified xsi:type="dcterms:W3CDTF">2020-09-01T20:18:21Z</dcterms:modified>
</cp:coreProperties>
</file>