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smtClean="0"/>
              <a:t>Bridge Cheat Sheet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5C51F-7995-47F5-AC87-42E538F89E77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17FB-F51F-4D86-BD75-437AA350F2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95354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smtClean="0"/>
              <a:t>Bridge Cheat Sheet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569C-BA01-4DE6-AD7F-AEF7F83BBCB3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39A3A-AD9E-4B48-8AD2-A6FCF9224E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67509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smtClean="0"/>
              <a:t>Bridge Cheat Sheet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345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4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43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5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59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0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2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9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92D6-D448-4673-93E0-919B9A560204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9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ussellsBridge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ussell.contact@gmail.com" TargetMode="External"/><Relationship Id="rId4" Type="http://schemas.openxmlformats.org/officeDocument/2006/relationships/hyperlink" Target="https://tinyurl.com/RussellBridge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89832"/>
              </p:ext>
            </p:extLst>
          </p:nvPr>
        </p:nvGraphicFramePr>
        <p:xfrm>
          <a:off x="2323779" y="737371"/>
          <a:ext cx="1625600" cy="58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</a:tblGrid>
              <a:tr h="58191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7797"/>
              </p:ext>
            </p:extLst>
          </p:nvPr>
        </p:nvGraphicFramePr>
        <p:xfrm>
          <a:off x="300367" y="302302"/>
          <a:ext cx="572512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5725120"/>
              </a:tblGrid>
              <a:tr h="149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- 17 points 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(exclude length),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balanced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(no voids, 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singletons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2+ doubletons).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[4, 5]</a:t>
                      </a:r>
                      <a:endParaRPr lang="en-ZA" sz="10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- 22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(exclude length),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balanced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but can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doubletons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12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 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strongest suit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12-21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Open strongest (1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ZA" sz="1000" i="1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4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12-21: open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suite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12-21: open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Artificial bid 2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23+ points.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 must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respond!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bids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2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6 card suit, 5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- 9 points (exclude length) with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7 card suit, 5 - 9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points (exclude length) with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card suit, 5 - 9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points (exclude length) with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honours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54003"/>
              </p:ext>
            </p:extLst>
          </p:nvPr>
        </p:nvGraphicFramePr>
        <p:xfrm>
          <a:off x="6217900" y="307123"/>
          <a:ext cx="5812291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5812291"/>
              </a:tblGrid>
              <a:tr h="2504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 Doubleton +1, Singleton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+2, Void +3 (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Don’t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also include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length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when adjusting)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[6, 11]</a:t>
                      </a:r>
                      <a:endParaRPr lang="en-ZA" sz="1000" b="0" u="none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combined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a suite (you and partner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5+ points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otherwise pass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[6]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raise (1 -&gt; 2) 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5-9 pts and a fit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[6]</a:t>
                      </a:r>
                      <a:endParaRPr lang="en-Z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 raise (1 -&gt; 3) 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10-11 points and a fit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[6]</a:t>
                      </a:r>
                      <a:endParaRPr lang="en-Z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 raise (1 -&gt; 4) 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 points and a fit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[6]</a:t>
                      </a:r>
                      <a:endParaRPr lang="en-Z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cards and 5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suite at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2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cards and 10+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[6]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Responding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cannot support partner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have no 4+ card suit at 1 level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very common response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showing 5-9 pts.</a:t>
                      </a:r>
                      <a:endParaRPr lang="en-ZA" sz="1000" i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points: pass, 9 points: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10+ points: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ZA" sz="1000" b="1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4+ points bid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(66% chance of making game), otherwise pass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ZA" sz="1000" b="0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Take out Double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Must respond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longest suit (no matter how weak the hand)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="0" u="none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Club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Opening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0-6 pts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7+ pts with no 5+ card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suite bid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negative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7+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pts, 5 card suite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bid best (long) suite (2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2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, </a:t>
                      </a:r>
                      <a:r>
                        <a:rPr lang="en-ZA" sz="1000" u="non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response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1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Note that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not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is used to represent a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</a:t>
                      </a:r>
                      <a:r>
                        <a:rPr lang="en-ZA" sz="1000" b="1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91041"/>
              </p:ext>
            </p:extLst>
          </p:nvPr>
        </p:nvGraphicFramePr>
        <p:xfrm>
          <a:off x="6223310" y="2915016"/>
          <a:ext cx="4608828" cy="1365853"/>
        </p:xfrm>
        <a:graphic>
          <a:graphicData uri="http://schemas.openxmlformats.org/drawingml/2006/table">
            <a:tbl>
              <a:tblPr firstRow="1" firstCol="1" bandRow="1"/>
              <a:tblGrid>
                <a:gridCol w="604343"/>
                <a:gridCol w="602428"/>
                <a:gridCol w="543717"/>
                <a:gridCol w="683474"/>
                <a:gridCol w="660501"/>
                <a:gridCol w="887049"/>
                <a:gridCol w="627316"/>
              </a:tblGrid>
              <a:tr h="14921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97858"/>
              </p:ext>
            </p:extLst>
          </p:nvPr>
        </p:nvGraphicFramePr>
        <p:xfrm>
          <a:off x="300367" y="2196980"/>
          <a:ext cx="572512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725120"/>
              </a:tblGrid>
              <a:tr h="410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Raising the bid set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 the opponent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add points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length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when considering an overcall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[9,11]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 Suite: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Requires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card suite, 2 honours, 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points 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1 level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10+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points at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same as opening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(15-17, balanced hand) but with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stopper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 K+1,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Q+2, J+3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 out Double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 “D”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bidding card)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: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12+points, shortage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their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(2 or less cards)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other 3 suits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(4+ cards)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2 suits and tolerance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 cards) in 3</a:t>
                      </a:r>
                      <a:r>
                        <a:rPr lang="en-ZA" sz="1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ells partner to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 their longest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ensure a fit.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Partner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15856"/>
              </p:ext>
            </p:extLst>
          </p:nvPr>
        </p:nvGraphicFramePr>
        <p:xfrm>
          <a:off x="300018" y="3760653"/>
          <a:ext cx="5725469" cy="1244029"/>
        </p:xfrm>
        <a:graphic>
          <a:graphicData uri="http://schemas.openxmlformats.org/drawingml/2006/table">
            <a:tbl>
              <a:tblPr firstRow="1" firstCol="1" bandRow="1"/>
              <a:tblGrid>
                <a:gridCol w="5725469"/>
              </a:tblGrid>
              <a:tr h="1244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lead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purposes,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(T) is considered an honour card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a sequence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(any 2 touching cards down to 10)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interior sequence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(10 must be present) 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9x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from an honour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(not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below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highest)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K8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J86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T75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 K87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 - not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seq.)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doubleton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MUD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Middle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3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Follow up with higher then lower card.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863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 from 4 small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973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lead a suite with an unsupported Ace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(Ace without King). Avoid the suite completely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00682"/>
              </p:ext>
            </p:extLst>
          </p:nvPr>
        </p:nvGraphicFramePr>
        <p:xfrm>
          <a:off x="316494" y="5333717"/>
          <a:ext cx="5708993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5708993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common: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of longest and strongest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Suite Contracts except that the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sequence needs 3 touching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QJxx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there aren’t 3 in a row lead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Unsupported Ace: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lead 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but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the Ace.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(Called </a:t>
                      </a:r>
                      <a:r>
                        <a:rPr lang="en-ZA" sz="1000" i="1" u="sng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Underleading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1779" y="12756"/>
            <a:ext cx="1016001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Bids</a:t>
            </a:r>
            <a:endParaRPr lang="en-Z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9662" y="13648"/>
            <a:ext cx="121460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Responding Bids</a:t>
            </a:r>
            <a:endParaRPr lang="en-Z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543" y="1908853"/>
            <a:ext cx="138547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Competing Bids</a:t>
            </a:r>
            <a:endParaRPr lang="en-Z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1779" y="3467849"/>
            <a:ext cx="1524867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(Suits)</a:t>
            </a:r>
            <a:endParaRPr lang="en-Z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987" y="5050260"/>
            <a:ext cx="1394573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(NT)</a:t>
            </a:r>
            <a:endParaRPr lang="en-ZA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31071"/>
              </p:ext>
            </p:extLst>
          </p:nvPr>
        </p:nvGraphicFramePr>
        <p:xfrm>
          <a:off x="6201931" y="4634435"/>
          <a:ext cx="4630207" cy="971169"/>
        </p:xfrm>
        <a:graphic>
          <a:graphicData uri="http://schemas.openxmlformats.org/drawingml/2006/table">
            <a:tbl>
              <a:tblPr firstRow="1" firstCol="1" bandRow="1"/>
              <a:tblGrid>
                <a:gridCol w="4630207"/>
              </a:tblGrid>
              <a:tr h="923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Playing 2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do not play high card immediately. 2</a:t>
                      </a:r>
                      <a:r>
                        <a:rPr lang="en-ZA" sz="1000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low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Playing 3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highest card.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i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high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1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 distribution</a:t>
                      </a:r>
                      <a:r>
                        <a:rPr lang="en-ZA" sz="1000" b="1" i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ZA" sz="1000" b="1" i="0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cards likely slightly unevenly distributed e.g.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(4,2)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not (3,3)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ZA" sz="1000" i="1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Odd cards likely evenly distributed e.g.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(2,1)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or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(3,2)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[7]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ZA" sz="1000" b="1" i="0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Finesse</a:t>
                      </a:r>
                      <a:r>
                        <a:rPr lang="en-ZA" sz="1000" b="1" i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ZA" sz="1000" b="0" i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ZA" sz="1000" b="0" i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lay small cards</a:t>
                      </a:r>
                      <a:r>
                        <a:rPr lang="en-ZA" sz="1000" b="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towards larger cards to try and draw out a high card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89472" y="4350978"/>
            <a:ext cx="1394573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Card Play</a:t>
            </a:r>
            <a:endParaRPr lang="en-Z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257177" y="6299369"/>
            <a:ext cx="2667559" cy="5078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ZA" sz="900" b="1" dirty="0" smtClean="0"/>
              <a:t>Download </a:t>
            </a:r>
            <a:r>
              <a:rPr lang="en-ZA" sz="900" dirty="0"/>
              <a:t>(Note </a:t>
            </a:r>
            <a:r>
              <a:rPr lang="en-ZA" sz="900" dirty="0" smtClean="0"/>
              <a:t>that Russell </a:t>
            </a:r>
            <a:r>
              <a:rPr lang="en-ZA" sz="900" dirty="0"/>
              <a:t>has 2 L’s</a:t>
            </a:r>
            <a:r>
              <a:rPr lang="en-ZA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 smtClean="0"/>
              <a:t>PDF </a:t>
            </a:r>
            <a:r>
              <a:rPr lang="en-ZA" sz="900" dirty="0" smtClean="0">
                <a:hlinkClick r:id="rId3"/>
              </a:rPr>
              <a:t>https</a:t>
            </a:r>
            <a:r>
              <a:rPr lang="en-ZA" sz="900" dirty="0">
                <a:hlinkClick r:id="rId3"/>
              </a:rPr>
              <a:t>://</a:t>
            </a:r>
            <a:r>
              <a:rPr lang="en-ZA" sz="900" dirty="0" smtClean="0">
                <a:hlinkClick r:id="rId3"/>
              </a:rPr>
              <a:t>tinyurl.com/RussellsBridgePDF</a:t>
            </a:r>
            <a:r>
              <a:rPr lang="en-ZA" sz="900" dirty="0"/>
              <a:t> </a:t>
            </a:r>
            <a:endParaRPr lang="en-ZA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 err="1" smtClean="0"/>
              <a:t>Powerpoint</a:t>
            </a:r>
            <a:r>
              <a:rPr lang="en-ZA" sz="900" dirty="0" smtClean="0"/>
              <a:t> </a:t>
            </a:r>
            <a:r>
              <a:rPr lang="en-ZA" sz="900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ZA" sz="900" u="sng" dirty="0">
                <a:solidFill>
                  <a:srgbClr val="0070C0"/>
                </a:solidFill>
                <a:hlinkClick r:id="rId4"/>
              </a:rPr>
              <a:t>://</a:t>
            </a:r>
            <a:r>
              <a:rPr lang="en-ZA" sz="900" u="sng" dirty="0" smtClean="0">
                <a:solidFill>
                  <a:srgbClr val="0070C0"/>
                </a:solidFill>
                <a:hlinkClick r:id="rId4"/>
              </a:rPr>
              <a:t>tinyurl.com/RussellBridgePPT</a:t>
            </a:r>
            <a:endParaRPr lang="en-ZA" sz="900" u="sng" dirty="0" smtClean="0">
              <a:solidFill>
                <a:srgbClr val="0070C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0160623" y="1261698"/>
            <a:ext cx="171226" cy="2355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10331849" y="1149906"/>
            <a:ext cx="164923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ZA" sz="800" dirty="0" smtClean="0"/>
              <a:t>NB. Partner cannot pass after an initial change of suite and </a:t>
            </a:r>
            <a:r>
              <a:rPr lang="en-ZA" sz="800" b="1" dirty="0" smtClean="0"/>
              <a:t>must respond again.</a:t>
            </a:r>
            <a:endParaRPr lang="en-ZA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0019" y="6294206"/>
            <a:ext cx="2957158" cy="50783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0"/>
            <a:r>
              <a:rPr lang="en-ZA" sz="900" dirty="0">
                <a:solidFill>
                  <a:prstClr val="black"/>
                </a:solidFill>
              </a:rPr>
              <a:t>My email:  </a:t>
            </a:r>
            <a:r>
              <a:rPr lang="en-ZA" sz="900" dirty="0">
                <a:solidFill>
                  <a:prstClr val="black"/>
                </a:solidFill>
                <a:hlinkClick r:id="rId5"/>
              </a:rPr>
              <a:t>russell.contact@gmail.com</a:t>
            </a:r>
            <a:r>
              <a:rPr lang="en-ZA" sz="900" dirty="0">
                <a:solidFill>
                  <a:prstClr val="black"/>
                </a:solidFill>
              </a:rPr>
              <a:t>  Cell: 083 709 8553.</a:t>
            </a:r>
          </a:p>
          <a:p>
            <a:pPr lvl="0"/>
            <a:r>
              <a:rPr lang="en-ZA" sz="900" dirty="0">
                <a:solidFill>
                  <a:prstClr val="black"/>
                </a:solidFill>
              </a:rPr>
              <a:t>Feel free to share or improve </a:t>
            </a:r>
            <a:r>
              <a:rPr lang="en-ZA" sz="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ZA" sz="9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/>
            <a:r>
              <a:rPr lang="en-ZA" sz="900" i="1" dirty="0" smtClean="0">
                <a:solidFill>
                  <a:srgbClr val="002060"/>
                </a:solidFill>
              </a:rPr>
              <a:t>Last </a:t>
            </a:r>
            <a:r>
              <a:rPr lang="en-ZA" sz="900" i="1" dirty="0">
                <a:solidFill>
                  <a:srgbClr val="002060"/>
                </a:solidFill>
              </a:rPr>
              <a:t>updated: 25 June 2019 11:45pm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018" y="5985208"/>
            <a:ext cx="3871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ZA" sz="1000" i="1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Lessons referenced at end of each line. E.g. [8] means </a:t>
            </a:r>
            <a:r>
              <a:rPr lang="en-ZA" sz="1000" b="1" i="1" u="sng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 to Lesson 8</a:t>
            </a:r>
            <a:endParaRPr lang="en-ZA" sz="1000" b="1" u="sng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468" y="346335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ZA" sz="1000" i="1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[6, 7]</a:t>
            </a:r>
            <a:endParaRPr lang="en-ZA" sz="1000" b="1" u="sng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10944348" y="2915016"/>
            <a:ext cx="212120" cy="1349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83253"/>
              </p:ext>
            </p:extLst>
          </p:nvPr>
        </p:nvGraphicFramePr>
        <p:xfrm>
          <a:off x="6201931" y="5965628"/>
          <a:ext cx="4630207" cy="841572"/>
        </p:xfrm>
        <a:graphic>
          <a:graphicData uri="http://schemas.openxmlformats.org/drawingml/2006/table">
            <a:tbl>
              <a:tblPr firstRow="1" firstCol="1" bandRow="1"/>
              <a:tblGrid>
                <a:gridCol w="4630207"/>
              </a:tblGrid>
              <a:tr h="841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not Add points for length when: </a:t>
                      </a:r>
                      <a:endParaRPr lang="en-ZA" sz="1000" i="0" u="sng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Considering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opening 1NT or 2NT.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[4, 5,</a:t>
                      </a:r>
                      <a:r>
                        <a:rPr lang="en-ZA" sz="1000" i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8, 11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ZA" sz="1000" b="1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Opening a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Weak 2, or pre-emptive 3 or 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a suit.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[8,</a:t>
                      </a:r>
                      <a:r>
                        <a:rPr lang="en-ZA" sz="1000" i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11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ZA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Considering 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Overcalling.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[9, 11]</a:t>
                      </a:r>
                      <a:endParaRPr lang="en-ZA" sz="1000" b="1" i="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Supporting partners using 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shortage method.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[6, 11]</a:t>
                      </a:r>
                      <a:endParaRPr lang="en-ZA" sz="1000" b="1" i="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89472" y="5682171"/>
            <a:ext cx="1394573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Points for length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0911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1256</Words>
  <Application>Microsoft Office PowerPoint</Application>
  <PresentationFormat>Widescreen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 Symbol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Smith</dc:creator>
  <cp:lastModifiedBy>Russell</cp:lastModifiedBy>
  <cp:revision>85</cp:revision>
  <cp:lastPrinted>2019-06-19T11:27:11Z</cp:lastPrinted>
  <dcterms:created xsi:type="dcterms:W3CDTF">2019-06-12T09:53:31Z</dcterms:created>
  <dcterms:modified xsi:type="dcterms:W3CDTF">2019-07-01T11:59:26Z</dcterms:modified>
</cp:coreProperties>
</file>