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345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006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437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923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356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592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2019/06/25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806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925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2019/06/25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997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18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92D6-D448-4673-93E0-919B9A560204}" type="datetimeFigureOut">
              <a:rPr lang="en-ZA" smtClean="0"/>
              <a:t>2019/06/25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541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E92D6-D448-4673-93E0-919B9A560204}" type="datetimeFigureOut">
              <a:rPr lang="en-ZA" smtClean="0"/>
              <a:t>2019/06/25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F2C9-06D2-4DD1-9DB8-DA478B88A2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99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RussellBridgePPT" TargetMode="External"/><Relationship Id="rId2" Type="http://schemas.openxmlformats.org/officeDocument/2006/relationships/hyperlink" Target="https://tinyurl.com/RussellsBridge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ussell.contact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25282"/>
              </p:ext>
            </p:extLst>
          </p:nvPr>
        </p:nvGraphicFramePr>
        <p:xfrm>
          <a:off x="2032000" y="744380"/>
          <a:ext cx="1625600" cy="581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</a:tblGrid>
              <a:tr h="581912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15772"/>
              </p:ext>
            </p:extLst>
          </p:nvPr>
        </p:nvGraphicFramePr>
        <p:xfrm>
          <a:off x="8588" y="309311"/>
          <a:ext cx="5494288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5494288"/>
              </a:tblGrid>
              <a:tr h="14991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NT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15 - 17, balanced (no voids, singletons, 2 doubletons (excluding length).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 NT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20 - 22, balanced can have 2 doubletons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5+ length, 12+: open strongest suit.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Major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suite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5+ length,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12-21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Open strongest (1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Minor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suite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4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12-21: open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Minor suite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3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12-21: open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Artificial bid 2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23+ points. </a:t>
                      </a:r>
                      <a:r>
                        <a:rPr lang="en-ZA" sz="1000" b="1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Partner must </a:t>
                      </a:r>
                      <a:r>
                        <a:rPr lang="en-ZA" sz="1000" b="1" u="non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respond!</a:t>
                      </a:r>
                      <a:endParaRPr lang="en-ZA" sz="10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Weak 2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bids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2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6 card suit, 5 - 9 with 2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honours. 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Pre-emptive bid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3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7 card suit, 5 - 9 with 2 honours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Pre-emptive bid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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8 card suit, 5 - 9 with 2 honours 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72590"/>
              </p:ext>
            </p:extLst>
          </p:nvPr>
        </p:nvGraphicFramePr>
        <p:xfrm>
          <a:off x="5680462" y="300484"/>
          <a:ext cx="5812291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5812291"/>
              </a:tblGrid>
              <a:tr h="26937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Length is </a:t>
                      </a:r>
                      <a:r>
                        <a:rPr lang="en-ZA" sz="1000" b="1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included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(Notes say otherwise)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fit is </a:t>
                      </a:r>
                      <a:r>
                        <a:rPr lang="en-ZA" sz="1000" b="1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combined cards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a suite (you and partner).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Respond with 5+ points otherwise pass.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Single raise (1 -&gt; 2) : 5-9 pts and a fit.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Jump raise (1 -&gt; 3) : 10-11 points and a fit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Direct raise (1 -&gt; 4) : 12+ points and a fit.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Change suite at level 1 (e.g. 1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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requires 4 cards and 5 points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Change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suite at level 2 (e.g. 1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requires 4 cards and 10+ points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Responding</a:t>
                      </a:r>
                      <a:r>
                        <a:rPr lang="en-ZA" sz="1000" b="1" u="sng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with 1NT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0" u="none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When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none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cannot support partner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have no 4+ card suit at 1 level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very common bid</a:t>
                      </a:r>
                      <a:r>
                        <a:rPr lang="en-ZA" sz="1000" i="1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(showing 5-9 pts)</a:t>
                      </a:r>
                      <a:endParaRPr lang="en-ZA" sz="1000" i="1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Responding</a:t>
                      </a:r>
                      <a:r>
                        <a:rPr lang="en-ZA" sz="1000" b="1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1NT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8 points: pass, 9 points: </a:t>
                      </a: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2NT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10+ points: 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3NT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Responding</a:t>
                      </a:r>
                      <a:r>
                        <a:rPr lang="en-ZA" sz="1000" b="1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2NT</a:t>
                      </a:r>
                      <a:r>
                        <a:rPr lang="en-ZA" sz="1000" b="0" u="non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4+ points </a:t>
                      </a:r>
                      <a:r>
                        <a:rPr lang="en-ZA" sz="1000" b="0" u="non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bid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b="1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3NT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(66% chance of making game), otherwise pass</a:t>
                      </a:r>
                      <a:endParaRPr lang="en-ZA" sz="1000" b="0" u="sng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0" u="none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Adjust Doubleton +1, Singleton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+2, Void +3 (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Don’t include length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when adjusting)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Take out Double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ZA" sz="1000" b="1" u="sng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Must respond</a:t>
                      </a:r>
                      <a:r>
                        <a:rPr lang="en-ZA" sz="1000" b="0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with longest suit (no matter how weak the hand)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Responding</a:t>
                      </a:r>
                      <a:r>
                        <a:rPr lang="en-ZA" sz="1000" b="1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to 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 Club</a:t>
                      </a:r>
                      <a:r>
                        <a:rPr lang="en-ZA" sz="1000" b="1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Opening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0-6 pts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or 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7+ pts with no 5+ card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suite bid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i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negative</a:t>
                      </a:r>
                      <a:r>
                        <a:rPr lang="en-ZA" sz="1000" i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response</a:t>
                      </a:r>
                      <a:endParaRPr lang="en-ZA" sz="1000" i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Symbol" panose="05050102010706020507" pitchFamily="18" charset="2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7+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pts, 5 card suite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bid best (long) suite (2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, 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2</a:t>
                      </a:r>
                      <a:r>
                        <a:rPr lang="en-ZA" sz="1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,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10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 , </a:t>
                      </a:r>
                      <a:r>
                        <a:rPr lang="en-ZA" sz="1000" u="non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3</a:t>
                      </a:r>
                      <a:r>
                        <a:rPr lang="en-ZA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ZA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1000" i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positive response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Note that </a:t>
                      </a:r>
                      <a:r>
                        <a:rPr lang="en-ZA" sz="1000" b="1" i="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3</a:t>
                      </a:r>
                      <a:r>
                        <a:rPr lang="en-ZA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b="1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not </a:t>
                      </a:r>
                      <a:r>
                        <a:rPr lang="en-ZA" sz="1000" b="1" i="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ZA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b="1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ZA" sz="1000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is used to represent a </a:t>
                      </a:r>
                      <a:r>
                        <a:rPr lang="en-ZA" sz="1000" i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positive </a:t>
                      </a:r>
                      <a:r>
                        <a:rPr lang="en-ZA" sz="1000" b="1" i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r>
                        <a:rPr lang="en-ZA" sz="1000" i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 response</a:t>
                      </a:r>
                      <a:r>
                        <a:rPr lang="en-ZA" sz="1000" i="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72380"/>
              </p:ext>
            </p:extLst>
          </p:nvPr>
        </p:nvGraphicFramePr>
        <p:xfrm>
          <a:off x="5672224" y="3072151"/>
          <a:ext cx="4608828" cy="1365853"/>
        </p:xfrm>
        <a:graphic>
          <a:graphicData uri="http://schemas.openxmlformats.org/drawingml/2006/table">
            <a:tbl>
              <a:tblPr firstRow="1" firstCol="1" bandRow="1"/>
              <a:tblGrid>
                <a:gridCol w="604343"/>
                <a:gridCol w="602428"/>
                <a:gridCol w="543717"/>
                <a:gridCol w="683474"/>
                <a:gridCol w="660501"/>
                <a:gridCol w="887049"/>
                <a:gridCol w="627316"/>
              </a:tblGrid>
              <a:tr h="149218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300" b="1" dirty="0">
                          <a:solidFill>
                            <a:srgbClr val="5B9BD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Bids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300" b="1">
                          <a:solidFill>
                            <a:srgbClr val="5B9BD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Goal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300" b="1" dirty="0">
                          <a:solidFill>
                            <a:srgbClr val="5B9BD5"/>
                          </a:solidFill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Pts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Game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4NT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Game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5NT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Game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3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6NT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Small Slam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33+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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ZA" sz="10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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♥</a:t>
                      </a:r>
                      <a:endParaRPr lang="en-ZA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♠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7NT</a:t>
                      </a:r>
                      <a:endParaRPr lang="en-Z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Grand Slam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37+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19082"/>
              </p:ext>
            </p:extLst>
          </p:nvPr>
        </p:nvGraphicFramePr>
        <p:xfrm>
          <a:off x="8588" y="2203989"/>
          <a:ext cx="5494288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494288"/>
              </a:tblGrid>
              <a:tr h="4104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Raising the bid set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by the opponent</a:t>
                      </a:r>
                      <a:endParaRPr lang="en-ZA" sz="10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Overcall Suite: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Requires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card suite, 2 honours, 9+ at 1 level, 10+ at 2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Overcall</a:t>
                      </a:r>
                      <a:r>
                        <a:rPr lang="en-ZA" sz="1000" b="1" u="sng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NT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same as opening </a:t>
                      </a: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1NT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(15-17, balanced hand) but with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stopper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(A+1, K+2 etc.)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ZA" sz="1000" b="1" u="sng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Take out Double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ZA" sz="10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 “D” </a:t>
                      </a:r>
                      <a:r>
                        <a:rPr lang="en-ZA" sz="10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bidding card)</a:t>
                      </a:r>
                      <a:r>
                        <a:rPr lang="en-ZA" sz="10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needs :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12+points, shortage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 their suit (2 or less cards) 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for other 3 suits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(4+ cards) OR 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for 2 suits and tolerance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(3 cards) in 3</a:t>
                      </a:r>
                      <a:r>
                        <a:rPr lang="en-ZA" sz="10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suit.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ZA" sz="1000" b="0" u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ells partner to </a:t>
                      </a:r>
                      <a:r>
                        <a:rPr lang="en-ZA" sz="10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bid their longest suit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ensure a fit.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Partner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none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must respond</a:t>
                      </a:r>
                      <a:r>
                        <a:rPr lang="en-ZA" sz="10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910123"/>
              </p:ext>
            </p:extLst>
          </p:nvPr>
        </p:nvGraphicFramePr>
        <p:xfrm>
          <a:off x="8239" y="3660094"/>
          <a:ext cx="5478161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478161"/>
              </a:tblGrid>
              <a:tr h="1001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of a sequence (any 2 touching cards down to 10) 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Kxx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Qxx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Jxx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u="sng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ZA" sz="1000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of interior sequence (10 must be present) 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Txx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9x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from an honour (never below 4</a:t>
                      </a:r>
                      <a:r>
                        <a:rPr lang="en-ZA" sz="10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highest) 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K8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Q96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J86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T75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Q96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 K87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(No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 - not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seq.)</a:t>
                      </a:r>
                      <a:endParaRPr lang="en-Z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 of a doubleton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MUD (Middle Up Down) from 3 cards. Follow up with higher then lower card. 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863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ZA" sz="10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 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highest from 4 small cards 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973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875</a:t>
                      </a:r>
                      <a:r>
                        <a:rPr lang="en-ZA" sz="1000" b="1" u="sng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Never lead a suite with an unsupported Ace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(Ace without King). Avoid the suite completely.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96693"/>
              </p:ext>
            </p:extLst>
          </p:nvPr>
        </p:nvGraphicFramePr>
        <p:xfrm>
          <a:off x="8239" y="5017517"/>
          <a:ext cx="5478161" cy="652272"/>
        </p:xfrm>
        <a:graphic>
          <a:graphicData uri="http://schemas.openxmlformats.org/drawingml/2006/table">
            <a:tbl>
              <a:tblPr firstRow="1" firstCol="1" bandRow="1"/>
              <a:tblGrid>
                <a:gridCol w="5478161"/>
              </a:tblGrid>
              <a:tr h="407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 common: 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b="1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highest of longest and strongest.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 as Suite Contracts except that the sequence needs 3 touching cards </a:t>
                      </a:r>
                      <a:r>
                        <a:rPr lang="en-ZA" sz="1000" b="1" u="sng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ZA" sz="10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QJxx</a:t>
                      </a:r>
                      <a:endParaRPr lang="en-ZA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there aren’t 3 in a row lead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ZA" sz="10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highest.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Unsupported Ace: 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 lead 4</a:t>
                      </a:r>
                      <a:r>
                        <a:rPr lang="en-ZA" sz="10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ZA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highest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but </a:t>
                      </a:r>
                      <a:r>
                        <a:rPr lang="en-ZA" sz="1000" b="1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never the Ace.</a:t>
                      </a:r>
                      <a:r>
                        <a:rPr lang="en-ZA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ZA" sz="1000" i="1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Underleading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ZA" sz="1000" i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Ace)</a:t>
                      </a:r>
                      <a:endParaRPr lang="en-ZA" sz="10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12941"/>
            <a:ext cx="101600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Opening Bids</a:t>
            </a:r>
            <a:endParaRPr lang="en-ZA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672224" y="7009"/>
            <a:ext cx="121460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Responding Bids</a:t>
            </a:r>
            <a:endParaRPr lang="en-ZA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588" y="1915862"/>
            <a:ext cx="138547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Competing Bids</a:t>
            </a:r>
            <a:endParaRPr lang="en-ZA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367290"/>
            <a:ext cx="1524867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Opening Leads (Suits)</a:t>
            </a:r>
            <a:endParaRPr lang="en-ZA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732" y="4734060"/>
            <a:ext cx="139457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Opening Leads (NT)</a:t>
            </a:r>
            <a:endParaRPr lang="en-ZA" sz="1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298603"/>
              </p:ext>
            </p:extLst>
          </p:nvPr>
        </p:nvGraphicFramePr>
        <p:xfrm>
          <a:off x="5664493" y="4860632"/>
          <a:ext cx="4616560" cy="407709"/>
        </p:xfrm>
        <a:graphic>
          <a:graphicData uri="http://schemas.openxmlformats.org/drawingml/2006/table">
            <a:tbl>
              <a:tblPr firstRow="1" firstCol="1" bandRow="1"/>
              <a:tblGrid>
                <a:gridCol w="4616560"/>
              </a:tblGrid>
              <a:tr h="407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b="1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ZA" sz="1000" b="1" i="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ZA" sz="1000" b="1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</a:t>
                      </a:r>
                      <a:r>
                        <a:rPr lang="en-ZA" sz="1000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 highest card.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ZA" sz="10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ZA" sz="1000" i="1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ZA" sz="1000" i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 high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000" b="1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ZA" sz="1000" b="1" i="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ZA" sz="1000" b="1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do not play high card immediately. 2</a:t>
                      </a:r>
                      <a:r>
                        <a:rPr lang="en-ZA" sz="1000" i="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ZA" sz="1000" i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hand low</a:t>
                      </a:r>
                      <a:endParaRPr lang="en-ZA" sz="10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63985" y="4577175"/>
            <a:ext cx="139457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sz="1200" dirty="0" smtClean="0"/>
              <a:t>Card Play</a:t>
            </a:r>
            <a:endParaRPr lang="en-ZA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8929117" y="5459262"/>
            <a:ext cx="3011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b="1" dirty="0" smtClean="0"/>
              <a:t>Download </a:t>
            </a:r>
            <a:r>
              <a:rPr lang="en-ZA" sz="900" dirty="0"/>
              <a:t>(Note </a:t>
            </a:r>
            <a:r>
              <a:rPr lang="en-ZA" sz="900" dirty="0" smtClean="0"/>
              <a:t>that Russell </a:t>
            </a:r>
            <a:r>
              <a:rPr lang="en-ZA" sz="900" dirty="0"/>
              <a:t>has 2 L’s</a:t>
            </a:r>
            <a:r>
              <a:rPr lang="en-ZA" sz="9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 smtClean="0"/>
              <a:t>PDF </a:t>
            </a:r>
            <a:r>
              <a:rPr lang="en-ZA" sz="900" dirty="0" smtClean="0">
                <a:hlinkClick r:id="rId2"/>
              </a:rPr>
              <a:t>https</a:t>
            </a:r>
            <a:r>
              <a:rPr lang="en-ZA" sz="900" dirty="0">
                <a:hlinkClick r:id="rId2"/>
              </a:rPr>
              <a:t>://</a:t>
            </a:r>
            <a:r>
              <a:rPr lang="en-ZA" sz="900" dirty="0" smtClean="0">
                <a:hlinkClick r:id="rId2"/>
              </a:rPr>
              <a:t>tinyurl.com/RussellsBridgePDF</a:t>
            </a:r>
            <a:r>
              <a:rPr lang="en-ZA" sz="900" dirty="0"/>
              <a:t> </a:t>
            </a:r>
            <a:endParaRPr lang="en-ZA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 err="1" smtClean="0"/>
              <a:t>Powerpoint</a:t>
            </a:r>
            <a:r>
              <a:rPr lang="en-ZA" sz="900" dirty="0" smtClean="0"/>
              <a:t> </a:t>
            </a:r>
            <a:r>
              <a:rPr lang="en-ZA" sz="900" u="sng" dirty="0" smtClean="0">
                <a:solidFill>
                  <a:srgbClr val="0070C0"/>
                </a:solidFill>
                <a:hlinkClick r:id="rId3"/>
              </a:rPr>
              <a:t>https</a:t>
            </a:r>
            <a:r>
              <a:rPr lang="en-ZA" sz="900" u="sng" dirty="0">
                <a:solidFill>
                  <a:srgbClr val="0070C0"/>
                </a:solidFill>
                <a:hlinkClick r:id="rId3"/>
              </a:rPr>
              <a:t>://</a:t>
            </a:r>
            <a:r>
              <a:rPr lang="en-ZA" sz="900" u="sng" dirty="0" smtClean="0">
                <a:solidFill>
                  <a:srgbClr val="0070C0"/>
                </a:solidFill>
                <a:hlinkClick r:id="rId3"/>
              </a:rPr>
              <a:t>tinyurl.com/RussellBridgePPT</a:t>
            </a:r>
            <a:endParaRPr lang="en-ZA" sz="900" u="sng" dirty="0" smtClean="0">
              <a:solidFill>
                <a:srgbClr val="0070C0"/>
              </a:solidFill>
            </a:endParaRPr>
          </a:p>
          <a:p>
            <a:endParaRPr lang="en-ZA" sz="900" u="sng" dirty="0" smtClean="0">
              <a:solidFill>
                <a:srgbClr val="0070C0"/>
              </a:solidFill>
            </a:endParaRPr>
          </a:p>
          <a:p>
            <a:r>
              <a:rPr lang="en-ZA" sz="900" dirty="0" smtClean="0"/>
              <a:t>My email:  </a:t>
            </a:r>
            <a:r>
              <a:rPr lang="en-ZA" sz="900" dirty="0" smtClean="0">
                <a:hlinkClick r:id="rId4"/>
              </a:rPr>
              <a:t>russell.contact@gmail.com</a:t>
            </a:r>
            <a:r>
              <a:rPr lang="en-ZA" sz="900" dirty="0" smtClean="0"/>
              <a:t>  Cell: 083 709 8553.</a:t>
            </a:r>
          </a:p>
          <a:p>
            <a:r>
              <a:rPr lang="en-ZA" sz="900" dirty="0" smtClean="0"/>
              <a:t>Feel free to share or improve this </a:t>
            </a:r>
            <a:r>
              <a:rPr lang="en-ZA" sz="9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</a:p>
          <a:p>
            <a:endParaRPr lang="en-ZA" sz="9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ZA" sz="900" i="1" dirty="0" smtClean="0">
                <a:solidFill>
                  <a:srgbClr val="002060"/>
                </a:solidFill>
              </a:rPr>
              <a:t>Last updated: 25 June 2019 11:45pm</a:t>
            </a:r>
            <a:endParaRPr lang="en-ZA" sz="900" i="1" dirty="0">
              <a:solidFill>
                <a:srgbClr val="002060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9438939" y="1255059"/>
            <a:ext cx="171226" cy="2355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Box 9"/>
          <p:cNvSpPr txBox="1"/>
          <p:nvPr/>
        </p:nvSpPr>
        <p:spPr>
          <a:xfrm>
            <a:off x="9610165" y="1143267"/>
            <a:ext cx="1649238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ZA" sz="800" dirty="0" smtClean="0"/>
              <a:t>NB. Partner cannot pass after </a:t>
            </a:r>
            <a:r>
              <a:rPr lang="en-ZA" sz="800" dirty="0" smtClean="0"/>
              <a:t>an initial change of suite </a:t>
            </a:r>
            <a:r>
              <a:rPr lang="en-ZA" sz="800" dirty="0" smtClean="0"/>
              <a:t>and </a:t>
            </a:r>
            <a:r>
              <a:rPr lang="en-ZA" sz="800" b="1" dirty="0" smtClean="0"/>
              <a:t>must respond </a:t>
            </a:r>
            <a:r>
              <a:rPr lang="en-ZA" sz="800" b="1" dirty="0" smtClean="0"/>
              <a:t>again.</a:t>
            </a:r>
            <a:endParaRPr lang="en-ZA" sz="800" dirty="0"/>
          </a:p>
        </p:txBody>
      </p:sp>
    </p:spTree>
    <p:extLst>
      <p:ext uri="{BB962C8B-B14F-4D97-AF65-F5344CB8AC3E}">
        <p14:creationId xmlns:p14="http://schemas.microsoft.com/office/powerpoint/2010/main" val="30911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910</Words>
  <Application>Microsoft Office PowerPoint</Application>
  <PresentationFormat>Widescreen</PresentationFormat>
  <Paragraphs>115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Segoe UI Symbol</vt:lpstr>
      <vt:lpstr>Symbol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Smith</dc:creator>
  <cp:lastModifiedBy>Russell</cp:lastModifiedBy>
  <cp:revision>43</cp:revision>
  <cp:lastPrinted>2019-06-19T11:27:11Z</cp:lastPrinted>
  <dcterms:created xsi:type="dcterms:W3CDTF">2019-06-12T09:53:31Z</dcterms:created>
  <dcterms:modified xsi:type="dcterms:W3CDTF">2019-06-25T09:47:39Z</dcterms:modified>
</cp:coreProperties>
</file>