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4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43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5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59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0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2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9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92D6-D448-4673-93E0-919B9A560204}" type="datetimeFigureOut">
              <a:rPr lang="en-ZA" smtClean="0"/>
              <a:t>2019/06/21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9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ussellBridgePPT" TargetMode="External"/><Relationship Id="rId2" Type="http://schemas.openxmlformats.org/officeDocument/2006/relationships/hyperlink" Target="https://tinyurl.com/RussellsBridge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ussell.contact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25282"/>
              </p:ext>
            </p:extLst>
          </p:nvPr>
        </p:nvGraphicFramePr>
        <p:xfrm>
          <a:off x="2032000" y="744380"/>
          <a:ext cx="1625600" cy="58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</a:tblGrid>
              <a:tr h="58191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15772"/>
              </p:ext>
            </p:extLst>
          </p:nvPr>
        </p:nvGraphicFramePr>
        <p:xfrm>
          <a:off x="8588" y="309311"/>
          <a:ext cx="549428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149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15 - 17, balanced (no voids, singletons, 2 doubletons (excluding length).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20 - 22, balanced can have 2 doubletons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12+: open strongest suit.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12-21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Open strongest (1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4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12-21: open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suite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12-21: open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Artificial bid 2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23+ points.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 must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respond!</a:t>
                      </a:r>
                      <a:endParaRPr lang="en-ZA" sz="10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bids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2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6 card suit, 5 - 9 with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honours.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7 card suit, 5 - 9 with 2 honours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card suit, 5 - 9 with 2 honours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37563"/>
              </p:ext>
            </p:extLst>
          </p:nvPr>
        </p:nvGraphicFramePr>
        <p:xfrm>
          <a:off x="5680462" y="300484"/>
          <a:ext cx="5716667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5716667"/>
              </a:tblGrid>
              <a:tr h="1518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included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(Notes say otherwise)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fit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combined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a suite (you and partner).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 with 5+ points otherwise pass.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raise (1 -&gt; 2) : 5-9 pts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 raise (1 -&gt; 3) : 10-11 points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 raise (1 -&gt; 4) : 12+ points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level 1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5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suite at level 2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10+ points.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points: pass, 9 points: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10+ points: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4+ points bit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(66% chance of making game), otherwise pass</a:t>
                      </a:r>
                      <a:endParaRPr lang="en-ZA" sz="1000" b="0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 Doubleton +1, Singleton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+2, Void +3 (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Don’t include length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when adjusting)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Take out Double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Must respond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longest suit (no matter how weak the hand)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Club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Opening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0-6 pts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7+ pts with no 5+ card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suite bid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negative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</a:t>
                      </a:r>
                      <a:endParaRPr lang="en-ZA" sz="1000" i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7+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pts, 5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card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suite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bid best (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long) 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suite 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(2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2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, </a:t>
                      </a:r>
                      <a:r>
                        <a:rPr lang="en-ZA" sz="1000" u="non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response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Note that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not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is used to represent a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</a:t>
                      </a:r>
                      <a:r>
                        <a:rPr lang="en-ZA" sz="1000" b="1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72380"/>
              </p:ext>
            </p:extLst>
          </p:nvPr>
        </p:nvGraphicFramePr>
        <p:xfrm>
          <a:off x="5672224" y="3072151"/>
          <a:ext cx="4608828" cy="1365853"/>
        </p:xfrm>
        <a:graphic>
          <a:graphicData uri="http://schemas.openxmlformats.org/drawingml/2006/table">
            <a:tbl>
              <a:tblPr firstRow="1" firstCol="1" bandRow="1"/>
              <a:tblGrid>
                <a:gridCol w="604343"/>
                <a:gridCol w="602428"/>
                <a:gridCol w="543717"/>
                <a:gridCol w="683474"/>
                <a:gridCol w="660501"/>
                <a:gridCol w="887049"/>
                <a:gridCol w="627316"/>
              </a:tblGrid>
              <a:tr h="14921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9082"/>
              </p:ext>
            </p:extLst>
          </p:nvPr>
        </p:nvGraphicFramePr>
        <p:xfrm>
          <a:off x="8588" y="2203989"/>
          <a:ext cx="5494288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410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Raising the bid set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 the opponent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 Suite: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Requires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card suite, 2 honours, 9+ at 1 level, 10+ at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same as opening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(15-17, balanced hand) but with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stopper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(A+1, K+2 etc.)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 out Double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 “D”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bidding card)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: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12+points, shortage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their suit (2 or less cards)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other 3 suits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(4+ cards)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2 suits and tolerance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 cards) in 3</a:t>
                      </a:r>
                      <a:r>
                        <a:rPr lang="en-ZA" sz="1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ells partner to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 their longest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ensure a fit.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Partner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10123"/>
              </p:ext>
            </p:extLst>
          </p:nvPr>
        </p:nvGraphicFramePr>
        <p:xfrm>
          <a:off x="8239" y="3660094"/>
          <a:ext cx="5478161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1001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sequence (any 2 touching cards down to 10)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interior sequence (10 must be present) 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from an honour (never below 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highest)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K8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J86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T75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 K87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 - not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seq.)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doubleton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MUD (Middle Up Down) from 3 cards. Follow up with higher then lower card.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863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 from 4 small cards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973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lead a suite with an unsupported Ace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(Ace without King). Avoid the suite completely.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96693"/>
              </p:ext>
            </p:extLst>
          </p:nvPr>
        </p:nvGraphicFramePr>
        <p:xfrm>
          <a:off x="8239" y="5017517"/>
          <a:ext cx="5478161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common: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of longest and strongest.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Suite Contracts except that the sequence needs 3 touching cards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QJxx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there aren’t 3 in a row lead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Unsupported Ace: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lead 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but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the Ace.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Underleading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Ace)</a:t>
                      </a:r>
                      <a:endParaRPr lang="en-ZA" sz="1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12941"/>
            <a:ext cx="101600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Bids</a:t>
            </a:r>
            <a:endParaRPr lang="en-Z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2224" y="7009"/>
            <a:ext cx="121460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Responding Bids</a:t>
            </a:r>
            <a:endParaRPr lang="en-Z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88" y="1915862"/>
            <a:ext cx="138547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Competing Bids</a:t>
            </a:r>
            <a:endParaRPr lang="en-Z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67290"/>
            <a:ext cx="152486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(Suits)</a:t>
            </a:r>
            <a:endParaRPr lang="en-Z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2" y="4734060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(NT)</a:t>
            </a:r>
            <a:endParaRPr lang="en-ZA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98603"/>
              </p:ext>
            </p:extLst>
          </p:nvPr>
        </p:nvGraphicFramePr>
        <p:xfrm>
          <a:off x="5664493" y="4860632"/>
          <a:ext cx="4616560" cy="407709"/>
        </p:xfrm>
        <a:graphic>
          <a:graphicData uri="http://schemas.openxmlformats.org/drawingml/2006/table">
            <a:tbl>
              <a:tblPr firstRow="1" firstCol="1" bandRow="1"/>
              <a:tblGrid>
                <a:gridCol w="4616560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highest card.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i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do not play high card immediately. 2</a:t>
                      </a:r>
                      <a:r>
                        <a:rPr lang="en-ZA" sz="1000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low</a:t>
                      </a:r>
                      <a:endParaRPr lang="en-ZA" sz="10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63985" y="4577175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Card Play</a:t>
            </a:r>
            <a:endParaRPr lang="en-Z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559115" y="5754008"/>
            <a:ext cx="3632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Download </a:t>
            </a:r>
            <a:r>
              <a:rPr lang="en-ZA" sz="1100" dirty="0"/>
              <a:t>(Note </a:t>
            </a:r>
            <a:r>
              <a:rPr lang="en-ZA" sz="1100" dirty="0" smtClean="0"/>
              <a:t>that Russell </a:t>
            </a:r>
            <a:r>
              <a:rPr lang="en-ZA" sz="1100" dirty="0"/>
              <a:t>has 2 L’s</a:t>
            </a:r>
            <a:r>
              <a:rPr lang="en-ZA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smtClean="0"/>
              <a:t>PDF </a:t>
            </a:r>
            <a:r>
              <a:rPr lang="en-ZA" sz="1100" dirty="0" smtClean="0">
                <a:hlinkClick r:id="rId2"/>
              </a:rPr>
              <a:t>https</a:t>
            </a:r>
            <a:r>
              <a:rPr lang="en-ZA" sz="1100" dirty="0">
                <a:hlinkClick r:id="rId2"/>
              </a:rPr>
              <a:t>://</a:t>
            </a:r>
            <a:r>
              <a:rPr lang="en-ZA" sz="1100" dirty="0" smtClean="0">
                <a:hlinkClick r:id="rId2"/>
              </a:rPr>
              <a:t>tinyurl.com/RussellsBridgePDF</a:t>
            </a:r>
            <a:r>
              <a:rPr lang="en-ZA" sz="1100" dirty="0"/>
              <a:t> </a:t>
            </a:r>
            <a:endParaRPr lang="en-ZA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 smtClean="0"/>
              <a:t>Powerpoint</a:t>
            </a:r>
            <a:r>
              <a:rPr lang="en-ZA" sz="1100" dirty="0" smtClean="0"/>
              <a:t> </a:t>
            </a:r>
            <a:r>
              <a:rPr lang="en-ZA" sz="1100" u="sng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ZA" sz="1100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en-ZA" sz="1100" u="sng" dirty="0" smtClean="0">
                <a:solidFill>
                  <a:srgbClr val="0070C0"/>
                </a:solidFill>
                <a:hlinkClick r:id="rId3"/>
              </a:rPr>
              <a:t>tinyurl.com/RussellBridgePPT</a:t>
            </a:r>
            <a:endParaRPr lang="en-ZA" sz="1100" u="sng" dirty="0" smtClean="0">
              <a:solidFill>
                <a:srgbClr val="0070C0"/>
              </a:solidFill>
            </a:endParaRPr>
          </a:p>
          <a:p>
            <a:endParaRPr lang="en-ZA" sz="1100" u="sng" dirty="0" smtClean="0">
              <a:solidFill>
                <a:srgbClr val="0070C0"/>
              </a:solidFill>
            </a:endParaRPr>
          </a:p>
          <a:p>
            <a:r>
              <a:rPr lang="en-ZA" sz="1100" dirty="0" smtClean="0"/>
              <a:t>My email:  </a:t>
            </a:r>
            <a:r>
              <a:rPr lang="en-ZA" sz="1100" dirty="0" smtClean="0">
                <a:hlinkClick r:id="rId4"/>
              </a:rPr>
              <a:t>russell.contact@gmail.com</a:t>
            </a:r>
            <a:r>
              <a:rPr lang="en-ZA" sz="1100" dirty="0" smtClean="0"/>
              <a:t>  Cell: 083 709 8553.</a:t>
            </a:r>
          </a:p>
          <a:p>
            <a:r>
              <a:rPr lang="en-ZA" sz="1100" dirty="0" smtClean="0"/>
              <a:t>Feel free to </a:t>
            </a:r>
            <a:r>
              <a:rPr lang="en-ZA" sz="1100" smtClean="0"/>
              <a:t>share or </a:t>
            </a:r>
            <a:r>
              <a:rPr lang="en-ZA" sz="1100" dirty="0" smtClean="0"/>
              <a:t>improve this </a:t>
            </a:r>
            <a:r>
              <a:rPr lang="en-ZA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ZA" sz="1100" dirty="0">
              <a:solidFill>
                <a:srgbClr val="FF000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438939" y="1255059"/>
            <a:ext cx="171226" cy="2355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9610165" y="1142019"/>
            <a:ext cx="164923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ZA" sz="800" dirty="0" smtClean="0"/>
              <a:t>NB. Partner cannot pass after this and </a:t>
            </a:r>
            <a:r>
              <a:rPr lang="en-ZA" sz="800" b="1" dirty="0" smtClean="0"/>
              <a:t>must respond again</a:t>
            </a:r>
            <a:r>
              <a:rPr lang="en-ZA" sz="800" dirty="0" smtClean="0"/>
              <a:t> to a change </a:t>
            </a:r>
            <a:r>
              <a:rPr lang="en-ZA" sz="800" smtClean="0"/>
              <a:t>of suite.</a:t>
            </a:r>
            <a:endParaRPr lang="en-ZA" sz="800" dirty="0"/>
          </a:p>
        </p:txBody>
      </p:sp>
    </p:spTree>
    <p:extLst>
      <p:ext uri="{BB962C8B-B14F-4D97-AF65-F5344CB8AC3E}">
        <p14:creationId xmlns:p14="http://schemas.microsoft.com/office/powerpoint/2010/main" val="30911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871</Words>
  <Application>Microsoft Office PowerPoint</Application>
  <PresentationFormat>Widescreen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 Symbol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Smith</dc:creator>
  <cp:lastModifiedBy>Russell</cp:lastModifiedBy>
  <cp:revision>40</cp:revision>
  <cp:lastPrinted>2019-06-19T11:27:11Z</cp:lastPrinted>
  <dcterms:created xsi:type="dcterms:W3CDTF">2019-06-12T09:53:31Z</dcterms:created>
  <dcterms:modified xsi:type="dcterms:W3CDTF">2019-06-21T08:30:03Z</dcterms:modified>
</cp:coreProperties>
</file>