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345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006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437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92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356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592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806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925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99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8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541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99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25282"/>
              </p:ext>
            </p:extLst>
          </p:nvPr>
        </p:nvGraphicFramePr>
        <p:xfrm>
          <a:off x="2032000" y="744380"/>
          <a:ext cx="1625600" cy="58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</a:tblGrid>
              <a:tr h="581912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15772"/>
              </p:ext>
            </p:extLst>
          </p:nvPr>
        </p:nvGraphicFramePr>
        <p:xfrm>
          <a:off x="8588" y="309311"/>
          <a:ext cx="549428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5494288"/>
              </a:tblGrid>
              <a:tr h="1499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15 - 17, balanced (no voids, singletons, 2 doubletons (excluding length).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20 - 22, balanced can have 2 doubletons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5+ length, 12+: open strongest suit.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Major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suite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5+ length,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12-21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Open strongest (1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Minor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suite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4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12-21: open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Minor suite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3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12-21: open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Artificial bid 2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23+ points. </a:t>
                      </a:r>
                      <a:r>
                        <a:rPr lang="en-ZA" sz="1000" b="1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Partner must </a:t>
                      </a:r>
                      <a:r>
                        <a:rPr lang="en-ZA" sz="1000" b="1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respond!</a:t>
                      </a:r>
                      <a:endParaRPr lang="en-ZA" sz="10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Weak 2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bids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2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6 card suit, 5 - 9 with 2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honours. 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Pre-emptive bid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3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7 card suit, 5 - 9 with 2 honours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Pre-emptive bid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8 card suit, 5 - 9 with 2 honours 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04332"/>
              </p:ext>
            </p:extLst>
          </p:nvPr>
        </p:nvGraphicFramePr>
        <p:xfrm>
          <a:off x="5680462" y="300484"/>
          <a:ext cx="4608829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4608829"/>
              </a:tblGrid>
              <a:tr h="15182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Length is </a:t>
                      </a:r>
                      <a:r>
                        <a:rPr lang="en-ZA" sz="1000" b="1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included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(Notes say otherwise)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fit is </a:t>
                      </a:r>
                      <a:r>
                        <a:rPr lang="en-ZA" sz="1000" b="1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combined cards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a suite (you and partner).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Respond with 5+ points otherwise pass.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Single raise (1 -&gt; 2) : 5-9 pts and a fit.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Jump raise (1 -&gt; 3) : 10-11 points and a fit.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 raise (1 -&gt; 4) : 12+ points and a fit.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 suite at level 1 (e.g. 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requires 4 cards and 5 points.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 suite at level 2 (e.g. 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requires 4 cards and 10+ points.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8 points: pass, 9 points: </a:t>
                      </a: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10+ points: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3NT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0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Adjust Doubleton +1, Singleton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+2, Void +3 (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Don’t include length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when adjusting)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Take out Double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b="1" u="sng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Must respond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with longest suit (no matter how weak the hand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 Club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Opening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0-6 pts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or 7+ pts with no 5+ card suite bid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(negative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response)</a:t>
                      </a:r>
                      <a:endParaRPr lang="en-ZA" sz="10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7+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pts and 5 card suite: bid best (longest) suite (positive response)</a:t>
                      </a:r>
                      <a:endParaRPr lang="en-ZA" sz="1000" b="0" u="none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81227"/>
              </p:ext>
            </p:extLst>
          </p:nvPr>
        </p:nvGraphicFramePr>
        <p:xfrm>
          <a:off x="5680463" y="2450560"/>
          <a:ext cx="4608828" cy="1365853"/>
        </p:xfrm>
        <a:graphic>
          <a:graphicData uri="http://schemas.openxmlformats.org/drawingml/2006/table">
            <a:tbl>
              <a:tblPr firstRow="1" firstCol="1" bandRow="1"/>
              <a:tblGrid>
                <a:gridCol w="604343"/>
                <a:gridCol w="602428"/>
                <a:gridCol w="543717"/>
                <a:gridCol w="683474"/>
                <a:gridCol w="660501"/>
                <a:gridCol w="887049"/>
                <a:gridCol w="627316"/>
              </a:tblGrid>
              <a:tr h="149218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 dirty="0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Bids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Goal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 dirty="0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Pts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Small Slam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33+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Grand Slam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37+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19082"/>
              </p:ext>
            </p:extLst>
          </p:nvPr>
        </p:nvGraphicFramePr>
        <p:xfrm>
          <a:off x="8588" y="2203989"/>
          <a:ext cx="5494288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494288"/>
              </a:tblGrid>
              <a:tr h="4104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Raising the bid set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 the opponent</a:t>
                      </a:r>
                      <a:endParaRPr lang="en-ZA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Overcall Suite: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Requires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card suite, 2 honours, 9+ at 1 level, 10+ at 2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Overcall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NT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same as opening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1NT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(15-17, balanced hand) but with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stopper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(A+1, K+2 etc.)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Take out Double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ZA" sz="10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 “D”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bidding card)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needs :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12+points, shortage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their suit (2 or less cards) 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for other 3 suits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(4+ cards) OR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for 2 suits and tolerance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(3 cards) in 3</a:t>
                      </a:r>
                      <a:r>
                        <a:rPr lang="en-ZA" sz="10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suit.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ells partner to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 their longest suit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ensure a fit.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Partner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must respond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10123"/>
              </p:ext>
            </p:extLst>
          </p:nvPr>
        </p:nvGraphicFramePr>
        <p:xfrm>
          <a:off x="8239" y="3660094"/>
          <a:ext cx="5478161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478161"/>
              </a:tblGrid>
              <a:tr h="1001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of a sequence (any 2 touching cards down to 10)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of interior sequence (10 must be present) 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9x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from an honour (never below 4</a:t>
                      </a:r>
                      <a:r>
                        <a:rPr lang="en-ZA" sz="1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highest)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K8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Q96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J86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T75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Q96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 K87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(No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 - not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seq.)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of a doubleton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MUD (Middle Up Down) from 3 cards. Follow up with higher then lower card.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863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 from 4 small cards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973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875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Never lead a suite with an unsupported Ace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(Ace without King). Avoid the suite completely.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96693"/>
              </p:ext>
            </p:extLst>
          </p:nvPr>
        </p:nvGraphicFramePr>
        <p:xfrm>
          <a:off x="8239" y="5017517"/>
          <a:ext cx="5478161" cy="652272"/>
        </p:xfrm>
        <a:graphic>
          <a:graphicData uri="http://schemas.openxmlformats.org/drawingml/2006/table">
            <a:tbl>
              <a:tblPr firstRow="1" firstCol="1" bandRow="1"/>
              <a:tblGrid>
                <a:gridCol w="5478161"/>
              </a:tblGrid>
              <a:tr h="407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common: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="1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 of longest and strongest.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 as Suite Contracts except that the sequence needs 3 touching cards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QJxx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there aren’t 3 in a row lead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Unsupported Ace: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lead 4</a:t>
                      </a:r>
                      <a:r>
                        <a:rPr lang="en-ZA" sz="10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but </a:t>
                      </a: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never the Ace.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ZA" sz="1000" i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Underleading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Ace)</a:t>
                      </a:r>
                      <a:endParaRPr lang="en-ZA" sz="10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12941"/>
            <a:ext cx="101600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Bids</a:t>
            </a:r>
            <a:endParaRPr lang="en-ZA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72224" y="7009"/>
            <a:ext cx="121460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Responding Bids</a:t>
            </a:r>
            <a:endParaRPr lang="en-ZA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588" y="1915862"/>
            <a:ext cx="138547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Competing Bids</a:t>
            </a:r>
            <a:endParaRPr lang="en-ZA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67290"/>
            <a:ext cx="1524867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Leads (Suits)</a:t>
            </a:r>
            <a:endParaRPr lang="en-ZA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2" y="4734060"/>
            <a:ext cx="13945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Leads (NT)</a:t>
            </a:r>
            <a:endParaRPr lang="en-ZA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136808"/>
              </p:ext>
            </p:extLst>
          </p:nvPr>
        </p:nvGraphicFramePr>
        <p:xfrm>
          <a:off x="5672732" y="4239041"/>
          <a:ext cx="4616560" cy="407709"/>
        </p:xfrm>
        <a:graphic>
          <a:graphicData uri="http://schemas.openxmlformats.org/drawingml/2006/table">
            <a:tbl>
              <a:tblPr firstRow="1" firstCol="1" bandRow="1"/>
              <a:tblGrid>
                <a:gridCol w="4616560"/>
              </a:tblGrid>
              <a:tr h="407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b="1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000" b="1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b="1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</a:t>
                      </a:r>
                      <a:r>
                        <a:rPr lang="en-ZA" sz="100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 highest card.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000" i="1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 high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b="1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b="1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ZA" sz="1000" b="1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do not play high card immediately. 2</a:t>
                      </a:r>
                      <a:r>
                        <a:rPr lang="en-ZA" sz="1000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 low</a:t>
                      </a:r>
                      <a:endParaRPr lang="en-ZA" sz="10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72224" y="3955584"/>
            <a:ext cx="13945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Card Play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0911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779</Words>
  <Application>Microsoft Office PowerPoint</Application>
  <PresentationFormat>Widescreen</PresentationFormat>
  <Paragraphs>102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 Symbol</vt:lpstr>
      <vt:lpstr>Symbol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Smith</dc:creator>
  <cp:lastModifiedBy>Russell Smith</cp:lastModifiedBy>
  <cp:revision>28</cp:revision>
  <cp:lastPrinted>2019-06-19T11:27:11Z</cp:lastPrinted>
  <dcterms:created xsi:type="dcterms:W3CDTF">2019-06-12T09:53:31Z</dcterms:created>
  <dcterms:modified xsi:type="dcterms:W3CDTF">2019-06-19T11:36:00Z</dcterms:modified>
</cp:coreProperties>
</file>