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smtClean="0"/>
              <a:t>Bridge Cheat Sheet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5C51F-7995-47F5-AC87-42E538F89E77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17FB-F51F-4D86-BD75-437AA350F2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95354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smtClean="0"/>
              <a:t>Bridge Cheat Sheet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569C-BA01-4DE6-AD7F-AEF7F83BBCB3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39A3A-AD9E-4B48-8AD2-A6FCF9224E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67509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smtClean="0"/>
              <a:t>Bridge Cheat Sheet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45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ussellsBridge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ussell.contact@gmail.com" TargetMode="External"/><Relationship Id="rId4" Type="http://schemas.openxmlformats.org/officeDocument/2006/relationships/hyperlink" Target="https://tinyurl.com/RussellBridge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89832"/>
              </p:ext>
            </p:extLst>
          </p:nvPr>
        </p:nvGraphicFramePr>
        <p:xfrm>
          <a:off x="2323779" y="737371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85224"/>
              </p:ext>
            </p:extLst>
          </p:nvPr>
        </p:nvGraphicFramePr>
        <p:xfrm>
          <a:off x="300367" y="302302"/>
          <a:ext cx="572512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725120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- 17 points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(exclude length),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balanced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(no voids,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singletons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2+ doubletons).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[4, 5]</a:t>
                      </a:r>
                      <a:endParaRPr lang="en-ZA" sz="1000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- 22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(exclude length),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 can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doubletons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 </a:t>
                      </a:r>
                      <a:r>
                        <a:rPr lang="en-ZA" sz="1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strongest suit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ZA" sz="1000" i="1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[5]</a:t>
                      </a:r>
                      <a:endParaRPr lang="en-ZA" sz="1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- 9 points (exclude length)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points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N.B. exclude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points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N.B. exclude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with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honours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[8]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39877"/>
              </p:ext>
            </p:extLst>
          </p:nvPr>
        </p:nvGraphicFramePr>
        <p:xfrm>
          <a:off x="6217900" y="307123"/>
          <a:ext cx="5812291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5812291"/>
              </a:tblGrid>
              <a:tr h="307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also include 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[6, 11]</a:t>
                      </a:r>
                      <a:endParaRPr lang="en-ZA" sz="1000" b="0" u="none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5+ points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otherwise pass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[6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Suite 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b="1" dirty="0" smtClean="0">
                        <a:solidFill>
                          <a:schemeClr val="tx1"/>
                        </a:solidFill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Opening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Suite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(e.g. </a:t>
                      </a:r>
                      <a:r>
                        <a:rPr lang="en-ZA" sz="1000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1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ZA" sz="1000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2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Fit 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(5-9 </a:t>
                      </a:r>
                      <a:r>
                        <a:rPr lang="en-ZA" sz="8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ZA" sz="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(10-11 </a:t>
                      </a:r>
                      <a:r>
                        <a:rPr lang="en-ZA" sz="8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ZA" sz="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(12+ </a:t>
                      </a:r>
                      <a:r>
                        <a:rPr lang="en-ZA" sz="8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ZA" sz="8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points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E.g. 1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cards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(5-9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(10+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points.</a:t>
                      </a:r>
                      <a:endParaRPr lang="en-ZA" sz="1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2 (e.g. 1</a:t>
                      </a:r>
                      <a:r>
                        <a:rPr lang="en-ZA" sz="1000" b="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b="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b="0" i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0" i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cards and 10+ points</a:t>
                      </a:r>
                      <a:r>
                        <a:rPr lang="en-ZA" sz="1000" b="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ZA" sz="10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en-ZA" sz="1000" b="1" u="sng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[6]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cannot support partner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 no 4+ card suit at 1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ery 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common 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showing </a:t>
                      </a:r>
                      <a:r>
                        <a:rPr lang="en-ZA" sz="1000" b="1" i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5-9 pts</a:t>
                      </a:r>
                      <a:r>
                        <a:rPr lang="en-ZA" sz="1000" b="1" i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i="0" u="sng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response is 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a forcing bid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(unlike the change of suite bid).</a:t>
                      </a:r>
                      <a:endParaRPr lang="en-ZA" sz="1000" i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ZA" sz="1000" b="1" u="sng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1NT</a:t>
                      </a:r>
                      <a:r>
                        <a:rPr lang="en-ZA" sz="1000" b="1" u="none" baseline="0" dirty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ZA" sz="1000" b="1" u="sng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1NT : 8,9,10+ rule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points: pass, 9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ZA" sz="1000" b="1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 : </a:t>
                      </a: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4+ points bid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otherwise pass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b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 to Take 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 Double</a:t>
                      </a:r>
                      <a:r>
                        <a:rPr lang="en-ZA" sz="1000" b="0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endParaRPr lang="en-ZA" sz="1000" b="0" u="none" baseline="0" dirty="0" smtClean="0"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ZA" sz="1000" b="0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longest suit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matter how weak the 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hand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0" u="none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7+ pts with no 5+ card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negative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pts, 5 card suite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bid best (long) suite (2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2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, </a:t>
                      </a:r>
                      <a:r>
                        <a:rPr lang="en-ZA" sz="1000" u="non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response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Note that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not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is used to represent a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</a:t>
                      </a:r>
                      <a:r>
                        <a:rPr lang="en-ZA" sz="1000" b="1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Stayman Convention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When 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partner opens 1NT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and you have 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9+ points and a 4 card major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, bid 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46023"/>
              </p:ext>
            </p:extLst>
          </p:nvPr>
        </p:nvGraphicFramePr>
        <p:xfrm>
          <a:off x="6618390" y="4518696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719"/>
              </p:ext>
            </p:extLst>
          </p:nvPr>
        </p:nvGraphicFramePr>
        <p:xfrm>
          <a:off x="300367" y="2169684"/>
          <a:ext cx="572512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725120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add points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length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considering an overcall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[9,11]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</a:t>
                      </a: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Suite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Requires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9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points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1 level, 10+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points at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(A, K+1,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Q+2, J+3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[9]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u="none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(2 or less cards)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1779" y="12756"/>
            <a:ext cx="1016001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17900" y="12756"/>
            <a:ext cx="336609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to Partners opening Bid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79" y="1887522"/>
            <a:ext cx="3573234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 (Raising the bid set by the opponent)</a:t>
            </a:r>
            <a:endParaRPr lang="en-Z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257177" y="6299369"/>
            <a:ext cx="2667559" cy="5078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ZA" sz="900" b="1" dirty="0" smtClean="0"/>
              <a:t>Download </a:t>
            </a:r>
            <a:r>
              <a:rPr lang="en-ZA" sz="900" dirty="0"/>
              <a:t>(Note </a:t>
            </a:r>
            <a:r>
              <a:rPr lang="en-ZA" sz="900" dirty="0" smtClean="0"/>
              <a:t>that Russell </a:t>
            </a:r>
            <a:r>
              <a:rPr lang="en-ZA" sz="900" dirty="0"/>
              <a:t>has 2 L’s</a:t>
            </a:r>
            <a:r>
              <a:rPr lang="en-ZA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smtClean="0"/>
              <a:t>PDF </a:t>
            </a:r>
            <a:r>
              <a:rPr lang="en-ZA" sz="900" dirty="0" smtClean="0">
                <a:hlinkClick r:id="rId3"/>
              </a:rPr>
              <a:t>https</a:t>
            </a:r>
            <a:r>
              <a:rPr lang="en-ZA" sz="900" dirty="0">
                <a:hlinkClick r:id="rId3"/>
              </a:rPr>
              <a:t>://</a:t>
            </a:r>
            <a:r>
              <a:rPr lang="en-ZA" sz="900" dirty="0" smtClean="0">
                <a:hlinkClick r:id="rId3"/>
              </a:rPr>
              <a:t>tinyurl.com/RussellsBridgePDF</a:t>
            </a:r>
            <a:r>
              <a:rPr lang="en-ZA" sz="900" dirty="0"/>
              <a:t> </a:t>
            </a:r>
            <a:endParaRPr lang="en-ZA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err="1" smtClean="0"/>
              <a:t>Powerpoint</a:t>
            </a:r>
            <a:r>
              <a:rPr lang="en-ZA" sz="900" dirty="0" smtClean="0"/>
              <a:t> </a:t>
            </a:r>
            <a:r>
              <a:rPr lang="en-ZA" sz="900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ZA" sz="900" u="sng" dirty="0">
                <a:solidFill>
                  <a:srgbClr val="0070C0"/>
                </a:solidFill>
                <a:hlinkClick r:id="rId4"/>
              </a:rPr>
              <a:t>://</a:t>
            </a:r>
            <a:r>
              <a:rPr lang="en-ZA" sz="900" u="sng" dirty="0" smtClean="0">
                <a:solidFill>
                  <a:srgbClr val="0070C0"/>
                </a:solidFill>
                <a:hlinkClick r:id="rId4"/>
              </a:rPr>
              <a:t>tinyurl.com/RussellBridgePPT</a:t>
            </a:r>
            <a:endParaRPr lang="en-ZA" sz="900" u="sng" dirty="0" smtClean="0">
              <a:solidFill>
                <a:srgbClr val="0070C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0300473" y="1201490"/>
            <a:ext cx="157762" cy="312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10458235" y="1129394"/>
            <a:ext cx="1463084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NB. Partner cannot pass after an initial change of suite and </a:t>
            </a:r>
            <a:r>
              <a:rPr lang="en-ZA" sz="800" b="1" dirty="0" smtClean="0"/>
              <a:t>must respond again.</a:t>
            </a:r>
            <a:endParaRPr lang="en-ZA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0019" y="6294206"/>
            <a:ext cx="2957158" cy="50783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0"/>
            <a:r>
              <a:rPr lang="en-ZA" sz="900" dirty="0">
                <a:solidFill>
                  <a:prstClr val="black"/>
                </a:solidFill>
              </a:rPr>
              <a:t>My email:  </a:t>
            </a:r>
            <a:r>
              <a:rPr lang="en-ZA" sz="900" dirty="0">
                <a:solidFill>
                  <a:prstClr val="black"/>
                </a:solidFill>
                <a:hlinkClick r:id="rId5"/>
              </a:rPr>
              <a:t>russell.contact@gmail.com</a:t>
            </a:r>
            <a:r>
              <a:rPr lang="en-ZA" sz="900" dirty="0">
                <a:solidFill>
                  <a:prstClr val="black"/>
                </a:solidFill>
              </a:rPr>
              <a:t>  Cell: 083 709 8553.</a:t>
            </a:r>
          </a:p>
          <a:p>
            <a:pPr lvl="0"/>
            <a:r>
              <a:rPr lang="en-ZA" sz="900" dirty="0">
                <a:solidFill>
                  <a:prstClr val="black"/>
                </a:solidFill>
              </a:rPr>
              <a:t>Feel free to share or improve </a:t>
            </a:r>
            <a:r>
              <a:rPr lang="en-ZA" sz="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ZA" sz="9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/>
            <a:r>
              <a:rPr lang="en-ZA" sz="900" i="1" dirty="0" smtClean="0">
                <a:solidFill>
                  <a:srgbClr val="002060"/>
                </a:solidFill>
              </a:rPr>
              <a:t>Last </a:t>
            </a:r>
            <a:r>
              <a:rPr lang="en-ZA" sz="900" i="1" dirty="0">
                <a:solidFill>
                  <a:srgbClr val="002060"/>
                </a:solidFill>
              </a:rPr>
              <a:t>updated: 25 June 2019 11:45pm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6662" y="6617507"/>
            <a:ext cx="3871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ZA" sz="1000" i="1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Lessons referenced at end of each line. E.g. [8] means </a:t>
            </a:r>
            <a:r>
              <a:rPr lang="en-ZA" sz="1000" b="1" i="1" u="sng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 to Lesson 8</a:t>
            </a:r>
            <a:endParaRPr lang="en-ZA" sz="1000" b="1" u="sng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73015" y="5078511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ZA" sz="1000" i="1" dirty="0" smtClean="0">
                <a:solidFill>
                  <a:srgbClr val="44546A">
                    <a:lumMod val="60000"/>
                    <a:lumOff val="4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[6, 7]</a:t>
            </a:r>
            <a:endParaRPr lang="en-ZA" sz="1000" b="1" u="sng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11360895" y="4517377"/>
            <a:ext cx="212120" cy="1349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/>
          <p:cNvSpPr txBox="1"/>
          <p:nvPr/>
        </p:nvSpPr>
        <p:spPr>
          <a:xfrm>
            <a:off x="291779" y="3292867"/>
            <a:ext cx="2391656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Openers Rebid (2</a:t>
            </a:r>
            <a:r>
              <a:rPr lang="en-ZA" sz="1200" baseline="30000" dirty="0" smtClean="0"/>
              <a:t>nd</a:t>
            </a:r>
            <a:r>
              <a:rPr lang="en-ZA" sz="1200" dirty="0" smtClean="0"/>
              <a:t> bid by declarer)</a:t>
            </a:r>
            <a:endParaRPr lang="en-ZA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39488"/>
              </p:ext>
            </p:extLst>
          </p:nvPr>
        </p:nvGraphicFramePr>
        <p:xfrm>
          <a:off x="300367" y="3577096"/>
          <a:ext cx="5725120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5725120"/>
              </a:tblGrid>
              <a:tr h="24620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Rebidding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Balanced Hand</a:t>
                      </a:r>
                      <a:endParaRPr lang="en-ZA" sz="1000" b="0" i="1" dirty="0" smtClean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12-14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Rebid at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possible NT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level </a:t>
                      </a:r>
                      <a:endParaRPr lang="en-ZA" sz="1000" b="1" i="1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18-19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always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in NT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ZA" sz="1000" i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Rebidding Your Suite (Unbalanced)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6+ cards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and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12-15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),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16-17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),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18-19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3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  <a:endParaRPr lang="en-ZA" sz="1000" i="1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Change of Suite by Opener (Unbalanced)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Second suite 4-5 cards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and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&lt;18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),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18+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NB. A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Jump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in suite by opener is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forcing to game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and shows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18+ points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000" b="1" u="none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Raising Responders Suite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(Unbalanced)</a:t>
                      </a:r>
                      <a:endParaRPr lang="en-ZA" sz="1000" b="1" u="none" baseline="0" dirty="0" smtClean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4-5 cards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and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12-15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),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16-17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), (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18+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800" b="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3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000" b="1" i="0" u="none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6-4 and 7-4 Hands (Unbalanced)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6-4 Hands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Open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6-&gt;4-&gt;6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(6 card suite, then 4 card suite , then 6 again when you get the chance)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7-4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Hands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Rebid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just the 7 card suite again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emphasize the length.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Ignore the 4 card suite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Stayman Convention (Responding to </a:t>
                      </a: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 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If you have </a:t>
                      </a: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ZA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4 card major</a:t>
                      </a:r>
                      <a:endParaRPr lang="en-ZA" sz="10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</a:t>
                      </a:r>
                      <a:r>
                        <a:rPr lang="en-ZA" sz="1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If you have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4 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or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.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Respond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2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If you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only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have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</a:t>
                      </a:r>
                      <a:endParaRPr lang="en-ZA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639300" y="3692405"/>
            <a:ext cx="875562" cy="181273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tIns="28800" bIns="28800" rtlCol="0">
            <a:spAutoFit/>
          </a:bodyPr>
          <a:lstStyle/>
          <a:p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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-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; 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1NT</a:t>
            </a:r>
            <a:endParaRPr lang="en-ZA" sz="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9632" y="3879324"/>
            <a:ext cx="875562" cy="181273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tIns="28800" bIns="28800" rtlCol="0">
            <a:spAutoFit/>
          </a:bodyPr>
          <a:lstStyle/>
          <a:p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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-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; 2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NT</a:t>
            </a:r>
            <a:endParaRPr lang="en-ZA" sz="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8867" y="4623584"/>
            <a:ext cx="1361306" cy="187496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tIns="28800" bIns="28800" rtlCol="0">
            <a:spAutoFit/>
          </a:bodyPr>
          <a:lstStyle/>
          <a:p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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-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;</a:t>
            </a:r>
            <a:r>
              <a:rPr lang="en-ZA" sz="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ZA" sz="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ZA" sz="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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(18+ points)</a:t>
            </a:r>
            <a:endParaRPr lang="en-ZA" sz="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15641" y="2279842"/>
            <a:ext cx="1455274" cy="181273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tIns="28800" bIns="28800" rtlCol="0">
            <a:spAutoFit/>
          </a:bodyPr>
          <a:lstStyle/>
          <a:p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66% chance of making game</a:t>
            </a:r>
            <a:endParaRPr lang="en-ZA" sz="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5681" y="3762180"/>
            <a:ext cx="1879055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NB. </a:t>
            </a:r>
            <a:r>
              <a:rPr lang="en-ZA" sz="800" dirty="0" smtClean="0"/>
              <a:t>Remember that </a:t>
            </a:r>
            <a:r>
              <a:rPr lang="en-ZA" sz="800" b="1" dirty="0" smtClean="0"/>
              <a:t>a change of suite by responder is forcing for one round </a:t>
            </a:r>
            <a:r>
              <a:rPr lang="en-ZA" sz="800" dirty="0" smtClean="0"/>
              <a:t>(you cannot pass)</a:t>
            </a:r>
            <a:endParaRPr lang="en-ZA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326862" y="4943601"/>
            <a:ext cx="1478582" cy="181273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tIns="28800" bIns="28800" rtlCol="0">
            <a:spAutoFit/>
          </a:bodyPr>
          <a:lstStyle/>
          <a:p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ZA" sz="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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-</a:t>
            </a:r>
            <a:r>
              <a:rPr lang="en-ZA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2</a:t>
            </a:r>
            <a:r>
              <a:rPr lang="en-ZA" sz="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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;</a:t>
            </a:r>
            <a:r>
              <a:rPr lang="en-ZA" sz="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ZA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3</a:t>
            </a:r>
            <a:r>
              <a:rPr lang="en-ZA" sz="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</a:t>
            </a:r>
            <a:r>
              <a:rPr lang="en-ZA" sz="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(12-15 points)</a:t>
            </a:r>
            <a:endParaRPr lang="en-ZA" sz="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65222"/>
              </p:ext>
            </p:extLst>
          </p:nvPr>
        </p:nvGraphicFramePr>
        <p:xfrm>
          <a:off x="55098" y="344872"/>
          <a:ext cx="5708993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708993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 needs 3 touching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(Called </a:t>
                      </a:r>
                      <a:r>
                        <a:rPr lang="en-ZA" sz="1000" i="1" u="sng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[11]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91" y="61415"/>
            <a:ext cx="1394573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45606"/>
              </p:ext>
            </p:extLst>
          </p:nvPr>
        </p:nvGraphicFramePr>
        <p:xfrm>
          <a:off x="6171040" y="365634"/>
          <a:ext cx="4630207" cy="978408"/>
        </p:xfrm>
        <a:graphic>
          <a:graphicData uri="http://schemas.openxmlformats.org/drawingml/2006/table">
            <a:tbl>
              <a:tblPr firstRow="1" firstCol="1" bandRow="1"/>
              <a:tblGrid>
                <a:gridCol w="4630207"/>
              </a:tblGrid>
              <a:tr h="923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Playing 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  <a:endParaRPr lang="en-ZA" sz="1000" i="1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 distribution</a:t>
                      </a:r>
                      <a:r>
                        <a:rPr lang="en-ZA" sz="1000" b="1" i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b="1" i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cards likely slightly unevenly distributed e.g.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(4,2)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not (3,3)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[7]</a:t>
                      </a:r>
                      <a:endParaRPr lang="en-ZA" sz="1000" i="1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Odd cards likely evenly distributed e.g.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(2,1)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or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(3,2)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[7]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ZA" sz="1000" b="1" i="0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Finesse</a:t>
                      </a:r>
                      <a:r>
                        <a:rPr lang="en-ZA" sz="1000" b="1" i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ZA" sz="1000" b="0" i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ZA" sz="1000" b="0" i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lay small cards</a:t>
                      </a:r>
                      <a:r>
                        <a:rPr lang="en-ZA" sz="1000" b="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towards larger cards to try and draw out a high card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1040" y="61415"/>
            <a:ext cx="1394573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73350"/>
              </p:ext>
            </p:extLst>
          </p:nvPr>
        </p:nvGraphicFramePr>
        <p:xfrm>
          <a:off x="67050" y="1304400"/>
          <a:ext cx="5725469" cy="1244029"/>
        </p:xfrm>
        <a:graphic>
          <a:graphicData uri="http://schemas.openxmlformats.org/drawingml/2006/table">
            <a:tbl>
              <a:tblPr firstRow="1" firstCol="1" bandRow="1"/>
              <a:tblGrid>
                <a:gridCol w="5725469"/>
              </a:tblGrid>
              <a:tr h="1244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lead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purposes,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(T) is considered an honour card</a:t>
                      </a:r>
                      <a:r>
                        <a:rPr lang="en-ZA" sz="10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a sequence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Middle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Down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3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[10]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050" y="997144"/>
            <a:ext cx="1524867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720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1499</Words>
  <Application>Microsoft Office PowerPoint</Application>
  <PresentationFormat>Widescreen</PresentationFormat>
  <Paragraphs>149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 Symbol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</cp:lastModifiedBy>
  <cp:revision>126</cp:revision>
  <cp:lastPrinted>2019-06-19T11:27:11Z</cp:lastPrinted>
  <dcterms:created xsi:type="dcterms:W3CDTF">2019-06-12T09:53:31Z</dcterms:created>
  <dcterms:modified xsi:type="dcterms:W3CDTF">2019-11-12T15:43:05Z</dcterms:modified>
</cp:coreProperties>
</file>