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347" r:id="rId3"/>
    <p:sldId id="348" r:id="rId4"/>
    <p:sldId id="356" r:id="rId5"/>
    <p:sldId id="306" r:id="rId6"/>
    <p:sldId id="355" r:id="rId7"/>
    <p:sldId id="349" r:id="rId8"/>
    <p:sldId id="352" r:id="rId9"/>
    <p:sldId id="353" r:id="rId10"/>
    <p:sldId id="307" r:id="rId11"/>
    <p:sldId id="351" r:id="rId12"/>
  </p:sldIdLst>
  <p:sldSz cx="12192000" cy="6858000"/>
  <p:notesSz cx="6858000" cy="12192000"/>
  <p:defaultTextStyle>
    <a:defPPr>
      <a:defRPr lang="ru-RU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7A97"/>
    <a:srgbClr val="116B7D"/>
    <a:srgbClr val="4B1B13"/>
    <a:srgbClr val="700000"/>
    <a:srgbClr val="C57269"/>
    <a:srgbClr val="92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FECB4D8-DB02-4DC6-A0A2-4F2EBAE1DC90}" styleName="Средний стиль 1 — акцент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69C7853C-536D-4A76-A0AE-DD22124D55A5}" styleName="Стиль из темы 1 - акцент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381" autoAdjust="0"/>
    <p:restoredTop sz="94660"/>
  </p:normalViewPr>
  <p:slideViewPr>
    <p:cSldViewPr>
      <p:cViewPr>
        <p:scale>
          <a:sx n="75" d="100"/>
          <a:sy n="75" d="100"/>
        </p:scale>
        <p:origin x="-978" y="-2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3" d="100"/>
          <a:sy n="53" d="100"/>
        </p:scale>
        <p:origin x="-3654" y="-96"/>
      </p:cViewPr>
      <p:guideLst>
        <p:guide orient="horz" pos="384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6096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6096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F06852-CFC1-4B1A-AF02-C66EA09B6FFF}" type="datetimeFigureOut">
              <a:rPr lang="ru-RU" smtClean="0"/>
              <a:t>26.07.2021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11580813"/>
            <a:ext cx="2971800" cy="6096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11580813"/>
            <a:ext cx="2971800" cy="6096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34F717-126E-452D-8367-A05EB124C5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3158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6111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6111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4DCA98-92C0-4F48-89D1-3FD303C7CE35}" type="datetimeFigureOut">
              <a:rPr lang="ru-RU" smtClean="0"/>
              <a:t>26.07.2021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-228600" y="1524000"/>
            <a:ext cx="7315200" cy="41148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5867400"/>
            <a:ext cx="5486400" cy="48006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11580813"/>
            <a:ext cx="2971800" cy="6111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11580813"/>
            <a:ext cx="2971800" cy="6111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5F47EF-21AF-41BD-AB82-5A4B797CA3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04721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5F47EF-21AF-41BD-AB82-5A4B797CA39E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90704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5F47EF-21AF-41BD-AB82-5A4B797CA39E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27360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http://991534A3C7251C9405CF94537ACCF30B.dms.sberbank.ru/991534A3C7251C9405CF94537ACCF30B-D440A21A956D124775E2C7E5463C2229-60BBB1E720F74602F5F5025182EDED22/1.png" TargetMode="Externa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http://991534A3C7251C9405CF94537ACCF30B.dms.sberbank.ru/991534A3C7251C9405CF94537ACCF30B-D440A21A956D124775E2C7E5463C2229-60BBB1E720F74602F5F5025182EDED22/1.png" TargetMode="Externa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obj" userDrawn="1">
  <p:cSld name="1_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bg object 16"/>
          <p:cNvSpPr/>
          <p:nvPr/>
        </p:nvSpPr>
        <p:spPr bwMode="auto">
          <a:xfrm rot="10800000">
            <a:off x="0" y="0"/>
            <a:ext cx="12188952" cy="2667000"/>
          </a:xfrm>
          <a:prstGeom prst="rect">
            <a:avLst/>
          </a:prstGeom>
          <a:blipFill>
            <a:blip r:embed="rId2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5" name="Holder 2"/>
          <p:cNvSpPr>
            <a:spLocks noGrp="1"/>
          </p:cNvSpPr>
          <p:nvPr>
            <p:ph type="title"/>
          </p:nvPr>
        </p:nvSpPr>
        <p:spPr bwMode="auto">
          <a:xfrm>
            <a:off x="685800" y="2667000"/>
            <a:ext cx="7493328" cy="1933575"/>
          </a:xfrm>
          <a:prstGeom prst="rect">
            <a:avLst/>
          </a:prstGeom>
        </p:spPr>
        <p:txBody>
          <a:bodyPr lIns="0" tIns="0" rIns="0" bIns="0"/>
          <a:lstStyle>
            <a:lvl1pPr>
              <a:defRPr sz="6600" b="0" i="0">
                <a:solidFill>
                  <a:schemeClr val="tx1"/>
                </a:solidFill>
                <a:latin typeface="SBSansDisplay-Light"/>
                <a:cs typeface="SBSansDisplay-Light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Holder 3"/>
          <p:cNvSpPr>
            <a:spLocks noGrp="1"/>
          </p:cNvSpPr>
          <p:nvPr>
            <p:ph type="ftr" sz="quarter" idx="5"/>
          </p:nvPr>
        </p:nvSpPr>
        <p:spPr bwMode="auto"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7" name="Holder 4"/>
          <p:cNvSpPr>
            <a:spLocks noGrp="1"/>
          </p:cNvSpPr>
          <p:nvPr>
            <p:ph type="dt" sz="half" idx="6"/>
          </p:nvPr>
        </p:nvSpPr>
        <p:spPr bwMode="auto"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Holder 5"/>
          <p:cNvSpPr>
            <a:spLocks noGrp="1"/>
          </p:cNvSpPr>
          <p:nvPr>
            <p:ph type="sldNum" sz="quarter" idx="7"/>
          </p:nvPr>
        </p:nvSpPr>
        <p:spPr bwMode="auto"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6F15528-21DE-4FAA-801E-634DDDAF4B2B}" type="slidenum">
              <a:rPr/>
              <a:t>‹#›</a:t>
            </a:fld>
            <a:endParaRPr/>
          </a:p>
        </p:txBody>
      </p:sp>
      <p:pic>
        <p:nvPicPr>
          <p:cNvPr id="9" name="Рисунок 5"/>
          <p:cNvPicPr>
            <a:picLocks noChangeAspect="1"/>
          </p:cNvPicPr>
          <p:nvPr userDrawn="1"/>
        </p:nvPicPr>
        <p:blipFill>
          <a:blip r:embed="rId3"/>
          <a:stretch/>
        </p:blipFill>
        <p:spPr bwMode="auto">
          <a:xfrm>
            <a:off x="713526" y="715959"/>
            <a:ext cx="3528959" cy="717426"/>
          </a:xfrm>
          <a:prstGeom prst="rect">
            <a:avLst/>
          </a:prstGeom>
        </p:spPr>
      </p:pic>
      <p:pic>
        <p:nvPicPr>
          <p:cNvPr id="2" name="Рисунок 1" descr="http://991534A3C7251C9405CF94537ACCF30B.dms.sberbank.ru/991534A3C7251C9405CF94537ACCF30B-D440A21A956D124775E2C7E5463C2229-60BBB1E720F74602F5F5025182EDED22/1.png"/>
          <p:cNvPicPr>
            <a:picLocks/>
          </p:cNvPicPr>
          <p:nvPr userDrawn="1"/>
        </p:nvPicPr>
        <p:blipFill>
          <a:blip r:link="rId4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13_Пустой слай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 rot="5400000">
            <a:off x="5644443" y="310447"/>
            <a:ext cx="6858001" cy="6237110"/>
          </a:xfrm>
          <a:prstGeom prst="rect">
            <a:avLst/>
          </a:prstGeom>
        </p:spPr>
      </p:pic>
      <p:sp>
        <p:nvSpPr>
          <p:cNvPr id="5" name="Номер слайда 5"/>
          <p:cNvSpPr>
            <a:spLocks noAdjustHandles="1"/>
          </p:cNvSpPr>
          <p:nvPr userDrawn="1"/>
        </p:nvSpPr>
        <p:spPr bwMode="auto">
          <a:xfrm>
            <a:off x="921036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>
              <a:defRPr sz="1200" b="0" i="0">
                <a:solidFill>
                  <a:schemeClr val="tx1">
                    <a:tint val="75000"/>
                  </a:schemeClr>
                </a:solidFill>
                <a:latin typeface="SB Sans Display Regular"/>
                <a:ea typeface="+mn-ea"/>
                <a:cs typeface="+mn-cs"/>
              </a:defRPr>
            </a:lvl1pPr>
            <a:lvl2pPr marL="457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B5FE8ADF-25A3-4B39-A1EB-43B990C73963}" type="slidenum">
              <a:rPr lang="ru-RU" b="0" i="0">
                <a:solidFill>
                  <a:schemeClr val="bg1"/>
                </a:solidFill>
                <a:latin typeface="SB Sans Display Light"/>
                <a:cs typeface="SB Sans Display Light"/>
              </a:rPr>
              <a:t>‹#›</a:t>
            </a:fld>
            <a:endParaRPr lang="ru-RU" b="0" i="0">
              <a:solidFill>
                <a:schemeClr val="bg1"/>
              </a:solidFill>
              <a:latin typeface="SB Sans Display Light"/>
              <a:cs typeface="SB Sans Display Light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 bwMode="auto">
          <a:xfrm>
            <a:off x="625703" y="365291"/>
            <a:ext cx="10728324" cy="1325563"/>
          </a:xfrm>
          <a:prstGeom prst="rect">
            <a:avLst/>
          </a:prstGeom>
        </p:spPr>
        <p:txBody>
          <a:bodyPr/>
          <a:lstStyle>
            <a:lvl1pPr algn="l">
              <a:defRPr sz="4400" b="0" i="0">
                <a:solidFill>
                  <a:schemeClr val="tx1"/>
                </a:solidFill>
                <a:latin typeface="SB Sans Display Light"/>
                <a:cs typeface="SB Sans Display Light"/>
              </a:defRPr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ru-RU"/>
          </a:p>
        </p:txBody>
      </p:sp>
      <p:pic>
        <p:nvPicPr>
          <p:cNvPr id="2" name="Рисунок 1" descr="http://991534A3C7251C9405CF94537ACCF30B.dms.sberbank.ru/991534A3C7251C9405CF94537ACCF30B-D440A21A956D124775E2C7E5463C2229-60BBB1E720F74602F5F5025182EDED22/1.png"/>
          <p:cNvPicPr>
            <a:picLocks/>
          </p:cNvPicPr>
          <p:nvPr userDrawn="1"/>
        </p:nvPicPr>
        <p:blipFill>
          <a:blip r:link="rId3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3" name="Рисунок 2" descr="http://991534A3C7251C9405CF94537ACCF30B.dms.sberbank.ru/991534A3C7251C9405CF94537ACCF30B-D440A21A956D124775E2C7E5463C2229-60BBB1E720F74602F5F5025182EDED22/1.png"/>
          <p:cNvPicPr>
            <a:picLocks/>
          </p:cNvPicPr>
          <p:nvPr userDrawn="1"/>
        </p:nvPicPr>
        <p:blipFill>
          <a:blip r:link="rId3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7" name="Рисунок 6" descr="http://991534A3C7251C9405CF94537ACCF30B.dms.sberbank.ru/991534A3C7251C9405CF94537ACCF30B-D440A21A956D124775E2C7E5463C2229-60BBB1E720F74602F5F5025182EDED22/1.png"/>
          <p:cNvPicPr>
            <a:picLocks/>
          </p:cNvPicPr>
          <p:nvPr userDrawn="1"/>
        </p:nvPicPr>
        <p:blipFill>
          <a:blip r:link="rId3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865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6_Custom Layou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 rot="16199999">
            <a:off x="-310445" y="310446"/>
            <a:ext cx="6858001" cy="623711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7_Custom Layou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Holder 5"/>
          <p:cNvSpPr>
            <a:spLocks noGrp="1"/>
          </p:cNvSpPr>
          <p:nvPr>
            <p:ph type="sldNum" sz="quarter" idx="7"/>
          </p:nvPr>
        </p:nvSpPr>
        <p:spPr bwMode="auto">
          <a:xfrm>
            <a:off x="11568608" y="24609"/>
            <a:ext cx="500137" cy="492443"/>
          </a:xfrm>
        </p:spPr>
        <p:txBody>
          <a:bodyPr wrap="none" lIns="0" tIns="0" rIns="0" bIns="0" anchor="t">
            <a:spAutoFit/>
          </a:bodyPr>
          <a:lstStyle>
            <a:lvl1pPr algn="r">
              <a:defRPr sz="3200">
                <a:solidFill>
                  <a:schemeClr val="bg1">
                    <a:lumMod val="85000"/>
                  </a:schemeClr>
                </a:solidFill>
                <a:effectLst/>
                <a:latin typeface="Century Gothic" panose="020B0502020202020204" pitchFamily="34" charset="0"/>
              </a:defRPr>
            </a:lvl1pPr>
          </a:lstStyle>
          <a:p>
            <a:pPr>
              <a:defRPr/>
            </a:pPr>
            <a:fld id="{B6F15528-21DE-4FAA-801E-634DDDAF4B2B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96179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5" name="Текст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</a:p>
        </p:txBody>
      </p:sp>
      <p:sp>
        <p:nvSpPr>
          <p:cNvPr id="6" name="Дата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ижний колонтитул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Номер слайда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3E68939-3EB5-44F6-8D41-33285E24A685}" type="slidenum">
              <a:rPr lang="ru-RU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77" r:id="rId2"/>
    <p:sldLayoutId id="2147483678" r:id="rId3"/>
    <p:sldLayoutId id="2147483679" r:id="rId4"/>
  </p:sldLayoutIdLst>
  <p:hf hdr="0" ftr="0" dt="0"/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http://991534A3C7251C9405CF94537ACCF30B.dms.sberbank.ru/991534A3C7251C9405CF94537ACCF30B-D440A21A956D124775E2C7E5463C2229-60BBB1E720F74602F5F5025182EDED22/1.png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7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8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9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usrus27rus/School-SQL-Pl-SQL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4"/>
          <p:cNvSpPr>
            <a:spLocks/>
          </p:cNvSpPr>
          <p:nvPr/>
        </p:nvSpPr>
        <p:spPr bwMode="auto">
          <a:xfrm>
            <a:off x="551384" y="2204864"/>
            <a:ext cx="11386864" cy="2448272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>
              <a:defRPr sz="6000" b="0" i="0">
                <a:latin typeface="SB Sans Display Light"/>
                <a:ea typeface="+mj-ea"/>
                <a:cs typeface="SB Sans Display Light"/>
              </a:defRPr>
            </a:lvl1pPr>
          </a:lstStyle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b="1" dirty="0">
              <a:latin typeface="+mj-lt"/>
            </a:endParaRPr>
          </a:p>
        </p:txBody>
      </p:sp>
      <p:sp>
        <p:nvSpPr>
          <p:cNvPr id="5" name="Text Placeholder 3"/>
          <p:cNvSpPr>
            <a:spLocks/>
          </p:cNvSpPr>
          <p:nvPr/>
        </p:nvSpPr>
        <p:spPr bwMode="auto">
          <a:xfrm>
            <a:off x="3308028" y="5042912"/>
            <a:ext cx="4097063" cy="361766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ct val="103299"/>
              </a:lnSpc>
              <a:spcBef>
                <a:spcPts val="50"/>
              </a:spcBef>
            </a:pPr>
            <a:r>
              <a:rPr lang="ru-RU" sz="2400" spc="-5" dirty="0">
                <a:effectLst>
                  <a:glow rad="25400">
                    <a:schemeClr val="bg1">
                      <a:alpha val="63000"/>
                    </a:schemeClr>
                  </a:glow>
                </a:effectLst>
                <a:latin typeface="+mj-lt"/>
                <a:cs typeface="SBSansText-Light"/>
              </a:rPr>
              <a:t>Студент: Гуенко Р.Л. </a:t>
            </a:r>
          </a:p>
        </p:txBody>
      </p:sp>
      <p:sp>
        <p:nvSpPr>
          <p:cNvPr id="7" name="TextBox 35">
            <a:extLst>
              <a:ext uri="{FF2B5EF4-FFF2-40B4-BE49-F238E27FC236}">
                <a16:creationId xmlns:a16="http://schemas.microsoft.com/office/drawing/2014/main" xmlns="" id="{FFE5BB39-F6A6-43BC-BA7E-53FDB72933B3}"/>
              </a:ext>
            </a:extLst>
          </p:cNvPr>
          <p:cNvSpPr>
            <a:spLocks/>
          </p:cNvSpPr>
          <p:nvPr/>
        </p:nvSpPr>
        <p:spPr bwMode="auto">
          <a:xfrm>
            <a:off x="5663952" y="1087576"/>
            <a:ext cx="5860277" cy="10310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ru-RU" sz="3050" b="1" dirty="0" smtClean="0">
                <a:effectLst>
                  <a:glow rad="63500">
                    <a:schemeClr val="bg1">
                      <a:alpha val="85000"/>
                    </a:schemeClr>
                  </a:glow>
                </a:effectLst>
                <a:latin typeface="+mj-lt"/>
                <a:cs typeface="Arial" panose="020B0604020202020204" pitchFamily="34" charset="0"/>
              </a:rPr>
              <a:t>ПРОГРАММА </a:t>
            </a:r>
            <a:r>
              <a:rPr lang="ru-RU" sz="3050" b="1" dirty="0">
                <a:effectLst>
                  <a:glow rad="63500">
                    <a:schemeClr val="bg1">
                      <a:alpha val="85000"/>
                    </a:schemeClr>
                  </a:glow>
                </a:effectLst>
                <a:latin typeface="+mj-lt"/>
                <a:cs typeface="Arial" panose="020B0604020202020204" pitchFamily="34" charset="0"/>
              </a:rPr>
              <a:t>«ПЕРЕЗАПУСК</a:t>
            </a:r>
            <a:r>
              <a:rPr lang="ru-RU" sz="3050" b="1" dirty="0" smtClean="0">
                <a:effectLst>
                  <a:glow rad="63500">
                    <a:schemeClr val="bg1">
                      <a:alpha val="85000"/>
                    </a:schemeClr>
                  </a:glow>
                </a:effectLst>
                <a:latin typeface="+mj-lt"/>
                <a:cs typeface="Arial" panose="020B0604020202020204" pitchFamily="34" charset="0"/>
              </a:rPr>
              <a:t>»</a:t>
            </a:r>
          </a:p>
          <a:p>
            <a:pPr algn="r"/>
            <a:r>
              <a:rPr lang="fr-FR" sz="3050" b="1" dirty="0">
                <a:effectLst>
                  <a:glow rad="63500">
                    <a:schemeClr val="bg1">
                      <a:alpha val="85000"/>
                    </a:schemeClr>
                  </a:glow>
                </a:effectLst>
                <a:latin typeface="+mj-lt"/>
                <a:cs typeface="Arial" panose="020B0604020202020204" pitchFamily="34" charset="0"/>
              </a:rPr>
              <a:t>SQL, </a:t>
            </a:r>
            <a:r>
              <a:rPr lang="en-US" sz="3050" b="1" dirty="0">
                <a:effectLst>
                  <a:glow rad="63500">
                    <a:schemeClr val="bg1">
                      <a:alpha val="85000"/>
                    </a:schemeClr>
                  </a:glow>
                </a:effectLst>
                <a:latin typeface="+mj-lt"/>
                <a:cs typeface="Arial" panose="020B0604020202020204" pitchFamily="34" charset="0"/>
              </a:rPr>
              <a:t>PL SQL, </a:t>
            </a:r>
            <a:r>
              <a:rPr lang="fr-FR" sz="3050" b="1" dirty="0">
                <a:effectLst>
                  <a:glow rad="63500">
                    <a:schemeClr val="bg1">
                      <a:alpha val="85000"/>
                    </a:schemeClr>
                  </a:glow>
                </a:effectLst>
                <a:latin typeface="+mj-lt"/>
                <a:cs typeface="Arial" panose="020B0604020202020204" pitchFamily="34" charset="0"/>
              </a:rPr>
              <a:t>PL </a:t>
            </a:r>
            <a:r>
              <a:rPr lang="fr-FR" sz="3050" b="1" dirty="0" smtClean="0">
                <a:effectLst>
                  <a:glow rad="63500">
                    <a:schemeClr val="bg1">
                      <a:alpha val="85000"/>
                    </a:schemeClr>
                  </a:glow>
                </a:effectLst>
                <a:latin typeface="+mj-lt"/>
                <a:cs typeface="Arial" panose="020B0604020202020204" pitchFamily="34" charset="0"/>
              </a:rPr>
              <a:t>Plus</a:t>
            </a:r>
            <a:endParaRPr lang="ru-RU" sz="3050" b="1" dirty="0">
              <a:effectLst>
                <a:glow rad="63500">
                  <a:schemeClr val="bg1">
                    <a:alpha val="85000"/>
                  </a:schemeClr>
                </a:glow>
              </a:effectLst>
              <a:latin typeface="+mj-lt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231DDADD-D012-4924-B434-0AFD0AB713F0}"/>
              </a:ext>
            </a:extLst>
          </p:cNvPr>
          <p:cNvSpPr txBox="1"/>
          <p:nvPr/>
        </p:nvSpPr>
        <p:spPr>
          <a:xfrm>
            <a:off x="8833022" y="5042913"/>
            <a:ext cx="2807594" cy="361766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>
            <a:defPPr>
              <a:defRPr lang="ru-RU"/>
            </a:defPPr>
            <a:lvl1pPr marL="12700" marR="5080">
              <a:lnSpc>
                <a:spcPct val="103299"/>
              </a:lnSpc>
              <a:spcBef>
                <a:spcPts val="50"/>
              </a:spcBef>
              <a:defRPr sz="2400" spc="-5">
                <a:solidFill>
                  <a:srgbClr val="700000"/>
                </a:solidFill>
                <a:latin typeface="Century Gothic" panose="020B0502020202020204" pitchFamily="34" charset="0"/>
                <a:cs typeface="SBSansText-Light"/>
              </a:defRPr>
            </a:lvl1pPr>
          </a:lstStyle>
          <a:p>
            <a:r>
              <a:rPr lang="ru-RU" dirty="0">
                <a:solidFill>
                  <a:schemeClr val="tx1"/>
                </a:solidFill>
                <a:effectLst>
                  <a:glow rad="25400">
                    <a:schemeClr val="bg1">
                      <a:alpha val="63000"/>
                    </a:schemeClr>
                  </a:glow>
                </a:effectLst>
                <a:latin typeface="+mj-lt"/>
              </a:rPr>
              <a:t>Дата: август 2021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4223792" y="3026808"/>
            <a:ext cx="7848872" cy="17697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ru-RU" sz="4400" dirty="0" smtClean="0">
                <a:latin typeface="+mj-lt"/>
                <a:cs typeface="SB Sans Display Semibold"/>
              </a:rPr>
              <a:t>Курсовой проект</a:t>
            </a:r>
            <a:endParaRPr lang="ru-RU" sz="6000" dirty="0" smtClean="0">
              <a:latin typeface="+mj-lt"/>
              <a:cs typeface="SB Sans Display Semibold"/>
            </a:endParaRPr>
          </a:p>
          <a:p>
            <a:pPr lvl="0">
              <a:defRPr/>
            </a:pPr>
            <a:r>
              <a:rPr lang="ru-RU" sz="6500" dirty="0" smtClean="0">
                <a:latin typeface="+mj-lt"/>
                <a:cs typeface="SB Sans Display Semibold"/>
              </a:rPr>
              <a:t>«Кадровая служба»</a:t>
            </a:r>
            <a:endParaRPr lang="ru-RU" sz="6500" b="1" dirty="0">
              <a:latin typeface="+mj-lt"/>
            </a:endParaRPr>
          </a:p>
        </p:txBody>
      </p:sp>
      <p:pic>
        <p:nvPicPr>
          <p:cNvPr id="14" name="Рисунок 13" descr="http://991534A3C7251C9405CF94537ACCF30B.dms.sberbank.ru/991534A3C7251C9405CF94537ACCF30B-D440A21A956D124775E2C7E5463C2229-60BBB1E720F74602F5F5025182EDED22/1.png"/>
          <p:cNvPicPr>
            <a:picLocks/>
          </p:cNvPicPr>
          <p:nvPr/>
        </p:nvPicPr>
        <p:blipFill>
          <a:blip r:link="rId3"/>
          <a:stretch>
            <a:fillRect/>
          </a:stretch>
        </p:blipFill>
        <p:spPr bwMode="auto">
          <a:xfrm>
            <a:off x="197104" y="76220"/>
            <a:ext cx="1588" cy="1588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 bwMode="auto">
          <a:xfrm rot="19436234">
            <a:off x="276525" y="1622867"/>
            <a:ext cx="6609654" cy="241604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>
            <a:defPPr>
              <a:defRPr lang="ru-RU"/>
            </a:defPPr>
            <a:lvl1pPr marL="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6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algn="ctr"/>
            <a:r>
              <a:rPr lang="ru-RU" sz="11500" b="1" cap="none" spc="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ПРОЕКТ</a:t>
            </a:r>
            <a:endParaRPr lang="ru-RU" sz="115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3" name="Прямоугольник 2"/>
          <p:cNvSpPr/>
          <p:nvPr/>
        </p:nvSpPr>
        <p:spPr>
          <a:xfrm rot="19505518">
            <a:off x="1194532" y="2476946"/>
            <a:ext cx="265970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000" dirty="0" smtClean="0">
                <a:solidFill>
                  <a:schemeClr val="accent2">
                    <a:lumMod val="75000"/>
                  </a:schemeClr>
                </a:solidFill>
              </a:rPr>
              <a:t>Рабочий </a:t>
            </a:r>
            <a:r>
              <a:rPr lang="en-US" sz="40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v1.0</a:t>
            </a:r>
            <a:endParaRPr lang="ru-RU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0" name="Picture 2" descr="https://static.tildacdn.com/tild3362-6438-4966-b934-613462323339/how-to-make-a-png-fi.png"/>
          <p:cNvPicPr>
            <a:picLocks noChangeAspect="1" noChangeArrowheads="1"/>
          </p:cNvPicPr>
          <p:nvPr/>
        </p:nvPicPr>
        <p:blipFill rotWithShape="1">
          <a:blip r:embed="rId4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973" t="19910"/>
          <a:stretch/>
        </p:blipFill>
        <p:spPr bwMode="auto">
          <a:xfrm flipV="1">
            <a:off x="29100" y="5107422"/>
            <a:ext cx="3278928" cy="1743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4"/>
          <p:cNvSpPr>
            <a:spLocks/>
          </p:cNvSpPr>
          <p:nvPr/>
        </p:nvSpPr>
        <p:spPr bwMode="auto">
          <a:xfrm>
            <a:off x="462443" y="2996952"/>
            <a:ext cx="11161240" cy="78008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ct val="103299"/>
              </a:lnSpc>
              <a:spcBef>
                <a:spcPts val="50"/>
              </a:spcBef>
            </a:pPr>
            <a:r>
              <a:rPr lang="ru-RU" sz="2400" spc="-5" dirty="0">
                <a:solidFill>
                  <a:srgbClr val="700000"/>
                </a:solidFill>
                <a:latin typeface="Century Gothic" panose="020B0502020202020204" pitchFamily="34" charset="0"/>
                <a:cs typeface="SBSansText-Light"/>
              </a:rPr>
              <a:t>Спасибо за внимание!</a:t>
            </a:r>
            <a:r>
              <a:rPr lang="en-US" sz="2400" spc="-5" dirty="0">
                <a:solidFill>
                  <a:srgbClr val="700000"/>
                </a:solidFill>
                <a:latin typeface="Century Gothic" panose="020B0502020202020204" pitchFamily="34" charset="0"/>
                <a:cs typeface="SBSansText-Light"/>
              </a:rPr>
              <a:t> </a:t>
            </a:r>
            <a:endParaRPr lang="ru-RU" sz="2400" spc="-5" dirty="0">
              <a:solidFill>
                <a:srgbClr val="700000"/>
              </a:solidFill>
              <a:latin typeface="Century Gothic" panose="020B0502020202020204" pitchFamily="34" charset="0"/>
              <a:cs typeface="SBSansText-Light"/>
            </a:endParaRPr>
          </a:p>
          <a:p>
            <a:pPr marL="12700" marR="5080">
              <a:lnSpc>
                <a:spcPct val="103299"/>
              </a:lnSpc>
              <a:spcBef>
                <a:spcPts val="50"/>
              </a:spcBef>
            </a:pPr>
            <a:endParaRPr lang="ru-RU" sz="2400" spc="-5" dirty="0">
              <a:solidFill>
                <a:srgbClr val="700000"/>
              </a:solidFill>
              <a:latin typeface="Century Gothic" panose="020B0502020202020204" pitchFamily="34" charset="0"/>
              <a:cs typeface="SBSansText-Light"/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>
              <a:defRPr/>
            </a:pPr>
            <a:fld id="{B6F15528-21DE-4FAA-801E-634DDDAF4B2B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81846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" name="Title 7">
            <a:extLst>
              <a:ext uri="{FF2B5EF4-FFF2-40B4-BE49-F238E27FC236}">
                <a16:creationId xmlns:a16="http://schemas.microsoft.com/office/drawing/2014/main" xmlns="" id="{E195DE7B-42F0-4CAA-AAB0-D33DB61C53CA}"/>
              </a:ext>
            </a:extLst>
          </p:cNvPr>
          <p:cNvSpPr>
            <a:spLocks/>
          </p:cNvSpPr>
          <p:nvPr/>
        </p:nvSpPr>
        <p:spPr bwMode="auto">
          <a:xfrm>
            <a:off x="191344" y="285978"/>
            <a:ext cx="12169352" cy="1206534"/>
          </a:xfrm>
          <a:prstGeom prst="rect">
            <a:avLst/>
          </a:prstGeom>
        </p:spPr>
        <p:txBody>
          <a:bodyPr lIns="0" tIns="0" rIns="0" bIns="0"/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 b="0" i="0">
                <a:solidFill>
                  <a:schemeClr val="tx1"/>
                </a:solidFill>
                <a:latin typeface="SB Sans Display Regular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sz="4000" dirty="0">
                <a:solidFill>
                  <a:srgbClr val="333F48"/>
                </a:solidFill>
              </a:rPr>
              <a:t>Вас могут спросить об этом на защите</a:t>
            </a:r>
            <a:endParaRPr lang="ru-RU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DF5B758F-390C-49D0-BFC0-D62AB67C0258}"/>
              </a:ext>
            </a:extLst>
          </p:cNvPr>
          <p:cNvSpPr txBox="1"/>
          <p:nvPr/>
        </p:nvSpPr>
        <p:spPr>
          <a:xfrm>
            <a:off x="191344" y="1196752"/>
            <a:ext cx="11665296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1. В каких случаях бизнес-логику следует/не следует реализовывать, используя триггеры? </a:t>
            </a:r>
          </a:p>
          <a:p>
            <a:r>
              <a:rPr lang="ru-RU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Почему?</a:t>
            </a:r>
          </a:p>
          <a:p>
            <a:r>
              <a:rPr lang="ru-RU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2. Как принять решение об использовании/создании индексов?</a:t>
            </a:r>
          </a:p>
          <a:p>
            <a:r>
              <a:rPr lang="ru-RU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3.​ ​​Почему вы создали индекс (наименование)?</a:t>
            </a:r>
          </a:p>
          <a:p>
            <a:r>
              <a:rPr lang="ru-RU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4.​ ​​Почему вы создали триггер (наименование)?</a:t>
            </a:r>
          </a:p>
          <a:p>
            <a:r>
              <a:rPr lang="ru-RU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5.​ ​Аргументируйте необходимость создания первичного (внешнего) ключа</a:t>
            </a:r>
          </a:p>
          <a:p>
            <a:r>
              <a:rPr lang="ru-RU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в таблице (наименование).</a:t>
            </a:r>
          </a:p>
          <a:p>
            <a:r>
              <a:rPr lang="ru-RU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6.​ ​​Использовали ли вы в проекте ограничения (</a:t>
            </a:r>
            <a:r>
              <a:rPr lang="ru-RU" sz="2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Constraints</a:t>
            </a:r>
            <a:r>
              <a:rPr lang="ru-RU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), если да, то какие и почему?</a:t>
            </a:r>
          </a:p>
          <a:p>
            <a:r>
              <a:rPr lang="ru-RU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7.​ Напишите, какой уровень изоляции транзакций вы используете и почему (если используете).</a:t>
            </a:r>
          </a:p>
          <a:p>
            <a:r>
              <a:rPr lang="ru-RU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8.​ ​​Использовали ли вы курсоры в вашем проекте, если да, то для чего?</a:t>
            </a:r>
          </a:p>
          <a:p>
            <a:r>
              <a:rPr lang="ru-RU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9.​ ​​Использовали ли вы представления (</a:t>
            </a:r>
            <a:r>
              <a:rPr lang="ru-RU" sz="2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view</a:t>
            </a:r>
            <a:r>
              <a:rPr lang="ru-RU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 в вашем проекте, если да, то для каких целей?</a:t>
            </a:r>
          </a:p>
          <a:p>
            <a:r>
              <a:rPr lang="ru-RU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10.​​С какими сложностями вы столкнулись в процессе реализации проекта? </a:t>
            </a:r>
          </a:p>
          <a:p>
            <a:r>
              <a:rPr lang="ru-RU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Как вы их преодолели?</a:t>
            </a:r>
          </a:p>
          <a:p>
            <a:r>
              <a:rPr lang="ru-RU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11.​Есть ли способы улучшить ваш проект? Опишите, что можно улучшить и как?</a:t>
            </a:r>
          </a:p>
        </p:txBody>
      </p:sp>
      <p:sp>
        <p:nvSpPr>
          <p:cNvPr id="4" name="TextBox 35">
            <a:extLst>
              <a:ext uri="{FF2B5EF4-FFF2-40B4-BE49-F238E27FC236}">
                <a16:creationId xmlns:a16="http://schemas.microsoft.com/office/drawing/2014/main" xmlns="" id="{901D403B-89A6-46C8-980E-D17C048A23CB}"/>
              </a:ext>
            </a:extLst>
          </p:cNvPr>
          <p:cNvSpPr>
            <a:spLocks/>
          </p:cNvSpPr>
          <p:nvPr/>
        </p:nvSpPr>
        <p:spPr bwMode="auto">
          <a:xfrm>
            <a:off x="551384" y="6028844"/>
            <a:ext cx="3261861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lang="en-US" sz="3600" b="1" spc="-160" dirty="0" err="1">
                <a:gradFill>
                  <a:gsLst>
                    <a:gs pos="19000">
                      <a:srgbClr val="FAED00"/>
                    </a:gs>
                    <a:gs pos="54000">
                      <a:srgbClr val="00D900"/>
                    </a:gs>
                    <a:gs pos="89000">
                      <a:srgbClr val="0FA8E0"/>
                    </a:gs>
                  </a:gsLst>
                  <a:lin ang="19800000" scaled="0"/>
                </a:gradFill>
                <a:latin typeface="SB Sans Display Semibold"/>
                <a:cs typeface="SB Sans Display Semibold"/>
              </a:rPr>
              <a:t>etc</a:t>
            </a:r>
            <a:endParaRPr lang="ru-RU" sz="1050" dirty="0">
              <a:gradFill>
                <a:gsLst>
                  <a:gs pos="19000">
                    <a:srgbClr val="FAED00"/>
                  </a:gs>
                  <a:gs pos="54000">
                    <a:srgbClr val="00D900"/>
                  </a:gs>
                  <a:gs pos="89000">
                    <a:srgbClr val="0FA8E0"/>
                  </a:gs>
                </a:gsLst>
                <a:lin ang="19800000" scaled="0"/>
              </a:gradFill>
              <a:latin typeface="SB Sans Display Light"/>
              <a:cs typeface="SB Sans Display Light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>
              <a:defRPr/>
            </a:pPr>
            <a:fld id="{B6F15528-21DE-4FAA-801E-634DDDAF4B2B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3808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Title 7"/>
          <p:cNvSpPr>
            <a:spLocks/>
          </p:cNvSpPr>
          <p:nvPr/>
        </p:nvSpPr>
        <p:spPr bwMode="auto">
          <a:xfrm>
            <a:off x="1199456" y="2978774"/>
            <a:ext cx="7671242" cy="1245534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ct val="103299"/>
              </a:lnSpc>
              <a:spcBef>
                <a:spcPts val="50"/>
              </a:spcBef>
            </a:pPr>
            <a:r>
              <a:rPr lang="ru-RU" sz="4000" spc="-5" dirty="0">
                <a:effectLst>
                  <a:glow rad="177800">
                    <a:schemeClr val="bg1">
                      <a:alpha val="94000"/>
                    </a:schemeClr>
                  </a:glow>
                </a:effectLst>
                <a:latin typeface="+mj-lt"/>
                <a:cs typeface="SBSansText-Light"/>
              </a:rPr>
              <a:t>Гуенко Руслан </a:t>
            </a:r>
            <a:endParaRPr lang="ru-RU" sz="4000" spc="-5" dirty="0" smtClean="0">
              <a:effectLst>
                <a:glow rad="177800">
                  <a:schemeClr val="bg1">
                    <a:alpha val="94000"/>
                  </a:schemeClr>
                </a:glow>
              </a:effectLst>
              <a:latin typeface="+mj-lt"/>
              <a:cs typeface="SBSansText-Light"/>
            </a:endParaRPr>
          </a:p>
          <a:p>
            <a:pPr marL="12700" marR="5080">
              <a:lnSpc>
                <a:spcPct val="103299"/>
              </a:lnSpc>
              <a:spcBef>
                <a:spcPts val="50"/>
              </a:spcBef>
            </a:pPr>
            <a:r>
              <a:rPr lang="ru-RU" sz="4000" spc="-5" dirty="0" smtClean="0">
                <a:effectLst>
                  <a:glow rad="177800">
                    <a:schemeClr val="bg1">
                      <a:alpha val="94000"/>
                    </a:schemeClr>
                  </a:glow>
                </a:effectLst>
                <a:latin typeface="+mj-lt"/>
                <a:cs typeface="SBSansText-Light"/>
              </a:rPr>
              <a:t>Леонидович</a:t>
            </a:r>
            <a:endParaRPr sz="4000" spc="-5" dirty="0">
              <a:effectLst>
                <a:glow rad="177800">
                  <a:schemeClr val="bg1">
                    <a:alpha val="94000"/>
                  </a:schemeClr>
                </a:glow>
              </a:effectLst>
              <a:latin typeface="+mj-lt"/>
              <a:cs typeface="SBSansText-Light"/>
            </a:endParaRPr>
          </a:p>
        </p:txBody>
      </p:sp>
      <p:sp>
        <p:nvSpPr>
          <p:cNvPr id="20" name="object 26">
            <a:extLst>
              <a:ext uri="{FF2B5EF4-FFF2-40B4-BE49-F238E27FC236}">
                <a16:creationId xmlns:a16="http://schemas.microsoft.com/office/drawing/2014/main" xmlns="" id="{4DE54BB7-929A-4B8A-9DA0-D0EEC7053A84}"/>
              </a:ext>
            </a:extLst>
          </p:cNvPr>
          <p:cNvSpPr>
            <a:spLocks/>
          </p:cNvSpPr>
          <p:nvPr/>
        </p:nvSpPr>
        <p:spPr bwMode="auto">
          <a:xfrm>
            <a:off x="6490000" y="1714909"/>
            <a:ext cx="3816424" cy="361766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ct val="103299"/>
              </a:lnSpc>
              <a:spcBef>
                <a:spcPts val="50"/>
              </a:spcBef>
              <a:defRPr/>
            </a:pPr>
            <a:r>
              <a:rPr lang="ru-RU" sz="2400" spc="-5" dirty="0">
                <a:latin typeface="+mj-lt"/>
                <a:cs typeface="SBSansText-Light"/>
              </a:rPr>
              <a:t>Г</a:t>
            </a:r>
            <a:r>
              <a:rPr lang="ru-RU" sz="2400" spc="-5" dirty="0" smtClean="0">
                <a:latin typeface="+mj-lt"/>
                <a:cs typeface="SBSansText-Light"/>
              </a:rPr>
              <a:t>отов </a:t>
            </a:r>
            <a:r>
              <a:rPr lang="ru-RU" sz="2400" spc="-5" dirty="0">
                <a:latin typeface="+mj-lt"/>
                <a:cs typeface="SBSansText-Light"/>
              </a:rPr>
              <a:t>к </a:t>
            </a:r>
            <a:r>
              <a:rPr lang="ru-RU" sz="2400" spc="-5" dirty="0" smtClean="0">
                <a:latin typeface="+mj-lt"/>
                <a:cs typeface="SBSansText-Light"/>
              </a:rPr>
              <a:t>командировкам</a:t>
            </a:r>
            <a:endParaRPr lang="ru-RU" sz="2400" spc="-5" dirty="0">
              <a:latin typeface="+mj-lt"/>
              <a:cs typeface="SBSansText-Light"/>
            </a:endParaRPr>
          </a:p>
        </p:txBody>
      </p:sp>
      <p:sp>
        <p:nvSpPr>
          <p:cNvPr id="23" name="object 26">
            <a:extLst>
              <a:ext uri="{FF2B5EF4-FFF2-40B4-BE49-F238E27FC236}">
                <a16:creationId xmlns:a16="http://schemas.microsoft.com/office/drawing/2014/main" xmlns="" id="{A8F6E936-17AA-460E-A5F3-7295B64C51D9}"/>
              </a:ext>
            </a:extLst>
          </p:cNvPr>
          <p:cNvSpPr>
            <a:spLocks/>
          </p:cNvSpPr>
          <p:nvPr/>
        </p:nvSpPr>
        <p:spPr bwMode="auto">
          <a:xfrm>
            <a:off x="6490000" y="969073"/>
            <a:ext cx="3502449" cy="361766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ct val="103299"/>
              </a:lnSpc>
              <a:spcBef>
                <a:spcPts val="50"/>
              </a:spcBef>
              <a:defRPr/>
            </a:pPr>
            <a:r>
              <a:rPr lang="ru-RU" sz="2400" spc="-5" dirty="0" smtClean="0">
                <a:latin typeface="+mj-lt"/>
                <a:cs typeface="SBSansText-Light"/>
              </a:rPr>
              <a:t>Ростов-на-Дону</a:t>
            </a:r>
            <a:endParaRPr lang="ru-RU" sz="2400" spc="-5" dirty="0">
              <a:latin typeface="+mj-lt"/>
              <a:cs typeface="SBSansText-Light"/>
            </a:endParaRPr>
          </a:p>
        </p:txBody>
      </p:sp>
      <p:sp>
        <p:nvSpPr>
          <p:cNvPr id="25" name="object 26">
            <a:extLst>
              <a:ext uri="{FF2B5EF4-FFF2-40B4-BE49-F238E27FC236}">
                <a16:creationId xmlns:a16="http://schemas.microsoft.com/office/drawing/2014/main" xmlns="" id="{00AF5FF0-543F-426D-85A1-4D4DBAB934D8}"/>
              </a:ext>
            </a:extLst>
          </p:cNvPr>
          <p:cNvSpPr>
            <a:spLocks/>
          </p:cNvSpPr>
          <p:nvPr/>
        </p:nvSpPr>
        <p:spPr bwMode="auto">
          <a:xfrm>
            <a:off x="6490000" y="2460745"/>
            <a:ext cx="5611851" cy="983154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ct val="103299"/>
              </a:lnSpc>
              <a:spcBef>
                <a:spcPts val="50"/>
              </a:spcBef>
            </a:pPr>
            <a:r>
              <a:rPr lang="ru-RU" sz="2400" spc="-5" dirty="0">
                <a:latin typeface="+mj-lt"/>
                <a:cs typeface="SBSansText-Light"/>
              </a:rPr>
              <a:t>Образование: </a:t>
            </a:r>
            <a:endParaRPr lang="ru-RU" sz="2400" spc="-5" dirty="0" smtClean="0">
              <a:latin typeface="+mj-lt"/>
              <a:cs typeface="SBSansText-Light"/>
            </a:endParaRPr>
          </a:p>
          <a:p>
            <a:pPr marL="12700" marR="5080">
              <a:lnSpc>
                <a:spcPct val="103299"/>
              </a:lnSpc>
              <a:spcBef>
                <a:spcPts val="50"/>
              </a:spcBef>
            </a:pPr>
            <a:r>
              <a:rPr lang="ru-RU" sz="1200" spc="-5" dirty="0" smtClean="0">
                <a:latin typeface="+mj-lt"/>
                <a:cs typeface="SBSansText-Light"/>
              </a:rPr>
              <a:t>1</a:t>
            </a:r>
            <a:r>
              <a:rPr lang="ru-RU" sz="1200" spc="-5" dirty="0">
                <a:latin typeface="+mj-lt"/>
                <a:cs typeface="SBSansText-Light"/>
              </a:rPr>
              <a:t>. </a:t>
            </a:r>
            <a:r>
              <a:rPr lang="ru-RU" b="1" spc="-5" dirty="0">
                <a:latin typeface="+mj-lt"/>
                <a:cs typeface="SBSansText-Light"/>
              </a:rPr>
              <a:t>Высшее техническое</a:t>
            </a:r>
            <a:r>
              <a:rPr lang="ru-RU" spc="-5" dirty="0">
                <a:latin typeface="+mj-lt"/>
                <a:cs typeface="SBSansText-Light"/>
              </a:rPr>
              <a:t>, инженер-программист;</a:t>
            </a:r>
          </a:p>
          <a:p>
            <a:pPr marL="12700" marR="5080">
              <a:lnSpc>
                <a:spcPct val="103299"/>
              </a:lnSpc>
              <a:spcBef>
                <a:spcPts val="50"/>
              </a:spcBef>
            </a:pPr>
            <a:r>
              <a:rPr lang="ru-RU" sz="1200" spc="-5" dirty="0">
                <a:latin typeface="+mj-lt"/>
                <a:cs typeface="SBSansText-Light"/>
              </a:rPr>
              <a:t>2. </a:t>
            </a:r>
            <a:r>
              <a:rPr lang="ru-RU" b="1" spc="-5" dirty="0">
                <a:latin typeface="+mj-lt"/>
                <a:cs typeface="SBSansText-Light"/>
              </a:rPr>
              <a:t>Высшее экономическое</a:t>
            </a:r>
            <a:r>
              <a:rPr lang="ru-RU" spc="-5" dirty="0">
                <a:latin typeface="+mj-lt"/>
                <a:cs typeface="SBSansText-Light"/>
              </a:rPr>
              <a:t>, экономист</a:t>
            </a:r>
          </a:p>
        </p:txBody>
      </p:sp>
      <p:sp>
        <p:nvSpPr>
          <p:cNvPr id="26" name="object 26">
            <a:extLst>
              <a:ext uri="{FF2B5EF4-FFF2-40B4-BE49-F238E27FC236}">
                <a16:creationId xmlns:a16="http://schemas.microsoft.com/office/drawing/2014/main" xmlns="" id="{453BB67C-6BE9-45B5-B1FA-AD1EE9AB42E3}"/>
              </a:ext>
            </a:extLst>
          </p:cNvPr>
          <p:cNvSpPr>
            <a:spLocks/>
          </p:cNvSpPr>
          <p:nvPr/>
        </p:nvSpPr>
        <p:spPr bwMode="auto">
          <a:xfrm>
            <a:off x="6490000" y="3829700"/>
            <a:ext cx="5357779" cy="767261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ct val="103299"/>
              </a:lnSpc>
              <a:spcBef>
                <a:spcPts val="50"/>
              </a:spcBef>
            </a:pPr>
            <a:r>
              <a:rPr lang="ru-RU" sz="2400" spc="-5" dirty="0" smtClean="0">
                <a:latin typeface="+mj-lt"/>
                <a:cs typeface="SBSansText-Light"/>
              </a:rPr>
              <a:t>6 Лет </a:t>
            </a:r>
            <a:r>
              <a:rPr lang="ru-RU" sz="2400" spc="-5" dirty="0">
                <a:latin typeface="+mj-lt"/>
                <a:cs typeface="SBSansText-Light"/>
              </a:rPr>
              <a:t>работаю в </a:t>
            </a:r>
            <a:r>
              <a:rPr lang="ru-RU" sz="2400" spc="-5" dirty="0" smtClean="0">
                <a:latin typeface="+mj-lt"/>
                <a:cs typeface="SBSansText-Light"/>
              </a:rPr>
              <a:t>отделе организации мониторинга СБЕРа</a:t>
            </a:r>
            <a:endParaRPr lang="ru-RU" sz="2400" spc="-5" dirty="0">
              <a:latin typeface="+mj-lt"/>
              <a:cs typeface="SBSansText-Light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F4B1282C-1EE6-4516-8528-4C3B699AF9DB}"/>
              </a:ext>
            </a:extLst>
          </p:cNvPr>
          <p:cNvSpPr txBox="1"/>
          <p:nvPr/>
        </p:nvSpPr>
        <p:spPr>
          <a:xfrm>
            <a:off x="6490000" y="5755402"/>
            <a:ext cx="3600400" cy="78008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>
            <a:defPPr>
              <a:defRPr lang="ru-RU"/>
            </a:defPPr>
            <a:lvl1pPr marL="12700" marR="5080">
              <a:lnSpc>
                <a:spcPct val="103299"/>
              </a:lnSpc>
              <a:spcBef>
                <a:spcPts val="50"/>
              </a:spcBef>
              <a:defRPr sz="2400" spc="-5">
                <a:solidFill>
                  <a:srgbClr val="700000"/>
                </a:solidFill>
                <a:latin typeface="Century Gothic" panose="020B0502020202020204" pitchFamily="34" charset="0"/>
                <a:cs typeface="SBSansText-Light"/>
              </a:defRPr>
            </a:lvl1pPr>
          </a:lstStyle>
          <a:p>
            <a:r>
              <a:rPr lang="en-US" dirty="0">
                <a:solidFill>
                  <a:schemeClr val="tx1"/>
                </a:solidFill>
                <a:latin typeface="+mj-lt"/>
              </a:rPr>
              <a:t>Email</a:t>
            </a:r>
            <a:r>
              <a:rPr lang="ru-RU" dirty="0" smtClean="0">
                <a:solidFill>
                  <a:schemeClr val="tx1"/>
                </a:solidFill>
                <a:latin typeface="+mj-lt"/>
              </a:rPr>
              <a:t>: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rus27@rambler.ru </a:t>
            </a:r>
            <a:endParaRPr lang="ru-RU" dirty="0">
              <a:solidFill>
                <a:schemeClr val="tx1"/>
              </a:solidFill>
              <a:latin typeface="+mj-lt"/>
            </a:endParaRPr>
          </a:p>
          <a:p>
            <a:r>
              <a:rPr lang="en-US" dirty="0">
                <a:solidFill>
                  <a:schemeClr val="tx1"/>
                </a:solidFill>
                <a:latin typeface="+mj-lt"/>
              </a:rPr>
              <a:t>Mob</a:t>
            </a:r>
            <a:r>
              <a:rPr lang="ru-RU" dirty="0" smtClean="0">
                <a:solidFill>
                  <a:schemeClr val="tx1"/>
                </a:solidFill>
                <a:latin typeface="+mj-lt"/>
              </a:rPr>
              <a:t>: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+7-918-5201326</a:t>
            </a:r>
            <a:endParaRPr lang="ru-RU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7" name="object 26">
            <a:extLst>
              <a:ext uri="{FF2B5EF4-FFF2-40B4-BE49-F238E27FC236}">
                <a16:creationId xmlns:a16="http://schemas.microsoft.com/office/drawing/2014/main" xmlns="" id="{D96035DE-DB7E-4A03-A568-62EAA55D76F0}"/>
              </a:ext>
            </a:extLst>
          </p:cNvPr>
          <p:cNvSpPr>
            <a:spLocks/>
          </p:cNvSpPr>
          <p:nvPr/>
        </p:nvSpPr>
        <p:spPr bwMode="auto">
          <a:xfrm>
            <a:off x="6490000" y="4982762"/>
            <a:ext cx="5357779" cy="361766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ct val="103299"/>
              </a:lnSpc>
              <a:spcBef>
                <a:spcPts val="50"/>
              </a:spcBef>
            </a:pPr>
            <a:r>
              <a:rPr lang="ru-RU" sz="2400" spc="-5" dirty="0" smtClean="0">
                <a:latin typeface="+mj-lt"/>
                <a:cs typeface="SBSansText-Light"/>
              </a:rPr>
              <a:t>20 Лет общий стаж в системе СБЕРа</a:t>
            </a:r>
            <a:endParaRPr lang="ru-RU" sz="2400" spc="-5" dirty="0">
              <a:latin typeface="+mj-lt"/>
              <a:cs typeface="SBSansText-Light"/>
            </a:endParaRPr>
          </a:p>
        </p:txBody>
      </p:sp>
      <p:sp>
        <p:nvSpPr>
          <p:cNvPr id="12" name="AutoShape 17" descr="https://catherineasquithgallery.com/uploads/posts/2021-02/1614281703_23-p-chernii-fon-karandashom-32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>
              <a:latin typeface="+mj-lt"/>
            </a:endParaRPr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>
              <a:defRPr/>
            </a:pPr>
            <a:fld id="{B6F15528-21DE-4FAA-801E-634DDDAF4B2B}" type="slidenum">
              <a:rPr lang="ru-RU" smtClean="0">
                <a:solidFill>
                  <a:schemeClr val="tx1"/>
                </a:solidFill>
                <a:latin typeface="+mj-lt"/>
              </a:rPr>
              <a:t>2</a:t>
            </a:fld>
            <a:endParaRPr lang="ru-RU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30" name="Рисунок 29">
            <a:extLst>
              <a:ext uri="{FF2B5EF4-FFF2-40B4-BE49-F238E27FC236}">
                <a16:creationId xmlns:lc="http://schemas.openxmlformats.org/drawingml/2006/lockedCanvas" xmlns:a16="http://schemas.microsoft.com/office/drawing/2014/main" xmlns="" id="{5AE95B28-B2FC-43A5-8B6E-FD95AA24B1B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533"/>
          <a:stretch/>
        </p:blipFill>
        <p:spPr bwMode="auto">
          <a:xfrm rot="16199999">
            <a:off x="5069717" y="5022412"/>
            <a:ext cx="1494759" cy="1564038"/>
          </a:xfrm>
          <a:prstGeom prst="rect">
            <a:avLst/>
          </a:prstGeom>
        </p:spPr>
      </p:pic>
      <p:pic>
        <p:nvPicPr>
          <p:cNvPr id="14" name="Picture 15" descr="https://cdn141.picsart.com/270577449024211.png"/>
          <p:cNvPicPr>
            <a:picLocks noChangeAspect="1" noChangeArrowheads="1"/>
          </p:cNvPicPr>
          <p:nvPr/>
        </p:nvPicPr>
        <p:blipFill rotWithShape="1"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61" t="13438" r="35264" b="15056"/>
          <a:stretch/>
        </p:blipFill>
        <p:spPr bwMode="auto">
          <a:xfrm flipH="1">
            <a:off x="0" y="3397938"/>
            <a:ext cx="2783632" cy="3487446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" name="Title 7">
            <a:extLst>
              <a:ext uri="{FF2B5EF4-FFF2-40B4-BE49-F238E27FC236}">
                <a16:creationId xmlns:a16="http://schemas.microsoft.com/office/drawing/2014/main" xmlns="" id="{E195DE7B-42F0-4CAA-AAB0-D33DB61C53CA}"/>
              </a:ext>
            </a:extLst>
          </p:cNvPr>
          <p:cNvSpPr>
            <a:spLocks/>
          </p:cNvSpPr>
          <p:nvPr/>
        </p:nvSpPr>
        <p:spPr bwMode="auto">
          <a:xfrm>
            <a:off x="26942" y="27017"/>
            <a:ext cx="7200800" cy="59869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ct val="103299"/>
              </a:lnSpc>
              <a:spcBef>
                <a:spcPts val="50"/>
              </a:spcBef>
            </a:pPr>
            <a:r>
              <a:rPr lang="ru-RU" sz="4000" spc="-5" dirty="0">
                <a:latin typeface="+mj-lt"/>
                <a:cs typeface="SBSansText-Light"/>
              </a:rPr>
              <a:t>Опыт работы в </a:t>
            </a:r>
            <a:r>
              <a:rPr lang="ru-RU" sz="4000" spc="-5" dirty="0" smtClean="0">
                <a:latin typeface="+mj-lt"/>
                <a:cs typeface="SBSansText-Light"/>
              </a:rPr>
              <a:t>СБЕРе</a:t>
            </a:r>
            <a:endParaRPr lang="ru-RU" sz="4000" spc="-5" dirty="0">
              <a:latin typeface="+mj-lt"/>
              <a:cs typeface="SBSansText-Light"/>
            </a:endParaRPr>
          </a:p>
        </p:txBody>
      </p:sp>
      <p:sp>
        <p:nvSpPr>
          <p:cNvPr id="24" name="Text Placeholder 6">
            <a:extLst>
              <a:ext uri="{FF2B5EF4-FFF2-40B4-BE49-F238E27FC236}">
                <a16:creationId xmlns:a16="http://schemas.microsoft.com/office/drawing/2014/main" xmlns="" id="{5EE9E1EB-B6B9-43F0-BED9-978590171FD4}"/>
              </a:ext>
            </a:extLst>
          </p:cNvPr>
          <p:cNvSpPr>
            <a:spLocks/>
          </p:cNvSpPr>
          <p:nvPr/>
        </p:nvSpPr>
        <p:spPr bwMode="auto">
          <a:xfrm>
            <a:off x="633428" y="1061015"/>
            <a:ext cx="10801200" cy="526426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ct val="103299"/>
              </a:lnSpc>
              <a:spcBef>
                <a:spcPts val="50"/>
              </a:spcBef>
            </a:pPr>
            <a:r>
              <a:rPr lang="ru-RU" sz="1600" spc="-5" dirty="0">
                <a:latin typeface="+mj-lt"/>
                <a:cs typeface="SBSansText-Light"/>
              </a:rPr>
              <a:t>Отдел организации работы по мониторингу управления мониторинга кредитных </a:t>
            </a:r>
            <a:endParaRPr lang="ru-RU" sz="1600" spc="-5" dirty="0" smtClean="0">
              <a:latin typeface="+mj-lt"/>
              <a:cs typeface="SBSansText-Light"/>
            </a:endParaRPr>
          </a:p>
          <a:p>
            <a:pPr marL="12700" marR="5080">
              <a:lnSpc>
                <a:spcPct val="103299"/>
              </a:lnSpc>
              <a:spcBef>
                <a:spcPts val="50"/>
              </a:spcBef>
            </a:pPr>
            <a:r>
              <a:rPr lang="ru-RU" sz="1600" spc="-5" dirty="0" smtClean="0">
                <a:latin typeface="+mj-lt"/>
                <a:cs typeface="SBSansText-Light"/>
              </a:rPr>
              <a:t>операций </a:t>
            </a:r>
            <a:r>
              <a:rPr lang="ru-RU" sz="1600" spc="-5" dirty="0">
                <a:latin typeface="+mj-lt"/>
                <a:cs typeface="SBSansText-Light"/>
              </a:rPr>
              <a:t>в аппарате Юго-Западного банка, г. Ростов-на-Дону.</a:t>
            </a:r>
            <a:endParaRPr sz="1600" spc="-5" dirty="0">
              <a:latin typeface="+mj-lt"/>
              <a:cs typeface="SBSansText-Light"/>
            </a:endParaRPr>
          </a:p>
        </p:txBody>
      </p:sp>
      <p:sp>
        <p:nvSpPr>
          <p:cNvPr id="27" name="object 26">
            <a:extLst>
              <a:ext uri="{FF2B5EF4-FFF2-40B4-BE49-F238E27FC236}">
                <a16:creationId xmlns:a16="http://schemas.microsoft.com/office/drawing/2014/main" xmlns="" id="{DD5C6CE0-87F9-47EA-BC0C-34E221B343F1}"/>
              </a:ext>
            </a:extLst>
          </p:cNvPr>
          <p:cNvSpPr>
            <a:spLocks/>
          </p:cNvSpPr>
          <p:nvPr/>
        </p:nvSpPr>
        <p:spPr bwMode="auto">
          <a:xfrm>
            <a:off x="633428" y="2034690"/>
            <a:ext cx="10297144" cy="243336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ct val="103299"/>
              </a:lnSpc>
              <a:spcBef>
                <a:spcPts val="50"/>
              </a:spcBef>
            </a:pPr>
            <a:r>
              <a:rPr lang="ru-RU" sz="1600" spc="-5" dirty="0">
                <a:latin typeface="+mj-lt"/>
                <a:cs typeface="SBSansText-Light"/>
              </a:rPr>
              <a:t>Кредитный инспектор </a:t>
            </a:r>
            <a:endParaRPr sz="1600" spc="-5" dirty="0">
              <a:latin typeface="+mj-lt"/>
              <a:cs typeface="SBSansText-Light"/>
            </a:endParaRPr>
          </a:p>
        </p:txBody>
      </p:sp>
      <p:sp>
        <p:nvSpPr>
          <p:cNvPr id="31" name="object 26">
            <a:extLst>
              <a:ext uri="{FF2B5EF4-FFF2-40B4-BE49-F238E27FC236}">
                <a16:creationId xmlns:a16="http://schemas.microsoft.com/office/drawing/2014/main" xmlns="" id="{E0D4687E-F657-40E8-9748-B026E6622E09}"/>
              </a:ext>
            </a:extLst>
          </p:cNvPr>
          <p:cNvSpPr>
            <a:spLocks/>
          </p:cNvSpPr>
          <p:nvPr/>
        </p:nvSpPr>
        <p:spPr bwMode="auto">
          <a:xfrm>
            <a:off x="633428" y="2771382"/>
            <a:ext cx="11318016" cy="513602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ct val="103299"/>
              </a:lnSpc>
              <a:spcBef>
                <a:spcPts val="50"/>
              </a:spcBef>
            </a:pPr>
            <a:r>
              <a:rPr lang="ru-RU" sz="1600" spc="-5" dirty="0">
                <a:latin typeface="+mj-lt"/>
                <a:cs typeface="SBSansText-Light"/>
              </a:rPr>
              <a:t>АС ЕКС, АС «CRM-Корпоративный», АС «МОКК», АС «АСК», АС «ПЕГАС» (СМКК), АС </a:t>
            </a:r>
            <a:r>
              <a:rPr lang="ru-RU" sz="1600" spc="-5" dirty="0" err="1">
                <a:latin typeface="+mj-lt"/>
                <a:cs typeface="SBSansText-Light"/>
              </a:rPr>
              <a:t>МегаЦУКС</a:t>
            </a:r>
            <a:r>
              <a:rPr lang="ru-RU" sz="1600" spc="-5" dirty="0">
                <a:latin typeface="+mj-lt"/>
                <a:cs typeface="SBSansText-Light"/>
              </a:rPr>
              <a:t>, и другие. Тестирование и настройка банковского ПО, использование собственные доработки по запросам в АС ЕКС.</a:t>
            </a:r>
          </a:p>
        </p:txBody>
      </p:sp>
      <p:sp>
        <p:nvSpPr>
          <p:cNvPr id="36" name="object 26">
            <a:extLst>
              <a:ext uri="{FF2B5EF4-FFF2-40B4-BE49-F238E27FC236}">
                <a16:creationId xmlns:a16="http://schemas.microsoft.com/office/drawing/2014/main" xmlns="" id="{45041879-81CE-4E4B-99CC-0F987E10D7B8}"/>
              </a:ext>
            </a:extLst>
          </p:cNvPr>
          <p:cNvSpPr>
            <a:spLocks/>
          </p:cNvSpPr>
          <p:nvPr/>
        </p:nvSpPr>
        <p:spPr bwMode="auto">
          <a:xfrm>
            <a:off x="633428" y="3674055"/>
            <a:ext cx="11341060" cy="2885726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ct val="103299"/>
              </a:lnSpc>
              <a:spcBef>
                <a:spcPts val="50"/>
              </a:spcBef>
            </a:pPr>
            <a:r>
              <a:rPr lang="ru-RU" sz="1600" spc="-5" dirty="0" smtClean="0">
                <a:latin typeface="+mj-lt"/>
                <a:cs typeface="SBSansText-Light"/>
              </a:rPr>
              <a:t>Разработка </a:t>
            </a:r>
            <a:r>
              <a:rPr lang="ru-RU" sz="1600" spc="-5" dirty="0">
                <a:latin typeface="+mj-lt"/>
                <a:cs typeface="SBSansText-Light"/>
              </a:rPr>
              <a:t>алгоритмов контроля состояния кредитного портфеля</a:t>
            </a:r>
            <a:r>
              <a:rPr lang="ru-RU" sz="1600" spc="-5" dirty="0" smtClean="0">
                <a:latin typeface="+mj-lt"/>
                <a:cs typeface="SBSansText-Light"/>
              </a:rPr>
              <a:t>.</a:t>
            </a:r>
          </a:p>
          <a:p>
            <a:pPr marL="12700" marR="5080">
              <a:lnSpc>
                <a:spcPct val="103299"/>
              </a:lnSpc>
              <a:spcBef>
                <a:spcPts val="50"/>
              </a:spcBef>
            </a:pPr>
            <a:r>
              <a:rPr lang="ru-RU" sz="1600" spc="-5" dirty="0">
                <a:latin typeface="+mj-lt"/>
                <a:cs typeface="SBSansText-Light"/>
              </a:rPr>
              <a:t>Аналитическая работа, статистические расчёты и подготовка материалов для Председателя банка и планёрных совещаний корпоративного блока и Центрального аппарата банка.</a:t>
            </a:r>
          </a:p>
          <a:p>
            <a:pPr marL="12700" marR="5080">
              <a:lnSpc>
                <a:spcPct val="103299"/>
              </a:lnSpc>
              <a:spcBef>
                <a:spcPts val="50"/>
              </a:spcBef>
            </a:pPr>
            <a:r>
              <a:rPr lang="ru-RU" sz="1600" spc="-5" dirty="0" smtClean="0">
                <a:latin typeface="+mj-lt"/>
                <a:cs typeface="SBSansText-Light"/>
              </a:rPr>
              <a:t>Выполнение </a:t>
            </a:r>
            <a:r>
              <a:rPr lang="ru-RU" sz="1600" spc="-5" dirty="0">
                <a:latin typeface="+mj-lt"/>
                <a:cs typeface="SBSansText-Light"/>
              </a:rPr>
              <a:t>функций диспетчера подразделения по распределению нагрузки на сотрудников.</a:t>
            </a:r>
          </a:p>
          <a:p>
            <a:pPr marL="12700" marR="5080">
              <a:lnSpc>
                <a:spcPct val="103299"/>
              </a:lnSpc>
              <a:spcBef>
                <a:spcPts val="50"/>
              </a:spcBef>
            </a:pPr>
            <a:r>
              <a:rPr lang="ru-RU" sz="1600" spc="-5" dirty="0">
                <a:latin typeface="+mj-lt"/>
                <a:cs typeface="SBSansText-Light"/>
              </a:rPr>
              <a:t>Разработка отчетных форм для определения зон внимания в кредитовании юридических лиц.</a:t>
            </a:r>
          </a:p>
          <a:p>
            <a:pPr marL="12700" marR="5080">
              <a:lnSpc>
                <a:spcPct val="103299"/>
              </a:lnSpc>
              <a:spcBef>
                <a:spcPts val="50"/>
              </a:spcBef>
            </a:pPr>
            <a:r>
              <a:rPr lang="ru-RU" sz="1600" spc="-5" dirty="0">
                <a:latin typeface="+mj-lt"/>
                <a:cs typeface="SBSansText-Light"/>
              </a:rPr>
              <a:t>Создание и дизайн слайдов для представления подразделения мониторинга на заслушиваниях у руководства банка.</a:t>
            </a:r>
          </a:p>
          <a:p>
            <a:pPr marL="12700" marR="5080">
              <a:lnSpc>
                <a:spcPct val="103299"/>
              </a:lnSpc>
              <a:spcBef>
                <a:spcPts val="50"/>
              </a:spcBef>
            </a:pPr>
            <a:r>
              <a:rPr lang="ru-RU" sz="1600" spc="-5" dirty="0">
                <a:latin typeface="+mj-lt"/>
                <a:cs typeface="SBSansText-Light"/>
              </a:rPr>
              <a:t>Участие в </a:t>
            </a:r>
            <a:r>
              <a:rPr lang="ru-RU" sz="1600" spc="-5" dirty="0" err="1" smtClean="0">
                <a:latin typeface="+mj-lt"/>
                <a:cs typeface="SBSansText-Light"/>
              </a:rPr>
              <a:t>Кибербезопасности</a:t>
            </a:r>
            <a:r>
              <a:rPr lang="ru-RU" sz="1600" spc="-5" dirty="0" smtClean="0">
                <a:latin typeface="+mj-lt"/>
                <a:cs typeface="SBSansText-Light"/>
              </a:rPr>
              <a:t> </a:t>
            </a:r>
            <a:r>
              <a:rPr lang="ru-RU" sz="1600" spc="-5" dirty="0">
                <a:latin typeface="+mj-lt"/>
                <a:cs typeface="SBSansText-Light"/>
              </a:rPr>
              <a:t>в подразделении. </a:t>
            </a:r>
            <a:r>
              <a:rPr lang="ru-RU" sz="1600" spc="-5" dirty="0" smtClean="0">
                <a:latin typeface="+mj-lt"/>
                <a:cs typeface="SBSansText-Light"/>
              </a:rPr>
              <a:t>Разработка </a:t>
            </a:r>
            <a:r>
              <a:rPr lang="ru-RU" sz="1600" spc="-5" dirty="0">
                <a:latin typeface="+mj-lt"/>
                <a:cs typeface="SBSansText-Light"/>
              </a:rPr>
              <a:t>и проведение контрольных процедур процессов мониторинга для принятия мер по предотвращению рисков банка. </a:t>
            </a:r>
          </a:p>
          <a:p>
            <a:pPr marL="12700" marR="5080">
              <a:lnSpc>
                <a:spcPct val="103299"/>
              </a:lnSpc>
              <a:spcBef>
                <a:spcPts val="50"/>
              </a:spcBef>
            </a:pPr>
            <a:r>
              <a:rPr lang="ru-RU" sz="1600" spc="-5" dirty="0">
                <a:latin typeface="+mj-lt"/>
                <a:cs typeface="SBSansText-Light"/>
              </a:rPr>
              <a:t>Подготовка ежедневной и ежемесячной отчётности для сотрудников мониторинга и профильных подразделений банка. </a:t>
            </a:r>
            <a:endParaRPr lang="ru-RU" sz="1600" spc="-5" dirty="0" smtClean="0">
              <a:latin typeface="+mj-lt"/>
              <a:cs typeface="SBSansText-Light"/>
            </a:endParaRPr>
          </a:p>
          <a:p>
            <a:pPr marL="12700" marR="5080">
              <a:lnSpc>
                <a:spcPct val="103299"/>
              </a:lnSpc>
              <a:spcBef>
                <a:spcPts val="50"/>
              </a:spcBef>
            </a:pPr>
            <a:r>
              <a:rPr lang="ru-RU" sz="1600" spc="-5" dirty="0" smtClean="0">
                <a:latin typeface="+mj-lt"/>
                <a:cs typeface="SBSansText-Light"/>
              </a:rPr>
              <a:t>Помощь </a:t>
            </a:r>
            <a:r>
              <a:rPr lang="ru-RU" sz="1600" spc="-5" dirty="0">
                <a:latin typeface="+mj-lt"/>
                <a:cs typeface="SBSansText-Light"/>
              </a:rPr>
              <a:t>в получении и обработки данных. Построение </a:t>
            </a:r>
            <a:r>
              <a:rPr lang="ru-RU" sz="1600" spc="-5" dirty="0" smtClean="0">
                <a:latin typeface="+mj-lt"/>
                <a:cs typeface="SBSansText-Light"/>
              </a:rPr>
              <a:t>баз данных, таблиц </a:t>
            </a:r>
            <a:r>
              <a:rPr lang="ru-RU" sz="1600" spc="-5" dirty="0">
                <a:latin typeface="+mj-lt"/>
                <a:cs typeface="SBSansText-Light"/>
              </a:rPr>
              <a:t>и презентаций.</a:t>
            </a:r>
          </a:p>
        </p:txBody>
      </p:sp>
      <p:sp>
        <p:nvSpPr>
          <p:cNvPr id="38" name="Text Placeholder 6">
            <a:extLst>
              <a:ext uri="{FF2B5EF4-FFF2-40B4-BE49-F238E27FC236}">
                <a16:creationId xmlns:a16="http://schemas.microsoft.com/office/drawing/2014/main" xmlns="" id="{736DA637-3A00-4538-A1B6-1DC1AE01D76B}"/>
              </a:ext>
            </a:extLst>
          </p:cNvPr>
          <p:cNvSpPr>
            <a:spLocks/>
          </p:cNvSpPr>
          <p:nvPr/>
        </p:nvSpPr>
        <p:spPr bwMode="auto">
          <a:xfrm>
            <a:off x="7558525" y="705933"/>
            <a:ext cx="4637127" cy="273023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 algn="r">
              <a:lnSpc>
                <a:spcPct val="103299"/>
              </a:lnSpc>
              <a:spcBef>
                <a:spcPts val="50"/>
              </a:spcBef>
            </a:pPr>
            <a:r>
              <a:rPr lang="ru-RU" spc="-5" dirty="0" smtClean="0">
                <a:latin typeface="+mj-lt"/>
                <a:cs typeface="SBSansText-Light"/>
              </a:rPr>
              <a:t>февраль </a:t>
            </a:r>
            <a:r>
              <a:rPr lang="en-US" spc="-5" dirty="0" smtClean="0">
                <a:latin typeface="+mj-lt"/>
                <a:cs typeface="SBSansText-Light"/>
              </a:rPr>
              <a:t>’</a:t>
            </a:r>
            <a:r>
              <a:rPr lang="ru-RU" spc="-5" dirty="0" smtClean="0">
                <a:latin typeface="+mj-lt"/>
                <a:cs typeface="SBSansText-Light"/>
              </a:rPr>
              <a:t>15</a:t>
            </a:r>
            <a:r>
              <a:rPr lang="en-US" spc="-5" dirty="0" smtClean="0">
                <a:latin typeface="+mj-lt"/>
                <a:cs typeface="SBSansText-Light"/>
              </a:rPr>
              <a:t> </a:t>
            </a:r>
            <a:r>
              <a:rPr lang="en-US" spc="-5" dirty="0">
                <a:latin typeface="+mj-lt"/>
                <a:cs typeface="SBSansText-Light"/>
              </a:rPr>
              <a:t>– </a:t>
            </a:r>
            <a:r>
              <a:rPr lang="ru-RU" spc="-5" dirty="0">
                <a:latin typeface="+mj-lt"/>
                <a:cs typeface="SBSansText-Light"/>
              </a:rPr>
              <a:t>по </a:t>
            </a:r>
            <a:r>
              <a:rPr lang="ru-RU" spc="-5" dirty="0" smtClean="0">
                <a:latin typeface="+mj-lt"/>
                <a:cs typeface="SBSansText-Light"/>
              </a:rPr>
              <a:t>настоящее </a:t>
            </a:r>
            <a:r>
              <a:rPr lang="ru-RU" spc="-5" dirty="0">
                <a:latin typeface="+mj-lt"/>
                <a:cs typeface="SBSansText-Light"/>
              </a:rPr>
              <a:t>время</a:t>
            </a:r>
            <a:endParaRPr spc="-5" dirty="0">
              <a:latin typeface="+mj-lt"/>
              <a:cs typeface="SBSansText-Light"/>
            </a:endParaRPr>
          </a:p>
        </p:txBody>
      </p:sp>
      <p:sp>
        <p:nvSpPr>
          <p:cNvPr id="22" name="Text Placeholder 6">
            <a:extLst>
              <a:ext uri="{FF2B5EF4-FFF2-40B4-BE49-F238E27FC236}">
                <a16:creationId xmlns="" xmlns:a16="http://schemas.microsoft.com/office/drawing/2014/main" xmlns:lc="http://schemas.openxmlformats.org/drawingml/2006/lockedCanvas" id="{5EE9E1EB-B6B9-43F0-BED9-978590171FD4}"/>
              </a:ext>
            </a:extLst>
          </p:cNvPr>
          <p:cNvSpPr>
            <a:spLocks/>
          </p:cNvSpPr>
          <p:nvPr/>
        </p:nvSpPr>
        <p:spPr bwMode="auto">
          <a:xfrm>
            <a:off x="633428" y="750112"/>
            <a:ext cx="2967746" cy="361766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ct val="103299"/>
              </a:lnSpc>
              <a:spcBef>
                <a:spcPts val="50"/>
              </a:spcBef>
            </a:pPr>
            <a:r>
              <a:rPr lang="ru-RU" sz="2400" spc="-5" dirty="0">
                <a:latin typeface="+mj-lt"/>
                <a:cs typeface="SBSansText-Light"/>
              </a:rPr>
              <a:t>Подразделение</a:t>
            </a:r>
            <a:endParaRPr sz="2400" spc="-5" dirty="0">
              <a:latin typeface="+mj-lt"/>
              <a:cs typeface="SBSansText-Light"/>
            </a:endParaRPr>
          </a:p>
        </p:txBody>
      </p:sp>
      <p:sp>
        <p:nvSpPr>
          <p:cNvPr id="23" name="Text Placeholder 6">
            <a:extLst>
              <a:ext uri="{FF2B5EF4-FFF2-40B4-BE49-F238E27FC236}">
                <a16:creationId xmlns="" xmlns:a16="http://schemas.microsoft.com/office/drawing/2014/main" xmlns:lc="http://schemas.openxmlformats.org/drawingml/2006/lockedCanvas" id="{ADFA65C8-DB2C-4270-845A-546993EAE8E4}"/>
              </a:ext>
            </a:extLst>
          </p:cNvPr>
          <p:cNvSpPr>
            <a:spLocks/>
          </p:cNvSpPr>
          <p:nvPr/>
        </p:nvSpPr>
        <p:spPr bwMode="auto">
          <a:xfrm>
            <a:off x="633428" y="1696597"/>
            <a:ext cx="2967746" cy="361766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ct val="103299"/>
              </a:lnSpc>
              <a:spcBef>
                <a:spcPts val="50"/>
              </a:spcBef>
            </a:pPr>
            <a:r>
              <a:rPr lang="ru-RU" sz="2400" spc="-5" dirty="0">
                <a:latin typeface="+mj-lt"/>
                <a:cs typeface="SBSansText-Light"/>
              </a:rPr>
              <a:t>Должность</a:t>
            </a:r>
            <a:endParaRPr sz="2400" spc="-5" dirty="0">
              <a:latin typeface="+mj-lt"/>
              <a:cs typeface="SBSansText-Light"/>
            </a:endParaRPr>
          </a:p>
        </p:txBody>
      </p:sp>
      <p:sp>
        <p:nvSpPr>
          <p:cNvPr id="25" name="Text Placeholder 6">
            <a:extLst>
              <a:ext uri="{FF2B5EF4-FFF2-40B4-BE49-F238E27FC236}">
                <a16:creationId xmlns="" xmlns:a16="http://schemas.microsoft.com/office/drawing/2014/main" xmlns:lc="http://schemas.openxmlformats.org/drawingml/2006/lockedCanvas" id="{551FBEEF-6CFE-4D83-B064-2FD2F5AE8315}"/>
              </a:ext>
            </a:extLst>
          </p:cNvPr>
          <p:cNvSpPr>
            <a:spLocks/>
          </p:cNvSpPr>
          <p:nvPr/>
        </p:nvSpPr>
        <p:spPr bwMode="auto">
          <a:xfrm>
            <a:off x="633428" y="2384545"/>
            <a:ext cx="5133654" cy="361766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ct val="103299"/>
              </a:lnSpc>
              <a:spcBef>
                <a:spcPts val="50"/>
              </a:spcBef>
            </a:pPr>
            <a:r>
              <a:rPr lang="ru-RU" sz="2400" spc="-5" dirty="0">
                <a:latin typeface="+mj-lt"/>
                <a:cs typeface="SBSansText-Light"/>
              </a:rPr>
              <a:t>Системы/процессы</a:t>
            </a:r>
            <a:endParaRPr sz="2400" spc="-5" dirty="0">
              <a:latin typeface="+mj-lt"/>
              <a:cs typeface="SBSansText-Light"/>
            </a:endParaRPr>
          </a:p>
        </p:txBody>
      </p:sp>
      <p:sp>
        <p:nvSpPr>
          <p:cNvPr id="33" name="Text Placeholder 6">
            <a:extLst>
              <a:ext uri="{FF2B5EF4-FFF2-40B4-BE49-F238E27FC236}">
                <a16:creationId xmlns="" xmlns:a16="http://schemas.microsoft.com/office/drawing/2014/main" xmlns:lc="http://schemas.openxmlformats.org/drawingml/2006/lockedCanvas" id="{73F05052-6FAE-4644-8A21-B5ED91519995}"/>
              </a:ext>
            </a:extLst>
          </p:cNvPr>
          <p:cNvSpPr>
            <a:spLocks/>
          </p:cNvSpPr>
          <p:nvPr/>
        </p:nvSpPr>
        <p:spPr bwMode="auto">
          <a:xfrm>
            <a:off x="633428" y="3334383"/>
            <a:ext cx="5133654" cy="361766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ct val="103299"/>
              </a:lnSpc>
              <a:spcBef>
                <a:spcPts val="50"/>
              </a:spcBef>
            </a:pPr>
            <a:r>
              <a:rPr lang="ru-RU" sz="2400" spc="-5" dirty="0">
                <a:latin typeface="+mj-lt"/>
                <a:cs typeface="SBSansText-Light"/>
              </a:rPr>
              <a:t>Основной функционал</a:t>
            </a:r>
            <a:endParaRPr sz="2400" spc="-5" dirty="0">
              <a:latin typeface="+mj-lt"/>
              <a:cs typeface="SBSansText-Light"/>
            </a:endParaRPr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pPr>
              <a:defRPr/>
            </a:pPr>
            <a:fld id="{B6F15528-21DE-4FAA-801E-634DDDAF4B2B}" type="slidenum">
              <a:rPr lang="ru-RU" smtClean="0">
                <a:solidFill>
                  <a:schemeClr val="tx1"/>
                </a:solidFill>
                <a:latin typeface="+mj-lt"/>
              </a:rPr>
              <a:t>3</a:t>
            </a:fld>
            <a:endParaRPr lang="ru-RU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37568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pPr>
              <a:defRPr/>
            </a:pPr>
            <a:fld id="{B6F15528-21DE-4FAA-801E-634DDDAF4B2B}" type="slidenum">
              <a:rPr lang="ru-RU" smtClean="0">
                <a:solidFill>
                  <a:schemeClr val="tx1"/>
                </a:solidFill>
                <a:latin typeface="+mj-lt"/>
              </a:rPr>
              <a:pPr>
                <a:defRPr/>
              </a:pPr>
              <a:t>4</a:t>
            </a:fld>
            <a:endParaRPr lang="ru-RU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56881" y="1782463"/>
            <a:ext cx="11943775" cy="3075201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 indent="360000">
              <a:lnSpc>
                <a:spcPct val="103299"/>
              </a:lnSpc>
              <a:spcBef>
                <a:spcPts val="50"/>
              </a:spcBef>
            </a:pPr>
            <a:r>
              <a:rPr lang="ru-RU" sz="1600" spc="-5" dirty="0">
                <a:latin typeface="+mj-lt"/>
                <a:cs typeface="SBSansText-Light"/>
              </a:rPr>
              <a:t>Предметная область «Отдел кадров». </a:t>
            </a:r>
          </a:p>
          <a:p>
            <a:pPr marL="12700" marR="5080" indent="360000">
              <a:lnSpc>
                <a:spcPct val="103299"/>
              </a:lnSpc>
              <a:spcBef>
                <a:spcPts val="50"/>
              </a:spcBef>
            </a:pPr>
            <a:r>
              <a:rPr lang="ru-RU" sz="1600" spc="-5" dirty="0" smtClean="0">
                <a:latin typeface="+mj-lt"/>
                <a:cs typeface="SBSansText-Light"/>
              </a:rPr>
              <a:t>В обязанности пользователя - </a:t>
            </a:r>
            <a:r>
              <a:rPr lang="ru-RU" sz="1600" spc="-5" dirty="0">
                <a:latin typeface="+mj-lt"/>
                <a:cs typeface="SBSansText-Light"/>
              </a:rPr>
              <a:t>менеджера отдела кадров входит взаимодействие с кандидатами на ту или иную вакансию, перевод и перемещение по должности, распределение сотрудников на курсы повышения </a:t>
            </a:r>
            <a:r>
              <a:rPr lang="ru-RU" sz="1600" spc="-5" dirty="0" smtClean="0">
                <a:latin typeface="+mj-lt"/>
                <a:cs typeface="SBSansText-Light"/>
              </a:rPr>
              <a:t>квалификации, ведение </a:t>
            </a:r>
            <a:r>
              <a:rPr lang="ru-RU" sz="1600" spc="-5" dirty="0">
                <a:latin typeface="+mj-lt"/>
                <a:cs typeface="SBSansText-Light"/>
              </a:rPr>
              <a:t>воинского учета, оформление необходимых для этих действий документов. </a:t>
            </a:r>
          </a:p>
          <a:p>
            <a:pPr marL="12700" marR="5080" indent="360000">
              <a:lnSpc>
                <a:spcPct val="103299"/>
              </a:lnSpc>
              <a:spcBef>
                <a:spcPts val="50"/>
              </a:spcBef>
            </a:pPr>
            <a:r>
              <a:rPr lang="ru-RU" sz="1600" spc="-5" dirty="0" smtClean="0">
                <a:latin typeface="+mj-lt"/>
                <a:cs typeface="SBSansText-Light"/>
              </a:rPr>
              <a:t>Работа </a:t>
            </a:r>
            <a:r>
              <a:rPr lang="ru-RU" sz="1600" spc="-5" dirty="0">
                <a:latin typeface="+mj-lt"/>
                <a:cs typeface="SBSansText-Light"/>
              </a:rPr>
              <a:t>с сотрудником начинается с подачи им заявления, требуемых документов и включении его в базу данных. При этом учитывается и указывается, подлежит ли он воинскому призыву и какое образование им было получено. Образование характеризуется знанием иностранных языков, наименованием ВУЗа, специальностью, стажем работы. Сотрудники могут быть перемещены в должности, направлены на повышение квалификации или уволены. Повышение квалификации включает в себя время обучения в виду конечной и начальной даты, вид повышения квалификации, и данные о образовательном учреждении. С каждым сотрудником заключается трудовой договор, имеющий свой номер, дату заключения, дату окончания действия. Также имеется табельный номер сотрудника, который используется для связи большинства таблиц. Данные по работодателю вынесены в отдельную таблицу.</a:t>
            </a:r>
          </a:p>
        </p:txBody>
      </p:sp>
      <p:sp>
        <p:nvSpPr>
          <p:cNvPr id="4" name="Title 7">
            <a:extLst>
              <a:ext uri="{FF2B5EF4-FFF2-40B4-BE49-F238E27FC236}">
                <a16:creationId xmlns:a16="http://schemas.microsoft.com/office/drawing/2014/main" xmlns="" id="{E195DE7B-42F0-4CAA-AAB0-D33DB61C53CA}"/>
              </a:ext>
            </a:extLst>
          </p:cNvPr>
          <p:cNvSpPr>
            <a:spLocks/>
          </p:cNvSpPr>
          <p:nvPr/>
        </p:nvSpPr>
        <p:spPr bwMode="auto">
          <a:xfrm>
            <a:off x="22648" y="18444"/>
            <a:ext cx="12169352" cy="640432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ct val="103299"/>
              </a:lnSpc>
              <a:spcBef>
                <a:spcPts val="50"/>
              </a:spcBef>
            </a:pPr>
            <a:r>
              <a:rPr lang="ru-RU" sz="4000" spc="-5" dirty="0">
                <a:latin typeface="+mj-lt"/>
                <a:cs typeface="SBSansText-Light"/>
              </a:rPr>
              <a:t>План проекта</a:t>
            </a:r>
          </a:p>
        </p:txBody>
      </p:sp>
      <p:sp>
        <p:nvSpPr>
          <p:cNvPr id="5" name="TextBox 35">
            <a:extLst>
              <a:ext uri="{FF2B5EF4-FFF2-40B4-BE49-F238E27FC236}">
                <a16:creationId xmlns:a16="http://schemas.microsoft.com/office/drawing/2014/main" xmlns="" id="{86212FD8-B651-405D-8E12-CCCEB501EED8}"/>
              </a:ext>
            </a:extLst>
          </p:cNvPr>
          <p:cNvSpPr>
            <a:spLocks noChangeAspect="1"/>
          </p:cNvSpPr>
          <p:nvPr/>
        </p:nvSpPr>
        <p:spPr bwMode="auto">
          <a:xfrm>
            <a:off x="22648" y="636739"/>
            <a:ext cx="505267" cy="110799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ru-RU" sz="7200" spc="-160" dirty="0">
                <a:ln w="28575">
                  <a:solidFill>
                    <a:schemeClr val="bg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SB Sans Display Semibold"/>
              </a:rPr>
              <a:t>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7239046A-E6F0-43E6-B176-08CC1BBF49E0}"/>
              </a:ext>
            </a:extLst>
          </p:cNvPr>
          <p:cNvSpPr txBox="1"/>
          <p:nvPr/>
        </p:nvSpPr>
        <p:spPr bwMode="auto">
          <a:xfrm>
            <a:off x="1254859" y="819692"/>
            <a:ext cx="10745798" cy="767261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>
            <a:defPPr>
              <a:defRPr lang="ru-RU"/>
            </a:defPPr>
            <a:lvl1pPr marL="12700" marR="5080">
              <a:lnSpc>
                <a:spcPct val="103299"/>
              </a:lnSpc>
              <a:spcBef>
                <a:spcPts val="50"/>
              </a:spcBef>
              <a:defRPr sz="2400" spc="-5">
                <a:solidFill>
                  <a:srgbClr val="700000"/>
                </a:solidFill>
                <a:latin typeface="Century Gothic" panose="020B0502020202020204" pitchFamily="34" charset="0"/>
                <a:cs typeface="SBSansText-Light"/>
              </a:defRPr>
            </a:lvl1pPr>
          </a:lstStyle>
          <a:p>
            <a:r>
              <a:rPr lang="ru-RU" dirty="0" smtClean="0">
                <a:solidFill>
                  <a:schemeClr val="tx1"/>
                </a:solidFill>
                <a:latin typeface="+mj-lt"/>
              </a:rPr>
              <a:t>Определение предметной области. Основной функционал пользователя. Потоки данных.</a:t>
            </a:r>
            <a:endParaRPr lang="ru-RU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>
              <a:latin typeface="+mj-lt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>
              <a:latin typeface="+mj-lt"/>
            </a:endParaRPr>
          </a:p>
        </p:txBody>
      </p:sp>
      <p:graphicFrame>
        <p:nvGraphicFramePr>
          <p:cNvPr id="10" name="Объект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9303540"/>
              </p:ext>
            </p:extLst>
          </p:nvPr>
        </p:nvGraphicFramePr>
        <p:xfrm>
          <a:off x="695400" y="4960964"/>
          <a:ext cx="10657184" cy="17583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4" name="Visio" r:id="rId3" imgW="10709072" imgH="1760597" progId="Visio.Drawing.11">
                  <p:embed/>
                </p:oleObj>
              </mc:Choice>
              <mc:Fallback>
                <p:oleObj name="Visio" r:id="rId3" imgW="10709072" imgH="1760597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5400" y="4960964"/>
                        <a:ext cx="10657184" cy="175832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21245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" name="Title 7">
            <a:extLst>
              <a:ext uri="{FF2B5EF4-FFF2-40B4-BE49-F238E27FC236}">
                <a16:creationId xmlns:a16="http://schemas.microsoft.com/office/drawing/2014/main" xmlns="" id="{E195DE7B-42F0-4CAA-AAB0-D33DB61C53CA}"/>
              </a:ext>
            </a:extLst>
          </p:cNvPr>
          <p:cNvSpPr>
            <a:spLocks/>
          </p:cNvSpPr>
          <p:nvPr/>
        </p:nvSpPr>
        <p:spPr bwMode="auto">
          <a:xfrm>
            <a:off x="22648" y="17037"/>
            <a:ext cx="12169352" cy="595741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ct val="103299"/>
              </a:lnSpc>
              <a:spcBef>
                <a:spcPts val="50"/>
              </a:spcBef>
            </a:pPr>
            <a:r>
              <a:rPr lang="ru-RU" sz="4000" spc="-5" dirty="0"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  <a:cs typeface="SBSansText-Light"/>
              </a:rPr>
              <a:t>Функциональная структура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>
              <a:defRPr/>
            </a:pPr>
            <a:fld id="{B6F15528-21DE-4FAA-801E-634DDDAF4B2B}" type="slidenum">
              <a:rPr lang="ru-RU" smtClean="0"/>
              <a:t>5</a:t>
            </a:fld>
            <a:endParaRPr lang="ru-RU"/>
          </a:p>
        </p:txBody>
      </p:sp>
      <p:sp>
        <p:nvSpPr>
          <p:cNvPr id="3" name="Rectangle 9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5526237"/>
              </p:ext>
            </p:extLst>
          </p:nvPr>
        </p:nvGraphicFramePr>
        <p:xfrm>
          <a:off x="1775520" y="1645006"/>
          <a:ext cx="10159008" cy="4880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2" name="Visio" r:id="rId3" imgW="10759602" imgH="5236504" progId="Visio.Drawing.11">
                  <p:embed/>
                </p:oleObj>
              </mc:Choice>
              <mc:Fallback>
                <p:oleObj name="Visio" r:id="rId3" imgW="10759602" imgH="5236504" progId="Visio.Drawing.11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5520" y="1645006"/>
                        <a:ext cx="10159008" cy="48803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58797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" name="Title 7">
            <a:extLst>
              <a:ext uri="{FF2B5EF4-FFF2-40B4-BE49-F238E27FC236}">
                <a16:creationId xmlns:a16="http://schemas.microsoft.com/office/drawing/2014/main" xmlns="" id="{E195DE7B-42F0-4CAA-AAB0-D33DB61C53CA}"/>
              </a:ext>
            </a:extLst>
          </p:cNvPr>
          <p:cNvSpPr>
            <a:spLocks/>
          </p:cNvSpPr>
          <p:nvPr/>
        </p:nvSpPr>
        <p:spPr bwMode="auto">
          <a:xfrm>
            <a:off x="22648" y="17037"/>
            <a:ext cx="12169352" cy="595741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ct val="103299"/>
              </a:lnSpc>
              <a:spcBef>
                <a:spcPts val="50"/>
              </a:spcBef>
            </a:pPr>
            <a:r>
              <a:rPr lang="ru-RU" sz="4000" spc="-5" dirty="0">
                <a:latin typeface="+mj-lt"/>
                <a:cs typeface="SBSansText-Light"/>
              </a:rPr>
              <a:t>Структура хранилища (таблицы)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>
              <a:defRPr/>
            </a:pPr>
            <a:fld id="{B6F15528-21DE-4FAA-801E-634DDDAF4B2B}" type="slidenum">
              <a:rPr lang="ru-RU" smtClean="0"/>
              <a:t>6</a:t>
            </a:fld>
            <a:endParaRPr lang="ru-RU"/>
          </a:p>
        </p:txBody>
      </p:sp>
      <p:sp>
        <p:nvSpPr>
          <p:cNvPr id="3" name="Rectangle 9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>
              <a:latin typeface="+mj-lt"/>
            </a:endParaRPr>
          </a:p>
        </p:txBody>
      </p:sp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3674687"/>
              </p:ext>
            </p:extLst>
          </p:nvPr>
        </p:nvGraphicFramePr>
        <p:xfrm>
          <a:off x="1364046" y="1772816"/>
          <a:ext cx="10492594" cy="48965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0" name="Visio" r:id="rId3" imgW="9488791" imgH="6700298" progId="Visio.Drawing.11">
                  <p:embed/>
                </p:oleObj>
              </mc:Choice>
              <mc:Fallback>
                <p:oleObj name="Visio" r:id="rId3" imgW="9488791" imgH="6700298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4046" y="1772816"/>
                        <a:ext cx="10492594" cy="489654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428387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" name="Title 7">
            <a:extLst>
              <a:ext uri="{FF2B5EF4-FFF2-40B4-BE49-F238E27FC236}">
                <a16:creationId xmlns:a16="http://schemas.microsoft.com/office/drawing/2014/main" xmlns="" id="{E195DE7B-42F0-4CAA-AAB0-D33DB61C53CA}"/>
              </a:ext>
            </a:extLst>
          </p:cNvPr>
          <p:cNvSpPr>
            <a:spLocks/>
          </p:cNvSpPr>
          <p:nvPr/>
        </p:nvSpPr>
        <p:spPr bwMode="auto">
          <a:xfrm>
            <a:off x="22648" y="18444"/>
            <a:ext cx="12169352" cy="323422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ct val="103299"/>
              </a:lnSpc>
              <a:spcBef>
                <a:spcPts val="50"/>
              </a:spcBef>
            </a:pPr>
            <a:r>
              <a:rPr lang="ru-RU" sz="2000" spc="-5" dirty="0">
                <a:latin typeface="+mj-lt"/>
                <a:cs typeface="SBSansText-Light"/>
              </a:rPr>
              <a:t>План проекта</a:t>
            </a:r>
          </a:p>
        </p:txBody>
      </p:sp>
      <p:sp>
        <p:nvSpPr>
          <p:cNvPr id="49" name="object 26">
            <a:extLst>
              <a:ext uri="{FF2B5EF4-FFF2-40B4-BE49-F238E27FC236}">
                <a16:creationId xmlns:a16="http://schemas.microsoft.com/office/drawing/2014/main" xmlns="" id="{41E6CF51-7C08-4948-BE8D-3AC2595CA00D}"/>
              </a:ext>
            </a:extLst>
          </p:cNvPr>
          <p:cNvSpPr>
            <a:spLocks/>
          </p:cNvSpPr>
          <p:nvPr/>
        </p:nvSpPr>
        <p:spPr bwMode="auto">
          <a:xfrm>
            <a:off x="1415480" y="1963464"/>
            <a:ext cx="8689909" cy="323422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ct val="103299"/>
              </a:lnSpc>
              <a:spcBef>
                <a:spcPts val="50"/>
              </a:spcBef>
            </a:pPr>
            <a:r>
              <a:rPr lang="ru-RU" sz="2000" spc="-5" dirty="0">
                <a:solidFill>
                  <a:schemeClr val="bg1">
                    <a:lumMod val="85000"/>
                  </a:schemeClr>
                </a:solidFill>
                <a:latin typeface="+mj-lt"/>
                <a:cs typeface="SBSansText-Light"/>
              </a:rPr>
              <a:t>Проектирование таблиц, включая триггеры и индексы.</a:t>
            </a:r>
            <a:endParaRPr sz="2000" spc="-5" dirty="0">
              <a:solidFill>
                <a:schemeClr val="bg1">
                  <a:lumMod val="85000"/>
                </a:schemeClr>
              </a:solidFill>
              <a:latin typeface="+mj-lt"/>
              <a:cs typeface="SBSansText-Light"/>
            </a:endParaRPr>
          </a:p>
        </p:txBody>
      </p:sp>
      <p:sp>
        <p:nvSpPr>
          <p:cNvPr id="50" name="object 26">
            <a:extLst>
              <a:ext uri="{FF2B5EF4-FFF2-40B4-BE49-F238E27FC236}">
                <a16:creationId xmlns:a16="http://schemas.microsoft.com/office/drawing/2014/main" xmlns="" id="{39F18E2F-64B0-46B3-BFCE-A498DAD536BA}"/>
              </a:ext>
            </a:extLst>
          </p:cNvPr>
          <p:cNvSpPr>
            <a:spLocks/>
          </p:cNvSpPr>
          <p:nvPr/>
        </p:nvSpPr>
        <p:spPr bwMode="auto">
          <a:xfrm>
            <a:off x="1415480" y="2716949"/>
            <a:ext cx="9988893" cy="323422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ct val="103299"/>
              </a:lnSpc>
              <a:spcBef>
                <a:spcPts val="50"/>
              </a:spcBef>
            </a:pPr>
            <a:r>
              <a:rPr lang="ru-RU" sz="2000" spc="-5" dirty="0">
                <a:solidFill>
                  <a:schemeClr val="bg1">
                    <a:lumMod val="85000"/>
                  </a:schemeClr>
                </a:solidFill>
                <a:latin typeface="+mj-lt"/>
                <a:cs typeface="SBSansText-Light"/>
              </a:rPr>
              <a:t>Загрузка данных в таблицы через процедуру/ручной интерфейс. </a:t>
            </a:r>
          </a:p>
        </p:txBody>
      </p:sp>
      <p:sp>
        <p:nvSpPr>
          <p:cNvPr id="51" name="object 26">
            <a:extLst>
              <a:ext uri="{FF2B5EF4-FFF2-40B4-BE49-F238E27FC236}">
                <a16:creationId xmlns:a16="http://schemas.microsoft.com/office/drawing/2014/main" xmlns="" id="{BA040D41-001F-4A17-9C83-14A15BEB559D}"/>
              </a:ext>
            </a:extLst>
          </p:cNvPr>
          <p:cNvSpPr>
            <a:spLocks/>
          </p:cNvSpPr>
          <p:nvPr/>
        </p:nvSpPr>
        <p:spPr bwMode="auto">
          <a:xfrm>
            <a:off x="1343472" y="3984997"/>
            <a:ext cx="9767685" cy="323422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ct val="103299"/>
              </a:lnSpc>
              <a:spcBef>
                <a:spcPts val="50"/>
              </a:spcBef>
            </a:pPr>
            <a:r>
              <a:rPr lang="ru-RU" sz="2000" spc="-5" dirty="0">
                <a:solidFill>
                  <a:schemeClr val="bg1">
                    <a:lumMod val="85000"/>
                  </a:schemeClr>
                </a:solidFill>
                <a:latin typeface="+mj-lt"/>
                <a:cs typeface="SBSansText-Light"/>
              </a:rPr>
              <a:t>Написание процедур для формирования отчета.</a:t>
            </a:r>
            <a:endParaRPr sz="2000" spc="-5" dirty="0">
              <a:solidFill>
                <a:schemeClr val="bg1">
                  <a:lumMod val="85000"/>
                </a:schemeClr>
              </a:solidFill>
              <a:latin typeface="+mj-lt"/>
              <a:cs typeface="SBSansText-Light"/>
            </a:endParaRPr>
          </a:p>
        </p:txBody>
      </p:sp>
      <p:sp>
        <p:nvSpPr>
          <p:cNvPr id="52" name="object 26">
            <a:extLst>
              <a:ext uri="{FF2B5EF4-FFF2-40B4-BE49-F238E27FC236}">
                <a16:creationId xmlns:a16="http://schemas.microsoft.com/office/drawing/2014/main" xmlns="" id="{6F3D47F9-FCB5-402A-B391-B395C9BDBB9D}"/>
              </a:ext>
            </a:extLst>
          </p:cNvPr>
          <p:cNvSpPr>
            <a:spLocks/>
          </p:cNvSpPr>
          <p:nvPr/>
        </p:nvSpPr>
        <p:spPr bwMode="auto">
          <a:xfrm>
            <a:off x="1415480" y="4953669"/>
            <a:ext cx="8539630" cy="640432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ct val="103299"/>
              </a:lnSpc>
              <a:spcBef>
                <a:spcPts val="50"/>
              </a:spcBef>
            </a:pPr>
            <a:r>
              <a:rPr lang="ru-RU" sz="2000" spc="-5" dirty="0">
                <a:solidFill>
                  <a:schemeClr val="bg1">
                    <a:lumMod val="85000"/>
                  </a:schemeClr>
                </a:solidFill>
                <a:latin typeface="+mj-lt"/>
                <a:cs typeface="SBSansText-Light"/>
              </a:rPr>
              <a:t>Написание процедур открытия договора, построения графика, выдачи и погашения кредита.</a:t>
            </a:r>
          </a:p>
        </p:txBody>
      </p:sp>
      <p:sp>
        <p:nvSpPr>
          <p:cNvPr id="53" name="TextBox 35">
            <a:extLst>
              <a:ext uri="{FF2B5EF4-FFF2-40B4-BE49-F238E27FC236}">
                <a16:creationId xmlns:a16="http://schemas.microsoft.com/office/drawing/2014/main" xmlns="" id="{86212FD8-B651-405D-8E12-CCCEB501EED8}"/>
              </a:ext>
            </a:extLst>
          </p:cNvPr>
          <p:cNvSpPr>
            <a:spLocks noChangeAspect="1"/>
          </p:cNvSpPr>
          <p:nvPr/>
        </p:nvSpPr>
        <p:spPr bwMode="auto">
          <a:xfrm>
            <a:off x="249024" y="738751"/>
            <a:ext cx="468077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+mj-lt"/>
                <a:cs typeface="SB Sans Display Semibold"/>
              </a:rPr>
              <a:t>01</a:t>
            </a:r>
            <a:endParaRPr lang="ru-RU" sz="32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+mj-lt"/>
              <a:cs typeface="SB Sans Display Semibold"/>
            </a:endParaRPr>
          </a:p>
        </p:txBody>
      </p:sp>
      <p:sp>
        <p:nvSpPr>
          <p:cNvPr id="54" name="TextBox 36">
            <a:extLst>
              <a:ext uri="{FF2B5EF4-FFF2-40B4-BE49-F238E27FC236}">
                <a16:creationId xmlns:a16="http://schemas.microsoft.com/office/drawing/2014/main" xmlns="" id="{8AEFDD10-4264-48BB-81BB-E120AE25E70D}"/>
              </a:ext>
            </a:extLst>
          </p:cNvPr>
          <p:cNvSpPr>
            <a:spLocks/>
          </p:cNvSpPr>
          <p:nvPr/>
        </p:nvSpPr>
        <p:spPr bwMode="auto">
          <a:xfrm>
            <a:off x="249024" y="1775932"/>
            <a:ext cx="468077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+mj-lt"/>
                <a:cs typeface="SB Sans Display Semibold"/>
              </a:rPr>
              <a:t>02</a:t>
            </a:r>
            <a:endParaRPr lang="ru-RU" sz="32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+mj-lt"/>
              <a:cs typeface="SB Sans Display Semibold"/>
            </a:endParaRPr>
          </a:p>
        </p:txBody>
      </p:sp>
      <p:sp>
        <p:nvSpPr>
          <p:cNvPr id="55" name="TextBox 37">
            <a:extLst>
              <a:ext uri="{FF2B5EF4-FFF2-40B4-BE49-F238E27FC236}">
                <a16:creationId xmlns:a16="http://schemas.microsoft.com/office/drawing/2014/main" xmlns="" id="{AEF7DEB2-AEE3-41E1-A70D-1D1546A77172}"/>
              </a:ext>
            </a:extLst>
          </p:cNvPr>
          <p:cNvSpPr>
            <a:spLocks/>
          </p:cNvSpPr>
          <p:nvPr/>
        </p:nvSpPr>
        <p:spPr bwMode="auto">
          <a:xfrm>
            <a:off x="249024" y="2813113"/>
            <a:ext cx="468077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+mj-lt"/>
                <a:cs typeface="SB Sans Display Semibold"/>
              </a:rPr>
              <a:t>03</a:t>
            </a:r>
            <a:endParaRPr lang="ru-RU" sz="32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+mj-lt"/>
              <a:cs typeface="SB Sans Display Semibold"/>
            </a:endParaRPr>
          </a:p>
        </p:txBody>
      </p:sp>
      <p:sp>
        <p:nvSpPr>
          <p:cNvPr id="56" name="TextBox 38">
            <a:extLst>
              <a:ext uri="{FF2B5EF4-FFF2-40B4-BE49-F238E27FC236}">
                <a16:creationId xmlns:a16="http://schemas.microsoft.com/office/drawing/2014/main" xmlns="" id="{203EE7E6-7D12-40D9-AD45-3AB16EDB4EC8}"/>
              </a:ext>
            </a:extLst>
          </p:cNvPr>
          <p:cNvSpPr>
            <a:spLocks/>
          </p:cNvSpPr>
          <p:nvPr/>
        </p:nvSpPr>
        <p:spPr bwMode="auto">
          <a:xfrm>
            <a:off x="249024" y="3850294"/>
            <a:ext cx="468077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+mj-lt"/>
                <a:cs typeface="SB Sans Display Semibold"/>
              </a:rPr>
              <a:t>04</a:t>
            </a:r>
            <a:endParaRPr lang="ru-RU" sz="32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+mj-lt"/>
              <a:cs typeface="SB Sans Display Semibold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7239046A-E6F0-43E6-B176-08CC1BBF49E0}"/>
              </a:ext>
            </a:extLst>
          </p:cNvPr>
          <p:cNvSpPr txBox="1"/>
          <p:nvPr/>
        </p:nvSpPr>
        <p:spPr bwMode="auto">
          <a:xfrm>
            <a:off x="1254859" y="819692"/>
            <a:ext cx="10745798" cy="640432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>
            <a:defPPr>
              <a:defRPr lang="ru-RU"/>
            </a:defPPr>
            <a:lvl1pPr marL="12700" marR="5080">
              <a:lnSpc>
                <a:spcPct val="103299"/>
              </a:lnSpc>
              <a:spcBef>
                <a:spcPts val="50"/>
              </a:spcBef>
              <a:defRPr sz="2400" spc="-5">
                <a:solidFill>
                  <a:srgbClr val="700000"/>
                </a:solidFill>
                <a:latin typeface="Century Gothic" panose="020B0502020202020204" pitchFamily="34" charset="0"/>
                <a:cs typeface="SBSansText-Light"/>
              </a:defRPr>
            </a:lvl1pPr>
          </a:lstStyle>
          <a:p>
            <a:r>
              <a:rPr lang="ru-RU" sz="20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Кредитный портфель, который загружает данные в таблицы (согласно структуре хранилища) и строит отчет, …, …</a:t>
            </a:r>
          </a:p>
        </p:txBody>
      </p:sp>
      <p:sp>
        <p:nvSpPr>
          <p:cNvPr id="59" name="TextBox 38">
            <a:extLst>
              <a:ext uri="{FF2B5EF4-FFF2-40B4-BE49-F238E27FC236}">
                <a16:creationId xmlns:a16="http://schemas.microsoft.com/office/drawing/2014/main" xmlns="" id="{09B59826-057B-40BA-9DD3-A51250BA277C}"/>
              </a:ext>
            </a:extLst>
          </p:cNvPr>
          <p:cNvSpPr>
            <a:spLocks/>
          </p:cNvSpPr>
          <p:nvPr/>
        </p:nvSpPr>
        <p:spPr bwMode="auto">
          <a:xfrm>
            <a:off x="249024" y="4887474"/>
            <a:ext cx="468077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+mj-lt"/>
                <a:cs typeface="SB Sans Display Semibold"/>
              </a:rPr>
              <a:t>0</a:t>
            </a:r>
            <a:r>
              <a:rPr lang="ru-RU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+mj-lt"/>
                <a:cs typeface="SB Sans Display Semibold"/>
              </a:rPr>
              <a:t>5</a:t>
            </a:r>
          </a:p>
        </p:txBody>
      </p:sp>
      <p:sp>
        <p:nvSpPr>
          <p:cNvPr id="60" name="object 26">
            <a:extLst>
              <a:ext uri="{FF2B5EF4-FFF2-40B4-BE49-F238E27FC236}">
                <a16:creationId xmlns:a16="http://schemas.microsoft.com/office/drawing/2014/main" xmlns="" id="{78371297-F4E7-4474-AE73-128ABC84F3F9}"/>
              </a:ext>
            </a:extLst>
          </p:cNvPr>
          <p:cNvSpPr>
            <a:spLocks/>
          </p:cNvSpPr>
          <p:nvPr/>
        </p:nvSpPr>
        <p:spPr bwMode="auto">
          <a:xfrm>
            <a:off x="407368" y="5803195"/>
            <a:ext cx="8539630" cy="228524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ct val="103299"/>
              </a:lnSpc>
              <a:spcBef>
                <a:spcPts val="50"/>
              </a:spcBef>
            </a:pPr>
            <a:r>
              <a:rPr lang="ru-RU" sz="1500" spc="-5" dirty="0">
                <a:latin typeface="+mj-lt"/>
                <a:cs typeface="SBSansText-Light"/>
              </a:rPr>
              <a:t>Сохранение проекта на </a:t>
            </a:r>
            <a:r>
              <a:rPr lang="en-US" sz="1500" spc="-5" dirty="0" err="1">
                <a:latin typeface="+mj-lt"/>
                <a:cs typeface="SBSansText-Light"/>
              </a:rPr>
              <a:t>github</a:t>
            </a:r>
            <a:r>
              <a:rPr lang="ru-RU" sz="1500" spc="-5" dirty="0">
                <a:latin typeface="+mj-lt"/>
                <a:cs typeface="SBSansText-Light"/>
              </a:rPr>
              <a:t>.</a:t>
            </a:r>
            <a:r>
              <a:rPr lang="en-US" sz="1500" spc="-5" dirty="0">
                <a:latin typeface="+mj-lt"/>
                <a:cs typeface="SBSansText-Light"/>
              </a:rPr>
              <a:t>com</a:t>
            </a:r>
            <a:endParaRPr lang="ru-RU" sz="1500" spc="-5" dirty="0">
              <a:latin typeface="+mj-lt"/>
              <a:cs typeface="SBSansText-Light"/>
            </a:endParaRPr>
          </a:p>
        </p:txBody>
      </p:sp>
      <p:pic>
        <p:nvPicPr>
          <p:cNvPr id="61" name="Рисунок 33">
            <a:extLst>
              <a:ext uri="{FF2B5EF4-FFF2-40B4-BE49-F238E27FC236}">
                <a16:creationId xmlns:a16="http://schemas.microsoft.com/office/drawing/2014/main" xmlns="" id="{03F0A934-8727-4150-AD5E-F9F80D3C564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700000">
                <a:tint val="45000"/>
                <a:satMod val="400000"/>
              </a:srgbClr>
            </a:duotone>
          </a:blip>
          <a:srcRect l="24035" t="22170" r="28989" b="16682"/>
          <a:stretch/>
        </p:blipFill>
        <p:spPr bwMode="auto">
          <a:xfrm rot="16199999">
            <a:off x="5513081" y="6150360"/>
            <a:ext cx="344428" cy="448351"/>
          </a:xfrm>
          <a:prstGeom prst="rect">
            <a:avLst/>
          </a:prstGeom>
          <a:effectLst/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xmlns="" id="{CCB2FA9B-B787-4EA3-9CBB-8AD4574C261C}"/>
              </a:ext>
            </a:extLst>
          </p:cNvPr>
          <p:cNvSpPr txBox="1"/>
          <p:nvPr/>
        </p:nvSpPr>
        <p:spPr>
          <a:xfrm>
            <a:off x="5909471" y="6176131"/>
            <a:ext cx="5100369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500" b="1" dirty="0">
                <a:latin typeface="+mj-lt"/>
                <a:hlinkClick r:id="rId3"/>
              </a:rPr>
              <a:t>https://</a:t>
            </a:r>
            <a:r>
              <a:rPr lang="en-US" sz="1500" b="1" dirty="0" smtClean="0">
                <a:latin typeface="+mj-lt"/>
                <a:hlinkClick r:id="rId3"/>
              </a:rPr>
              <a:t>github.com/rusrus27rus/School-SQL-Pl-SQL</a:t>
            </a:r>
            <a:endParaRPr lang="ru-RU" sz="1500" b="1" dirty="0" smtClean="0">
              <a:latin typeface="+mj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294967295"/>
          </p:nvPr>
        </p:nvSpPr>
        <p:spPr>
          <a:xfrm>
            <a:off x="8512696" y="6077760"/>
            <a:ext cx="2743200" cy="365125"/>
          </a:xfrm>
        </p:spPr>
        <p:txBody>
          <a:bodyPr/>
          <a:lstStyle/>
          <a:p>
            <a:pPr>
              <a:defRPr/>
            </a:pPr>
            <a:fld id="{B6F15528-21DE-4FAA-801E-634DDDAF4B2B}" type="slidenum">
              <a:rPr lang="ru-RU" sz="1500" smtClean="0">
                <a:solidFill>
                  <a:schemeClr val="tx1"/>
                </a:solidFill>
                <a:latin typeface="+mj-lt"/>
              </a:rPr>
              <a:t>7</a:t>
            </a:fld>
            <a:endParaRPr lang="ru-RU" sz="150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185197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" name="Title 7">
            <a:extLst>
              <a:ext uri="{FF2B5EF4-FFF2-40B4-BE49-F238E27FC236}">
                <a16:creationId xmlns:a16="http://schemas.microsoft.com/office/drawing/2014/main" xmlns="" id="{E195DE7B-42F0-4CAA-AAB0-D33DB61C53CA}"/>
              </a:ext>
            </a:extLst>
          </p:cNvPr>
          <p:cNvSpPr>
            <a:spLocks/>
          </p:cNvSpPr>
          <p:nvPr/>
        </p:nvSpPr>
        <p:spPr bwMode="auto">
          <a:xfrm>
            <a:off x="191344" y="285978"/>
            <a:ext cx="12169352" cy="386837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ct val="103299"/>
              </a:lnSpc>
              <a:spcBef>
                <a:spcPts val="50"/>
              </a:spcBef>
            </a:pPr>
            <a:r>
              <a:rPr lang="ru-RU" sz="2400" spc="-5" dirty="0">
                <a:solidFill>
                  <a:srgbClr val="700000"/>
                </a:solidFill>
                <a:latin typeface="Century Gothic" panose="020B0502020202020204" pitchFamily="34" charset="0"/>
                <a:cs typeface="SBSansText-Light"/>
              </a:rPr>
              <a:t>Пример отчета</a:t>
            </a:r>
          </a:p>
        </p:txBody>
      </p:sp>
      <p:sp>
        <p:nvSpPr>
          <p:cNvPr id="4" name="Title 7">
            <a:extLst>
              <a:ext uri="{FF2B5EF4-FFF2-40B4-BE49-F238E27FC236}">
                <a16:creationId xmlns:a16="http://schemas.microsoft.com/office/drawing/2014/main" xmlns="" id="{E195DE7B-42F0-4CAA-AAB0-D33DB61C53CA}"/>
              </a:ext>
            </a:extLst>
          </p:cNvPr>
          <p:cNvSpPr>
            <a:spLocks/>
          </p:cNvSpPr>
          <p:nvPr/>
        </p:nvSpPr>
        <p:spPr bwMode="auto">
          <a:xfrm>
            <a:off x="551384" y="2348880"/>
            <a:ext cx="10244945" cy="1600029"/>
          </a:xfrm>
          <a:prstGeom prst="rect">
            <a:avLst/>
          </a:prstGeom>
        </p:spPr>
        <p:txBody>
          <a:bodyPr lIns="0" tIns="0" rIns="0" bIns="0"/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 b="0" i="0">
                <a:solidFill>
                  <a:schemeClr val="tx1"/>
                </a:solidFill>
                <a:latin typeface="SB Sans Display Regular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sz="4000" dirty="0">
                <a:solidFill>
                  <a:srgbClr val="333F48"/>
                </a:solidFill>
              </a:rPr>
              <a:t>Картинка отчета, по которому мы можем судить о </a:t>
            </a:r>
            <a:r>
              <a:rPr lang="ru-RU" sz="4000" dirty="0" smtClean="0">
                <a:solidFill>
                  <a:srgbClr val="333F48"/>
                </a:solidFill>
              </a:rPr>
              <a:t>состоянии кредитного </a:t>
            </a:r>
            <a:r>
              <a:rPr lang="ru-RU" sz="4000" dirty="0" err="1" smtClean="0">
                <a:solidFill>
                  <a:srgbClr val="333F48"/>
                </a:solidFill>
              </a:rPr>
              <a:t>порфеля</a:t>
            </a:r>
            <a:endParaRPr lang="ru-RU" sz="1600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>
              <a:defRPr/>
            </a:pPr>
            <a:fld id="{B6F15528-21DE-4FAA-801E-634DDDAF4B2B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32646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" name="Title 7">
            <a:extLst>
              <a:ext uri="{FF2B5EF4-FFF2-40B4-BE49-F238E27FC236}">
                <a16:creationId xmlns:a16="http://schemas.microsoft.com/office/drawing/2014/main" xmlns="" id="{E195DE7B-42F0-4CAA-AAB0-D33DB61C53CA}"/>
              </a:ext>
            </a:extLst>
          </p:cNvPr>
          <p:cNvSpPr>
            <a:spLocks/>
          </p:cNvSpPr>
          <p:nvPr/>
        </p:nvSpPr>
        <p:spPr bwMode="auto">
          <a:xfrm>
            <a:off x="191344" y="285978"/>
            <a:ext cx="12169352" cy="1206534"/>
          </a:xfrm>
          <a:prstGeom prst="rect">
            <a:avLst/>
          </a:prstGeom>
        </p:spPr>
        <p:txBody>
          <a:bodyPr lIns="0" tIns="0" rIns="0" bIns="0"/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 b="0" i="0">
                <a:solidFill>
                  <a:schemeClr val="tx1"/>
                </a:solidFill>
                <a:latin typeface="SB Sans Display Regular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sz="4000" dirty="0">
                <a:solidFill>
                  <a:srgbClr val="333F48"/>
                </a:solidFill>
              </a:rPr>
              <a:t>Структура хранилища (процедуры и функции)</a:t>
            </a:r>
            <a:endParaRPr lang="ru-RU" sz="1600" dirty="0"/>
          </a:p>
          <a:p>
            <a:pPr>
              <a:defRPr/>
            </a:pPr>
            <a:r>
              <a:rPr lang="ru-RU" sz="4000" dirty="0">
                <a:solidFill>
                  <a:srgbClr val="333F48"/>
                </a:solidFill>
              </a:rPr>
              <a:t> </a:t>
            </a:r>
            <a:endParaRPr lang="ru-RU" sz="1600" dirty="0"/>
          </a:p>
        </p:txBody>
      </p:sp>
      <p:sp>
        <p:nvSpPr>
          <p:cNvPr id="4" name="Title 7">
            <a:extLst>
              <a:ext uri="{FF2B5EF4-FFF2-40B4-BE49-F238E27FC236}">
                <a16:creationId xmlns:a16="http://schemas.microsoft.com/office/drawing/2014/main" xmlns="" id="{E195DE7B-42F0-4CAA-AAB0-D33DB61C53CA}"/>
              </a:ext>
            </a:extLst>
          </p:cNvPr>
          <p:cNvSpPr>
            <a:spLocks/>
          </p:cNvSpPr>
          <p:nvPr/>
        </p:nvSpPr>
        <p:spPr bwMode="auto">
          <a:xfrm>
            <a:off x="695400" y="2564904"/>
            <a:ext cx="10009112" cy="720080"/>
          </a:xfrm>
          <a:prstGeom prst="rect">
            <a:avLst/>
          </a:prstGeom>
        </p:spPr>
        <p:txBody>
          <a:bodyPr lIns="0" tIns="0" rIns="0" bIns="0"/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 b="0" i="0">
                <a:solidFill>
                  <a:schemeClr val="tx1"/>
                </a:solidFill>
                <a:latin typeface="SB Sans Display Regular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sz="2800" dirty="0">
                <a:solidFill>
                  <a:srgbClr val="333F48"/>
                </a:solidFill>
              </a:rPr>
              <a:t>Код, сложные или крутые процедуры (по вашему мнению) + ваши комментарии по коду</a:t>
            </a:r>
            <a:endParaRPr lang="ru-RU" sz="1100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pPr>
              <a:defRPr/>
            </a:pPr>
            <a:fld id="{B6F15528-21DE-4FAA-801E-634DDDAF4B2B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457663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Стандартная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8140</TotalTime>
  <Words>775</Words>
  <Application>Microsoft Office PowerPoint</Application>
  <DocSecurity>0</DocSecurity>
  <PresentationFormat>Произвольный</PresentationFormat>
  <Paragraphs>93</Paragraphs>
  <Slides>11</Slides>
  <Notes>2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3" baseType="lpstr">
      <vt:lpstr>Тема Office</vt:lpstr>
      <vt:lpstr>Visio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светлый маг</dc:title>
  <dc:creator>Рабушко Анна Юрьевна</dc:creator>
  <cp:lastModifiedBy>hugo</cp:lastModifiedBy>
  <cp:revision>593</cp:revision>
  <dcterms:created xsi:type="dcterms:W3CDTF">2020-09-16T07:07:55Z</dcterms:created>
  <dcterms:modified xsi:type="dcterms:W3CDTF">2021-07-26T11:57:17Z</dcterms:modified>
  <dc:identifier/>
  <dc:language/>
  <cp:version/>
</cp:coreProperties>
</file>