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_AC_US218_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6" r:id="rId8"/>
    <p:sldId id="261" r:id="rId9"/>
    <p:sldId id="262" r:id="rId10"/>
    <p:sldId id="263" r:id="rId11"/>
    <p:sldId id="265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894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9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81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1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1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1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5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3526C7-5D4A-4AA7-A3AD-A8FCFC4E2F1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88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sbramblett/PredictiveAnalytics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_AC_US218_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DF70-AD63-476F-A4B0-6A1F72AB7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Predictive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4982E-C2D9-40CC-8747-8A0E6A0A1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Russ Bramblett</a:t>
            </a:r>
          </a:p>
        </p:txBody>
      </p:sp>
    </p:spTree>
    <p:extLst>
      <p:ext uri="{BB962C8B-B14F-4D97-AF65-F5344CB8AC3E}">
        <p14:creationId xmlns:p14="http://schemas.microsoft.com/office/powerpoint/2010/main" val="11801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BBFF-908D-4393-AAC9-04368D0A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33FF3-A01D-42CC-B442-F88A05F1BF1E}"/>
              </a:ext>
            </a:extLst>
          </p:cNvPr>
          <p:cNvSpPr txBox="1"/>
          <p:nvPr/>
        </p:nvSpPr>
        <p:spPr>
          <a:xfrm>
            <a:off x="773033" y="2267019"/>
            <a:ext cx="3498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and straightforward math… but easy to calculate incorrectly. </a:t>
            </a:r>
          </a:p>
          <a:p>
            <a:endParaRPr lang="en-US" dirty="0"/>
          </a:p>
          <a:p>
            <a:r>
              <a:rPr lang="en-US" dirty="0"/>
              <a:t>Easy fix: put all numbers into a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8B788-578C-45B7-9624-225A9E760DFD}"/>
              </a:ext>
            </a:extLst>
          </p:cNvPr>
          <p:cNvSpPr txBox="1"/>
          <p:nvPr/>
        </p:nvSpPr>
        <p:spPr>
          <a:xfrm>
            <a:off x="773033" y="1522929"/>
            <a:ext cx="563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“what is the probability of A occurring, given B occurred”?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244D8-6E8D-43DC-876F-F74E6EAA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8" y="2092125"/>
            <a:ext cx="3757571" cy="377286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384EE6-A256-4EAD-AF09-038D8078E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23676"/>
              </p:ext>
            </p:extLst>
          </p:nvPr>
        </p:nvGraphicFramePr>
        <p:xfrm>
          <a:off x="773033" y="4192451"/>
          <a:ext cx="31157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595">
                  <a:extLst>
                    <a:ext uri="{9D8B030D-6E8A-4147-A177-3AD203B41FA5}">
                      <a16:colId xmlns:a16="http://schemas.microsoft.com/office/drawing/2014/main" val="3204972528"/>
                    </a:ext>
                  </a:extLst>
                </a:gridCol>
                <a:gridCol w="1038595">
                  <a:extLst>
                    <a:ext uri="{9D8B030D-6E8A-4147-A177-3AD203B41FA5}">
                      <a16:colId xmlns:a16="http://schemas.microsoft.com/office/drawing/2014/main" val="715886278"/>
                    </a:ext>
                  </a:extLst>
                </a:gridCol>
                <a:gridCol w="1038595">
                  <a:extLst>
                    <a:ext uri="{9D8B030D-6E8A-4147-A177-3AD203B41FA5}">
                      <a16:colId xmlns:a16="http://schemas.microsoft.com/office/drawing/2014/main" val="10722259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 Purchase?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25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9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0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9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52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828A-DCB4-490B-8DC8-1170376D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52DD-4BDC-4DC4-BBA5-0C535F65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576207" cy="4351338"/>
          </a:xfrm>
        </p:spPr>
        <p:txBody>
          <a:bodyPr>
            <a:normAutofit/>
          </a:bodyPr>
          <a:lstStyle/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Program the computer with what the results should look like</a:t>
            </a:r>
          </a:p>
          <a:p>
            <a:pPr lvl="1"/>
            <a:endParaRPr lang="en-US" dirty="0"/>
          </a:p>
          <a:p>
            <a:r>
              <a:rPr lang="en-US" dirty="0"/>
              <a:t>Semi-supervised</a:t>
            </a:r>
          </a:p>
          <a:p>
            <a:pPr lvl="1"/>
            <a:r>
              <a:rPr lang="en-US" dirty="0"/>
              <a:t>Program the computer with what </a:t>
            </a:r>
            <a:r>
              <a:rPr lang="en-US" i="1" dirty="0"/>
              <a:t>some of </a:t>
            </a:r>
            <a:r>
              <a:rPr lang="en-US" dirty="0"/>
              <a:t>the results should look like</a:t>
            </a:r>
          </a:p>
          <a:p>
            <a:pPr lvl="1"/>
            <a:endParaRPr lang="en-US" dirty="0"/>
          </a:p>
          <a:p>
            <a:r>
              <a:rPr lang="en-US" dirty="0"/>
              <a:t>Unsupervised (</a:t>
            </a:r>
            <a:r>
              <a:rPr lang="en-US" dirty="0" err="1"/>
              <a:t>Ahhh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It’s ok, this is mainly just a clustering routine (K-mean)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553F70-CC18-4FE4-B29D-D706A99C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27782"/>
              </p:ext>
            </p:extLst>
          </p:nvPr>
        </p:nvGraphicFramePr>
        <p:xfrm>
          <a:off x="6283483" y="1233805"/>
          <a:ext cx="18070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43">
                  <a:extLst>
                    <a:ext uri="{9D8B030D-6E8A-4147-A177-3AD203B41FA5}">
                      <a16:colId xmlns:a16="http://schemas.microsoft.com/office/drawing/2014/main" val="1074093144"/>
                    </a:ext>
                  </a:extLst>
                </a:gridCol>
                <a:gridCol w="602343">
                  <a:extLst>
                    <a:ext uri="{9D8B030D-6E8A-4147-A177-3AD203B41FA5}">
                      <a16:colId xmlns:a16="http://schemas.microsoft.com/office/drawing/2014/main" val="649493318"/>
                    </a:ext>
                  </a:extLst>
                </a:gridCol>
                <a:gridCol w="602343">
                  <a:extLst>
                    <a:ext uri="{9D8B030D-6E8A-4147-A177-3AD203B41FA5}">
                      <a16:colId xmlns:a16="http://schemas.microsoft.com/office/drawing/2014/main" val="3087488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1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079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9FA4A6-F25D-4EAE-9786-0CE5D7BEAC86}"/>
              </a:ext>
            </a:extLst>
          </p:cNvPr>
          <p:cNvSpPr txBox="1"/>
          <p:nvPr/>
        </p:nvSpPr>
        <p:spPr>
          <a:xfrm>
            <a:off x="4012400" y="1358720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Manually assigned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078199FE-DEB7-4520-A6D5-B8114E1120AB}"/>
              </a:ext>
            </a:extLst>
          </p:cNvPr>
          <p:cNvSpPr/>
          <p:nvPr/>
        </p:nvSpPr>
        <p:spPr>
          <a:xfrm>
            <a:off x="6155053" y="1668582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179A0E-3BE2-4863-88DB-FA73A286D796}"/>
              </a:ext>
            </a:extLst>
          </p:cNvPr>
          <p:cNvCxnSpPr/>
          <p:nvPr/>
        </p:nvCxnSpPr>
        <p:spPr>
          <a:xfrm>
            <a:off x="5290457" y="1668582"/>
            <a:ext cx="864596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ABBE67-C3A7-40A3-B761-B39FC05F16FB}"/>
              </a:ext>
            </a:extLst>
          </p:cNvPr>
          <p:cNvSpPr txBox="1"/>
          <p:nvPr/>
        </p:nvSpPr>
        <p:spPr>
          <a:xfrm>
            <a:off x="4771725" y="3063054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Predicted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AD623-2FD4-4189-A68A-184C668B085B}"/>
              </a:ext>
            </a:extLst>
          </p:cNvPr>
          <p:cNvCxnSpPr/>
          <p:nvPr/>
        </p:nvCxnSpPr>
        <p:spPr>
          <a:xfrm flipV="1">
            <a:off x="5722755" y="2899954"/>
            <a:ext cx="505450" cy="326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B818C8B-4E49-4677-A8F5-2AE3A2B0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47082"/>
              </p:ext>
            </p:extLst>
          </p:nvPr>
        </p:nvGraphicFramePr>
        <p:xfrm>
          <a:off x="7058296" y="4189377"/>
          <a:ext cx="18070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43">
                  <a:extLst>
                    <a:ext uri="{9D8B030D-6E8A-4147-A177-3AD203B41FA5}">
                      <a16:colId xmlns:a16="http://schemas.microsoft.com/office/drawing/2014/main" val="1074093144"/>
                    </a:ext>
                  </a:extLst>
                </a:gridCol>
                <a:gridCol w="602343">
                  <a:extLst>
                    <a:ext uri="{9D8B030D-6E8A-4147-A177-3AD203B41FA5}">
                      <a16:colId xmlns:a16="http://schemas.microsoft.com/office/drawing/2014/main" val="649493318"/>
                    </a:ext>
                  </a:extLst>
                </a:gridCol>
                <a:gridCol w="602343">
                  <a:extLst>
                    <a:ext uri="{9D8B030D-6E8A-4147-A177-3AD203B41FA5}">
                      <a16:colId xmlns:a16="http://schemas.microsoft.com/office/drawing/2014/main" val="3087488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1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079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55D3C84-D80C-4D70-8262-30EFE05847D4}"/>
              </a:ext>
            </a:extLst>
          </p:cNvPr>
          <p:cNvSpPr txBox="1"/>
          <p:nvPr/>
        </p:nvSpPr>
        <p:spPr>
          <a:xfrm>
            <a:off x="5036700" y="4647640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Manually assigned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61B99E0E-9027-4AC3-93AD-05520FD94806}"/>
              </a:ext>
            </a:extLst>
          </p:cNvPr>
          <p:cNvSpPr/>
          <p:nvPr/>
        </p:nvSpPr>
        <p:spPr>
          <a:xfrm>
            <a:off x="6943570" y="5011240"/>
            <a:ext cx="73152" cy="457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B752A-086C-47D6-A946-9B44D597086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35344" y="4955417"/>
            <a:ext cx="993026" cy="34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C37B94-E71E-4F9A-B307-D8D1A92DED9F}"/>
              </a:ext>
            </a:extLst>
          </p:cNvPr>
          <p:cNvSpPr txBox="1"/>
          <p:nvPr/>
        </p:nvSpPr>
        <p:spPr>
          <a:xfrm>
            <a:off x="5546538" y="6018626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Predicted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DAFAD8-1659-4FC9-9D8E-3470B84F88D9}"/>
              </a:ext>
            </a:extLst>
          </p:cNvPr>
          <p:cNvCxnSpPr/>
          <p:nvPr/>
        </p:nvCxnSpPr>
        <p:spPr>
          <a:xfrm flipV="1">
            <a:off x="6497568" y="5855526"/>
            <a:ext cx="505450" cy="326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129FBA-7CE7-484C-AD1A-EF16DF67522E}"/>
              </a:ext>
            </a:extLst>
          </p:cNvPr>
          <p:cNvSpPr txBox="1"/>
          <p:nvPr/>
        </p:nvSpPr>
        <p:spPr>
          <a:xfrm>
            <a:off x="4853966" y="4220711"/>
            <a:ext cx="15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Prior Predicted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52EF47-BF1D-45D0-96F3-D68CC12830D9}"/>
              </a:ext>
            </a:extLst>
          </p:cNvPr>
          <p:cNvCxnSpPr>
            <a:cxnSpLocks/>
          </p:cNvCxnSpPr>
          <p:nvPr/>
        </p:nvCxnSpPr>
        <p:spPr>
          <a:xfrm>
            <a:off x="6270672" y="4383813"/>
            <a:ext cx="746050" cy="26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7E887C-060F-465D-893E-70EBAEB06211}"/>
              </a:ext>
            </a:extLst>
          </p:cNvPr>
          <p:cNvSpPr txBox="1"/>
          <p:nvPr/>
        </p:nvSpPr>
        <p:spPr>
          <a:xfrm>
            <a:off x="6975802" y="3808115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Semi-supervised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A6A55-CE64-4357-BD6F-49B2F3EE571E}"/>
              </a:ext>
            </a:extLst>
          </p:cNvPr>
          <p:cNvSpPr txBox="1"/>
          <p:nvPr/>
        </p:nvSpPr>
        <p:spPr>
          <a:xfrm>
            <a:off x="6497568" y="307194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</a:t>
            </a:r>
          </a:p>
        </p:txBody>
      </p:sp>
    </p:spTree>
    <p:extLst>
      <p:ext uri="{BB962C8B-B14F-4D97-AF65-F5344CB8AC3E}">
        <p14:creationId xmlns:p14="http://schemas.microsoft.com/office/powerpoint/2010/main" val="412419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B281-DCEE-4F11-A511-0C525840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7435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(in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254601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4C89-3E08-48FF-BAD7-4F1C480F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7F35-DBB8-401F-BF4A-359B2E31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good ways to use data to make prediction</a:t>
            </a:r>
          </a:p>
          <a:p>
            <a:r>
              <a:rPr lang="en-US" dirty="0"/>
              <a:t>Be careful of the pitfalls in prediction</a:t>
            </a:r>
          </a:p>
        </p:txBody>
      </p:sp>
    </p:spTree>
    <p:extLst>
      <p:ext uri="{BB962C8B-B14F-4D97-AF65-F5344CB8AC3E}">
        <p14:creationId xmlns:p14="http://schemas.microsoft.com/office/powerpoint/2010/main" val="352697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825-2DAE-4DB4-BFC5-82D8746A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DAFF-A997-46A9-9E64-D73B9668B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558654" cy="4195481"/>
          </a:xfrm>
        </p:spPr>
        <p:txBody>
          <a:bodyPr/>
          <a:lstStyle/>
          <a:p>
            <a:r>
              <a:rPr lang="en-US" dirty="0"/>
              <a:t>Things to do now:</a:t>
            </a:r>
          </a:p>
          <a:p>
            <a:pPr lvl="1"/>
            <a:r>
              <a:rPr lang="en-US" dirty="0"/>
              <a:t>If you don’t have it, download and install Anaconda 3.6: </a:t>
            </a:r>
            <a:r>
              <a:rPr lang="en-US" dirty="0">
                <a:hlinkClick r:id="rId2"/>
              </a:rPr>
              <a:t>https://www.anaconda.com/download/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Download this presentation and the associated code from git:  </a:t>
            </a:r>
            <a:r>
              <a:rPr lang="en-US" dirty="0">
                <a:hlinkClick r:id="rId3"/>
              </a:rPr>
              <a:t>https://github.com/russbramblett/PredictiveAnalytics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0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14FF-AC73-403E-9CAD-364C755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4B99-DE3D-4344-8966-7073A7184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</a:p>
          <a:p>
            <a:r>
              <a:rPr lang="en-US" dirty="0"/>
              <a:t>A couple of things that give prediction a bad name</a:t>
            </a:r>
          </a:p>
          <a:p>
            <a:r>
              <a:rPr lang="en-US" dirty="0"/>
              <a:t>Some prediction methods:</a:t>
            </a:r>
          </a:p>
          <a:p>
            <a:pPr lvl="1"/>
            <a:r>
              <a:rPr lang="en-US" dirty="0"/>
              <a:t>Time-series forecasting</a:t>
            </a:r>
          </a:p>
          <a:p>
            <a:pPr lvl="1"/>
            <a:r>
              <a:rPr lang="en-US" dirty="0"/>
              <a:t>Conditional probability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9694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680-8216-4301-ABA9-CB9B953C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03E6-82B6-4686-95DC-9E2B435F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731" y="1556537"/>
            <a:ext cx="4417331" cy="4195481"/>
          </a:xfrm>
        </p:spPr>
        <p:txBody>
          <a:bodyPr/>
          <a:lstStyle/>
          <a:p>
            <a:r>
              <a:rPr lang="en-US" dirty="0"/>
              <a:t>Descriptive analytics tells you the facts (mean, deviation, etc.)</a:t>
            </a:r>
          </a:p>
          <a:p>
            <a:endParaRPr lang="en-US" dirty="0"/>
          </a:p>
          <a:p>
            <a:r>
              <a:rPr lang="en-US" dirty="0"/>
              <a:t>Inferential analytics tell you how one variable affects another variable</a:t>
            </a:r>
          </a:p>
          <a:p>
            <a:endParaRPr lang="en-US" dirty="0"/>
          </a:p>
          <a:p>
            <a:r>
              <a:rPr lang="en-US" dirty="0"/>
              <a:t>Predictive analytics tells you what to expect in the future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90898-8D78-4C29-BCF3-19D4A4D76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r="9118"/>
          <a:stretch/>
        </p:blipFill>
        <p:spPr>
          <a:xfrm>
            <a:off x="666206" y="1853248"/>
            <a:ext cx="2573382" cy="3146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E9073-AC58-4850-B970-32CC0D92DA25}"/>
              </a:ext>
            </a:extLst>
          </p:cNvPr>
          <p:cNvSpPr txBox="1"/>
          <p:nvPr/>
        </p:nvSpPr>
        <p:spPr>
          <a:xfrm>
            <a:off x="1042538" y="5567352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Content 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64CD0A1-BA39-4DC5-BA25-C1B256006C1B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H="1" flipV="1">
            <a:off x="1952897" y="4999511"/>
            <a:ext cx="1119364" cy="752507"/>
          </a:xfrm>
          <a:prstGeom prst="curvedConnector4">
            <a:avLst>
              <a:gd name="adj1" fmla="val -20422"/>
              <a:gd name="adj2" fmla="val 62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4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42C5-AD75-4CC0-AB8B-658F985F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test a hypothesis with the data that informed your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2114-7A6C-4F81-9EDC-6BB8C3F9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 a coin three 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</a:t>
            </a:r>
            <a:r>
              <a:rPr lang="en-US" i="1" u="sng" dirty="0"/>
              <a:t>solely</a:t>
            </a:r>
            <a:r>
              <a:rPr lang="en-US" dirty="0"/>
              <a:t> on this data, what is your hypothesis about the probability of a coin landing on heads</a:t>
            </a:r>
          </a:p>
          <a:p>
            <a:r>
              <a:rPr lang="en-US" dirty="0"/>
              <a:t>Testing the hypothesis requires a </a:t>
            </a:r>
            <a:r>
              <a:rPr lang="en-US" i="1" u="sng" dirty="0"/>
              <a:t>new</a:t>
            </a:r>
            <a:r>
              <a:rPr lang="en-US" dirty="0"/>
              <a:t> and statistically significant dataset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1B45A-EC14-45EF-8D90-89F896F80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47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704" y="2529088"/>
            <a:ext cx="1050888" cy="1074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1AC1F3-9CE3-4D76-9536-423E74B99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47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37167">
            <a:off x="3658083" y="2529087"/>
            <a:ext cx="1050888" cy="1074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CED05-7BA5-4215-88EA-A79FDF33E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47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2596" y="2529087"/>
            <a:ext cx="1050888" cy="10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EF08-735F-4CED-8D8F-04E744C4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attempt to predict random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6FC35-55C2-445E-9865-12A9592BA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10" b="38667"/>
          <a:stretch/>
        </p:blipFill>
        <p:spPr>
          <a:xfrm>
            <a:off x="1920778" y="2036128"/>
            <a:ext cx="2275160" cy="4631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How to Predict Future Lottery Results: Know Tomorrow's Number Today on a Month-by-month Basis.: Francis Isaac: 9781491887820: Amazon.com: Books - Mozilla Firefox">
            <a:extLst>
              <a:ext uri="{FF2B5EF4-FFF2-40B4-BE49-F238E27FC236}">
                <a16:creationId xmlns:a16="http://schemas.microsoft.com/office/drawing/2014/main" id="{C86A41E4-B514-403A-9A9E-D1AAA3C139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t="35716" r="80714" b="29214"/>
          <a:stretch/>
        </p:blipFill>
        <p:spPr>
          <a:xfrm>
            <a:off x="5431809" y="2614470"/>
            <a:ext cx="2205991" cy="3474923"/>
          </a:xfrm>
          <a:prstGeom prst="rect">
            <a:avLst/>
          </a:prstGeom>
        </p:spPr>
      </p:pic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97E48D47-2175-4C47-9D51-7F7B2C80E019}"/>
              </a:ext>
            </a:extLst>
          </p:cNvPr>
          <p:cNvSpPr/>
          <p:nvPr/>
        </p:nvSpPr>
        <p:spPr>
          <a:xfrm>
            <a:off x="4847186" y="2889580"/>
            <a:ext cx="3304903" cy="2924702"/>
          </a:xfrm>
          <a:prstGeom prst="noSmoking">
            <a:avLst>
              <a:gd name="adj" fmla="val 9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How to Predict Future Lottery Results: Know Tomorrow's Number Today on a Month-by-month Basis.: Francis Isaac: 9781491887820: Amazon.com: Books - Mozilla Firefox">
            <a:extLst>
              <a:ext uri="{FF2B5EF4-FFF2-40B4-BE49-F238E27FC236}">
                <a16:creationId xmlns:a16="http://schemas.microsoft.com/office/drawing/2014/main" id="{7120F372-6B80-4CF3-A459-C3725CC719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" t="29608" r="34000" b="18772"/>
          <a:stretch/>
        </p:blipFill>
        <p:spPr>
          <a:xfrm>
            <a:off x="703615" y="2036128"/>
            <a:ext cx="7605228" cy="46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DFB4-163B-4705-9E49-5A4B2AEB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good books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844-A5A8-422B-B537-89EC6B49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8838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Signal and the Noise</a:t>
            </a:r>
          </a:p>
          <a:p>
            <a:pPr lvl="1"/>
            <a:r>
              <a:rPr lang="en-US" dirty="0"/>
              <a:t>An accessible book that will look great on your shelf</a:t>
            </a:r>
          </a:p>
          <a:p>
            <a:endParaRPr lang="en-US" dirty="0"/>
          </a:p>
          <a:p>
            <a:r>
              <a:rPr lang="en-US" dirty="0" err="1"/>
              <a:t>Superforecasting</a:t>
            </a:r>
            <a:endParaRPr lang="en-US" dirty="0"/>
          </a:p>
          <a:p>
            <a:pPr lvl="1"/>
            <a:r>
              <a:rPr lang="en-US" dirty="0"/>
              <a:t>Combines the metrics and expert opinions to predict outcomes. Was based on a DARPA project</a:t>
            </a:r>
          </a:p>
          <a:p>
            <a:endParaRPr lang="en-US" dirty="0"/>
          </a:p>
          <a:p>
            <a:r>
              <a:rPr lang="en-US" dirty="0"/>
              <a:t>Mostly Harmless Econometrics</a:t>
            </a:r>
          </a:p>
          <a:p>
            <a:pPr lvl="1"/>
            <a:r>
              <a:rPr lang="en-US" dirty="0"/>
              <a:t>Good reference for formulas and their use</a:t>
            </a:r>
          </a:p>
        </p:txBody>
      </p:sp>
      <p:pic>
        <p:nvPicPr>
          <p:cNvPr id="5" name="Picture 4" descr="Amazon.com: superforecasting: Books - Mozilla Firefox">
            <a:extLst>
              <a:ext uri="{FF2B5EF4-FFF2-40B4-BE49-F238E27FC236}">
                <a16:creationId xmlns:a16="http://schemas.microsoft.com/office/drawing/2014/main" id="{9842F56B-07CD-48C4-B55C-08CD9BABE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9714" r="69543" b="68381"/>
          <a:stretch/>
        </p:blipFill>
        <p:spPr>
          <a:xfrm>
            <a:off x="6983187" y="2479472"/>
            <a:ext cx="1419495" cy="2236191"/>
          </a:xfrm>
          <a:prstGeom prst="rect">
            <a:avLst/>
          </a:prstGeom>
        </p:spPr>
      </p:pic>
      <p:pic>
        <p:nvPicPr>
          <p:cNvPr id="6" name="Picture 5" descr="Amazon.com: superforecasting: Books - Mozilla Firefox">
            <a:extLst>
              <a:ext uri="{FF2B5EF4-FFF2-40B4-BE49-F238E27FC236}">
                <a16:creationId xmlns:a16="http://schemas.microsoft.com/office/drawing/2014/main" id="{E09F5D35-3443-4B0D-BA9F-599738238F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0646" y="1560716"/>
            <a:ext cx="1395547" cy="2198465"/>
          </a:xfrm>
          <a:prstGeom prst="rect">
            <a:avLst/>
          </a:prstGeom>
        </p:spPr>
      </p:pic>
      <p:pic>
        <p:nvPicPr>
          <p:cNvPr id="8" name="Picture 7" descr="Amazon.com: mostly harmless econometrics: Books - Mozilla Firefox">
            <a:extLst>
              <a:ext uri="{FF2B5EF4-FFF2-40B4-BE49-F238E27FC236}">
                <a16:creationId xmlns:a16="http://schemas.microsoft.com/office/drawing/2014/main" id="{DFE3D7BC-6AAA-4861-BCCE-EFD0B8949F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6" t="32643" r="69705" b="45186"/>
          <a:stretch/>
        </p:blipFill>
        <p:spPr>
          <a:xfrm>
            <a:off x="6099268" y="4127862"/>
            <a:ext cx="1500050" cy="22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7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B281-DCEE-4F11-A511-0C525840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776" y="289932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Some prediction methods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8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24D5-A644-40D7-896F-96F7EFA6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DEE9-3A22-4C2A-A165-3CA4E37C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817" y="1489166"/>
            <a:ext cx="4023360" cy="4846319"/>
          </a:xfrm>
        </p:spPr>
        <p:txBody>
          <a:bodyPr>
            <a:normAutofit/>
          </a:bodyPr>
          <a:lstStyle/>
          <a:p>
            <a:r>
              <a:rPr lang="en-US" dirty="0"/>
              <a:t>Time series forecasting is appropriate when independent variables aren’t known</a:t>
            </a:r>
          </a:p>
          <a:p>
            <a:r>
              <a:rPr lang="en-US" dirty="0"/>
              <a:t>ARIMA is the best time series estimator as it can handle non-stationarity </a:t>
            </a:r>
          </a:p>
          <a:p>
            <a:pPr lvl="1"/>
            <a:r>
              <a:rPr lang="en-US" dirty="0"/>
              <a:t>Autoregressive</a:t>
            </a:r>
          </a:p>
          <a:p>
            <a:pPr lvl="1"/>
            <a:r>
              <a:rPr lang="en-US" dirty="0"/>
              <a:t>Integrated </a:t>
            </a:r>
          </a:p>
          <a:p>
            <a:pPr lvl="1"/>
            <a:r>
              <a:rPr lang="en-US" dirty="0"/>
              <a:t>Moving Average</a:t>
            </a:r>
          </a:p>
          <a:p>
            <a:r>
              <a:rPr lang="en-US" dirty="0"/>
              <a:t>Can also be fit to a function</a:t>
            </a:r>
          </a:p>
        </p:txBody>
      </p:sp>
      <p:pic>
        <p:nvPicPr>
          <p:cNvPr id="5" name="Picture 4" descr="Find a Station | Data Tools | Climate Data Online (CDO) | National Climatic Data Center (NCDC) - Mozilla Firefox">
            <a:extLst>
              <a:ext uri="{FF2B5EF4-FFF2-40B4-BE49-F238E27FC236}">
                <a16:creationId xmlns:a16="http://schemas.microsoft.com/office/drawing/2014/main" id="{C158F125-516C-4BC4-808E-134CCDA27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1" t="9046" r="19572" b="3913"/>
          <a:stretch/>
        </p:blipFill>
        <p:spPr>
          <a:xfrm>
            <a:off x="544820" y="1860507"/>
            <a:ext cx="4027180" cy="346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52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4060</TotalTime>
  <Words>401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Introduction to Predictive Analytics</vt:lpstr>
      <vt:lpstr>Before we begin</vt:lpstr>
      <vt:lpstr>Agenda</vt:lpstr>
      <vt:lpstr>Predictive Analytics </vt:lpstr>
      <vt:lpstr>Don’t test a hypothesis with the data that informed your hypothesis</vt:lpstr>
      <vt:lpstr>Don’t attempt to predict random events</vt:lpstr>
      <vt:lpstr>A few good books on the topic</vt:lpstr>
      <vt:lpstr>Some prediction methods </vt:lpstr>
      <vt:lpstr>Time Series</vt:lpstr>
      <vt:lpstr>Conditional Probability</vt:lpstr>
      <vt:lpstr>Machine Learning</vt:lpstr>
      <vt:lpstr>Example (in Jupyter Notebook)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Predictive Analytics</dc:title>
  <dc:creator>TheDesktop</dc:creator>
  <cp:lastModifiedBy>TheDesktop</cp:lastModifiedBy>
  <cp:revision>25</cp:revision>
  <dcterms:created xsi:type="dcterms:W3CDTF">2017-09-21T20:02:44Z</dcterms:created>
  <dcterms:modified xsi:type="dcterms:W3CDTF">2017-09-27T03:09:46Z</dcterms:modified>
</cp:coreProperties>
</file>