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93" r:id="rId3"/>
    <p:sldId id="318" r:id="rId4"/>
    <p:sldId id="261" r:id="rId5"/>
    <p:sldId id="295" r:id="rId6"/>
    <p:sldId id="312" r:id="rId7"/>
    <p:sldId id="321" r:id="rId8"/>
    <p:sldId id="319" r:id="rId9"/>
    <p:sldId id="320" r:id="rId10"/>
    <p:sldId id="262" r:id="rId11"/>
    <p:sldId id="322" r:id="rId12"/>
    <p:sldId id="323" r:id="rId13"/>
    <p:sldId id="299" r:id="rId14"/>
    <p:sldId id="298" r:id="rId15"/>
    <p:sldId id="314" r:id="rId16"/>
    <p:sldId id="315" r:id="rId17"/>
    <p:sldId id="316" r:id="rId18"/>
    <p:sldId id="310" r:id="rId19"/>
    <p:sldId id="317" r:id="rId20"/>
    <p:sldId id="303" r:id="rId21"/>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571" autoAdjust="0"/>
  </p:normalViewPr>
  <p:slideViewPr>
    <p:cSldViewPr>
      <p:cViewPr varScale="1">
        <p:scale>
          <a:sx n="73" d="100"/>
          <a:sy n="73"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heDesktop\Documents\Dissertation\IndustryAndSanctions\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heDesktop\Documents\Dissertation\IndustryAndSanctions\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heDesktop\Documents\Dissertation\IndustryAndSanctions\Data\SanctionBills\IndustryAffectedBySanctions2005201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heDesktop\Documents\Dissertation\IndustryAndSanctions\Data\SanctionBills\IndustryAffectedBySanctions2005201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heDesktop\Documents\Dissertation\IndustryAndSanctions\Char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204 Sanctions  from 1940-2000</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0C1-417B-B76D-63293CE696A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0C1-417B-B76D-63293CE696A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Sheet1!$G$2:$H$2</c:f>
              <c:strCache>
                <c:ptCount val="2"/>
                <c:pt idx="0">
                  <c:v>Success</c:v>
                </c:pt>
                <c:pt idx="1">
                  <c:v>Failure</c:v>
                </c:pt>
              </c:strCache>
            </c:strRef>
          </c:cat>
          <c:val>
            <c:numRef>
              <c:f>Sheet1!$G$7:$H$7</c:f>
              <c:numCache>
                <c:formatCode>General</c:formatCode>
                <c:ptCount val="2"/>
                <c:pt idx="0">
                  <c:v>70</c:v>
                </c:pt>
                <c:pt idx="1">
                  <c:v>134</c:v>
                </c:pt>
              </c:numCache>
            </c:numRef>
          </c:val>
          <c:extLst>
            <c:ext xmlns:c16="http://schemas.microsoft.com/office/drawing/2014/chart" uri="{C3380CC4-5D6E-409C-BE32-E72D297353CC}">
              <c16:uniqueId val="{00000004-E0C1-417B-B76D-63293CE696A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stacked"/>
        <c:varyColors val="0"/>
        <c:ser>
          <c:idx val="0"/>
          <c:order val="0"/>
          <c:tx>
            <c:strRef>
              <c:f>Sheet1!$B$1</c:f>
              <c:strCache>
                <c:ptCount val="1"/>
                <c:pt idx="0">
                  <c:v>Congressional Role</c:v>
                </c:pt>
              </c:strCache>
            </c:strRef>
          </c:tx>
          <c:spPr>
            <a:solidFill>
              <a:schemeClr val="accent1"/>
            </a:solidFill>
            <a:ln>
              <a:noFill/>
            </a:ln>
            <a:effectLst/>
          </c:spPr>
          <c:invertIfNegative val="0"/>
          <c:cat>
            <c:strRef>
              <c:f>Sheet1!$A$2:$A$7</c:f>
              <c:strCache>
                <c:ptCount val="6"/>
                <c:pt idx="0">
                  <c:v>1940-69</c:v>
                </c:pt>
                <c:pt idx="1">
                  <c:v>1970-79</c:v>
                </c:pt>
                <c:pt idx="2">
                  <c:v>1980-89</c:v>
                </c:pt>
                <c:pt idx="3">
                  <c:v>1990-99</c:v>
                </c:pt>
                <c:pt idx="4">
                  <c:v>2000-10</c:v>
                </c:pt>
                <c:pt idx="5">
                  <c:v>2005-15</c:v>
                </c:pt>
              </c:strCache>
            </c:strRef>
          </c:cat>
          <c:val>
            <c:numRef>
              <c:f>Sheet1!$B$2:$B$7</c:f>
              <c:numCache>
                <c:formatCode>General</c:formatCode>
                <c:ptCount val="6"/>
                <c:pt idx="0">
                  <c:v>11</c:v>
                </c:pt>
                <c:pt idx="1">
                  <c:v>26</c:v>
                </c:pt>
                <c:pt idx="2">
                  <c:v>17</c:v>
                </c:pt>
                <c:pt idx="3">
                  <c:v>27</c:v>
                </c:pt>
                <c:pt idx="4">
                  <c:v>7</c:v>
                </c:pt>
                <c:pt idx="5">
                  <c:v>14</c:v>
                </c:pt>
              </c:numCache>
            </c:numRef>
          </c:val>
          <c:extLst>
            <c:ext xmlns:c16="http://schemas.microsoft.com/office/drawing/2014/chart" uri="{C3380CC4-5D6E-409C-BE32-E72D297353CC}">
              <c16:uniqueId val="{00000000-D557-42BF-91A5-6418EDF52907}"/>
            </c:ext>
          </c:extLst>
        </c:ser>
        <c:ser>
          <c:idx val="1"/>
          <c:order val="1"/>
          <c:tx>
            <c:strRef>
              <c:f>Sheet1!$C$1</c:f>
              <c:strCache>
                <c:ptCount val="1"/>
                <c:pt idx="0">
                  <c:v>No Congressional Role</c:v>
                </c:pt>
              </c:strCache>
            </c:strRef>
          </c:tx>
          <c:spPr>
            <a:solidFill>
              <a:schemeClr val="accent3"/>
            </a:solidFill>
            <a:ln>
              <a:noFill/>
            </a:ln>
            <a:effectLst/>
          </c:spPr>
          <c:invertIfNegative val="0"/>
          <c:cat>
            <c:strRef>
              <c:f>Sheet1!$A$2:$A$7</c:f>
              <c:strCache>
                <c:ptCount val="6"/>
                <c:pt idx="0">
                  <c:v>1940-69</c:v>
                </c:pt>
                <c:pt idx="1">
                  <c:v>1970-79</c:v>
                </c:pt>
                <c:pt idx="2">
                  <c:v>1980-89</c:v>
                </c:pt>
                <c:pt idx="3">
                  <c:v>1990-99</c:v>
                </c:pt>
                <c:pt idx="4">
                  <c:v>2000-10</c:v>
                </c:pt>
                <c:pt idx="5">
                  <c:v>2005-15</c:v>
                </c:pt>
              </c:strCache>
            </c:strRef>
          </c:cat>
          <c:val>
            <c:numRef>
              <c:f>Sheet1!$C$2:$C$7</c:f>
              <c:numCache>
                <c:formatCode>General</c:formatCode>
                <c:ptCount val="6"/>
                <c:pt idx="0">
                  <c:v>15</c:v>
                </c:pt>
                <c:pt idx="1">
                  <c:v>6</c:v>
                </c:pt>
                <c:pt idx="2">
                  <c:v>6</c:v>
                </c:pt>
                <c:pt idx="3">
                  <c:v>5</c:v>
                </c:pt>
                <c:pt idx="4">
                  <c:v>9</c:v>
                </c:pt>
                <c:pt idx="5">
                  <c:v>16</c:v>
                </c:pt>
              </c:numCache>
            </c:numRef>
          </c:val>
          <c:extLst>
            <c:ext xmlns:c16="http://schemas.microsoft.com/office/drawing/2014/chart" uri="{C3380CC4-5D6E-409C-BE32-E72D297353CC}">
              <c16:uniqueId val="{00000001-D557-42BF-91A5-6418EDF52907}"/>
            </c:ext>
          </c:extLst>
        </c:ser>
        <c:dLbls>
          <c:showLegendKey val="0"/>
          <c:showVal val="0"/>
          <c:showCatName val="0"/>
          <c:showSerName val="0"/>
          <c:showPercent val="0"/>
          <c:showBubbleSize val="0"/>
        </c:dLbls>
        <c:gapWidth val="150"/>
        <c:overlap val="100"/>
        <c:axId val="190025216"/>
        <c:axId val="153789568"/>
      </c:barChart>
      <c:catAx>
        <c:axId val="190025216"/>
        <c:scaling>
          <c:orientation val="minMax"/>
        </c:scaling>
        <c:delete val="0"/>
        <c:axPos val="b"/>
        <c:numFmt formatCode="General" sourceLinked="0"/>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53789568"/>
        <c:crosses val="autoZero"/>
        <c:auto val="1"/>
        <c:lblAlgn val="ctr"/>
        <c:lblOffset val="100"/>
        <c:noMultiLvlLbl val="0"/>
      </c:catAx>
      <c:valAx>
        <c:axId val="153789568"/>
        <c:scaling>
          <c:orientation val="minMax"/>
        </c:scaling>
        <c:delete val="0"/>
        <c:axPos val="l"/>
        <c:majorGridlines>
          <c:spPr>
            <a:ln w="12700" cap="flat" cmpd="sng" algn="ctr">
              <a:solidFill>
                <a:schemeClr val="tx1">
                  <a:tint val="75000"/>
                  <a:shade val="95000"/>
                  <a:satMod val="10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dirty="0"/>
                  <a:t>Number of Sanctions Episodes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0025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12700" cap="flat" cmpd="sng" algn="ctr">
      <a:noFill/>
      <a:prstDash val="soli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baseline="0">
                <a:solidFill>
                  <a:schemeClr val="tx1"/>
                </a:solidFill>
                <a:latin typeface="+mn-lt"/>
                <a:ea typeface="+mn-ea"/>
                <a:cs typeface="+mn-cs"/>
              </a:defRPr>
            </a:pPr>
            <a:r>
              <a:rPr lang="en-US"/>
              <a:t>Sanction Targets 2005-2015</a:t>
            </a:r>
          </a:p>
        </c:rich>
      </c:tx>
      <c:overlay val="0"/>
      <c:spPr>
        <a:noFill/>
        <a:ln>
          <a:noFill/>
        </a:ln>
        <a:effectLst/>
      </c:spPr>
      <c:txPr>
        <a:bodyPr rot="0" spcFirstLastPara="1" vertOverflow="ellipsis" vert="horz" wrap="square" anchor="ctr" anchorCtr="1"/>
        <a:lstStyle/>
        <a:p>
          <a:pPr>
            <a:defRPr sz="168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CAns!$F$22</c:f>
              <c:strCache>
                <c:ptCount val="1"/>
                <c:pt idx="0">
                  <c:v>Congressional Actions</c:v>
                </c:pt>
              </c:strCache>
            </c:strRef>
          </c:tx>
          <c:spPr>
            <a:solidFill>
              <a:schemeClr val="accent1"/>
            </a:solidFill>
            <a:ln>
              <a:noFill/>
            </a:ln>
            <a:effectLst/>
          </c:spPr>
          <c:invertIfNegative val="0"/>
          <c:cat>
            <c:strRef>
              <c:f>CAns!$E$23:$E$27</c:f>
              <c:strCache>
                <c:ptCount val="5"/>
                <c:pt idx="0">
                  <c:v>People</c:v>
                </c:pt>
                <c:pt idx="1">
                  <c:v>Assets</c:v>
                </c:pt>
                <c:pt idx="2">
                  <c:v>Investment</c:v>
                </c:pt>
                <c:pt idx="3">
                  <c:v>Industry</c:v>
                </c:pt>
                <c:pt idx="4">
                  <c:v>Property </c:v>
                </c:pt>
              </c:strCache>
            </c:strRef>
          </c:cat>
          <c:val>
            <c:numRef>
              <c:f>CAns!$F$23:$F$27</c:f>
              <c:numCache>
                <c:formatCode>0%</c:formatCode>
                <c:ptCount val="5"/>
                <c:pt idx="0">
                  <c:v>0.54545454545454541</c:v>
                </c:pt>
                <c:pt idx="1">
                  <c:v>0.36363636363636365</c:v>
                </c:pt>
                <c:pt idx="2">
                  <c:v>0.63636363636363635</c:v>
                </c:pt>
                <c:pt idx="3">
                  <c:v>0.72727272727272729</c:v>
                </c:pt>
                <c:pt idx="4">
                  <c:v>9.0909090909090912E-2</c:v>
                </c:pt>
              </c:numCache>
            </c:numRef>
          </c:val>
          <c:extLst>
            <c:ext xmlns:c16="http://schemas.microsoft.com/office/drawing/2014/chart" uri="{C3380CC4-5D6E-409C-BE32-E72D297353CC}">
              <c16:uniqueId val="{00000000-928F-4CC7-B7B1-8AF293170C57}"/>
            </c:ext>
          </c:extLst>
        </c:ser>
        <c:dLbls>
          <c:showLegendKey val="0"/>
          <c:showVal val="0"/>
          <c:showCatName val="0"/>
          <c:showSerName val="0"/>
          <c:showPercent val="0"/>
          <c:showBubbleSize val="0"/>
        </c:dLbls>
        <c:gapWidth val="150"/>
        <c:axId val="260672512"/>
        <c:axId val="256301824"/>
      </c:barChart>
      <c:catAx>
        <c:axId val="260672512"/>
        <c:scaling>
          <c:orientation val="minMax"/>
        </c:scaling>
        <c:delete val="0"/>
        <c:axPos val="b"/>
        <c:numFmt formatCode="General" sourceLinked="0"/>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56301824"/>
        <c:crosses val="autoZero"/>
        <c:auto val="1"/>
        <c:lblAlgn val="ctr"/>
        <c:lblOffset val="100"/>
        <c:noMultiLvlLbl val="0"/>
      </c:catAx>
      <c:valAx>
        <c:axId val="256301824"/>
        <c:scaling>
          <c:orientation val="minMax"/>
        </c:scaling>
        <c:delete val="0"/>
        <c:axPos val="l"/>
        <c:majorGridlines>
          <c:spPr>
            <a:ln w="12700" cap="flat" cmpd="sng" algn="ctr">
              <a:solidFill>
                <a:schemeClr val="tx1">
                  <a:tint val="75000"/>
                  <a:shade val="95000"/>
                  <a:satMod val="105000"/>
                </a:schemeClr>
              </a:solidFill>
              <a:prstDash val="solid"/>
              <a:round/>
            </a:ln>
            <a:effectLst/>
          </c:spPr>
        </c:majorGridlines>
        <c:numFmt formatCode="0%" sourceLinked="1"/>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60672512"/>
        <c:crosses val="autoZero"/>
        <c:crossBetween val="between"/>
      </c:valAx>
      <c:spPr>
        <a:noFill/>
        <a:ln>
          <a:noFill/>
        </a:ln>
        <a:effectLst/>
      </c:spPr>
    </c:plotArea>
    <c:plotVisOnly val="1"/>
    <c:dispBlanksAs val="gap"/>
    <c:showDLblsOverMax val="0"/>
  </c:chart>
  <c:spPr>
    <a:noFill/>
    <a:ln w="12700" cap="flat" cmpd="sng" algn="ctr">
      <a:noFill/>
      <a:prstDash val="solid"/>
    </a:ln>
    <a:effectLst/>
  </c:spPr>
  <c:txPr>
    <a:bodyPr/>
    <a:lstStyle/>
    <a:p>
      <a:pPr>
        <a:defRPr sz="14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baseline="0">
                <a:solidFill>
                  <a:schemeClr val="tx1"/>
                </a:solidFill>
                <a:latin typeface="+mn-lt"/>
                <a:ea typeface="+mn-ea"/>
                <a:cs typeface="+mn-cs"/>
              </a:defRPr>
            </a:pPr>
            <a:r>
              <a:rPr lang="en-US"/>
              <a:t>Sanction Targets 1990-2004 and 2016-2017</a:t>
            </a:r>
          </a:p>
        </c:rich>
      </c:tx>
      <c:overlay val="0"/>
      <c:spPr>
        <a:noFill/>
        <a:ln>
          <a:noFill/>
        </a:ln>
        <a:effectLst/>
      </c:spPr>
      <c:txPr>
        <a:bodyPr rot="0" spcFirstLastPara="1" vertOverflow="ellipsis" vert="horz" wrap="square" anchor="ctr" anchorCtr="1"/>
        <a:lstStyle/>
        <a:p>
          <a:pPr>
            <a:defRPr sz="1440" b="1" i="0" u="none"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CAns!$F$15</c:f>
              <c:strCache>
                <c:ptCount val="1"/>
                <c:pt idx="0">
                  <c:v>Congressional Actions</c:v>
                </c:pt>
              </c:strCache>
            </c:strRef>
          </c:tx>
          <c:spPr>
            <a:solidFill>
              <a:schemeClr val="accent1"/>
            </a:solidFill>
            <a:ln>
              <a:noFill/>
            </a:ln>
            <a:effectLst/>
          </c:spPr>
          <c:invertIfNegative val="0"/>
          <c:cat>
            <c:strRef>
              <c:f>CAns!$E$16:$E$20</c:f>
              <c:strCache>
                <c:ptCount val="5"/>
                <c:pt idx="0">
                  <c:v>People</c:v>
                </c:pt>
                <c:pt idx="1">
                  <c:v>Assets</c:v>
                </c:pt>
                <c:pt idx="2">
                  <c:v>Investment</c:v>
                </c:pt>
                <c:pt idx="3">
                  <c:v>Industry</c:v>
                </c:pt>
                <c:pt idx="4">
                  <c:v>Property </c:v>
                </c:pt>
              </c:strCache>
            </c:strRef>
          </c:cat>
          <c:val>
            <c:numRef>
              <c:f>CAns!$F$16:$F$20</c:f>
              <c:numCache>
                <c:formatCode>0%</c:formatCode>
                <c:ptCount val="5"/>
                <c:pt idx="0">
                  <c:v>0.36363636363636365</c:v>
                </c:pt>
                <c:pt idx="1">
                  <c:v>0.18181818181818182</c:v>
                </c:pt>
                <c:pt idx="2">
                  <c:v>0.36363636363636365</c:v>
                </c:pt>
                <c:pt idx="3">
                  <c:v>0.63636363636363635</c:v>
                </c:pt>
                <c:pt idx="4">
                  <c:v>0.18181818181818182</c:v>
                </c:pt>
              </c:numCache>
            </c:numRef>
          </c:val>
          <c:extLst>
            <c:ext xmlns:c16="http://schemas.microsoft.com/office/drawing/2014/chart" uri="{C3380CC4-5D6E-409C-BE32-E72D297353CC}">
              <c16:uniqueId val="{00000000-335F-4CF6-A356-A1C48FE8D272}"/>
            </c:ext>
          </c:extLst>
        </c:ser>
        <c:ser>
          <c:idx val="1"/>
          <c:order val="1"/>
          <c:tx>
            <c:strRef>
              <c:f>CAns!$G$15</c:f>
              <c:strCache>
                <c:ptCount val="1"/>
                <c:pt idx="0">
                  <c:v>Executive Orders</c:v>
                </c:pt>
              </c:strCache>
            </c:strRef>
          </c:tx>
          <c:spPr>
            <a:solidFill>
              <a:schemeClr val="accent3"/>
            </a:solidFill>
            <a:ln>
              <a:noFill/>
            </a:ln>
            <a:effectLst/>
          </c:spPr>
          <c:invertIfNegative val="0"/>
          <c:cat>
            <c:strRef>
              <c:f>CAns!$E$16:$E$20</c:f>
              <c:strCache>
                <c:ptCount val="5"/>
                <c:pt idx="0">
                  <c:v>People</c:v>
                </c:pt>
                <c:pt idx="1">
                  <c:v>Assets</c:v>
                </c:pt>
                <c:pt idx="2">
                  <c:v>Investment</c:v>
                </c:pt>
                <c:pt idx="3">
                  <c:v>Industry</c:v>
                </c:pt>
                <c:pt idx="4">
                  <c:v>Property </c:v>
                </c:pt>
              </c:strCache>
            </c:strRef>
          </c:cat>
          <c:val>
            <c:numRef>
              <c:f>CAns!$G$16:$G$20</c:f>
              <c:numCache>
                <c:formatCode>0%</c:formatCode>
                <c:ptCount val="5"/>
                <c:pt idx="0">
                  <c:v>1</c:v>
                </c:pt>
                <c:pt idx="1">
                  <c:v>1</c:v>
                </c:pt>
                <c:pt idx="2">
                  <c:v>0</c:v>
                </c:pt>
                <c:pt idx="3">
                  <c:v>0</c:v>
                </c:pt>
                <c:pt idx="4">
                  <c:v>1</c:v>
                </c:pt>
              </c:numCache>
            </c:numRef>
          </c:val>
          <c:extLst>
            <c:ext xmlns:c16="http://schemas.microsoft.com/office/drawing/2014/chart" uri="{C3380CC4-5D6E-409C-BE32-E72D297353CC}">
              <c16:uniqueId val="{00000001-335F-4CF6-A356-A1C48FE8D272}"/>
            </c:ext>
          </c:extLst>
        </c:ser>
        <c:dLbls>
          <c:showLegendKey val="0"/>
          <c:showVal val="0"/>
          <c:showCatName val="0"/>
          <c:showSerName val="0"/>
          <c:showPercent val="0"/>
          <c:showBubbleSize val="0"/>
        </c:dLbls>
        <c:gapWidth val="150"/>
        <c:axId val="260669440"/>
        <c:axId val="256300096"/>
      </c:barChart>
      <c:catAx>
        <c:axId val="260669440"/>
        <c:scaling>
          <c:orientation val="minMax"/>
        </c:scaling>
        <c:delete val="0"/>
        <c:axPos val="b"/>
        <c:numFmt formatCode="General" sourceLinked="0"/>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56300096"/>
        <c:crosses val="autoZero"/>
        <c:auto val="1"/>
        <c:lblAlgn val="ctr"/>
        <c:lblOffset val="100"/>
        <c:noMultiLvlLbl val="0"/>
      </c:catAx>
      <c:valAx>
        <c:axId val="256300096"/>
        <c:scaling>
          <c:orientation val="minMax"/>
          <c:max val="1"/>
        </c:scaling>
        <c:delete val="0"/>
        <c:axPos val="l"/>
        <c:majorGridlines>
          <c:spPr>
            <a:ln w="12700" cap="flat" cmpd="sng" algn="ctr">
              <a:solidFill>
                <a:schemeClr val="tx1">
                  <a:tint val="75000"/>
                  <a:shade val="95000"/>
                  <a:satMod val="105000"/>
                </a:schemeClr>
              </a:solidFill>
              <a:prstDash val="solid"/>
              <a:round/>
            </a:ln>
            <a:effectLst/>
          </c:spPr>
        </c:majorGridlines>
        <c:numFmt formatCode="0%" sourceLinked="1"/>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60669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12700" cap="flat" cmpd="sng" algn="ctr">
      <a:noFill/>
      <a:prstDash val="solid"/>
    </a:ln>
    <a:effectLst/>
  </c:spPr>
  <c:txPr>
    <a:bodyPr/>
    <a:lstStyle/>
    <a:p>
      <a:pPr>
        <a:defRPr sz="12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dirty="0"/>
              <a:t>Success and Failure</a:t>
            </a:r>
            <a:r>
              <a:rPr lang="en-US" baseline="0" dirty="0"/>
              <a:t> Based on Stated Goals</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4.964717023453552E-2"/>
          <c:y val="0.19224805588013516"/>
          <c:w val="0.59380040519497923"/>
          <c:h val="0.6932935059777009"/>
        </c:manualLayout>
      </c:layout>
      <c:barChart>
        <c:barDir val="col"/>
        <c:grouping val="clustered"/>
        <c:varyColors val="0"/>
        <c:ser>
          <c:idx val="0"/>
          <c:order val="0"/>
          <c:tx>
            <c:strRef>
              <c:f>Sheet1!$F$3</c:f>
              <c:strCache>
                <c:ptCount val="1"/>
                <c:pt idx="0">
                  <c:v>Regime Change</c:v>
                </c:pt>
              </c:strCache>
            </c:strRef>
          </c:tx>
          <c:spPr>
            <a:solidFill>
              <a:schemeClr val="accent1"/>
            </a:solidFill>
            <a:ln>
              <a:noFill/>
            </a:ln>
            <a:effectLst/>
          </c:spPr>
          <c:invertIfNegative val="0"/>
          <c:cat>
            <c:strRef>
              <c:f>Sheet1!$G$2:$H$2</c:f>
              <c:strCache>
                <c:ptCount val="2"/>
                <c:pt idx="0">
                  <c:v>Success</c:v>
                </c:pt>
                <c:pt idx="1">
                  <c:v>Failure</c:v>
                </c:pt>
              </c:strCache>
            </c:strRef>
          </c:cat>
          <c:val>
            <c:numRef>
              <c:f>Sheet1!$G$3:$H$3</c:f>
              <c:numCache>
                <c:formatCode>General</c:formatCode>
                <c:ptCount val="2"/>
                <c:pt idx="0">
                  <c:v>25</c:v>
                </c:pt>
                <c:pt idx="1">
                  <c:v>55</c:v>
                </c:pt>
              </c:numCache>
            </c:numRef>
          </c:val>
          <c:extLst>
            <c:ext xmlns:c16="http://schemas.microsoft.com/office/drawing/2014/chart" uri="{C3380CC4-5D6E-409C-BE32-E72D297353CC}">
              <c16:uniqueId val="{00000000-1A00-45DC-822D-0E7B0087B5D9}"/>
            </c:ext>
          </c:extLst>
        </c:ser>
        <c:ser>
          <c:idx val="1"/>
          <c:order val="1"/>
          <c:tx>
            <c:strRef>
              <c:f>Sheet1!$F$4</c:f>
              <c:strCache>
                <c:ptCount val="1"/>
                <c:pt idx="0">
                  <c:v>Disruption of Military Adventurism</c:v>
                </c:pt>
              </c:strCache>
            </c:strRef>
          </c:tx>
          <c:spPr>
            <a:solidFill>
              <a:schemeClr val="accent3"/>
            </a:solidFill>
            <a:ln>
              <a:noFill/>
            </a:ln>
            <a:effectLst/>
          </c:spPr>
          <c:invertIfNegative val="0"/>
          <c:cat>
            <c:strRef>
              <c:f>Sheet1!$G$2:$H$2</c:f>
              <c:strCache>
                <c:ptCount val="2"/>
                <c:pt idx="0">
                  <c:v>Success</c:v>
                </c:pt>
                <c:pt idx="1">
                  <c:v>Failure</c:v>
                </c:pt>
              </c:strCache>
            </c:strRef>
          </c:cat>
          <c:val>
            <c:numRef>
              <c:f>Sheet1!$G$4:$H$4</c:f>
              <c:numCache>
                <c:formatCode>General</c:formatCode>
                <c:ptCount val="2"/>
                <c:pt idx="0">
                  <c:v>4</c:v>
                </c:pt>
                <c:pt idx="1">
                  <c:v>15</c:v>
                </c:pt>
              </c:numCache>
            </c:numRef>
          </c:val>
          <c:extLst>
            <c:ext xmlns:c16="http://schemas.microsoft.com/office/drawing/2014/chart" uri="{C3380CC4-5D6E-409C-BE32-E72D297353CC}">
              <c16:uniqueId val="{00000001-1A00-45DC-822D-0E7B0087B5D9}"/>
            </c:ext>
          </c:extLst>
        </c:ser>
        <c:ser>
          <c:idx val="2"/>
          <c:order val="2"/>
          <c:tx>
            <c:strRef>
              <c:f>Sheet1!$F$5</c:f>
              <c:strCache>
                <c:ptCount val="1"/>
                <c:pt idx="0">
                  <c:v>Military Impairment</c:v>
                </c:pt>
              </c:strCache>
            </c:strRef>
          </c:tx>
          <c:spPr>
            <a:solidFill>
              <a:schemeClr val="accent5"/>
            </a:solidFill>
            <a:ln>
              <a:noFill/>
            </a:ln>
            <a:effectLst/>
          </c:spPr>
          <c:invertIfNegative val="0"/>
          <c:cat>
            <c:strRef>
              <c:f>Sheet1!$G$2:$H$2</c:f>
              <c:strCache>
                <c:ptCount val="2"/>
                <c:pt idx="0">
                  <c:v>Success</c:v>
                </c:pt>
                <c:pt idx="1">
                  <c:v>Failure</c:v>
                </c:pt>
              </c:strCache>
            </c:strRef>
          </c:cat>
          <c:val>
            <c:numRef>
              <c:f>Sheet1!$G$5:$H$5</c:f>
              <c:numCache>
                <c:formatCode>General</c:formatCode>
                <c:ptCount val="2"/>
                <c:pt idx="0">
                  <c:v>9</c:v>
                </c:pt>
                <c:pt idx="1">
                  <c:v>20</c:v>
                </c:pt>
              </c:numCache>
            </c:numRef>
          </c:val>
          <c:extLst>
            <c:ext xmlns:c16="http://schemas.microsoft.com/office/drawing/2014/chart" uri="{C3380CC4-5D6E-409C-BE32-E72D297353CC}">
              <c16:uniqueId val="{00000002-1A00-45DC-822D-0E7B0087B5D9}"/>
            </c:ext>
          </c:extLst>
        </c:ser>
        <c:ser>
          <c:idx val="3"/>
          <c:order val="3"/>
          <c:tx>
            <c:strRef>
              <c:f>Sheet1!$F$6</c:f>
              <c:strCache>
                <c:ptCount val="1"/>
                <c:pt idx="0">
                  <c:v>Modest Policy Change</c:v>
                </c:pt>
              </c:strCache>
            </c:strRef>
          </c:tx>
          <c:spPr>
            <a:solidFill>
              <a:schemeClr val="accent1">
                <a:lumMod val="60000"/>
              </a:schemeClr>
            </a:solidFill>
            <a:ln>
              <a:noFill/>
            </a:ln>
            <a:effectLst/>
          </c:spPr>
          <c:invertIfNegative val="0"/>
          <c:cat>
            <c:strRef>
              <c:f>Sheet1!$G$2:$H$2</c:f>
              <c:strCache>
                <c:ptCount val="2"/>
                <c:pt idx="0">
                  <c:v>Success</c:v>
                </c:pt>
                <c:pt idx="1">
                  <c:v>Failure</c:v>
                </c:pt>
              </c:strCache>
            </c:strRef>
          </c:cat>
          <c:val>
            <c:numRef>
              <c:f>Sheet1!$G$6:$H$6</c:f>
              <c:numCache>
                <c:formatCode>General</c:formatCode>
                <c:ptCount val="2"/>
                <c:pt idx="0">
                  <c:v>22</c:v>
                </c:pt>
                <c:pt idx="1">
                  <c:v>21</c:v>
                </c:pt>
              </c:numCache>
            </c:numRef>
          </c:val>
          <c:extLst>
            <c:ext xmlns:c16="http://schemas.microsoft.com/office/drawing/2014/chart" uri="{C3380CC4-5D6E-409C-BE32-E72D297353CC}">
              <c16:uniqueId val="{00000003-1A00-45DC-822D-0E7B0087B5D9}"/>
            </c:ext>
          </c:extLst>
        </c:ser>
        <c:dLbls>
          <c:showLegendKey val="0"/>
          <c:showVal val="0"/>
          <c:showCatName val="0"/>
          <c:showSerName val="0"/>
          <c:showPercent val="0"/>
          <c:showBubbleSize val="0"/>
        </c:dLbls>
        <c:gapWidth val="150"/>
        <c:axId val="209303040"/>
        <c:axId val="153791872"/>
      </c:barChart>
      <c:catAx>
        <c:axId val="209303040"/>
        <c:scaling>
          <c:orientation val="minMax"/>
        </c:scaling>
        <c:delete val="0"/>
        <c:axPos val="b"/>
        <c:numFmt formatCode="General" sourceLinked="0"/>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53791872"/>
        <c:crosses val="autoZero"/>
        <c:auto val="1"/>
        <c:lblAlgn val="ctr"/>
        <c:lblOffset val="100"/>
        <c:noMultiLvlLbl val="0"/>
      </c:catAx>
      <c:valAx>
        <c:axId val="153791872"/>
        <c:scaling>
          <c:orientation val="minMax"/>
        </c:scaling>
        <c:delete val="0"/>
        <c:axPos val="l"/>
        <c:majorGridlines>
          <c:spPr>
            <a:ln w="12700"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12700"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9303040"/>
        <c:crosses val="autoZero"/>
        <c:crossBetween val="between"/>
      </c:valAx>
      <c:spPr>
        <a:noFill/>
        <a:ln>
          <a:noFill/>
        </a:ln>
        <a:effectLst/>
      </c:spPr>
    </c:plotArea>
    <c:legend>
      <c:legendPos val="r"/>
      <c:layout>
        <c:manualLayout>
          <c:xMode val="edge"/>
          <c:yMode val="edge"/>
          <c:x val="0.63557800316714064"/>
          <c:y val="0.30115618290555979"/>
          <c:w val="0.34354517011052116"/>
          <c:h val="0.69486204087976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12700" cap="flat" cmpd="sng" algn="ctr">
      <a:noFill/>
      <a:prstDash val="soli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1">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8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2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1">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8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2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33EF3CB9-9898-4411-8BE1-3591402C312E}" type="datetimeFigureOut">
              <a:rPr lang="en-US" smtClean="0"/>
              <a:t>9/19/2017</a:t>
            </a:fld>
            <a:endParaRPr lang="en-US"/>
          </a:p>
        </p:txBody>
      </p:sp>
      <p:sp>
        <p:nvSpPr>
          <p:cNvPr id="4" name="Slide Image Placeholder 3"/>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8017D481-6C9D-4939-9656-898F72D2C0A8}" type="slidenum">
              <a:rPr lang="en-US" smtClean="0"/>
              <a:t>‹#›</a:t>
            </a:fld>
            <a:endParaRPr lang="en-US"/>
          </a:p>
        </p:txBody>
      </p:sp>
    </p:spTree>
    <p:extLst>
      <p:ext uri="{BB962C8B-B14F-4D97-AF65-F5344CB8AC3E}">
        <p14:creationId xmlns:p14="http://schemas.microsoft.com/office/powerpoint/2010/main" val="1071353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17D481-6C9D-4939-9656-898F72D2C0A8}" type="slidenum">
              <a:rPr lang="en-US" smtClean="0"/>
              <a:t>2</a:t>
            </a:fld>
            <a:endParaRPr lang="en-US"/>
          </a:p>
        </p:txBody>
      </p:sp>
    </p:spTree>
    <p:extLst>
      <p:ext uri="{BB962C8B-B14F-4D97-AF65-F5344CB8AC3E}">
        <p14:creationId xmlns:p14="http://schemas.microsoft.com/office/powerpoint/2010/main" val="301543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17D481-6C9D-4939-9656-898F72D2C0A8}" type="slidenum">
              <a:rPr lang="en-US" smtClean="0"/>
              <a:t>3</a:t>
            </a:fld>
            <a:endParaRPr lang="en-US"/>
          </a:p>
        </p:txBody>
      </p:sp>
    </p:spTree>
    <p:extLst>
      <p:ext uri="{BB962C8B-B14F-4D97-AF65-F5344CB8AC3E}">
        <p14:creationId xmlns:p14="http://schemas.microsoft.com/office/powerpoint/2010/main" val="261809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17D481-6C9D-4939-9656-898F72D2C0A8}" type="slidenum">
              <a:rPr lang="en-US" smtClean="0"/>
              <a:t>7</a:t>
            </a:fld>
            <a:endParaRPr lang="en-US"/>
          </a:p>
        </p:txBody>
      </p:sp>
    </p:spTree>
    <p:extLst>
      <p:ext uri="{BB962C8B-B14F-4D97-AF65-F5344CB8AC3E}">
        <p14:creationId xmlns:p14="http://schemas.microsoft.com/office/powerpoint/2010/main" val="923289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2289">
              <a:defRPr/>
            </a:pPr>
            <a:r>
              <a:rPr lang="en-US" dirty="0"/>
              <a:t>Equations from (Cameron &amp; Trivedi, 2009)</a:t>
            </a:r>
          </a:p>
        </p:txBody>
      </p:sp>
      <p:sp>
        <p:nvSpPr>
          <p:cNvPr id="4" name="Slide Number Placeholder 3"/>
          <p:cNvSpPr>
            <a:spLocks noGrp="1"/>
          </p:cNvSpPr>
          <p:nvPr>
            <p:ph type="sldNum" sz="quarter" idx="10"/>
          </p:nvPr>
        </p:nvSpPr>
        <p:spPr/>
        <p:txBody>
          <a:bodyPr/>
          <a:lstStyle/>
          <a:p>
            <a:fld id="{8017D481-6C9D-4939-9656-898F72D2C0A8}" type="slidenum">
              <a:rPr lang="en-US" smtClean="0"/>
              <a:t>14</a:t>
            </a:fld>
            <a:endParaRPr lang="en-US"/>
          </a:p>
        </p:txBody>
      </p:sp>
    </p:spTree>
    <p:extLst>
      <p:ext uri="{BB962C8B-B14F-4D97-AF65-F5344CB8AC3E}">
        <p14:creationId xmlns:p14="http://schemas.microsoft.com/office/powerpoint/2010/main" val="1509618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025DFB-4F68-4A15-B604-1DD50B2230BA}"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FA8663-4A5C-4A16-9D10-7B8470D5A7B2}"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92E4B8-7972-4906-B1FB-03AE4A6EA901}"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42900" indent="-228600">
              <a:buFont typeface="Wingdings" panose="05000000000000000000" pitchFamily="2" charset="2"/>
              <a:buChar char="§"/>
              <a:defRPr/>
            </a:lvl1pPr>
            <a:lvl2pPr marL="640080" indent="-228600">
              <a:buFont typeface="Wingdings" panose="05000000000000000000" pitchFamily="2" charset="2"/>
              <a:buChar char="§"/>
              <a:defRPr/>
            </a:lvl2pPr>
            <a:lvl3pPr marL="1005840" indent="-228600">
              <a:buFont typeface="Wingdings" panose="05000000000000000000" pitchFamily="2" charset="2"/>
              <a:buChar char="§"/>
              <a:defRPr/>
            </a:lvl3pPr>
            <a:lvl4pPr marL="1280160" indent="-228600">
              <a:buFont typeface="Wingdings" panose="05000000000000000000" pitchFamily="2" charset="2"/>
              <a:buChar char="§"/>
              <a:defRPr/>
            </a:lvl4pPr>
            <a:lvl5pPr marL="155448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4A8EA5E-A379-45B3-ACD5-A25BDF8D8A09}"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p:cNvSpPr>
            <a:spLocks noGrp="1"/>
          </p:cNvSpPr>
          <p:nvPr>
            <p:ph type="sldNum" sz="quarter" idx="12"/>
          </p:nvPr>
        </p:nvSpPr>
        <p:spPr>
          <a:xfrm>
            <a:off x="8526780" y="6337300"/>
            <a:ext cx="548640" cy="396240"/>
          </a:xfrm>
        </p:spPr>
        <p:txBody>
          <a:bodyPr/>
          <a:lstStyle/>
          <a:p>
            <a:fld id="{2675EDFE-397E-43AD-AA8D-820D8A6B14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8518B7-BD2F-4524-AD39-D04A6F5A31C9}" type="datetime1">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F64C9C-5884-4A66-87AE-166E2EEBC66B}" type="datetime1">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0CE619-6435-414A-BDC1-3B49F662262C}" type="datetime1">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A99DE4-DB72-4F3A-AC63-58FE6D7B9E53}" type="datetime1">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BB4435-F7FE-47B4-9697-86E469F646BB}" type="datetime1">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5EDFE-397E-43AD-AA8D-820D8A6B14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13EAC-8963-42F4-8734-541059682863}" type="datetime1">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5EDFE-397E-43AD-AA8D-820D8A6B141B}"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1D0970D-AF39-4D14-BD80-7D605BCA709D}" type="datetime1">
              <a:rPr lang="en-US" smtClean="0"/>
              <a:t>9/19/2017</a:t>
            </a:fld>
            <a:endParaRPr lang="en-US"/>
          </a:p>
        </p:txBody>
      </p:sp>
      <p:sp>
        <p:nvSpPr>
          <p:cNvPr id="9" name="Slide Number Placeholder 8"/>
          <p:cNvSpPr>
            <a:spLocks noGrp="1"/>
          </p:cNvSpPr>
          <p:nvPr>
            <p:ph type="sldNum" sz="quarter" idx="11"/>
          </p:nvPr>
        </p:nvSpPr>
        <p:spPr/>
        <p:txBody>
          <a:bodyPr/>
          <a:lstStyle/>
          <a:p>
            <a:fld id="{2675EDFE-397E-43AD-AA8D-820D8A6B141B}"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26780" y="633730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75EDFE-397E-43AD-AA8D-820D8A6B141B}"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E32F172-93F0-406E-AD02-0F84D5882704}" type="datetime1">
              <a:rPr lang="en-US" smtClean="0"/>
              <a:t>9/19/2017</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600" kern="1200" cap="none" spc="-100" baseline="0">
          <a:ln>
            <a:noFill/>
          </a:ln>
          <a:solidFill>
            <a:schemeClr val="tx2">
              <a:lumMod val="50000"/>
            </a:schemeClr>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Wingdings" panose="05000000000000000000" pitchFamily="2" charset="2"/>
        <a:buChar char="§"/>
        <a:defRPr sz="2200" kern="1200">
          <a:solidFill>
            <a:schemeClr val="tx2">
              <a:lumMod val="75000"/>
            </a:schemeClr>
          </a:solidFill>
          <a:latin typeface="+mn-lt"/>
          <a:ea typeface="+mn-ea"/>
          <a:cs typeface="+mn-cs"/>
        </a:defRPr>
      </a:lvl1pPr>
      <a:lvl2pPr marL="640080" indent="-228600" algn="l" defTabSz="914400" rtl="0" eaLnBrk="1" latinLnBrk="0" hangingPunct="1">
        <a:spcBef>
          <a:spcPct val="20000"/>
        </a:spcBef>
        <a:buClr>
          <a:schemeClr val="accent2"/>
        </a:buClr>
        <a:buFont typeface="Wingdings" panose="05000000000000000000" pitchFamily="2" charset="2"/>
        <a:buChar char="§"/>
        <a:defRPr sz="2000" kern="1200">
          <a:solidFill>
            <a:schemeClr val="tx2">
              <a:lumMod val="75000"/>
            </a:schemeClr>
          </a:solidFill>
          <a:latin typeface="+mn-lt"/>
          <a:ea typeface="+mn-ea"/>
          <a:cs typeface="+mn-cs"/>
        </a:defRPr>
      </a:lvl2pPr>
      <a:lvl3pPr marL="1005840" indent="-228600" algn="l" defTabSz="914400" rtl="0" eaLnBrk="1" latinLnBrk="0" hangingPunct="1">
        <a:spcBef>
          <a:spcPct val="20000"/>
        </a:spcBef>
        <a:buClr>
          <a:schemeClr val="accent3"/>
        </a:buClr>
        <a:buFont typeface="Wingdings" panose="05000000000000000000" pitchFamily="2" charset="2"/>
        <a:buChar char="§"/>
        <a:defRPr sz="1800" kern="1200">
          <a:solidFill>
            <a:schemeClr val="tx2">
              <a:lumMod val="75000"/>
            </a:schemeClr>
          </a:solidFill>
          <a:latin typeface="+mn-lt"/>
          <a:ea typeface="+mn-ea"/>
          <a:cs typeface="+mn-cs"/>
        </a:defRPr>
      </a:lvl3pPr>
      <a:lvl4pPr marL="1280160" indent="-228600" algn="l" defTabSz="914400" rtl="0" eaLnBrk="1" latinLnBrk="0" hangingPunct="1">
        <a:spcBef>
          <a:spcPct val="20000"/>
        </a:spcBef>
        <a:buClr>
          <a:schemeClr val="accent4"/>
        </a:buClr>
        <a:buFont typeface="Wingdings" panose="05000000000000000000" pitchFamily="2" charset="2"/>
        <a:buChar char="§"/>
        <a:defRPr sz="1600" kern="1200">
          <a:solidFill>
            <a:schemeClr val="tx2">
              <a:lumMod val="75000"/>
            </a:schemeClr>
          </a:solidFill>
          <a:latin typeface="+mn-lt"/>
          <a:ea typeface="+mn-ea"/>
          <a:cs typeface="+mn-cs"/>
        </a:defRPr>
      </a:lvl4pPr>
      <a:lvl5pPr marL="1554480" indent="-228600" algn="l" defTabSz="914400" rtl="0" eaLnBrk="1" latinLnBrk="0" hangingPunct="1">
        <a:spcBef>
          <a:spcPct val="20000"/>
        </a:spcBef>
        <a:buClr>
          <a:schemeClr val="accent5"/>
        </a:buClr>
        <a:buFont typeface="Wingdings" panose="05000000000000000000" pitchFamily="2" charset="2"/>
        <a:buChar char="§"/>
        <a:defRPr sz="1400" kern="1200" baseline="0">
          <a:solidFill>
            <a:schemeClr val="tx2">
              <a:lumMod val="75000"/>
            </a:schemeClr>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File:Scott_Tipton_official_photo.jpg"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en.wikipedia.org/wiki/Scott_Tipton" TargetMode="Externa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1"/>
            <a:ext cx="7543800" cy="1905000"/>
          </a:xfrm>
        </p:spPr>
        <p:txBody>
          <a:bodyPr/>
          <a:lstStyle/>
          <a:p>
            <a:pPr marL="114300" algn="ctr"/>
            <a:r>
              <a:rPr lang="en-US" sz="3200" b="1" dirty="0"/>
              <a:t>Are Sanctions Motivated by Protectionism?</a:t>
            </a:r>
            <a:endParaRPr lang="en-US" sz="3200" dirty="0"/>
          </a:p>
        </p:txBody>
      </p:sp>
      <p:sp>
        <p:nvSpPr>
          <p:cNvPr id="3" name="Subtitle 2"/>
          <p:cNvSpPr>
            <a:spLocks noGrp="1"/>
          </p:cNvSpPr>
          <p:nvPr>
            <p:ph type="subTitle" idx="1"/>
          </p:nvPr>
        </p:nvSpPr>
        <p:spPr>
          <a:xfrm>
            <a:off x="685800" y="4800600"/>
            <a:ext cx="6461760" cy="1066800"/>
          </a:xfrm>
        </p:spPr>
        <p:txBody>
          <a:bodyPr>
            <a:normAutofit/>
          </a:bodyPr>
          <a:lstStyle/>
          <a:p>
            <a:r>
              <a:rPr lang="en-US" dirty="0"/>
              <a:t>Russell Bramblett</a:t>
            </a:r>
          </a:p>
          <a:p>
            <a:r>
              <a:rPr lang="en-US" dirty="0"/>
              <a:t>3 October 2017</a:t>
            </a:r>
          </a:p>
        </p:txBody>
      </p:sp>
    </p:spTree>
    <p:extLst>
      <p:ext uri="{BB962C8B-B14F-4D97-AF65-F5344CB8AC3E}">
        <p14:creationId xmlns:p14="http://schemas.microsoft.com/office/powerpoint/2010/main" val="3908589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rmAutofit fontScale="92500" lnSpcReduction="20000"/>
          </a:bodyPr>
          <a:lstStyle/>
          <a:p>
            <a:pPr marL="571500" indent="-457200">
              <a:buFont typeface="+mj-lt"/>
              <a:buAutoNum type="arabicPeriod"/>
            </a:pPr>
            <a:r>
              <a:rPr lang="en-US" dirty="0"/>
              <a:t>Link votes to industries/occupations</a:t>
            </a:r>
          </a:p>
          <a:p>
            <a:pPr lvl="1"/>
            <a:r>
              <a:rPr lang="en-US" dirty="0"/>
              <a:t>This can be done by finding occupation data that is divided by congressional district and linking votes to those districts</a:t>
            </a:r>
          </a:p>
          <a:p>
            <a:pPr marL="571500" indent="-457200">
              <a:buFont typeface="+mj-lt"/>
              <a:buAutoNum type="arabicPeriod"/>
            </a:pPr>
            <a:endParaRPr lang="en-US" dirty="0"/>
          </a:p>
          <a:p>
            <a:pPr marL="571500" indent="-457200">
              <a:buFont typeface="+mj-lt"/>
              <a:buAutoNum type="arabicPeriod"/>
            </a:pPr>
            <a:r>
              <a:rPr lang="en-US" dirty="0"/>
              <a:t>Turn the industry data into a location quotients</a:t>
            </a:r>
          </a:p>
          <a:p>
            <a:pPr marL="868680" lvl="1" indent="-457200">
              <a:buFont typeface="+mj-lt"/>
              <a:buAutoNum type="arabicPeriod"/>
            </a:pPr>
            <a:endParaRPr lang="en-US" dirty="0"/>
          </a:p>
          <a:p>
            <a:pPr marL="571500" indent="-457200">
              <a:buFont typeface="+mj-lt"/>
              <a:buAutoNum type="arabicPeriod"/>
            </a:pPr>
            <a:r>
              <a:rPr lang="en-US" dirty="0"/>
              <a:t>Account for other factors that would make a vote for or against a sanction “reasonable”</a:t>
            </a:r>
          </a:p>
          <a:p>
            <a:pPr lvl="1"/>
            <a:r>
              <a:rPr lang="en-US" dirty="0"/>
              <a:t>Literature, including </a:t>
            </a:r>
            <a:r>
              <a:rPr lang="en-US" dirty="0" err="1"/>
              <a:t>Hufbauer</a:t>
            </a:r>
            <a:r>
              <a:rPr lang="en-US" dirty="0"/>
              <a:t> et al (2007), have very specific recommendations for when to use sanctions. </a:t>
            </a:r>
          </a:p>
          <a:p>
            <a:pPr lvl="1"/>
            <a:r>
              <a:rPr lang="en-US" dirty="0"/>
              <a:t>There are other reasons to vote ‘yes’ or ‘no’ and these reasons are at least partially accounted for in the party voting variable</a:t>
            </a:r>
          </a:p>
          <a:p>
            <a:pPr marL="868680" lvl="1" indent="-457200">
              <a:buFont typeface="+mj-lt"/>
              <a:buAutoNum type="arabicPeriod"/>
            </a:pPr>
            <a:endParaRPr lang="en-US" dirty="0"/>
          </a:p>
          <a:p>
            <a:pPr marL="571500" indent="-457200">
              <a:buFont typeface="+mj-lt"/>
              <a:buAutoNum type="arabicPeriod"/>
            </a:pPr>
            <a:r>
              <a:rPr lang="en-US" dirty="0"/>
              <a:t>Using multinomial logit regressions to determine if prevalence of a given industry or occupation makes a Representative more or less likely to vote for a sanction</a:t>
            </a:r>
          </a:p>
          <a:p>
            <a:endParaRPr lang="en-US" dirty="0"/>
          </a:p>
        </p:txBody>
      </p:sp>
      <p:sp>
        <p:nvSpPr>
          <p:cNvPr id="6" name="Slide Number Placeholder 5"/>
          <p:cNvSpPr>
            <a:spLocks noGrp="1"/>
          </p:cNvSpPr>
          <p:nvPr>
            <p:ph type="sldNum" sz="quarter" idx="12"/>
          </p:nvPr>
        </p:nvSpPr>
        <p:spPr/>
        <p:txBody>
          <a:bodyPr/>
          <a:lstStyle/>
          <a:p>
            <a:fld id="{2675EDFE-397E-43AD-AA8D-820D8A6B141B}" type="slidenum">
              <a:rPr lang="en-US" smtClean="0"/>
              <a:t>10</a:t>
            </a:fld>
            <a:endParaRPr lang="en-US"/>
          </a:p>
        </p:txBody>
      </p:sp>
    </p:spTree>
    <p:extLst>
      <p:ext uri="{BB962C8B-B14F-4D97-AF65-F5344CB8AC3E}">
        <p14:creationId xmlns:p14="http://schemas.microsoft.com/office/powerpoint/2010/main" val="88138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905CA-4AC0-4669-9834-562F72E14A0F}"/>
              </a:ext>
            </a:extLst>
          </p:cNvPr>
          <p:cNvSpPr>
            <a:spLocks noGrp="1"/>
          </p:cNvSpPr>
          <p:nvPr>
            <p:ph type="title"/>
          </p:nvPr>
        </p:nvSpPr>
        <p:spPr>
          <a:xfrm>
            <a:off x="457200" y="274638"/>
            <a:ext cx="5212406" cy="1143000"/>
          </a:xfrm>
        </p:spPr>
        <p:txBody>
          <a:bodyPr/>
          <a:lstStyle/>
          <a:p>
            <a:r>
              <a:rPr lang="en-US" dirty="0"/>
              <a:t>Congressional District Data</a:t>
            </a:r>
          </a:p>
        </p:txBody>
      </p:sp>
      <p:sp>
        <p:nvSpPr>
          <p:cNvPr id="4" name="Slide Number Placeholder 3">
            <a:extLst>
              <a:ext uri="{FF2B5EF4-FFF2-40B4-BE49-F238E27FC236}">
                <a16:creationId xmlns:a16="http://schemas.microsoft.com/office/drawing/2014/main" id="{9FD2E7A2-42E5-4241-8F86-8689A6D51967}"/>
              </a:ext>
            </a:extLst>
          </p:cNvPr>
          <p:cNvSpPr>
            <a:spLocks noGrp="1"/>
          </p:cNvSpPr>
          <p:nvPr>
            <p:ph type="sldNum" sz="quarter" idx="12"/>
          </p:nvPr>
        </p:nvSpPr>
        <p:spPr/>
        <p:txBody>
          <a:bodyPr/>
          <a:lstStyle/>
          <a:p>
            <a:fld id="{2675EDFE-397E-43AD-AA8D-820D8A6B141B}" type="slidenum">
              <a:rPr lang="en-US" smtClean="0"/>
              <a:t>11</a:t>
            </a:fld>
            <a:endParaRPr lang="en-US"/>
          </a:p>
        </p:txBody>
      </p:sp>
      <p:pic>
        <p:nvPicPr>
          <p:cNvPr id="10" name="Content Placeholder 9">
            <a:extLst>
              <a:ext uri="{FF2B5EF4-FFF2-40B4-BE49-F238E27FC236}">
                <a16:creationId xmlns:a16="http://schemas.microsoft.com/office/drawing/2014/main" id="{D1A1096E-4C76-41D5-8B34-4853345CB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406" y="1600200"/>
            <a:ext cx="5316314" cy="4800600"/>
          </a:xfrm>
        </p:spPr>
      </p:pic>
      <p:sp>
        <p:nvSpPr>
          <p:cNvPr id="11" name="Rectangle 1">
            <a:extLst>
              <a:ext uri="{FF2B5EF4-FFF2-40B4-BE49-F238E27FC236}">
                <a16:creationId xmlns:a16="http://schemas.microsoft.com/office/drawing/2014/main" id="{29E8A1AA-B0A6-4CBE-8928-A7F819984661}"/>
              </a:ext>
            </a:extLst>
          </p:cNvPr>
          <p:cNvSpPr>
            <a:spLocks noChangeArrowheads="1"/>
          </p:cNvSpPr>
          <p:nvPr/>
        </p:nvSpPr>
        <p:spPr bwMode="auto">
          <a:xfrm>
            <a:off x="838200" y="2364899"/>
            <a:ext cx="1905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  </a:t>
            </a:r>
            <a:r>
              <a:rPr kumimoji="0" lang="en-US" altLang="en-US" sz="9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4098" name="Picture 2" descr="Scott Tipton official photo.jpg">
            <a:hlinkClick r:id="rId3"/>
            <a:extLst>
              <a:ext uri="{FF2B5EF4-FFF2-40B4-BE49-F238E27FC236}">
                <a16:creationId xmlns:a16="http://schemas.microsoft.com/office/drawing/2014/main" id="{E0306382-CD8C-47F7-BE63-CE0B8AC6E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 y="3080304"/>
            <a:ext cx="952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B5E68B8-3C7A-40D2-8E30-7A83F74069D9}"/>
              </a:ext>
            </a:extLst>
          </p:cNvPr>
          <p:cNvSpPr/>
          <p:nvPr/>
        </p:nvSpPr>
        <p:spPr>
          <a:xfrm>
            <a:off x="838200" y="4533718"/>
            <a:ext cx="1403013" cy="369332"/>
          </a:xfrm>
          <a:prstGeom prst="rect">
            <a:avLst/>
          </a:prstGeom>
        </p:spPr>
        <p:txBody>
          <a:bodyPr wrap="none">
            <a:spAutoFit/>
          </a:bodyPr>
          <a:lstStyle/>
          <a:p>
            <a:r>
              <a:rPr lang="en-US" altLang="en-US" dirty="0">
                <a:latin typeface="Arial" panose="020B0604020202020204" pitchFamily="34" charset="0"/>
                <a:hlinkClick r:id="rId5" tooltip="Scott Tipton"/>
              </a:rPr>
              <a:t>Scott Tipton</a:t>
            </a:r>
            <a:endParaRPr lang="en-US" dirty="0"/>
          </a:p>
        </p:txBody>
      </p:sp>
      <p:graphicFrame>
        <p:nvGraphicFramePr>
          <p:cNvPr id="14" name="Table 13">
            <a:extLst>
              <a:ext uri="{FF2B5EF4-FFF2-40B4-BE49-F238E27FC236}">
                <a16:creationId xmlns:a16="http://schemas.microsoft.com/office/drawing/2014/main" id="{965BA1B7-23E4-4B4E-99EF-CC3961579F1C}"/>
              </a:ext>
            </a:extLst>
          </p:cNvPr>
          <p:cNvGraphicFramePr>
            <a:graphicFrameLocks noGrp="1"/>
          </p:cNvGraphicFramePr>
          <p:nvPr>
            <p:extLst>
              <p:ext uri="{D42A27DB-BD31-4B8C-83A1-F6EECF244321}">
                <p14:modId xmlns:p14="http://schemas.microsoft.com/office/powerpoint/2010/main" val="1887150466"/>
              </p:ext>
            </p:extLst>
          </p:nvPr>
        </p:nvGraphicFramePr>
        <p:xfrm>
          <a:off x="5919759" y="125742"/>
          <a:ext cx="2415214" cy="6642632"/>
        </p:xfrm>
        <a:graphic>
          <a:graphicData uri="http://schemas.openxmlformats.org/drawingml/2006/table">
            <a:tbl>
              <a:tblPr firstRow="1">
                <a:tableStyleId>{793D81CF-94F2-401A-BA57-92F5A7B2D0C5}</a:tableStyleId>
              </a:tblPr>
              <a:tblGrid>
                <a:gridCol w="1805614">
                  <a:extLst>
                    <a:ext uri="{9D8B030D-6E8A-4147-A177-3AD203B41FA5}">
                      <a16:colId xmlns:a16="http://schemas.microsoft.com/office/drawing/2014/main" val="3621088462"/>
                    </a:ext>
                  </a:extLst>
                </a:gridCol>
                <a:gridCol w="609600">
                  <a:extLst>
                    <a:ext uri="{9D8B030D-6E8A-4147-A177-3AD203B41FA5}">
                      <a16:colId xmlns:a16="http://schemas.microsoft.com/office/drawing/2014/main" val="1959207914"/>
                    </a:ext>
                  </a:extLst>
                </a:gridCol>
              </a:tblGrid>
              <a:tr h="203727">
                <a:tc>
                  <a:txBody>
                    <a:bodyPr/>
                    <a:lstStyle/>
                    <a:p>
                      <a:r>
                        <a:rPr lang="en-US" sz="1000"/>
                        <a:t>Occupation</a:t>
                      </a:r>
                    </a:p>
                  </a:txBody>
                  <a:tcPr marL="37800" marR="37800" marT="18900" marB="18900" anchor="ctr"/>
                </a:tc>
                <a:tc>
                  <a:txBody>
                    <a:bodyPr/>
                    <a:lstStyle/>
                    <a:p>
                      <a:r>
                        <a:rPr lang="en-US" sz="1000"/>
                        <a:t>Estimate</a:t>
                      </a:r>
                    </a:p>
                  </a:txBody>
                  <a:tcPr marL="37800" marR="37800" marT="18900" marB="18900" anchor="ctr"/>
                </a:tc>
                <a:extLst>
                  <a:ext uri="{0D108BD9-81ED-4DB2-BD59-A6C34878D82A}">
                    <a16:rowId xmlns:a16="http://schemas.microsoft.com/office/drawing/2014/main" val="815765308"/>
                  </a:ext>
                </a:extLst>
              </a:tr>
              <a:tr h="357291">
                <a:tc>
                  <a:txBody>
                    <a:bodyPr/>
                    <a:lstStyle/>
                    <a:p>
                      <a:r>
                        <a:rPr lang="en-US" sz="1000"/>
                        <a:t>Civilian employed population 16 years and over</a:t>
                      </a:r>
                    </a:p>
                  </a:txBody>
                  <a:tcPr marL="37800" marR="37800" marT="18900" marB="18900" anchor="ctr"/>
                </a:tc>
                <a:tc>
                  <a:txBody>
                    <a:bodyPr/>
                    <a:lstStyle/>
                    <a:p>
                      <a:r>
                        <a:rPr lang="en-US" sz="1000"/>
                        <a:t>346,147</a:t>
                      </a:r>
                    </a:p>
                  </a:txBody>
                  <a:tcPr marL="37800" marR="37800" marT="18900" marB="18900" anchor="ctr"/>
                </a:tc>
                <a:extLst>
                  <a:ext uri="{0D108BD9-81ED-4DB2-BD59-A6C34878D82A}">
                    <a16:rowId xmlns:a16="http://schemas.microsoft.com/office/drawing/2014/main" val="2306965451"/>
                  </a:ext>
                </a:extLst>
              </a:tr>
              <a:tr h="357291">
                <a:tc>
                  <a:txBody>
                    <a:bodyPr/>
                    <a:lstStyle/>
                    <a:p>
                      <a:r>
                        <a:rPr lang="en-US" sz="1000"/>
                        <a:t>Management, business, science, and arts occupations</a:t>
                      </a:r>
                    </a:p>
                  </a:txBody>
                  <a:tcPr marL="37800" marR="37800" marT="18900" marB="18900" anchor="ctr"/>
                </a:tc>
                <a:tc>
                  <a:txBody>
                    <a:bodyPr/>
                    <a:lstStyle/>
                    <a:p>
                      <a:r>
                        <a:rPr lang="en-US" sz="1000"/>
                        <a:t>112,492</a:t>
                      </a:r>
                    </a:p>
                  </a:txBody>
                  <a:tcPr marL="37800" marR="37800" marT="18900" marB="18900" anchor="ctr"/>
                </a:tc>
                <a:extLst>
                  <a:ext uri="{0D108BD9-81ED-4DB2-BD59-A6C34878D82A}">
                    <a16:rowId xmlns:a16="http://schemas.microsoft.com/office/drawing/2014/main" val="186002333"/>
                  </a:ext>
                </a:extLst>
              </a:tr>
              <a:tr h="203727">
                <a:tc>
                  <a:txBody>
                    <a:bodyPr/>
                    <a:lstStyle/>
                    <a:p>
                      <a:r>
                        <a:rPr lang="en-US" sz="1000"/>
                        <a:t>Service occupations</a:t>
                      </a:r>
                    </a:p>
                  </a:txBody>
                  <a:tcPr marL="37800" marR="37800" marT="18900" marB="18900" anchor="ctr"/>
                </a:tc>
                <a:tc>
                  <a:txBody>
                    <a:bodyPr/>
                    <a:lstStyle/>
                    <a:p>
                      <a:r>
                        <a:rPr lang="en-US" sz="1000"/>
                        <a:t>73,872</a:t>
                      </a:r>
                    </a:p>
                  </a:txBody>
                  <a:tcPr marL="37800" marR="37800" marT="18900" marB="18900" anchor="ctr"/>
                </a:tc>
                <a:extLst>
                  <a:ext uri="{0D108BD9-81ED-4DB2-BD59-A6C34878D82A}">
                    <a16:rowId xmlns:a16="http://schemas.microsoft.com/office/drawing/2014/main" val="2280142999"/>
                  </a:ext>
                </a:extLst>
              </a:tr>
              <a:tr h="203727">
                <a:tc>
                  <a:txBody>
                    <a:bodyPr/>
                    <a:lstStyle/>
                    <a:p>
                      <a:r>
                        <a:rPr lang="en-US" sz="1000"/>
                        <a:t>Sales and office occupations</a:t>
                      </a:r>
                    </a:p>
                  </a:txBody>
                  <a:tcPr marL="37800" marR="37800" marT="18900" marB="18900" anchor="ctr"/>
                </a:tc>
                <a:tc>
                  <a:txBody>
                    <a:bodyPr/>
                    <a:lstStyle/>
                    <a:p>
                      <a:r>
                        <a:rPr lang="en-US" sz="1000"/>
                        <a:t>81,671</a:t>
                      </a:r>
                    </a:p>
                  </a:txBody>
                  <a:tcPr marL="37800" marR="37800" marT="18900" marB="18900" anchor="ctr"/>
                </a:tc>
                <a:extLst>
                  <a:ext uri="{0D108BD9-81ED-4DB2-BD59-A6C34878D82A}">
                    <a16:rowId xmlns:a16="http://schemas.microsoft.com/office/drawing/2014/main" val="3543905134"/>
                  </a:ext>
                </a:extLst>
              </a:tr>
              <a:tr h="357291">
                <a:tc>
                  <a:txBody>
                    <a:bodyPr/>
                    <a:lstStyle/>
                    <a:p>
                      <a:r>
                        <a:rPr lang="en-US" sz="1000"/>
                        <a:t>Natural resources, construction, and maintenance occupations</a:t>
                      </a:r>
                    </a:p>
                  </a:txBody>
                  <a:tcPr marL="37800" marR="37800" marT="18900" marB="18900" anchor="ctr"/>
                </a:tc>
                <a:tc>
                  <a:txBody>
                    <a:bodyPr/>
                    <a:lstStyle/>
                    <a:p>
                      <a:r>
                        <a:rPr lang="en-US" sz="1000"/>
                        <a:t>42,034</a:t>
                      </a:r>
                    </a:p>
                  </a:txBody>
                  <a:tcPr marL="37800" marR="37800" marT="18900" marB="18900" anchor="ctr"/>
                </a:tc>
                <a:extLst>
                  <a:ext uri="{0D108BD9-81ED-4DB2-BD59-A6C34878D82A}">
                    <a16:rowId xmlns:a16="http://schemas.microsoft.com/office/drawing/2014/main" val="996882471"/>
                  </a:ext>
                </a:extLst>
              </a:tr>
              <a:tr h="357291">
                <a:tc>
                  <a:txBody>
                    <a:bodyPr/>
                    <a:lstStyle/>
                    <a:p>
                      <a:r>
                        <a:rPr lang="en-US" sz="1000"/>
                        <a:t>Production, transportation, and material moving occupations</a:t>
                      </a:r>
                    </a:p>
                  </a:txBody>
                  <a:tcPr marL="37800" marR="37800" marT="18900" marB="18900" anchor="ctr"/>
                </a:tc>
                <a:tc>
                  <a:txBody>
                    <a:bodyPr/>
                    <a:lstStyle/>
                    <a:p>
                      <a:r>
                        <a:rPr lang="en-US" sz="1000"/>
                        <a:t>36,078</a:t>
                      </a:r>
                    </a:p>
                  </a:txBody>
                  <a:tcPr marL="37800" marR="37800" marT="18900" marB="18900" anchor="ctr"/>
                </a:tc>
                <a:extLst>
                  <a:ext uri="{0D108BD9-81ED-4DB2-BD59-A6C34878D82A}">
                    <a16:rowId xmlns:a16="http://schemas.microsoft.com/office/drawing/2014/main" val="54332441"/>
                  </a:ext>
                </a:extLst>
              </a:tr>
              <a:tr h="203727">
                <a:tc>
                  <a:txBody>
                    <a:bodyPr/>
                    <a:lstStyle/>
                    <a:p>
                      <a:r>
                        <a:rPr lang="en-US" sz="1000" dirty="0">
                          <a:solidFill>
                            <a:schemeClr val="bg1"/>
                          </a:solidFill>
                        </a:rPr>
                        <a:t>Industry</a:t>
                      </a:r>
                    </a:p>
                  </a:txBody>
                  <a:tcPr marL="37800" marR="37800" marT="18900" marB="18900" anchor="ctr">
                    <a:solidFill>
                      <a:schemeClr val="tx1"/>
                    </a:solidFill>
                  </a:tcPr>
                </a:tc>
                <a:tc>
                  <a:txBody>
                    <a:bodyPr/>
                    <a:lstStyle/>
                    <a:p>
                      <a:r>
                        <a:rPr lang="en-US" sz="1000" dirty="0">
                          <a:solidFill>
                            <a:schemeClr val="bg1"/>
                          </a:solidFill>
                        </a:rPr>
                        <a:t>Estimate</a:t>
                      </a:r>
                    </a:p>
                  </a:txBody>
                  <a:tcPr marL="37800" marR="37800" marT="18900" marB="18900" anchor="ctr">
                    <a:solidFill>
                      <a:schemeClr val="tx1"/>
                    </a:solidFill>
                  </a:tcPr>
                </a:tc>
                <a:extLst>
                  <a:ext uri="{0D108BD9-81ED-4DB2-BD59-A6C34878D82A}">
                    <a16:rowId xmlns:a16="http://schemas.microsoft.com/office/drawing/2014/main" val="3351795604"/>
                  </a:ext>
                </a:extLst>
              </a:tr>
              <a:tr h="357291">
                <a:tc>
                  <a:txBody>
                    <a:bodyPr/>
                    <a:lstStyle/>
                    <a:p>
                      <a:r>
                        <a:rPr lang="en-US" sz="1000"/>
                        <a:t>Civilian employed population 16 years and over</a:t>
                      </a:r>
                    </a:p>
                  </a:txBody>
                  <a:tcPr marL="37800" marR="37800" marT="18900" marB="18900" anchor="ctr"/>
                </a:tc>
                <a:tc>
                  <a:txBody>
                    <a:bodyPr/>
                    <a:lstStyle/>
                    <a:p>
                      <a:r>
                        <a:rPr lang="en-US" sz="1000"/>
                        <a:t>346,147</a:t>
                      </a:r>
                    </a:p>
                  </a:txBody>
                  <a:tcPr marL="37800" marR="37800" marT="18900" marB="18900" anchor="ctr"/>
                </a:tc>
                <a:extLst>
                  <a:ext uri="{0D108BD9-81ED-4DB2-BD59-A6C34878D82A}">
                    <a16:rowId xmlns:a16="http://schemas.microsoft.com/office/drawing/2014/main" val="3707054899"/>
                  </a:ext>
                </a:extLst>
              </a:tr>
              <a:tr h="357291">
                <a:tc>
                  <a:txBody>
                    <a:bodyPr/>
                    <a:lstStyle/>
                    <a:p>
                      <a:r>
                        <a:rPr lang="en-US" sz="1000"/>
                        <a:t>Agriculture, forestry, fishing and hunting, and mining</a:t>
                      </a:r>
                    </a:p>
                  </a:txBody>
                  <a:tcPr marL="37800" marR="37800" marT="18900" marB="18900" anchor="ctr"/>
                </a:tc>
                <a:tc>
                  <a:txBody>
                    <a:bodyPr/>
                    <a:lstStyle/>
                    <a:p>
                      <a:r>
                        <a:rPr lang="en-US" sz="1000"/>
                        <a:t>13,133</a:t>
                      </a:r>
                    </a:p>
                  </a:txBody>
                  <a:tcPr marL="37800" marR="37800" marT="18900" marB="18900" anchor="ctr"/>
                </a:tc>
                <a:extLst>
                  <a:ext uri="{0D108BD9-81ED-4DB2-BD59-A6C34878D82A}">
                    <a16:rowId xmlns:a16="http://schemas.microsoft.com/office/drawing/2014/main" val="662155646"/>
                  </a:ext>
                </a:extLst>
              </a:tr>
              <a:tr h="203727">
                <a:tc>
                  <a:txBody>
                    <a:bodyPr/>
                    <a:lstStyle/>
                    <a:p>
                      <a:r>
                        <a:rPr lang="en-US" sz="1000"/>
                        <a:t>Construction</a:t>
                      </a:r>
                    </a:p>
                  </a:txBody>
                  <a:tcPr marL="37800" marR="37800" marT="18900" marB="18900" anchor="ctr"/>
                </a:tc>
                <a:tc>
                  <a:txBody>
                    <a:bodyPr/>
                    <a:lstStyle/>
                    <a:p>
                      <a:r>
                        <a:rPr lang="en-US" sz="1000"/>
                        <a:t>32,592</a:t>
                      </a:r>
                    </a:p>
                  </a:txBody>
                  <a:tcPr marL="37800" marR="37800" marT="18900" marB="18900" anchor="ctr"/>
                </a:tc>
                <a:extLst>
                  <a:ext uri="{0D108BD9-81ED-4DB2-BD59-A6C34878D82A}">
                    <a16:rowId xmlns:a16="http://schemas.microsoft.com/office/drawing/2014/main" val="764531042"/>
                  </a:ext>
                </a:extLst>
              </a:tr>
              <a:tr h="203727">
                <a:tc>
                  <a:txBody>
                    <a:bodyPr/>
                    <a:lstStyle/>
                    <a:p>
                      <a:r>
                        <a:rPr lang="en-US" sz="1000"/>
                        <a:t>Manufacturing</a:t>
                      </a:r>
                    </a:p>
                  </a:txBody>
                  <a:tcPr marL="37800" marR="37800" marT="18900" marB="18900" anchor="ctr"/>
                </a:tc>
                <a:tc>
                  <a:txBody>
                    <a:bodyPr/>
                    <a:lstStyle/>
                    <a:p>
                      <a:r>
                        <a:rPr lang="en-US" sz="1000"/>
                        <a:t>17,326</a:t>
                      </a:r>
                    </a:p>
                  </a:txBody>
                  <a:tcPr marL="37800" marR="37800" marT="18900" marB="18900" anchor="ctr"/>
                </a:tc>
                <a:extLst>
                  <a:ext uri="{0D108BD9-81ED-4DB2-BD59-A6C34878D82A}">
                    <a16:rowId xmlns:a16="http://schemas.microsoft.com/office/drawing/2014/main" val="2915463730"/>
                  </a:ext>
                </a:extLst>
              </a:tr>
              <a:tr h="203727">
                <a:tc>
                  <a:txBody>
                    <a:bodyPr/>
                    <a:lstStyle/>
                    <a:p>
                      <a:r>
                        <a:rPr lang="en-US" sz="1000" dirty="0"/>
                        <a:t>Wholesale trade</a:t>
                      </a:r>
                    </a:p>
                  </a:txBody>
                  <a:tcPr marL="37800" marR="37800" marT="18900" marB="18900" anchor="ctr"/>
                </a:tc>
                <a:tc>
                  <a:txBody>
                    <a:bodyPr/>
                    <a:lstStyle/>
                    <a:p>
                      <a:r>
                        <a:rPr lang="en-US" sz="1000"/>
                        <a:t>8,233</a:t>
                      </a:r>
                    </a:p>
                  </a:txBody>
                  <a:tcPr marL="37800" marR="37800" marT="18900" marB="18900" anchor="ctr"/>
                </a:tc>
                <a:extLst>
                  <a:ext uri="{0D108BD9-81ED-4DB2-BD59-A6C34878D82A}">
                    <a16:rowId xmlns:a16="http://schemas.microsoft.com/office/drawing/2014/main" val="422188434"/>
                  </a:ext>
                </a:extLst>
              </a:tr>
              <a:tr h="203727">
                <a:tc>
                  <a:txBody>
                    <a:bodyPr/>
                    <a:lstStyle/>
                    <a:p>
                      <a:r>
                        <a:rPr lang="en-US" sz="1000"/>
                        <a:t>Retail trade</a:t>
                      </a:r>
                    </a:p>
                  </a:txBody>
                  <a:tcPr marL="37800" marR="37800" marT="18900" marB="18900" anchor="ctr"/>
                </a:tc>
                <a:tc>
                  <a:txBody>
                    <a:bodyPr/>
                    <a:lstStyle/>
                    <a:p>
                      <a:r>
                        <a:rPr lang="en-US" sz="1000"/>
                        <a:t>43,094</a:t>
                      </a:r>
                    </a:p>
                  </a:txBody>
                  <a:tcPr marL="37800" marR="37800" marT="18900" marB="18900" anchor="ctr"/>
                </a:tc>
                <a:extLst>
                  <a:ext uri="{0D108BD9-81ED-4DB2-BD59-A6C34878D82A}">
                    <a16:rowId xmlns:a16="http://schemas.microsoft.com/office/drawing/2014/main" val="3003061690"/>
                  </a:ext>
                </a:extLst>
              </a:tr>
              <a:tr h="357291">
                <a:tc>
                  <a:txBody>
                    <a:bodyPr/>
                    <a:lstStyle/>
                    <a:p>
                      <a:r>
                        <a:rPr lang="en-US" sz="1000"/>
                        <a:t>Transportation and warehousing, and utilities</a:t>
                      </a:r>
                    </a:p>
                  </a:txBody>
                  <a:tcPr marL="37800" marR="37800" marT="18900" marB="18900" anchor="ctr"/>
                </a:tc>
                <a:tc>
                  <a:txBody>
                    <a:bodyPr/>
                    <a:lstStyle/>
                    <a:p>
                      <a:r>
                        <a:rPr lang="en-US" sz="1000"/>
                        <a:t>15,475</a:t>
                      </a:r>
                    </a:p>
                  </a:txBody>
                  <a:tcPr marL="37800" marR="37800" marT="18900" marB="18900" anchor="ctr"/>
                </a:tc>
                <a:extLst>
                  <a:ext uri="{0D108BD9-81ED-4DB2-BD59-A6C34878D82A}">
                    <a16:rowId xmlns:a16="http://schemas.microsoft.com/office/drawing/2014/main" val="2805880300"/>
                  </a:ext>
                </a:extLst>
              </a:tr>
              <a:tr h="203727">
                <a:tc>
                  <a:txBody>
                    <a:bodyPr/>
                    <a:lstStyle/>
                    <a:p>
                      <a:r>
                        <a:rPr lang="en-US" sz="1000"/>
                        <a:t>Information</a:t>
                      </a:r>
                    </a:p>
                  </a:txBody>
                  <a:tcPr marL="37800" marR="37800" marT="18900" marB="18900" anchor="ctr"/>
                </a:tc>
                <a:tc>
                  <a:txBody>
                    <a:bodyPr/>
                    <a:lstStyle/>
                    <a:p>
                      <a:r>
                        <a:rPr lang="en-US" sz="1000"/>
                        <a:t>5,779</a:t>
                      </a:r>
                    </a:p>
                  </a:txBody>
                  <a:tcPr marL="37800" marR="37800" marT="18900" marB="18900" anchor="ctr"/>
                </a:tc>
                <a:extLst>
                  <a:ext uri="{0D108BD9-81ED-4DB2-BD59-A6C34878D82A}">
                    <a16:rowId xmlns:a16="http://schemas.microsoft.com/office/drawing/2014/main" val="2023646656"/>
                  </a:ext>
                </a:extLst>
              </a:tr>
              <a:tr h="357291">
                <a:tc>
                  <a:txBody>
                    <a:bodyPr/>
                    <a:lstStyle/>
                    <a:p>
                      <a:r>
                        <a:rPr lang="en-US" sz="1000"/>
                        <a:t>Finance and insurance, and real estate and rental and leasing</a:t>
                      </a:r>
                    </a:p>
                  </a:txBody>
                  <a:tcPr marL="37800" marR="37800" marT="18900" marB="18900" anchor="ctr"/>
                </a:tc>
                <a:tc>
                  <a:txBody>
                    <a:bodyPr/>
                    <a:lstStyle/>
                    <a:p>
                      <a:r>
                        <a:rPr lang="en-US" sz="1000"/>
                        <a:t>18,971</a:t>
                      </a:r>
                    </a:p>
                  </a:txBody>
                  <a:tcPr marL="37800" marR="37800" marT="18900" marB="18900" anchor="ctr"/>
                </a:tc>
                <a:extLst>
                  <a:ext uri="{0D108BD9-81ED-4DB2-BD59-A6C34878D82A}">
                    <a16:rowId xmlns:a16="http://schemas.microsoft.com/office/drawing/2014/main" val="3630184242"/>
                  </a:ext>
                </a:extLst>
              </a:tr>
              <a:tr h="516226">
                <a:tc>
                  <a:txBody>
                    <a:bodyPr/>
                    <a:lstStyle/>
                    <a:p>
                      <a:r>
                        <a:rPr lang="en-US" sz="1000"/>
                        <a:t>Professional, scientific, and management, and administrative and waste management services</a:t>
                      </a:r>
                    </a:p>
                  </a:txBody>
                  <a:tcPr marL="37800" marR="37800" marT="18900" marB="18900" anchor="ctr"/>
                </a:tc>
                <a:tc>
                  <a:txBody>
                    <a:bodyPr/>
                    <a:lstStyle/>
                    <a:p>
                      <a:r>
                        <a:rPr lang="en-US" sz="1000"/>
                        <a:t>33,370</a:t>
                      </a:r>
                    </a:p>
                  </a:txBody>
                  <a:tcPr marL="37800" marR="37800" marT="18900" marB="18900" anchor="ctr"/>
                </a:tc>
                <a:extLst>
                  <a:ext uri="{0D108BD9-81ED-4DB2-BD59-A6C34878D82A}">
                    <a16:rowId xmlns:a16="http://schemas.microsoft.com/office/drawing/2014/main" val="4109493981"/>
                  </a:ext>
                </a:extLst>
              </a:tr>
              <a:tr h="357291">
                <a:tc>
                  <a:txBody>
                    <a:bodyPr/>
                    <a:lstStyle/>
                    <a:p>
                      <a:r>
                        <a:rPr lang="en-US" sz="1000"/>
                        <a:t>Educational services, and health care and social assistance</a:t>
                      </a:r>
                    </a:p>
                  </a:txBody>
                  <a:tcPr marL="37800" marR="37800" marT="18900" marB="18900" anchor="ctr"/>
                </a:tc>
                <a:tc>
                  <a:txBody>
                    <a:bodyPr/>
                    <a:lstStyle/>
                    <a:p>
                      <a:r>
                        <a:rPr lang="en-US" sz="1000"/>
                        <a:t>75,182</a:t>
                      </a:r>
                    </a:p>
                  </a:txBody>
                  <a:tcPr marL="37800" marR="37800" marT="18900" marB="18900" anchor="ctr"/>
                </a:tc>
                <a:extLst>
                  <a:ext uri="{0D108BD9-81ED-4DB2-BD59-A6C34878D82A}">
                    <a16:rowId xmlns:a16="http://schemas.microsoft.com/office/drawing/2014/main" val="2238876119"/>
                  </a:ext>
                </a:extLst>
              </a:tr>
              <a:tr h="516226">
                <a:tc>
                  <a:txBody>
                    <a:bodyPr/>
                    <a:lstStyle/>
                    <a:p>
                      <a:r>
                        <a:rPr lang="en-US" sz="1000"/>
                        <a:t>Arts, entertainment, and recreation, and accommodation and food services</a:t>
                      </a:r>
                    </a:p>
                  </a:txBody>
                  <a:tcPr marL="37800" marR="37800" marT="18900" marB="18900" anchor="ctr"/>
                </a:tc>
                <a:tc>
                  <a:txBody>
                    <a:bodyPr/>
                    <a:lstStyle/>
                    <a:p>
                      <a:r>
                        <a:rPr lang="en-US" sz="1000"/>
                        <a:t>47,466</a:t>
                      </a:r>
                    </a:p>
                  </a:txBody>
                  <a:tcPr marL="37800" marR="37800" marT="18900" marB="18900" anchor="ctr"/>
                </a:tc>
                <a:extLst>
                  <a:ext uri="{0D108BD9-81ED-4DB2-BD59-A6C34878D82A}">
                    <a16:rowId xmlns:a16="http://schemas.microsoft.com/office/drawing/2014/main" val="1619750265"/>
                  </a:ext>
                </a:extLst>
              </a:tr>
              <a:tr h="357291">
                <a:tc>
                  <a:txBody>
                    <a:bodyPr/>
                    <a:lstStyle/>
                    <a:p>
                      <a:r>
                        <a:rPr lang="en-US" sz="1000"/>
                        <a:t>Other services, except public administration</a:t>
                      </a:r>
                    </a:p>
                  </a:txBody>
                  <a:tcPr marL="37800" marR="37800" marT="18900" marB="18900" anchor="ctr"/>
                </a:tc>
                <a:tc>
                  <a:txBody>
                    <a:bodyPr/>
                    <a:lstStyle/>
                    <a:p>
                      <a:r>
                        <a:rPr lang="en-US" sz="1000"/>
                        <a:t>17,842</a:t>
                      </a:r>
                    </a:p>
                  </a:txBody>
                  <a:tcPr marL="37800" marR="37800" marT="18900" marB="18900" anchor="ctr"/>
                </a:tc>
                <a:extLst>
                  <a:ext uri="{0D108BD9-81ED-4DB2-BD59-A6C34878D82A}">
                    <a16:rowId xmlns:a16="http://schemas.microsoft.com/office/drawing/2014/main" val="204999778"/>
                  </a:ext>
                </a:extLst>
              </a:tr>
              <a:tr h="203727">
                <a:tc>
                  <a:txBody>
                    <a:bodyPr/>
                    <a:lstStyle/>
                    <a:p>
                      <a:r>
                        <a:rPr lang="en-US" sz="1000"/>
                        <a:t>Public administration</a:t>
                      </a:r>
                    </a:p>
                  </a:txBody>
                  <a:tcPr marL="37800" marR="37800" marT="18900" marB="18900" anchor="ctr"/>
                </a:tc>
                <a:tc>
                  <a:txBody>
                    <a:bodyPr/>
                    <a:lstStyle/>
                    <a:p>
                      <a:r>
                        <a:rPr lang="en-US" sz="1000" dirty="0"/>
                        <a:t>17,684</a:t>
                      </a:r>
                    </a:p>
                  </a:txBody>
                  <a:tcPr marL="37800" marR="37800" marT="18900" marB="18900" anchor="ctr"/>
                </a:tc>
                <a:extLst>
                  <a:ext uri="{0D108BD9-81ED-4DB2-BD59-A6C34878D82A}">
                    <a16:rowId xmlns:a16="http://schemas.microsoft.com/office/drawing/2014/main" val="4061049852"/>
                  </a:ext>
                </a:extLst>
              </a:tr>
            </a:tbl>
          </a:graphicData>
        </a:graphic>
      </p:graphicFrame>
      <p:sp>
        <p:nvSpPr>
          <p:cNvPr id="15" name="TextBox 14">
            <a:extLst>
              <a:ext uri="{FF2B5EF4-FFF2-40B4-BE49-F238E27FC236}">
                <a16:creationId xmlns:a16="http://schemas.microsoft.com/office/drawing/2014/main" id="{AC4B98EB-0CC3-4605-99FC-DF163FEC65C5}"/>
              </a:ext>
            </a:extLst>
          </p:cNvPr>
          <p:cNvSpPr txBox="1"/>
          <p:nvPr/>
        </p:nvSpPr>
        <p:spPr>
          <a:xfrm>
            <a:off x="3242959" y="6535420"/>
            <a:ext cx="2498056" cy="276999"/>
          </a:xfrm>
          <a:prstGeom prst="rect">
            <a:avLst/>
          </a:prstGeom>
          <a:noFill/>
        </p:spPr>
        <p:txBody>
          <a:bodyPr wrap="none" rtlCol="0">
            <a:spAutoFit/>
          </a:bodyPr>
          <a:lstStyle/>
          <a:p>
            <a:r>
              <a:rPr lang="en-US" sz="1200" dirty="0"/>
              <a:t>Source: American Community Survey</a:t>
            </a:r>
          </a:p>
        </p:txBody>
      </p:sp>
    </p:spTree>
    <p:extLst>
      <p:ext uri="{BB962C8B-B14F-4D97-AF65-F5344CB8AC3E}">
        <p14:creationId xmlns:p14="http://schemas.microsoft.com/office/powerpoint/2010/main" val="175740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B73-D269-4387-931D-618D7E50B325}"/>
              </a:ext>
            </a:extLst>
          </p:cNvPr>
          <p:cNvSpPr>
            <a:spLocks noGrp="1"/>
          </p:cNvSpPr>
          <p:nvPr>
            <p:ph type="title"/>
          </p:nvPr>
        </p:nvSpPr>
        <p:spPr/>
        <p:txBody>
          <a:bodyPr/>
          <a:lstStyle/>
          <a:p>
            <a:r>
              <a:rPr lang="en-US" dirty="0"/>
              <a:t>Location Quotients</a:t>
            </a:r>
          </a:p>
        </p:txBody>
      </p:sp>
      <p:sp>
        <p:nvSpPr>
          <p:cNvPr id="4" name="Slide Number Placeholder 3">
            <a:extLst>
              <a:ext uri="{FF2B5EF4-FFF2-40B4-BE49-F238E27FC236}">
                <a16:creationId xmlns:a16="http://schemas.microsoft.com/office/drawing/2014/main" id="{B3765B8C-F6CA-4D82-B9D4-BC8601069902}"/>
              </a:ext>
            </a:extLst>
          </p:cNvPr>
          <p:cNvSpPr>
            <a:spLocks noGrp="1"/>
          </p:cNvSpPr>
          <p:nvPr>
            <p:ph type="sldNum" sz="quarter" idx="12"/>
          </p:nvPr>
        </p:nvSpPr>
        <p:spPr/>
        <p:txBody>
          <a:bodyPr/>
          <a:lstStyle/>
          <a:p>
            <a:fld id="{2675EDFE-397E-43AD-AA8D-820D8A6B141B}" type="slidenum">
              <a:rPr lang="en-US" smtClean="0"/>
              <a:t>12</a:t>
            </a:fld>
            <a:endParaRPr lang="en-US"/>
          </a:p>
        </p:txBody>
      </p:sp>
      <p:graphicFrame>
        <p:nvGraphicFramePr>
          <p:cNvPr id="5" name="Table 4">
            <a:extLst>
              <a:ext uri="{FF2B5EF4-FFF2-40B4-BE49-F238E27FC236}">
                <a16:creationId xmlns:a16="http://schemas.microsoft.com/office/drawing/2014/main" id="{25DB72A5-9515-426A-B363-A6775482E8F4}"/>
              </a:ext>
            </a:extLst>
          </p:cNvPr>
          <p:cNvGraphicFramePr>
            <a:graphicFrameLocks noGrp="1"/>
          </p:cNvGraphicFramePr>
          <p:nvPr>
            <p:extLst>
              <p:ext uri="{D42A27DB-BD31-4B8C-83A1-F6EECF244321}">
                <p14:modId xmlns:p14="http://schemas.microsoft.com/office/powerpoint/2010/main" val="4283458306"/>
              </p:ext>
            </p:extLst>
          </p:nvPr>
        </p:nvGraphicFramePr>
        <p:xfrm>
          <a:off x="370008" y="1216021"/>
          <a:ext cx="2415214" cy="5558160"/>
        </p:xfrm>
        <a:graphic>
          <a:graphicData uri="http://schemas.openxmlformats.org/drawingml/2006/table">
            <a:tbl>
              <a:tblPr firstRow="1">
                <a:tableStyleId>{793D81CF-94F2-401A-BA57-92F5A7B2D0C5}</a:tableStyleId>
              </a:tblPr>
              <a:tblGrid>
                <a:gridCol w="1805614">
                  <a:extLst>
                    <a:ext uri="{9D8B030D-6E8A-4147-A177-3AD203B41FA5}">
                      <a16:colId xmlns:a16="http://schemas.microsoft.com/office/drawing/2014/main" val="3621088462"/>
                    </a:ext>
                  </a:extLst>
                </a:gridCol>
                <a:gridCol w="609600">
                  <a:extLst>
                    <a:ext uri="{9D8B030D-6E8A-4147-A177-3AD203B41FA5}">
                      <a16:colId xmlns:a16="http://schemas.microsoft.com/office/drawing/2014/main" val="1959207914"/>
                    </a:ext>
                  </a:extLst>
                </a:gridCol>
              </a:tblGrid>
              <a:tr h="218336">
                <a:tc>
                  <a:txBody>
                    <a:bodyPr/>
                    <a:lstStyle/>
                    <a:p>
                      <a:r>
                        <a:rPr lang="en-US" sz="1100" dirty="0">
                          <a:solidFill>
                            <a:schemeClr val="bg1"/>
                          </a:solidFill>
                        </a:rPr>
                        <a:t>Industry</a:t>
                      </a:r>
                    </a:p>
                  </a:txBody>
                  <a:tcPr marL="37800" marR="37800" marT="18900" marB="18900" anchor="ctr">
                    <a:solidFill>
                      <a:schemeClr val="tx1"/>
                    </a:solidFill>
                  </a:tcPr>
                </a:tc>
                <a:tc>
                  <a:txBody>
                    <a:bodyPr/>
                    <a:lstStyle/>
                    <a:p>
                      <a:r>
                        <a:rPr lang="en-US" sz="1100" dirty="0">
                          <a:solidFill>
                            <a:schemeClr val="bg1"/>
                          </a:solidFill>
                        </a:rPr>
                        <a:t>Estimate</a:t>
                      </a:r>
                    </a:p>
                  </a:txBody>
                  <a:tcPr marL="37800" marR="37800" marT="18900" marB="18900" anchor="ctr">
                    <a:solidFill>
                      <a:schemeClr val="tx1"/>
                    </a:solidFill>
                  </a:tcPr>
                </a:tc>
                <a:extLst>
                  <a:ext uri="{0D108BD9-81ED-4DB2-BD59-A6C34878D82A}">
                    <a16:rowId xmlns:a16="http://schemas.microsoft.com/office/drawing/2014/main" val="3351795604"/>
                  </a:ext>
                </a:extLst>
              </a:tr>
              <a:tr h="382912">
                <a:tc>
                  <a:txBody>
                    <a:bodyPr/>
                    <a:lstStyle/>
                    <a:p>
                      <a:r>
                        <a:rPr lang="en-US" sz="1100"/>
                        <a:t>Civilian employed population 16 years and over</a:t>
                      </a:r>
                    </a:p>
                  </a:txBody>
                  <a:tcPr marL="37800" marR="37800" marT="18900" marB="18900" anchor="ctr"/>
                </a:tc>
                <a:tc>
                  <a:txBody>
                    <a:bodyPr/>
                    <a:lstStyle/>
                    <a:p>
                      <a:r>
                        <a:rPr lang="en-US" sz="1100"/>
                        <a:t>346,147</a:t>
                      </a:r>
                    </a:p>
                  </a:txBody>
                  <a:tcPr marL="37800" marR="37800" marT="18900" marB="18900" anchor="ctr"/>
                </a:tc>
                <a:extLst>
                  <a:ext uri="{0D108BD9-81ED-4DB2-BD59-A6C34878D82A}">
                    <a16:rowId xmlns:a16="http://schemas.microsoft.com/office/drawing/2014/main" val="3707054899"/>
                  </a:ext>
                </a:extLst>
              </a:tr>
              <a:tr h="382912">
                <a:tc>
                  <a:txBody>
                    <a:bodyPr/>
                    <a:lstStyle/>
                    <a:p>
                      <a:r>
                        <a:rPr lang="en-US" sz="1100"/>
                        <a:t>Agriculture, forestry, fishing and hunting, and mining</a:t>
                      </a:r>
                    </a:p>
                  </a:txBody>
                  <a:tcPr marL="37800" marR="37800" marT="18900" marB="18900" anchor="ctr"/>
                </a:tc>
                <a:tc>
                  <a:txBody>
                    <a:bodyPr/>
                    <a:lstStyle/>
                    <a:p>
                      <a:r>
                        <a:rPr lang="en-US" sz="1100"/>
                        <a:t>13,133</a:t>
                      </a:r>
                    </a:p>
                  </a:txBody>
                  <a:tcPr marL="37800" marR="37800" marT="18900" marB="18900" anchor="ctr"/>
                </a:tc>
                <a:extLst>
                  <a:ext uri="{0D108BD9-81ED-4DB2-BD59-A6C34878D82A}">
                    <a16:rowId xmlns:a16="http://schemas.microsoft.com/office/drawing/2014/main" val="662155646"/>
                  </a:ext>
                </a:extLst>
              </a:tr>
              <a:tr h="218336">
                <a:tc>
                  <a:txBody>
                    <a:bodyPr/>
                    <a:lstStyle/>
                    <a:p>
                      <a:r>
                        <a:rPr lang="en-US" sz="1100"/>
                        <a:t>Construction</a:t>
                      </a:r>
                    </a:p>
                  </a:txBody>
                  <a:tcPr marL="37800" marR="37800" marT="18900" marB="18900" anchor="ctr"/>
                </a:tc>
                <a:tc>
                  <a:txBody>
                    <a:bodyPr/>
                    <a:lstStyle/>
                    <a:p>
                      <a:r>
                        <a:rPr lang="en-US" sz="1100"/>
                        <a:t>32,592</a:t>
                      </a:r>
                    </a:p>
                  </a:txBody>
                  <a:tcPr marL="37800" marR="37800" marT="18900" marB="18900" anchor="ctr"/>
                </a:tc>
                <a:extLst>
                  <a:ext uri="{0D108BD9-81ED-4DB2-BD59-A6C34878D82A}">
                    <a16:rowId xmlns:a16="http://schemas.microsoft.com/office/drawing/2014/main" val="764531042"/>
                  </a:ext>
                </a:extLst>
              </a:tr>
              <a:tr h="218336">
                <a:tc>
                  <a:txBody>
                    <a:bodyPr/>
                    <a:lstStyle/>
                    <a:p>
                      <a:r>
                        <a:rPr lang="en-US" sz="1100"/>
                        <a:t>Manufacturing</a:t>
                      </a:r>
                    </a:p>
                  </a:txBody>
                  <a:tcPr marL="37800" marR="37800" marT="18900" marB="18900" anchor="ctr"/>
                </a:tc>
                <a:tc>
                  <a:txBody>
                    <a:bodyPr/>
                    <a:lstStyle/>
                    <a:p>
                      <a:r>
                        <a:rPr lang="en-US" sz="1100"/>
                        <a:t>17,326</a:t>
                      </a:r>
                    </a:p>
                  </a:txBody>
                  <a:tcPr marL="37800" marR="37800" marT="18900" marB="18900" anchor="ctr"/>
                </a:tc>
                <a:extLst>
                  <a:ext uri="{0D108BD9-81ED-4DB2-BD59-A6C34878D82A}">
                    <a16:rowId xmlns:a16="http://schemas.microsoft.com/office/drawing/2014/main" val="2915463730"/>
                  </a:ext>
                </a:extLst>
              </a:tr>
              <a:tr h="218336">
                <a:tc>
                  <a:txBody>
                    <a:bodyPr/>
                    <a:lstStyle/>
                    <a:p>
                      <a:r>
                        <a:rPr lang="en-US" sz="1100" dirty="0"/>
                        <a:t>Wholesale trade</a:t>
                      </a:r>
                    </a:p>
                  </a:txBody>
                  <a:tcPr marL="37800" marR="37800" marT="18900" marB="18900" anchor="ctr"/>
                </a:tc>
                <a:tc>
                  <a:txBody>
                    <a:bodyPr/>
                    <a:lstStyle/>
                    <a:p>
                      <a:r>
                        <a:rPr lang="en-US" sz="1100"/>
                        <a:t>8,233</a:t>
                      </a:r>
                    </a:p>
                  </a:txBody>
                  <a:tcPr marL="37800" marR="37800" marT="18900" marB="18900" anchor="ctr"/>
                </a:tc>
                <a:extLst>
                  <a:ext uri="{0D108BD9-81ED-4DB2-BD59-A6C34878D82A}">
                    <a16:rowId xmlns:a16="http://schemas.microsoft.com/office/drawing/2014/main" val="422188434"/>
                  </a:ext>
                </a:extLst>
              </a:tr>
              <a:tr h="218336">
                <a:tc>
                  <a:txBody>
                    <a:bodyPr/>
                    <a:lstStyle/>
                    <a:p>
                      <a:r>
                        <a:rPr lang="en-US" sz="1100"/>
                        <a:t>Retail trade</a:t>
                      </a:r>
                    </a:p>
                  </a:txBody>
                  <a:tcPr marL="37800" marR="37800" marT="18900" marB="18900" anchor="ctr"/>
                </a:tc>
                <a:tc>
                  <a:txBody>
                    <a:bodyPr/>
                    <a:lstStyle/>
                    <a:p>
                      <a:r>
                        <a:rPr lang="en-US" sz="1100" dirty="0"/>
                        <a:t>43,094</a:t>
                      </a:r>
                    </a:p>
                  </a:txBody>
                  <a:tcPr marL="37800" marR="37800" marT="18900" marB="18900" anchor="ctr"/>
                </a:tc>
                <a:extLst>
                  <a:ext uri="{0D108BD9-81ED-4DB2-BD59-A6C34878D82A}">
                    <a16:rowId xmlns:a16="http://schemas.microsoft.com/office/drawing/2014/main" val="3003061690"/>
                  </a:ext>
                </a:extLst>
              </a:tr>
              <a:tr h="382912">
                <a:tc>
                  <a:txBody>
                    <a:bodyPr/>
                    <a:lstStyle/>
                    <a:p>
                      <a:r>
                        <a:rPr lang="en-US" sz="1100"/>
                        <a:t>Transportation and warehousing, and utilities</a:t>
                      </a:r>
                    </a:p>
                  </a:txBody>
                  <a:tcPr marL="37800" marR="37800" marT="18900" marB="18900" anchor="ctr"/>
                </a:tc>
                <a:tc>
                  <a:txBody>
                    <a:bodyPr/>
                    <a:lstStyle/>
                    <a:p>
                      <a:r>
                        <a:rPr lang="en-US" sz="1100"/>
                        <a:t>15,475</a:t>
                      </a:r>
                    </a:p>
                  </a:txBody>
                  <a:tcPr marL="37800" marR="37800" marT="18900" marB="18900" anchor="ctr"/>
                </a:tc>
                <a:extLst>
                  <a:ext uri="{0D108BD9-81ED-4DB2-BD59-A6C34878D82A}">
                    <a16:rowId xmlns:a16="http://schemas.microsoft.com/office/drawing/2014/main" val="2805880300"/>
                  </a:ext>
                </a:extLst>
              </a:tr>
              <a:tr h="218336">
                <a:tc>
                  <a:txBody>
                    <a:bodyPr/>
                    <a:lstStyle/>
                    <a:p>
                      <a:r>
                        <a:rPr lang="en-US" sz="1100"/>
                        <a:t>Information</a:t>
                      </a:r>
                    </a:p>
                  </a:txBody>
                  <a:tcPr marL="37800" marR="37800" marT="18900" marB="18900" anchor="ctr"/>
                </a:tc>
                <a:tc>
                  <a:txBody>
                    <a:bodyPr/>
                    <a:lstStyle/>
                    <a:p>
                      <a:r>
                        <a:rPr lang="en-US" sz="1100"/>
                        <a:t>5,779</a:t>
                      </a:r>
                    </a:p>
                  </a:txBody>
                  <a:tcPr marL="37800" marR="37800" marT="18900" marB="18900" anchor="ctr"/>
                </a:tc>
                <a:extLst>
                  <a:ext uri="{0D108BD9-81ED-4DB2-BD59-A6C34878D82A}">
                    <a16:rowId xmlns:a16="http://schemas.microsoft.com/office/drawing/2014/main" val="2023646656"/>
                  </a:ext>
                </a:extLst>
              </a:tr>
              <a:tr h="382912">
                <a:tc>
                  <a:txBody>
                    <a:bodyPr/>
                    <a:lstStyle/>
                    <a:p>
                      <a:r>
                        <a:rPr lang="en-US" sz="1100"/>
                        <a:t>Finance and insurance, and real estate and rental and leasing</a:t>
                      </a:r>
                    </a:p>
                  </a:txBody>
                  <a:tcPr marL="37800" marR="37800" marT="18900" marB="18900" anchor="ctr"/>
                </a:tc>
                <a:tc>
                  <a:txBody>
                    <a:bodyPr/>
                    <a:lstStyle/>
                    <a:p>
                      <a:r>
                        <a:rPr lang="en-US" sz="1100"/>
                        <a:t>18,971</a:t>
                      </a:r>
                    </a:p>
                  </a:txBody>
                  <a:tcPr marL="37800" marR="37800" marT="18900" marB="18900" anchor="ctr"/>
                </a:tc>
                <a:extLst>
                  <a:ext uri="{0D108BD9-81ED-4DB2-BD59-A6C34878D82A}">
                    <a16:rowId xmlns:a16="http://schemas.microsoft.com/office/drawing/2014/main" val="3630184242"/>
                  </a:ext>
                </a:extLst>
              </a:tr>
              <a:tr h="553244">
                <a:tc>
                  <a:txBody>
                    <a:bodyPr/>
                    <a:lstStyle/>
                    <a:p>
                      <a:r>
                        <a:rPr lang="en-US" sz="1100"/>
                        <a:t>Professional, scientific, and management, and administrative and waste management services</a:t>
                      </a:r>
                    </a:p>
                  </a:txBody>
                  <a:tcPr marL="37800" marR="37800" marT="18900" marB="18900" anchor="ctr"/>
                </a:tc>
                <a:tc>
                  <a:txBody>
                    <a:bodyPr/>
                    <a:lstStyle/>
                    <a:p>
                      <a:r>
                        <a:rPr lang="en-US" sz="1100"/>
                        <a:t>33,370</a:t>
                      </a:r>
                    </a:p>
                  </a:txBody>
                  <a:tcPr marL="37800" marR="37800" marT="18900" marB="18900" anchor="ctr"/>
                </a:tc>
                <a:extLst>
                  <a:ext uri="{0D108BD9-81ED-4DB2-BD59-A6C34878D82A}">
                    <a16:rowId xmlns:a16="http://schemas.microsoft.com/office/drawing/2014/main" val="4109493981"/>
                  </a:ext>
                </a:extLst>
              </a:tr>
              <a:tr h="382912">
                <a:tc>
                  <a:txBody>
                    <a:bodyPr/>
                    <a:lstStyle/>
                    <a:p>
                      <a:r>
                        <a:rPr lang="en-US" sz="1100"/>
                        <a:t>Educational services, and health care and social assistance</a:t>
                      </a:r>
                    </a:p>
                  </a:txBody>
                  <a:tcPr marL="37800" marR="37800" marT="18900" marB="18900" anchor="ctr"/>
                </a:tc>
                <a:tc>
                  <a:txBody>
                    <a:bodyPr/>
                    <a:lstStyle/>
                    <a:p>
                      <a:r>
                        <a:rPr lang="en-US" sz="1100"/>
                        <a:t>75,182</a:t>
                      </a:r>
                    </a:p>
                  </a:txBody>
                  <a:tcPr marL="37800" marR="37800" marT="18900" marB="18900" anchor="ctr"/>
                </a:tc>
                <a:extLst>
                  <a:ext uri="{0D108BD9-81ED-4DB2-BD59-A6C34878D82A}">
                    <a16:rowId xmlns:a16="http://schemas.microsoft.com/office/drawing/2014/main" val="2238876119"/>
                  </a:ext>
                </a:extLst>
              </a:tr>
              <a:tr h="553244">
                <a:tc>
                  <a:txBody>
                    <a:bodyPr/>
                    <a:lstStyle/>
                    <a:p>
                      <a:r>
                        <a:rPr lang="en-US" sz="1100"/>
                        <a:t>Arts, entertainment, and recreation, and accommodation and food services</a:t>
                      </a:r>
                    </a:p>
                  </a:txBody>
                  <a:tcPr marL="37800" marR="37800" marT="18900" marB="18900" anchor="ctr"/>
                </a:tc>
                <a:tc>
                  <a:txBody>
                    <a:bodyPr/>
                    <a:lstStyle/>
                    <a:p>
                      <a:r>
                        <a:rPr lang="en-US" sz="1100"/>
                        <a:t>47,466</a:t>
                      </a:r>
                    </a:p>
                  </a:txBody>
                  <a:tcPr marL="37800" marR="37800" marT="18900" marB="18900" anchor="ctr"/>
                </a:tc>
                <a:extLst>
                  <a:ext uri="{0D108BD9-81ED-4DB2-BD59-A6C34878D82A}">
                    <a16:rowId xmlns:a16="http://schemas.microsoft.com/office/drawing/2014/main" val="1619750265"/>
                  </a:ext>
                </a:extLst>
              </a:tr>
              <a:tr h="382912">
                <a:tc>
                  <a:txBody>
                    <a:bodyPr/>
                    <a:lstStyle/>
                    <a:p>
                      <a:r>
                        <a:rPr lang="en-US" sz="1100"/>
                        <a:t>Other services, except public administration</a:t>
                      </a:r>
                    </a:p>
                  </a:txBody>
                  <a:tcPr marL="37800" marR="37800" marT="18900" marB="18900" anchor="ctr"/>
                </a:tc>
                <a:tc>
                  <a:txBody>
                    <a:bodyPr/>
                    <a:lstStyle/>
                    <a:p>
                      <a:r>
                        <a:rPr lang="en-US" sz="1100"/>
                        <a:t>17,842</a:t>
                      </a:r>
                    </a:p>
                  </a:txBody>
                  <a:tcPr marL="37800" marR="37800" marT="18900" marB="18900" anchor="ctr"/>
                </a:tc>
                <a:extLst>
                  <a:ext uri="{0D108BD9-81ED-4DB2-BD59-A6C34878D82A}">
                    <a16:rowId xmlns:a16="http://schemas.microsoft.com/office/drawing/2014/main" val="204999778"/>
                  </a:ext>
                </a:extLst>
              </a:tr>
              <a:tr h="218336">
                <a:tc>
                  <a:txBody>
                    <a:bodyPr/>
                    <a:lstStyle/>
                    <a:p>
                      <a:r>
                        <a:rPr lang="en-US" sz="1100" dirty="0"/>
                        <a:t>Public administration</a:t>
                      </a:r>
                    </a:p>
                  </a:txBody>
                  <a:tcPr marL="37800" marR="37800" marT="18900" marB="18900" anchor="ctr"/>
                </a:tc>
                <a:tc>
                  <a:txBody>
                    <a:bodyPr/>
                    <a:lstStyle/>
                    <a:p>
                      <a:r>
                        <a:rPr lang="en-US" sz="1100" dirty="0"/>
                        <a:t>17,684</a:t>
                      </a:r>
                    </a:p>
                  </a:txBody>
                  <a:tcPr marL="37800" marR="37800" marT="18900" marB="18900" anchor="ctr"/>
                </a:tc>
                <a:extLst>
                  <a:ext uri="{0D108BD9-81ED-4DB2-BD59-A6C34878D82A}">
                    <a16:rowId xmlns:a16="http://schemas.microsoft.com/office/drawing/2014/main" val="4061049852"/>
                  </a:ext>
                </a:extLst>
              </a:tr>
            </a:tbl>
          </a:graphicData>
        </a:graphic>
      </p:graphicFrame>
      <p:graphicFrame>
        <p:nvGraphicFramePr>
          <p:cNvPr id="7" name="Table 6">
            <a:extLst>
              <a:ext uri="{FF2B5EF4-FFF2-40B4-BE49-F238E27FC236}">
                <a16:creationId xmlns:a16="http://schemas.microsoft.com/office/drawing/2014/main" id="{AD5CEDEC-43CD-4F7F-BC2F-3B8E74E08EC2}"/>
              </a:ext>
            </a:extLst>
          </p:cNvPr>
          <p:cNvGraphicFramePr>
            <a:graphicFrameLocks noGrp="1"/>
          </p:cNvGraphicFramePr>
          <p:nvPr>
            <p:extLst>
              <p:ext uri="{D42A27DB-BD31-4B8C-83A1-F6EECF244321}">
                <p14:modId xmlns:p14="http://schemas.microsoft.com/office/powerpoint/2010/main" val="764133283"/>
              </p:ext>
            </p:extLst>
          </p:nvPr>
        </p:nvGraphicFramePr>
        <p:xfrm>
          <a:off x="3607523" y="1417638"/>
          <a:ext cx="759900" cy="4962482"/>
        </p:xfrm>
        <a:graphic>
          <a:graphicData uri="http://schemas.openxmlformats.org/drawingml/2006/table">
            <a:tbl>
              <a:tblPr firstRow="1">
                <a:tableStyleId>{793D81CF-94F2-401A-BA57-92F5A7B2D0C5}</a:tableStyleId>
              </a:tblPr>
              <a:tblGrid>
                <a:gridCol w="759900">
                  <a:extLst>
                    <a:ext uri="{9D8B030D-6E8A-4147-A177-3AD203B41FA5}">
                      <a16:colId xmlns:a16="http://schemas.microsoft.com/office/drawing/2014/main" val="2474817132"/>
                    </a:ext>
                  </a:extLst>
                </a:gridCol>
              </a:tblGrid>
              <a:tr h="222718">
                <a:tc>
                  <a:txBody>
                    <a:bodyPr/>
                    <a:lstStyle/>
                    <a:p>
                      <a:pPr algn="ctr"/>
                      <a:r>
                        <a:rPr lang="en-US" sz="1200" dirty="0">
                          <a:solidFill>
                            <a:schemeClr val="bg1"/>
                          </a:solidFill>
                        </a:rPr>
                        <a:t>Estimate</a:t>
                      </a:r>
                    </a:p>
                  </a:txBody>
                  <a:tcPr marL="37800" marR="37800" marT="18900" marB="18900" anchor="ctr">
                    <a:solidFill>
                      <a:schemeClr val="tx1"/>
                    </a:solidFill>
                  </a:tcPr>
                </a:tc>
                <a:extLst>
                  <a:ext uri="{0D108BD9-81ED-4DB2-BD59-A6C34878D82A}">
                    <a16:rowId xmlns:a16="http://schemas.microsoft.com/office/drawing/2014/main" val="2029849768"/>
                  </a:ext>
                </a:extLst>
              </a:tr>
              <a:tr h="360591">
                <a:tc>
                  <a:txBody>
                    <a:bodyPr/>
                    <a:lstStyle/>
                    <a:p>
                      <a:pPr algn="ctr"/>
                      <a:r>
                        <a:rPr lang="en-US" sz="1200" dirty="0"/>
                        <a:t>100%</a:t>
                      </a:r>
                    </a:p>
                  </a:txBody>
                  <a:tcPr marL="37800" marR="37800" marT="18900" marB="18900" anchor="ctr"/>
                </a:tc>
                <a:extLst>
                  <a:ext uri="{0D108BD9-81ED-4DB2-BD59-A6C34878D82A}">
                    <a16:rowId xmlns:a16="http://schemas.microsoft.com/office/drawing/2014/main" val="3327196043"/>
                  </a:ext>
                </a:extLst>
              </a:tr>
              <a:tr h="360591">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2485376998"/>
                  </a:ext>
                </a:extLst>
              </a:tr>
              <a:tr h="255705">
                <a:tc>
                  <a:txBody>
                    <a:bodyPr/>
                    <a:lstStyle/>
                    <a:p>
                      <a:pPr algn="ctr" fontAlgn="b"/>
                      <a:r>
                        <a:rPr lang="en-US" sz="1600" b="0" i="0" u="none" strike="noStrike">
                          <a:solidFill>
                            <a:srgbClr val="000000"/>
                          </a:solidFill>
                          <a:effectLst/>
                          <a:latin typeface="Calibri" panose="020F0502020204030204" pitchFamily="34" charset="0"/>
                        </a:rPr>
                        <a:t>9%</a:t>
                      </a:r>
                    </a:p>
                  </a:txBody>
                  <a:tcPr marL="9525" marR="9525" marT="9525" marB="0" anchor="b"/>
                </a:tc>
                <a:extLst>
                  <a:ext uri="{0D108BD9-81ED-4DB2-BD59-A6C34878D82A}">
                    <a16:rowId xmlns:a16="http://schemas.microsoft.com/office/drawing/2014/main" val="3533216746"/>
                  </a:ext>
                </a:extLst>
              </a:tr>
              <a:tr h="255705">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281755500"/>
                  </a:ext>
                </a:extLst>
              </a:tr>
              <a:tr h="255705">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445391202"/>
                  </a:ext>
                </a:extLst>
              </a:tr>
              <a:tr h="255705">
                <a:tc>
                  <a:txBody>
                    <a:bodyPr/>
                    <a:lstStyle/>
                    <a:p>
                      <a:pPr algn="ctr" fontAlgn="b"/>
                      <a:r>
                        <a:rPr lang="en-US" sz="1600" b="0" i="0" u="none" strike="noStrike">
                          <a:solidFill>
                            <a:srgbClr val="000000"/>
                          </a:solidFill>
                          <a:effectLst/>
                          <a:latin typeface="Calibri" panose="020F0502020204030204" pitchFamily="34" charset="0"/>
                        </a:rPr>
                        <a:t>12%</a:t>
                      </a:r>
                    </a:p>
                  </a:txBody>
                  <a:tcPr marL="9525" marR="9525" marT="9525" marB="0" anchor="b"/>
                </a:tc>
                <a:extLst>
                  <a:ext uri="{0D108BD9-81ED-4DB2-BD59-A6C34878D82A}">
                    <a16:rowId xmlns:a16="http://schemas.microsoft.com/office/drawing/2014/main" val="1063605159"/>
                  </a:ext>
                </a:extLst>
              </a:tr>
              <a:tr h="360591">
                <a:tc>
                  <a:txBody>
                    <a:bodyPr/>
                    <a:lstStyle/>
                    <a:p>
                      <a:pPr algn="ctr" fontAlgn="b"/>
                      <a:r>
                        <a:rPr lang="en-US" sz="1600" b="0" i="0" u="none" strike="noStrike">
                          <a:solidFill>
                            <a:srgbClr val="000000"/>
                          </a:solidFill>
                          <a:effectLst/>
                          <a:latin typeface="Calibri" panose="020F0502020204030204" pitchFamily="34" charset="0"/>
                        </a:rPr>
                        <a:t>4%</a:t>
                      </a:r>
                    </a:p>
                  </a:txBody>
                  <a:tcPr marL="9525" marR="9525" marT="9525" marB="0" anchor="b"/>
                </a:tc>
                <a:extLst>
                  <a:ext uri="{0D108BD9-81ED-4DB2-BD59-A6C34878D82A}">
                    <a16:rowId xmlns:a16="http://schemas.microsoft.com/office/drawing/2014/main" val="601014539"/>
                  </a:ext>
                </a:extLst>
              </a:tr>
              <a:tr h="255705">
                <a:tc>
                  <a:txBody>
                    <a:bodyPr/>
                    <a:lstStyle/>
                    <a:p>
                      <a:pPr algn="ctr" fontAlgn="b"/>
                      <a:r>
                        <a:rPr lang="en-US" sz="1600" b="0" i="0" u="none" strike="noStrike">
                          <a:solidFill>
                            <a:srgbClr val="000000"/>
                          </a:solidFill>
                          <a:effectLst/>
                          <a:latin typeface="Calibri" panose="020F0502020204030204" pitchFamily="34" charset="0"/>
                        </a:rPr>
                        <a:t>2%</a:t>
                      </a:r>
                    </a:p>
                  </a:txBody>
                  <a:tcPr marL="9525" marR="9525" marT="9525" marB="0" anchor="b"/>
                </a:tc>
                <a:extLst>
                  <a:ext uri="{0D108BD9-81ED-4DB2-BD59-A6C34878D82A}">
                    <a16:rowId xmlns:a16="http://schemas.microsoft.com/office/drawing/2014/main" val="1218029250"/>
                  </a:ext>
                </a:extLst>
              </a:tr>
              <a:tr h="360591">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3908783844"/>
                  </a:ext>
                </a:extLst>
              </a:tr>
              <a:tr h="520994">
                <a:tc>
                  <a:txBody>
                    <a:bodyPr/>
                    <a:lstStyle/>
                    <a:p>
                      <a:pPr algn="ctr" fontAlgn="b"/>
                      <a:r>
                        <a:rPr lang="en-US" sz="1600" b="0" i="0" u="none" strike="noStrike">
                          <a:solidFill>
                            <a:srgbClr val="000000"/>
                          </a:solidFill>
                          <a:effectLst/>
                          <a:latin typeface="Calibri" panose="020F0502020204030204" pitchFamily="34" charset="0"/>
                        </a:rPr>
                        <a:t>10%</a:t>
                      </a:r>
                    </a:p>
                  </a:txBody>
                  <a:tcPr marL="9525" marR="9525" marT="9525" marB="0" anchor="b"/>
                </a:tc>
                <a:extLst>
                  <a:ext uri="{0D108BD9-81ED-4DB2-BD59-A6C34878D82A}">
                    <a16:rowId xmlns:a16="http://schemas.microsoft.com/office/drawing/2014/main" val="2111546570"/>
                  </a:ext>
                </a:extLst>
              </a:tr>
              <a:tr h="360591">
                <a:tc>
                  <a:txBody>
                    <a:bodyPr/>
                    <a:lstStyle/>
                    <a:p>
                      <a:pPr algn="ctr" fontAlgn="b"/>
                      <a:r>
                        <a:rPr lang="en-US" sz="1600" b="0" i="0" u="none" strike="noStrike">
                          <a:solidFill>
                            <a:srgbClr val="000000"/>
                          </a:solidFill>
                          <a:effectLst/>
                          <a:latin typeface="Calibri" panose="020F0502020204030204" pitchFamily="34" charset="0"/>
                        </a:rPr>
                        <a:t>22%</a:t>
                      </a:r>
                    </a:p>
                  </a:txBody>
                  <a:tcPr marL="9525" marR="9525" marT="9525" marB="0" anchor="b"/>
                </a:tc>
                <a:extLst>
                  <a:ext uri="{0D108BD9-81ED-4DB2-BD59-A6C34878D82A}">
                    <a16:rowId xmlns:a16="http://schemas.microsoft.com/office/drawing/2014/main" val="1261635749"/>
                  </a:ext>
                </a:extLst>
              </a:tr>
              <a:tr h="520994">
                <a:tc>
                  <a:txBody>
                    <a:bodyPr/>
                    <a:lstStyle/>
                    <a:p>
                      <a:pPr algn="ctr" fontAlgn="b"/>
                      <a:r>
                        <a:rPr lang="en-US" sz="1600" b="0" i="0" u="none" strike="noStrike">
                          <a:solidFill>
                            <a:srgbClr val="000000"/>
                          </a:solidFill>
                          <a:effectLst/>
                          <a:latin typeface="Calibri" panose="020F0502020204030204" pitchFamily="34" charset="0"/>
                        </a:rPr>
                        <a:t>14%</a:t>
                      </a:r>
                    </a:p>
                  </a:txBody>
                  <a:tcPr marL="9525" marR="9525" marT="9525" marB="0" anchor="b"/>
                </a:tc>
                <a:extLst>
                  <a:ext uri="{0D108BD9-81ED-4DB2-BD59-A6C34878D82A}">
                    <a16:rowId xmlns:a16="http://schemas.microsoft.com/office/drawing/2014/main" val="4182906689"/>
                  </a:ext>
                </a:extLst>
              </a:tr>
              <a:tr h="360591">
                <a:tc>
                  <a:txBody>
                    <a:bodyPr/>
                    <a:lstStyle/>
                    <a:p>
                      <a:pPr algn="ctr" fontAlgn="b"/>
                      <a:r>
                        <a:rPr lang="en-US" sz="1600" b="0" i="0" u="none" strike="noStrike">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689179710"/>
                  </a:ext>
                </a:extLst>
              </a:tr>
              <a:tr h="255705">
                <a:tc>
                  <a:txBody>
                    <a:bodyPr/>
                    <a:lstStyle/>
                    <a:p>
                      <a:pPr algn="ctr" fontAlgn="b"/>
                      <a:r>
                        <a:rPr lang="en-US" sz="1600" b="0" i="0" u="none" strike="noStrike" dirty="0">
                          <a:solidFill>
                            <a:srgbClr val="000000"/>
                          </a:solidFill>
                          <a:effectLst/>
                          <a:latin typeface="Calibri" panose="020F0502020204030204" pitchFamily="34" charset="0"/>
                        </a:rPr>
                        <a:t>5%</a:t>
                      </a:r>
                    </a:p>
                  </a:txBody>
                  <a:tcPr marL="9525" marR="9525" marT="9525" marB="0" anchor="b"/>
                </a:tc>
                <a:extLst>
                  <a:ext uri="{0D108BD9-81ED-4DB2-BD59-A6C34878D82A}">
                    <a16:rowId xmlns:a16="http://schemas.microsoft.com/office/drawing/2014/main" val="2171861888"/>
                  </a:ext>
                </a:extLst>
              </a:tr>
            </a:tbl>
          </a:graphicData>
        </a:graphic>
      </p:graphicFrame>
      <p:sp>
        <p:nvSpPr>
          <p:cNvPr id="9" name="TextBox 8">
            <a:extLst>
              <a:ext uri="{FF2B5EF4-FFF2-40B4-BE49-F238E27FC236}">
                <a16:creationId xmlns:a16="http://schemas.microsoft.com/office/drawing/2014/main" id="{0875DA1E-6BC0-4118-81FC-94934BEDAEFD}"/>
              </a:ext>
            </a:extLst>
          </p:cNvPr>
          <p:cNvSpPr txBox="1"/>
          <p:nvPr/>
        </p:nvSpPr>
        <p:spPr>
          <a:xfrm>
            <a:off x="3961907" y="6380123"/>
            <a:ext cx="2932076" cy="369332"/>
          </a:xfrm>
          <a:prstGeom prst="rect">
            <a:avLst/>
          </a:prstGeom>
          <a:noFill/>
        </p:spPr>
        <p:txBody>
          <a:bodyPr wrap="square" rtlCol="0">
            <a:spAutoFit/>
          </a:bodyPr>
          <a:lstStyle/>
          <a:p>
            <a:pPr algn="ctr"/>
            <a:r>
              <a:rPr lang="en-US" dirty="0"/>
              <a:t>Divided by national percent</a:t>
            </a:r>
          </a:p>
        </p:txBody>
      </p:sp>
      <p:sp>
        <p:nvSpPr>
          <p:cNvPr id="10" name="TextBox 9">
            <a:extLst>
              <a:ext uri="{FF2B5EF4-FFF2-40B4-BE49-F238E27FC236}">
                <a16:creationId xmlns:a16="http://schemas.microsoft.com/office/drawing/2014/main" id="{BB60ABB7-9BF2-416D-9860-CA2F78FD9375}"/>
              </a:ext>
            </a:extLst>
          </p:cNvPr>
          <p:cNvSpPr txBox="1"/>
          <p:nvPr/>
        </p:nvSpPr>
        <p:spPr>
          <a:xfrm>
            <a:off x="6096000" y="288019"/>
            <a:ext cx="2344020" cy="923330"/>
          </a:xfrm>
          <a:prstGeom prst="rect">
            <a:avLst/>
          </a:prstGeom>
          <a:noFill/>
        </p:spPr>
        <p:txBody>
          <a:bodyPr wrap="square" rtlCol="0">
            <a:spAutoFit/>
          </a:bodyPr>
          <a:lstStyle/>
          <a:p>
            <a:pPr algn="ctr"/>
            <a:r>
              <a:rPr lang="en-US" dirty="0"/>
              <a:t>Location Quotient: relative concentration of workers in an area</a:t>
            </a:r>
          </a:p>
        </p:txBody>
      </p:sp>
      <p:graphicFrame>
        <p:nvGraphicFramePr>
          <p:cNvPr id="14" name="Table 13">
            <a:extLst>
              <a:ext uri="{FF2B5EF4-FFF2-40B4-BE49-F238E27FC236}">
                <a16:creationId xmlns:a16="http://schemas.microsoft.com/office/drawing/2014/main" id="{A66D85BD-B978-472C-A1C7-B53860372906}"/>
              </a:ext>
            </a:extLst>
          </p:cNvPr>
          <p:cNvGraphicFramePr>
            <a:graphicFrameLocks noGrp="1"/>
          </p:cNvGraphicFramePr>
          <p:nvPr>
            <p:extLst>
              <p:ext uri="{D42A27DB-BD31-4B8C-83A1-F6EECF244321}">
                <p14:modId xmlns:p14="http://schemas.microsoft.com/office/powerpoint/2010/main" val="693881804"/>
              </p:ext>
            </p:extLst>
          </p:nvPr>
        </p:nvGraphicFramePr>
        <p:xfrm>
          <a:off x="6960000" y="1428827"/>
          <a:ext cx="821005" cy="4951296"/>
        </p:xfrm>
        <a:graphic>
          <a:graphicData uri="http://schemas.openxmlformats.org/drawingml/2006/table">
            <a:tbl>
              <a:tblPr firstRow="1">
                <a:tableStyleId>{793D81CF-94F2-401A-BA57-92F5A7B2D0C5}</a:tableStyleId>
              </a:tblPr>
              <a:tblGrid>
                <a:gridCol w="821005">
                  <a:extLst>
                    <a:ext uri="{9D8B030D-6E8A-4147-A177-3AD203B41FA5}">
                      <a16:colId xmlns:a16="http://schemas.microsoft.com/office/drawing/2014/main" val="2474817132"/>
                    </a:ext>
                  </a:extLst>
                </a:gridCol>
              </a:tblGrid>
              <a:tr h="220974">
                <a:tc>
                  <a:txBody>
                    <a:bodyPr/>
                    <a:lstStyle/>
                    <a:p>
                      <a:pPr algn="ctr"/>
                      <a:r>
                        <a:rPr lang="en-US" sz="1200" dirty="0"/>
                        <a:t>Estimate</a:t>
                      </a:r>
                      <a:endParaRPr lang="en-US" sz="1200" dirty="0">
                        <a:solidFill>
                          <a:schemeClr val="tx1"/>
                        </a:solidFill>
                      </a:endParaRPr>
                    </a:p>
                  </a:txBody>
                  <a:tcPr marL="37800" marR="37800" marT="18900" marB="18900" anchor="ctr"/>
                </a:tc>
                <a:extLst>
                  <a:ext uri="{0D108BD9-81ED-4DB2-BD59-A6C34878D82A}">
                    <a16:rowId xmlns:a16="http://schemas.microsoft.com/office/drawing/2014/main" val="2029849768"/>
                  </a:ext>
                </a:extLst>
              </a:tr>
              <a:tr h="381680">
                <a:tc>
                  <a:txBody>
                    <a:bodyPr/>
                    <a:lstStyle/>
                    <a:p>
                      <a:pPr algn="ctr"/>
                      <a:r>
                        <a:rPr lang="en-US" sz="1200" dirty="0"/>
                        <a:t>1</a:t>
                      </a:r>
                    </a:p>
                  </a:txBody>
                  <a:tcPr marL="37800" marR="37800" marT="18900" marB="18900" anchor="ctr"/>
                </a:tc>
                <a:extLst>
                  <a:ext uri="{0D108BD9-81ED-4DB2-BD59-A6C34878D82A}">
                    <a16:rowId xmlns:a16="http://schemas.microsoft.com/office/drawing/2014/main" val="3327196043"/>
                  </a:ext>
                </a:extLst>
              </a:tr>
              <a:tr h="381680">
                <a:tc>
                  <a:txBody>
                    <a:bodyPr/>
                    <a:lstStyle/>
                    <a:p>
                      <a:pPr algn="ctr" fontAlgn="b"/>
                      <a:r>
                        <a:rPr lang="en-US" sz="1400" u="none" strike="noStrike" dirty="0">
                          <a:effectLst/>
                        </a:rPr>
                        <a:t>1.82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5376998"/>
                  </a:ext>
                </a:extLst>
              </a:tr>
              <a:tr h="222885">
                <a:tc>
                  <a:txBody>
                    <a:bodyPr/>
                    <a:lstStyle/>
                    <a:p>
                      <a:pPr algn="ctr" fontAlgn="b"/>
                      <a:r>
                        <a:rPr lang="en-US" sz="1400" u="none" strike="noStrike" dirty="0">
                          <a:effectLst/>
                        </a:rPr>
                        <a:t>1.49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3216746"/>
                  </a:ext>
                </a:extLst>
              </a:tr>
              <a:tr h="222885">
                <a:tc>
                  <a:txBody>
                    <a:bodyPr/>
                    <a:lstStyle/>
                    <a:p>
                      <a:pPr algn="ctr" fontAlgn="b"/>
                      <a:r>
                        <a:rPr lang="en-US" sz="1400" u="none" strike="noStrike" dirty="0">
                          <a:effectLst/>
                        </a:rPr>
                        <a:t>0.48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1755500"/>
                  </a:ext>
                </a:extLst>
              </a:tr>
              <a:tr h="222885">
                <a:tc>
                  <a:txBody>
                    <a:bodyPr/>
                    <a:lstStyle/>
                    <a:p>
                      <a:pPr algn="ctr" fontAlgn="b"/>
                      <a:r>
                        <a:rPr lang="en-US" sz="1400" u="none" strike="noStrike" dirty="0">
                          <a:effectLst/>
                        </a:rPr>
                        <a:t>0.87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5391202"/>
                  </a:ext>
                </a:extLst>
              </a:tr>
              <a:tr h="222885">
                <a:tc>
                  <a:txBody>
                    <a:bodyPr/>
                    <a:lstStyle/>
                    <a:p>
                      <a:pPr algn="ctr" fontAlgn="b"/>
                      <a:r>
                        <a:rPr lang="en-US" sz="1400" u="none" strike="noStrike" dirty="0">
                          <a:effectLst/>
                        </a:rPr>
                        <a:t>1.07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3605159"/>
                  </a:ext>
                </a:extLst>
              </a:tr>
              <a:tr h="381680">
                <a:tc>
                  <a:txBody>
                    <a:bodyPr/>
                    <a:lstStyle/>
                    <a:p>
                      <a:pPr algn="ctr" fontAlgn="b"/>
                      <a:r>
                        <a:rPr lang="en-US" sz="1400" u="none" strike="noStrike" dirty="0">
                          <a:effectLst/>
                        </a:rPr>
                        <a:t>0.90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1014539"/>
                  </a:ext>
                </a:extLst>
              </a:tr>
              <a:tr h="222885">
                <a:tc>
                  <a:txBody>
                    <a:bodyPr/>
                    <a:lstStyle/>
                    <a:p>
                      <a:pPr algn="ctr" fontAlgn="b"/>
                      <a:r>
                        <a:rPr lang="en-US" sz="1400" u="none" strike="noStrike" dirty="0">
                          <a:effectLst/>
                        </a:rPr>
                        <a:t>0.79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18029250"/>
                  </a:ext>
                </a:extLst>
              </a:tr>
              <a:tr h="381680">
                <a:tc>
                  <a:txBody>
                    <a:bodyPr/>
                    <a:lstStyle/>
                    <a:p>
                      <a:pPr algn="ctr" fontAlgn="b"/>
                      <a:r>
                        <a:rPr lang="en-US" sz="1400" u="none" strike="noStrike" dirty="0">
                          <a:effectLst/>
                        </a:rPr>
                        <a:t>0.86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8783844"/>
                  </a:ext>
                </a:extLst>
              </a:tr>
              <a:tr h="551466">
                <a:tc>
                  <a:txBody>
                    <a:bodyPr/>
                    <a:lstStyle/>
                    <a:p>
                      <a:pPr algn="ctr" fontAlgn="b"/>
                      <a:r>
                        <a:rPr lang="en-US" sz="1400" u="none" strike="noStrike" dirty="0">
                          <a:effectLst/>
                        </a:rPr>
                        <a:t>0.89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1546570"/>
                  </a:ext>
                </a:extLst>
              </a:tr>
              <a:tr h="381680">
                <a:tc>
                  <a:txBody>
                    <a:bodyPr/>
                    <a:lstStyle/>
                    <a:p>
                      <a:pPr algn="ctr" fontAlgn="b"/>
                      <a:r>
                        <a:rPr lang="en-US" sz="1400" u="none" strike="noStrike" dirty="0">
                          <a:effectLst/>
                        </a:rPr>
                        <a:t>0.94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1635749"/>
                  </a:ext>
                </a:extLst>
              </a:tr>
              <a:tr h="551466">
                <a:tc>
                  <a:txBody>
                    <a:bodyPr/>
                    <a:lstStyle/>
                    <a:p>
                      <a:pPr algn="ctr" fontAlgn="b"/>
                      <a:r>
                        <a:rPr lang="en-US" sz="1400" u="none" strike="noStrike" dirty="0">
                          <a:effectLst/>
                        </a:rPr>
                        <a:t>1.39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2906689"/>
                  </a:ext>
                </a:extLst>
              </a:tr>
              <a:tr h="381680">
                <a:tc>
                  <a:txBody>
                    <a:bodyPr/>
                    <a:lstStyle/>
                    <a:p>
                      <a:pPr algn="ctr" fontAlgn="b"/>
                      <a:r>
                        <a:rPr lang="en-US" sz="1400" u="none" strike="noStrike" dirty="0">
                          <a:effectLst/>
                        </a:rPr>
                        <a:t>1.05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9179710"/>
                  </a:ext>
                </a:extLst>
              </a:tr>
              <a:tr h="222885">
                <a:tc>
                  <a:txBody>
                    <a:bodyPr/>
                    <a:lstStyle/>
                    <a:p>
                      <a:pPr algn="ctr" fontAlgn="b"/>
                      <a:r>
                        <a:rPr lang="en-US" sz="1400" u="none" strike="noStrike" dirty="0">
                          <a:effectLst/>
                        </a:rPr>
                        <a:t>1.08 </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1861888"/>
                  </a:ext>
                </a:extLst>
              </a:tr>
            </a:tbl>
          </a:graphicData>
        </a:graphic>
      </p:graphicFrame>
      <p:graphicFrame>
        <p:nvGraphicFramePr>
          <p:cNvPr id="16" name="Table 15">
            <a:extLst>
              <a:ext uri="{FF2B5EF4-FFF2-40B4-BE49-F238E27FC236}">
                <a16:creationId xmlns:a16="http://schemas.microsoft.com/office/drawing/2014/main" id="{82B7560C-46D0-4BA5-8BB9-D9334E215DA6}"/>
              </a:ext>
            </a:extLst>
          </p:cNvPr>
          <p:cNvGraphicFramePr>
            <a:graphicFrameLocks noGrp="1"/>
          </p:cNvGraphicFramePr>
          <p:nvPr>
            <p:extLst>
              <p:ext uri="{D42A27DB-BD31-4B8C-83A1-F6EECF244321}">
                <p14:modId xmlns:p14="http://schemas.microsoft.com/office/powerpoint/2010/main" val="73540146"/>
              </p:ext>
            </p:extLst>
          </p:nvPr>
        </p:nvGraphicFramePr>
        <p:xfrm>
          <a:off x="5310633" y="1428827"/>
          <a:ext cx="708045" cy="4962488"/>
        </p:xfrm>
        <a:graphic>
          <a:graphicData uri="http://schemas.openxmlformats.org/drawingml/2006/table">
            <a:tbl>
              <a:tblPr firstRow="1">
                <a:tableStyleId>{5C22544A-7EE6-4342-B048-85BDC9FD1C3A}</a:tableStyleId>
              </a:tblPr>
              <a:tblGrid>
                <a:gridCol w="708045">
                  <a:extLst>
                    <a:ext uri="{9D8B030D-6E8A-4147-A177-3AD203B41FA5}">
                      <a16:colId xmlns:a16="http://schemas.microsoft.com/office/drawing/2014/main" val="1548738275"/>
                    </a:ext>
                  </a:extLst>
                </a:gridCol>
              </a:tblGrid>
              <a:tr h="264872">
                <a:tc>
                  <a:txBody>
                    <a:bodyPr/>
                    <a:lstStyle/>
                    <a:p>
                      <a:pPr algn="ctr" fontAlgn="b"/>
                      <a:r>
                        <a:rPr lang="en-US" sz="1200" b="0" i="0" u="none" strike="noStrike" dirty="0">
                          <a:solidFill>
                            <a:srgbClr val="000000"/>
                          </a:solidFill>
                          <a:effectLst/>
                          <a:latin typeface="Calibri" panose="020F0502020204030204" pitchFamily="34" charset="0"/>
                        </a:rPr>
                        <a:t>Estimate</a:t>
                      </a:r>
                    </a:p>
                  </a:txBody>
                  <a:tcPr marL="9525" marR="9525" marT="9525" marB="0" anchor="b"/>
                </a:tc>
                <a:extLst>
                  <a:ext uri="{0D108BD9-81ED-4DB2-BD59-A6C34878D82A}">
                    <a16:rowId xmlns:a16="http://schemas.microsoft.com/office/drawing/2014/main" val="3460638679"/>
                  </a:ext>
                </a:extLst>
              </a:tr>
              <a:tr h="335544">
                <a:tc>
                  <a:txBody>
                    <a:bodyPr/>
                    <a:lstStyle/>
                    <a:p>
                      <a:pPr algn="ctr" fontAlgn="b"/>
                      <a:r>
                        <a:rPr lang="en-US" sz="1400" b="0" i="0" u="none" strike="noStrike" dirty="0">
                          <a:solidFill>
                            <a:srgbClr val="000000"/>
                          </a:solidFill>
                          <a:effectLst/>
                          <a:latin typeface="Calibri" panose="020F0502020204030204" pitchFamily="34" charset="0"/>
                        </a:rPr>
                        <a:t>100%</a:t>
                      </a:r>
                    </a:p>
                  </a:txBody>
                  <a:tcPr marL="9525" marR="9525" marT="9525" marB="0" anchor="b"/>
                </a:tc>
                <a:extLst>
                  <a:ext uri="{0D108BD9-81ED-4DB2-BD59-A6C34878D82A}">
                    <a16:rowId xmlns:a16="http://schemas.microsoft.com/office/drawing/2014/main" val="895172206"/>
                  </a:ext>
                </a:extLst>
              </a:tr>
              <a:tr h="335544">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7122965"/>
                  </a:ext>
                </a:extLst>
              </a:tr>
              <a:tr h="335544">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3950958"/>
                  </a:ext>
                </a:extLst>
              </a:tr>
              <a:tr h="335544">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0651896"/>
                  </a:ext>
                </a:extLst>
              </a:tr>
              <a:tr h="335544">
                <a:tc>
                  <a:txBody>
                    <a:bodyPr/>
                    <a:lstStyle/>
                    <a:p>
                      <a:pPr algn="ctr" fontAlgn="b"/>
                      <a:r>
                        <a:rPr lang="en-US" sz="1400" u="none" strike="noStrike" dirty="0">
                          <a:effectLst/>
                        </a:rPr>
                        <a:t>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48169168"/>
                  </a:ext>
                </a:extLst>
              </a:tr>
              <a:tr h="335544">
                <a:tc>
                  <a:txBody>
                    <a:bodyPr/>
                    <a:lstStyle/>
                    <a:p>
                      <a:pPr algn="ctr" fontAlgn="b"/>
                      <a:r>
                        <a:rPr lang="en-US" sz="1400" u="none" strike="noStrike" dirty="0">
                          <a:effectLst/>
                        </a:rPr>
                        <a:t>12%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9376536"/>
                  </a:ext>
                </a:extLst>
              </a:tr>
              <a:tr h="335544">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8185121"/>
                  </a:ext>
                </a:extLst>
              </a:tr>
              <a:tr h="335544">
                <a:tc>
                  <a:txBody>
                    <a:bodyPr/>
                    <a:lstStyle/>
                    <a:p>
                      <a:pPr algn="ctr" fontAlgn="b"/>
                      <a:r>
                        <a:rPr lang="en-US" sz="1400" u="none" strike="noStrike" dirty="0">
                          <a:effectLst/>
                        </a:rPr>
                        <a:t>2%</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5140793"/>
                  </a:ext>
                </a:extLst>
              </a:tr>
              <a:tr h="335544">
                <a:tc>
                  <a:txBody>
                    <a:bodyPr/>
                    <a:lstStyle/>
                    <a:p>
                      <a:pPr algn="ctr" fontAlgn="b"/>
                      <a:r>
                        <a:rPr lang="en-US" sz="1400" u="none" strike="noStrike" dirty="0">
                          <a:effectLst/>
                        </a:rPr>
                        <a:t>6%</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6253633"/>
                  </a:ext>
                </a:extLst>
              </a:tr>
              <a:tr h="335544">
                <a:tc>
                  <a:txBody>
                    <a:bodyPr/>
                    <a:lstStyle/>
                    <a:p>
                      <a:pPr algn="ctr" fontAlgn="b"/>
                      <a:r>
                        <a:rPr lang="en-US" sz="1400" u="none" strike="noStrike" dirty="0">
                          <a:effectLst/>
                        </a:rPr>
                        <a:t>11%</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4303221"/>
                  </a:ext>
                </a:extLst>
              </a:tr>
              <a:tr h="335544">
                <a:tc>
                  <a:txBody>
                    <a:bodyPr/>
                    <a:lstStyle/>
                    <a:p>
                      <a:pPr algn="ctr" fontAlgn="b"/>
                      <a:r>
                        <a:rPr lang="en-US" sz="1400" u="none" strike="noStrike" dirty="0">
                          <a:effectLst/>
                        </a:rPr>
                        <a:t>23%</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1336948"/>
                  </a:ext>
                </a:extLst>
              </a:tr>
              <a:tr h="335544">
                <a:tc>
                  <a:txBody>
                    <a:bodyPr/>
                    <a:lstStyle/>
                    <a:p>
                      <a:pPr algn="ctr" fontAlgn="b"/>
                      <a:r>
                        <a:rPr lang="en-US" sz="1400" u="none" strike="noStrike" dirty="0">
                          <a:effectLst/>
                        </a:rPr>
                        <a:t>10%</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08267926"/>
                  </a:ext>
                </a:extLst>
              </a:tr>
              <a:tr h="335544">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95977294"/>
                  </a:ext>
                </a:extLst>
              </a:tr>
              <a:tr h="335544">
                <a:tc>
                  <a:txBody>
                    <a:bodyPr/>
                    <a:lstStyle/>
                    <a:p>
                      <a:pPr algn="ctr" fontAlgn="b"/>
                      <a:r>
                        <a:rPr lang="en-US" sz="1400" u="none" strike="noStrike" dirty="0">
                          <a:effectLst/>
                        </a:rPr>
                        <a:t>5%</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8968089"/>
                  </a:ext>
                </a:extLst>
              </a:tr>
            </a:tbl>
          </a:graphicData>
        </a:graphic>
      </p:graphicFrame>
      <p:sp>
        <p:nvSpPr>
          <p:cNvPr id="17" name="Division Sign 16">
            <a:extLst>
              <a:ext uri="{FF2B5EF4-FFF2-40B4-BE49-F238E27FC236}">
                <a16:creationId xmlns:a16="http://schemas.microsoft.com/office/drawing/2014/main" id="{50127AEC-D455-46AD-BCB9-2FCD2287C367}"/>
              </a:ext>
            </a:extLst>
          </p:cNvPr>
          <p:cNvSpPr/>
          <p:nvPr/>
        </p:nvSpPr>
        <p:spPr>
          <a:xfrm>
            <a:off x="4504327" y="3511303"/>
            <a:ext cx="651275" cy="533400"/>
          </a:xfrm>
          <a:prstGeom prst="mathDivid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Equals 17">
            <a:extLst>
              <a:ext uri="{FF2B5EF4-FFF2-40B4-BE49-F238E27FC236}">
                <a16:creationId xmlns:a16="http://schemas.microsoft.com/office/drawing/2014/main" id="{26D1C7F8-B433-4D69-B3BC-0CBC631CBDCF}"/>
              </a:ext>
            </a:extLst>
          </p:cNvPr>
          <p:cNvSpPr/>
          <p:nvPr/>
        </p:nvSpPr>
        <p:spPr>
          <a:xfrm>
            <a:off x="6173709" y="3468188"/>
            <a:ext cx="631260" cy="619631"/>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9" name="Arrow: Right 18">
            <a:extLst>
              <a:ext uri="{FF2B5EF4-FFF2-40B4-BE49-F238E27FC236}">
                <a16:creationId xmlns:a16="http://schemas.microsoft.com/office/drawing/2014/main" id="{35A4D6DE-3ADA-4D27-AA75-8B04888F3747}"/>
              </a:ext>
            </a:extLst>
          </p:cNvPr>
          <p:cNvSpPr/>
          <p:nvPr/>
        </p:nvSpPr>
        <p:spPr>
          <a:xfrm>
            <a:off x="3046652" y="3535687"/>
            <a:ext cx="319671"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9123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Expectations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dirty="0"/>
              <a:t>Coefficients on the “yes” vote when the vote is to impose sanctions are expected to look as follows: </a:t>
            </a:r>
          </a:p>
          <a:p>
            <a:pPr lvl="1"/>
            <a:r>
              <a:rPr lang="en-US" dirty="0" err="1"/>
              <a:t>goalPC</a:t>
            </a:r>
            <a:r>
              <a:rPr lang="en-US" dirty="0"/>
              <a:t> (political change in a country) – negative and significant;</a:t>
            </a:r>
          </a:p>
          <a:p>
            <a:pPr lvl="1"/>
            <a:r>
              <a:rPr lang="en-US" dirty="0" err="1"/>
              <a:t>goalMil</a:t>
            </a:r>
            <a:r>
              <a:rPr lang="en-US" dirty="0"/>
              <a:t>  (halt a country’s military adventurism) – positive and significant;</a:t>
            </a:r>
          </a:p>
          <a:p>
            <a:pPr lvl="1"/>
            <a:r>
              <a:rPr lang="en-US" dirty="0" err="1"/>
              <a:t>goalMI</a:t>
            </a:r>
            <a:r>
              <a:rPr lang="en-US" dirty="0"/>
              <a:t> (curtail military capability) – positive and significant;  </a:t>
            </a:r>
          </a:p>
          <a:p>
            <a:pPr lvl="1">
              <a:buFont typeface="Wingdings" panose="05000000000000000000" pitchFamily="2" charset="2"/>
              <a:buChar char="§"/>
            </a:pPr>
            <a:r>
              <a:rPr lang="en-US" dirty="0" err="1"/>
              <a:t>goalRC</a:t>
            </a:r>
            <a:r>
              <a:rPr lang="en-US" dirty="0"/>
              <a:t> (change the political regime of a country) – negative and significant; </a:t>
            </a:r>
          </a:p>
          <a:p>
            <a:pPr lvl="1"/>
            <a:r>
              <a:rPr lang="en-US" dirty="0"/>
              <a:t>regime13 (regime type) - positive and significant; </a:t>
            </a:r>
          </a:p>
          <a:p>
            <a:pPr lvl="1"/>
            <a:r>
              <a:rPr lang="en-US" dirty="0" err="1"/>
              <a:t>relationsanc</a:t>
            </a:r>
            <a:r>
              <a:rPr lang="en-US" dirty="0"/>
              <a:t> (prior relationship) - negative and significant. </a:t>
            </a:r>
          </a:p>
          <a:p>
            <a:pPr lvl="1">
              <a:buFont typeface="Wingdings" panose="05000000000000000000" pitchFamily="2" charset="2"/>
              <a:buChar char="§"/>
            </a:pPr>
            <a:r>
              <a:rPr lang="en-US" dirty="0" err="1"/>
              <a:t>voteWparty</a:t>
            </a:r>
            <a:r>
              <a:rPr lang="en-US" dirty="0"/>
              <a:t> - positive and significant; </a:t>
            </a:r>
          </a:p>
          <a:p>
            <a:pPr>
              <a:buFont typeface="Wingdings" panose="05000000000000000000" pitchFamily="2" charset="2"/>
              <a:buChar char="§"/>
            </a:pPr>
            <a:r>
              <a:rPr lang="en-US" dirty="0"/>
              <a:t>Coefficients on the “Not Voting” vote when the vote is to impose sanctions are expected to look as follows: </a:t>
            </a:r>
          </a:p>
          <a:p>
            <a:pPr lvl="1">
              <a:buFont typeface="Wingdings" panose="05000000000000000000" pitchFamily="2" charset="2"/>
              <a:buChar char="§"/>
            </a:pPr>
            <a:r>
              <a:rPr lang="en-US" dirty="0" err="1"/>
              <a:t>voteWparty</a:t>
            </a:r>
            <a:r>
              <a:rPr lang="en-US" dirty="0"/>
              <a:t> - negative and significant. </a:t>
            </a:r>
          </a:p>
          <a:p>
            <a:pPr>
              <a:buFont typeface="Wingdings" panose="05000000000000000000" pitchFamily="2" charset="2"/>
              <a:buChar char="§"/>
            </a:pPr>
            <a:endParaRPr lang="en-US" dirty="0"/>
          </a:p>
        </p:txBody>
      </p:sp>
      <p:sp>
        <p:nvSpPr>
          <p:cNvPr id="6" name="Slide Number Placeholder 5"/>
          <p:cNvSpPr>
            <a:spLocks noGrp="1"/>
          </p:cNvSpPr>
          <p:nvPr>
            <p:ph type="sldNum" sz="quarter" idx="12"/>
          </p:nvPr>
        </p:nvSpPr>
        <p:spPr/>
        <p:txBody>
          <a:bodyPr/>
          <a:lstStyle/>
          <a:p>
            <a:fld id="{2675EDFE-397E-43AD-AA8D-820D8A6B141B}" type="slidenum">
              <a:rPr lang="en-US" smtClean="0"/>
              <a:t>13</a:t>
            </a:fld>
            <a:endParaRPr lang="en-US"/>
          </a:p>
        </p:txBody>
      </p:sp>
    </p:spTree>
    <p:extLst>
      <p:ext uri="{BB962C8B-B14F-4D97-AF65-F5344CB8AC3E}">
        <p14:creationId xmlns:p14="http://schemas.microsoft.com/office/powerpoint/2010/main" val="127079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Wingdings" panose="05000000000000000000" pitchFamily="2" charset="2"/>
                  <a:buChar char="§"/>
                </a:pPr>
                <a:r>
                  <a:rPr lang="en-US" dirty="0"/>
                  <a:t>There are three decision variables: Yes, No, and Not Voting</a:t>
                </a:r>
              </a:p>
              <a:p>
                <a:pPr lvl="1">
                  <a:buFont typeface="Wingdings" panose="05000000000000000000" pitchFamily="2" charset="2"/>
                  <a:buChar char="§"/>
                </a:pPr>
                <a:r>
                  <a:rPr lang="en-US" dirty="0"/>
                  <a:t>Multinomial logit was used if there was a sufficient number of “Not Voting” choices; otherwise I used a binomial logit </a:t>
                </a:r>
              </a:p>
              <a:p>
                <a:pPr marL="11430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r>
                                <a:rPr lang="en-US" i="1">
                                  <a:latin typeface="Cambria Math"/>
                                </a:rPr>
                                <m:t>𝑗</m:t>
                              </m:r>
                            </m:e>
                          </m:d>
                        </m:e>
                      </m:func>
                      <m:sSub>
                        <m:sSubPr>
                          <m:ctrlPr>
                            <a:rPr lang="en-US" i="1">
                              <a:latin typeface="Cambria Math" panose="02040503050406030204" pitchFamily="18" charset="0"/>
                            </a:rPr>
                          </m:ctrlPr>
                        </m:sSubPr>
                        <m:e>
                          <m:r>
                            <a:rPr lang="en-US" i="1">
                              <a:latin typeface="Cambria Math"/>
                            </a:rPr>
                            <m:t>𝑦</m:t>
                          </m:r>
                        </m:e>
                        <m:sub>
                          <m:r>
                            <a:rPr lang="en-US" i="1">
                              <a:latin typeface="Cambria Math"/>
                            </a:rPr>
                            <m:t>𝑖</m:t>
                          </m:r>
                        </m:sub>
                      </m:sSub>
                      <m:r>
                        <a:rPr lang="en-US" i="1">
                          <a:latin typeface="Cambria Math"/>
                        </a:rPr>
                        <m:t>=</m:t>
                      </m:r>
                      <m:r>
                        <a:rPr lang="en-US" i="1">
                          <a:latin typeface="Cambria Math"/>
                        </a:rPr>
                        <m:t>𝑗</m:t>
                      </m:r>
                      <m:r>
                        <a:rPr lang="en-US" i="1">
                          <a:latin typeface="Cambria Math"/>
                        </a:rPr>
                        <m:t> </m:t>
                      </m:r>
                      <m:r>
                        <a:rPr lang="en-US" i="1">
                          <a:latin typeface="Cambria Math"/>
                        </a:rPr>
                        <m:t>𝑜𝑟</m:t>
                      </m:r>
                      <m:r>
                        <a:rPr lang="en-US" i="1">
                          <a:latin typeface="Cambria Math"/>
                        </a:rPr>
                        <m:t> </m:t>
                      </m:r>
                      <m:r>
                        <a:rPr lang="en-US" i="1">
                          <a:latin typeface="Cambria Math"/>
                        </a:rPr>
                        <m:t>𝑘</m:t>
                      </m:r>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sty m:val="p"/>
                                </m:rPr>
                                <a:rPr lang="en-US">
                                  <a:latin typeface="Cambria Math"/>
                                </a:rPr>
                                <m:t>e</m:t>
                              </m:r>
                            </m:e>
                            <m: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a:rPr>
                                            <m:t>x</m:t>
                                          </m:r>
                                        </m:e>
                                        <m:sub>
                                          <m:r>
                                            <m:rPr>
                                              <m:sty m:val="p"/>
                                            </m:rPr>
                                            <a:rPr lang="en-US">
                                              <a:latin typeface="Cambria Math"/>
                                            </a:rPr>
                                            <m:t>ij</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𝑖𝑘</m:t>
                                          </m:r>
                                        </m:sub>
                                      </m:sSub>
                                    </m:e>
                                  </m:d>
                                </m:e>
                                <m:sup>
                                  <m:r>
                                    <a:rPr lang="en-US" i="1">
                                      <a:latin typeface="Cambria Math"/>
                                    </a:rPr>
                                    <m:t>′</m:t>
                                  </m:r>
                                </m:sup>
                              </m:sSup>
                              <m:r>
                                <a:rPr lang="en-US" i="1">
                                  <a:latin typeface="Cambria Math"/>
                                </a:rPr>
                                <m:t>𝛽</m:t>
                              </m:r>
                            </m:sup>
                          </m:sSup>
                        </m:num>
                        <m:den>
                          <m:r>
                            <a:rPr lang="en-US" i="1">
                              <a:latin typeface="Cambria Math"/>
                            </a:rPr>
                            <m:t>1+</m:t>
                          </m:r>
                          <m:sSup>
                            <m:sSupPr>
                              <m:ctrlPr>
                                <a:rPr lang="en-US" i="1">
                                  <a:latin typeface="Cambria Math" panose="02040503050406030204" pitchFamily="18" charset="0"/>
                                </a:rPr>
                              </m:ctrlPr>
                            </m:sSupPr>
                            <m:e>
                              <m:r>
                                <m:rPr>
                                  <m:sty m:val="p"/>
                                </m:rPr>
                                <a:rPr lang="en-US">
                                  <a:latin typeface="Cambria Math"/>
                                </a:rPr>
                                <m:t>e</m:t>
                              </m:r>
                            </m:e>
                            <m:sup>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a:rPr>
                                            <m:t>x</m:t>
                                          </m:r>
                                        </m:e>
                                        <m:sub>
                                          <m:r>
                                            <m:rPr>
                                              <m:sty m:val="p"/>
                                            </m:rPr>
                                            <a:rPr lang="en-US">
                                              <a:latin typeface="Cambria Math"/>
                                            </a:rPr>
                                            <m:t>ij</m:t>
                                          </m:r>
                                        </m:sub>
                                      </m:sSub>
                                      <m:r>
                                        <a:rPr lang="en-US" i="1">
                                          <a:latin typeface="Cambria Math"/>
                                        </a:rPr>
                                        <m:t>−</m:t>
                                      </m:r>
                                      <m:sSub>
                                        <m:sSubPr>
                                          <m:ctrlPr>
                                            <a:rPr lang="en-US" i="1">
                                              <a:latin typeface="Cambria Math" panose="02040503050406030204" pitchFamily="18" charset="0"/>
                                            </a:rPr>
                                          </m:ctrlPr>
                                        </m:sSubPr>
                                        <m:e>
                                          <m:r>
                                            <a:rPr lang="en-US" i="1">
                                              <a:latin typeface="Cambria Math"/>
                                            </a:rPr>
                                            <m:t>𝑥</m:t>
                                          </m:r>
                                        </m:e>
                                        <m:sub>
                                          <m:r>
                                            <a:rPr lang="en-US" i="1">
                                              <a:latin typeface="Cambria Math"/>
                                            </a:rPr>
                                            <m:t>𝑖𝑘</m:t>
                                          </m:r>
                                        </m:sub>
                                      </m:sSub>
                                    </m:e>
                                  </m:d>
                                </m:e>
                                <m:sup>
                                  <m:r>
                                    <a:rPr lang="en-US" i="1">
                                      <a:latin typeface="Cambria Math"/>
                                    </a:rPr>
                                    <m:t>′</m:t>
                                  </m:r>
                                </m:sup>
                              </m:sSup>
                              <m:r>
                                <a:rPr lang="en-US" i="1">
                                  <a:latin typeface="Cambria Math"/>
                                </a:rPr>
                                <m:t>𝛽</m:t>
                              </m:r>
                            </m:sup>
                          </m:sSup>
                        </m:den>
                      </m:f>
                    </m:oMath>
                  </m:oMathPara>
                </a14:m>
                <a:endParaRPr lang="en-US" dirty="0"/>
              </a:p>
              <a:p>
                <a:pPr marL="114300" indent="0" algn="ctr">
                  <a:buNone/>
                </a:pPr>
                <a14:m>
                  <m:oMath xmlns:m="http://schemas.openxmlformats.org/officeDocument/2006/math">
                    <m:r>
                      <a:rPr lang="en-US" i="1">
                        <a:latin typeface="Cambria Math"/>
                      </a:rPr>
                      <m:t>𝑃</m:t>
                    </m:r>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m:rPr>
                                <m:sty m:val="p"/>
                              </m:rPr>
                              <a:rPr lang="en-US">
                                <a:latin typeface="Cambria Math"/>
                              </a:rPr>
                              <m:t>e</m:t>
                            </m:r>
                          </m:e>
                          <m: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a:rPr>
                                      <m:t>x</m:t>
                                    </m:r>
                                  </m:e>
                                </m:d>
                              </m:e>
                              <m:sup>
                                <m:r>
                                  <a:rPr lang="en-US" i="1">
                                    <a:latin typeface="Cambria Math"/>
                                  </a:rPr>
                                  <m:t>′</m:t>
                                </m:r>
                              </m:sup>
                            </m:sSup>
                            <m:r>
                              <a:rPr lang="en-US" i="1">
                                <a:latin typeface="Cambria Math"/>
                              </a:rPr>
                              <m:t>𝛽</m:t>
                            </m:r>
                          </m:sup>
                        </m:sSup>
                      </m:num>
                      <m:den>
                        <m:r>
                          <a:rPr lang="en-US" i="1">
                            <a:latin typeface="Cambria Math"/>
                          </a:rPr>
                          <m:t>1+</m:t>
                        </m:r>
                        <m:sSup>
                          <m:sSupPr>
                            <m:ctrlPr>
                              <a:rPr lang="en-US" i="1">
                                <a:latin typeface="Cambria Math" panose="02040503050406030204" pitchFamily="18" charset="0"/>
                              </a:rPr>
                            </m:ctrlPr>
                          </m:sSupPr>
                          <m:e>
                            <m:r>
                              <m:rPr>
                                <m:sty m:val="p"/>
                              </m:rPr>
                              <a:rPr lang="en-US">
                                <a:latin typeface="Cambria Math"/>
                              </a:rPr>
                              <m:t>e</m:t>
                            </m:r>
                          </m:e>
                          <m:sup>
                            <m:sSup>
                              <m:sSupPr>
                                <m:ctrlPr>
                                  <a:rPr lang="en-US" i="1">
                                    <a:latin typeface="Cambria Math" panose="02040503050406030204" pitchFamily="18" charset="0"/>
                                  </a:rPr>
                                </m:ctrlPr>
                              </m:sSupPr>
                              <m:e>
                                <m:d>
                                  <m:dPr>
                                    <m:ctrlPr>
                                      <a:rPr lang="en-US" i="1">
                                        <a:latin typeface="Cambria Math" panose="02040503050406030204" pitchFamily="18" charset="0"/>
                                      </a:rPr>
                                    </m:ctrlPr>
                                  </m:dPr>
                                  <m:e>
                                    <m:r>
                                      <m:rPr>
                                        <m:sty m:val="p"/>
                                      </m:rPr>
                                      <a:rPr lang="en-US">
                                        <a:latin typeface="Cambria Math"/>
                                      </a:rPr>
                                      <m:t>x</m:t>
                                    </m:r>
                                  </m:e>
                                </m:d>
                              </m:e>
                              <m:sup>
                                <m:r>
                                  <a:rPr lang="en-US" i="1">
                                    <a:latin typeface="Cambria Math"/>
                                  </a:rPr>
                                  <m:t>′</m:t>
                                </m:r>
                              </m:sup>
                            </m:sSup>
                            <m:r>
                              <a:rPr lang="en-US" i="1">
                                <a:latin typeface="Cambria Math"/>
                              </a:rPr>
                              <m:t>𝛽</m:t>
                            </m:r>
                          </m:sup>
                        </m:sSup>
                      </m:den>
                    </m:f>
                  </m:oMath>
                </a14:m>
                <a:r>
                  <a:rPr lang="en-US" dirty="0"/>
                  <a:t> </a:t>
                </a:r>
              </a:p>
              <a:p>
                <a:pPr marL="114300" indent="0">
                  <a:buNone/>
                </a:pPr>
                <a:r>
                  <a:rPr lang="en-US" dirty="0"/>
                  <a:t>Which then can be expressed as an odds ratio:</a:t>
                </a:r>
              </a:p>
              <a:p>
                <a:pPr marL="114300" indent="0" algn="ctr">
                  <a:buNone/>
                </a:pP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𝑝</m:t>
                                </m:r>
                              </m:num>
                              <m:den>
                                <m:r>
                                  <a:rPr lang="en-US" i="1">
                                    <a:latin typeface="Cambria Math"/>
                                  </a:rPr>
                                  <m:t>1−</m:t>
                                </m:r>
                                <m:r>
                                  <a:rPr lang="en-US" i="1">
                                    <a:latin typeface="Cambria Math"/>
                                  </a:rPr>
                                  <m:t>𝑝</m:t>
                                </m:r>
                              </m:den>
                            </m:f>
                          </m:e>
                        </m:d>
                      </m:e>
                    </m:func>
                    <m:r>
                      <a:rPr lang="en-US" i="1">
                        <a:latin typeface="Cambria Math"/>
                      </a:rPr>
                      <m:t>=</m:t>
                    </m:r>
                    <m:sSup>
                      <m:sSupPr>
                        <m:ctrlPr>
                          <a:rPr lang="en-US" i="1">
                            <a:latin typeface="Cambria Math" panose="02040503050406030204" pitchFamily="18" charset="0"/>
                          </a:rPr>
                        </m:ctrlPr>
                      </m:sSupPr>
                      <m:e>
                        <m:r>
                          <a:rPr lang="en-US" i="1">
                            <a:latin typeface="Cambria Math"/>
                          </a:rPr>
                          <m:t>𝑥</m:t>
                        </m:r>
                      </m:e>
                      <m:sup>
                        <m:r>
                          <a:rPr lang="en-US" i="1">
                            <a:latin typeface="Cambria Math"/>
                          </a:rPr>
                          <m:t>′</m:t>
                        </m:r>
                      </m:sup>
                    </m:sSup>
                    <m:r>
                      <a:rPr lang="en-US" i="1">
                        <a:latin typeface="Cambria Math"/>
                      </a:rPr>
                      <m:t>𝛽</m:t>
                    </m:r>
                  </m:oMath>
                </a14:m>
                <a:r>
                  <a:rPr lang="en-US" dirty="0"/>
                  <a:t> </a:t>
                </a:r>
              </a:p>
              <a:p>
                <a:pPr marL="114300" indent="0">
                  <a:buNone/>
                </a:pPr>
                <a:r>
                  <a:rPr lang="en-US" dirty="0"/>
                  <a:t>So, the higher the coefficient, the higher the odds.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76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2675EDFE-397E-43AD-AA8D-820D8A6B141B}" type="slidenum">
              <a:rPr lang="en-US" smtClean="0"/>
              <a:t>14</a:t>
            </a:fld>
            <a:endParaRPr lang="en-US"/>
          </a:p>
        </p:txBody>
      </p:sp>
    </p:spTree>
    <p:extLst>
      <p:ext uri="{BB962C8B-B14F-4D97-AF65-F5344CB8AC3E}">
        <p14:creationId xmlns:p14="http://schemas.microsoft.com/office/powerpoint/2010/main" val="2806336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36D656-8374-48FF-B56F-5FA5DE93F7B5}"/>
              </a:ext>
            </a:extLst>
          </p:cNvPr>
          <p:cNvSpPr>
            <a:spLocks noGrp="1"/>
          </p:cNvSpPr>
          <p:nvPr>
            <p:ph type="sldNum" sz="quarter" idx="12"/>
          </p:nvPr>
        </p:nvSpPr>
        <p:spPr/>
        <p:txBody>
          <a:bodyPr/>
          <a:lstStyle/>
          <a:p>
            <a:fld id="{2675EDFE-397E-43AD-AA8D-820D8A6B141B}" type="slidenum">
              <a:rPr lang="en-US" smtClean="0"/>
              <a:t>15</a:t>
            </a:fld>
            <a:endParaRPr lang="en-US"/>
          </a:p>
        </p:txBody>
      </p:sp>
      <p:graphicFrame>
        <p:nvGraphicFramePr>
          <p:cNvPr id="5" name="Table 4">
            <a:extLst>
              <a:ext uri="{FF2B5EF4-FFF2-40B4-BE49-F238E27FC236}">
                <a16:creationId xmlns:a16="http://schemas.microsoft.com/office/drawing/2014/main" id="{FC8918C9-4D5A-4AF9-83E8-B268FCA76DE8}"/>
              </a:ext>
            </a:extLst>
          </p:cNvPr>
          <p:cNvGraphicFramePr>
            <a:graphicFrameLocks noGrp="1"/>
          </p:cNvGraphicFramePr>
          <p:nvPr>
            <p:extLst>
              <p:ext uri="{D42A27DB-BD31-4B8C-83A1-F6EECF244321}">
                <p14:modId xmlns:p14="http://schemas.microsoft.com/office/powerpoint/2010/main" val="74687675"/>
              </p:ext>
            </p:extLst>
          </p:nvPr>
        </p:nvGraphicFramePr>
        <p:xfrm>
          <a:off x="381000" y="454823"/>
          <a:ext cx="7543802" cy="6323216"/>
        </p:xfrm>
        <a:graphic>
          <a:graphicData uri="http://schemas.openxmlformats.org/drawingml/2006/table">
            <a:tbl>
              <a:tblPr firstRow="1" firstCol="1" bandRow="1">
                <a:tableStyleId>{5C22544A-7EE6-4342-B048-85BDC9FD1C3A}</a:tableStyleId>
              </a:tblPr>
              <a:tblGrid>
                <a:gridCol w="971642">
                  <a:extLst>
                    <a:ext uri="{9D8B030D-6E8A-4147-A177-3AD203B41FA5}">
                      <a16:colId xmlns:a16="http://schemas.microsoft.com/office/drawing/2014/main" val="658020843"/>
                    </a:ext>
                  </a:extLst>
                </a:gridCol>
                <a:gridCol w="789081">
                  <a:extLst>
                    <a:ext uri="{9D8B030D-6E8A-4147-A177-3AD203B41FA5}">
                      <a16:colId xmlns:a16="http://schemas.microsoft.com/office/drawing/2014/main" val="1324608329"/>
                    </a:ext>
                  </a:extLst>
                </a:gridCol>
                <a:gridCol w="250455">
                  <a:extLst>
                    <a:ext uri="{9D8B030D-6E8A-4147-A177-3AD203B41FA5}">
                      <a16:colId xmlns:a16="http://schemas.microsoft.com/office/drawing/2014/main" val="2619834993"/>
                    </a:ext>
                  </a:extLst>
                </a:gridCol>
                <a:gridCol w="789081">
                  <a:extLst>
                    <a:ext uri="{9D8B030D-6E8A-4147-A177-3AD203B41FA5}">
                      <a16:colId xmlns:a16="http://schemas.microsoft.com/office/drawing/2014/main" val="616688041"/>
                    </a:ext>
                  </a:extLst>
                </a:gridCol>
                <a:gridCol w="248946">
                  <a:extLst>
                    <a:ext uri="{9D8B030D-6E8A-4147-A177-3AD203B41FA5}">
                      <a16:colId xmlns:a16="http://schemas.microsoft.com/office/drawing/2014/main" val="4012022135"/>
                    </a:ext>
                  </a:extLst>
                </a:gridCol>
                <a:gridCol w="855467">
                  <a:extLst>
                    <a:ext uri="{9D8B030D-6E8A-4147-A177-3AD203B41FA5}">
                      <a16:colId xmlns:a16="http://schemas.microsoft.com/office/drawing/2014/main" val="1573956591"/>
                    </a:ext>
                  </a:extLst>
                </a:gridCol>
                <a:gridCol w="250455">
                  <a:extLst>
                    <a:ext uri="{9D8B030D-6E8A-4147-A177-3AD203B41FA5}">
                      <a16:colId xmlns:a16="http://schemas.microsoft.com/office/drawing/2014/main" val="4085902522"/>
                    </a:ext>
                  </a:extLst>
                </a:gridCol>
                <a:gridCol w="626135">
                  <a:extLst>
                    <a:ext uri="{9D8B030D-6E8A-4147-A177-3AD203B41FA5}">
                      <a16:colId xmlns:a16="http://schemas.microsoft.com/office/drawing/2014/main" val="828190932"/>
                    </a:ext>
                  </a:extLst>
                </a:gridCol>
                <a:gridCol w="500908">
                  <a:extLst>
                    <a:ext uri="{9D8B030D-6E8A-4147-A177-3AD203B41FA5}">
                      <a16:colId xmlns:a16="http://schemas.microsoft.com/office/drawing/2014/main" val="4211300876"/>
                    </a:ext>
                  </a:extLst>
                </a:gridCol>
                <a:gridCol w="849432">
                  <a:extLst>
                    <a:ext uri="{9D8B030D-6E8A-4147-A177-3AD203B41FA5}">
                      <a16:colId xmlns:a16="http://schemas.microsoft.com/office/drawing/2014/main" val="784005263"/>
                    </a:ext>
                  </a:extLst>
                </a:gridCol>
                <a:gridCol w="250455">
                  <a:extLst>
                    <a:ext uri="{9D8B030D-6E8A-4147-A177-3AD203B41FA5}">
                      <a16:colId xmlns:a16="http://schemas.microsoft.com/office/drawing/2014/main" val="3872595549"/>
                    </a:ext>
                  </a:extLst>
                </a:gridCol>
                <a:gridCol w="668381">
                  <a:extLst>
                    <a:ext uri="{9D8B030D-6E8A-4147-A177-3AD203B41FA5}">
                      <a16:colId xmlns:a16="http://schemas.microsoft.com/office/drawing/2014/main" val="653324090"/>
                    </a:ext>
                  </a:extLst>
                </a:gridCol>
                <a:gridCol w="493364">
                  <a:extLst>
                    <a:ext uri="{9D8B030D-6E8A-4147-A177-3AD203B41FA5}">
                      <a16:colId xmlns:a16="http://schemas.microsoft.com/office/drawing/2014/main" val="122434779"/>
                    </a:ext>
                  </a:extLst>
                </a:gridCol>
              </a:tblGrid>
              <a:tr h="165230">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gridSpan="4">
                  <a:txBody>
                    <a:bodyPr/>
                    <a:lstStyle/>
                    <a:p>
                      <a:pPr marL="0" marR="0" algn="ctr">
                        <a:lnSpc>
                          <a:spcPct val="115000"/>
                        </a:lnSpc>
                        <a:spcBef>
                          <a:spcPts val="0"/>
                        </a:spcBef>
                        <a:spcAft>
                          <a:spcPts val="0"/>
                        </a:spcAft>
                      </a:pPr>
                      <a:r>
                        <a:rPr lang="en-US" sz="1100">
                          <a:effectLst/>
                        </a:rPr>
                        <a:t>Effectiveness/Partisanship Only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1100">
                          <a:effectLst/>
                        </a:rPr>
                        <a:t>Occupations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gridSpan="3">
                  <a:txBody>
                    <a:bodyPr/>
                    <a:lstStyle/>
                    <a:p>
                      <a:pPr marL="0" marR="0" algn="ctr">
                        <a:lnSpc>
                          <a:spcPct val="115000"/>
                        </a:lnSpc>
                        <a:spcBef>
                          <a:spcPts val="0"/>
                        </a:spcBef>
                        <a:spcAft>
                          <a:spcPts val="0"/>
                        </a:spcAft>
                      </a:pPr>
                      <a:r>
                        <a:rPr lang="en-US" sz="1100">
                          <a:effectLst/>
                        </a:rPr>
                        <a:t>Industries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hMerge="1">
                  <a:txBody>
                    <a:bodyPr/>
                    <a:lstStyle/>
                    <a:p>
                      <a:endParaRPr lang="en-US"/>
                    </a:p>
                  </a:txBody>
                  <a:tcP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2088396490"/>
                  </a:ext>
                </a:extLst>
              </a:tr>
              <a:tr h="199852">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gridSpan="2">
                  <a:txBody>
                    <a:bodyPr/>
                    <a:lstStyle/>
                    <a:p>
                      <a:pPr marL="0" marR="0">
                        <a:lnSpc>
                          <a:spcPct val="115000"/>
                        </a:lnSpc>
                        <a:spcBef>
                          <a:spcPts val="0"/>
                        </a:spcBef>
                        <a:spcAft>
                          <a:spcPts val="0"/>
                        </a:spcAft>
                      </a:pPr>
                      <a:r>
                        <a:rPr lang="en-US" sz="1100">
                          <a:effectLst/>
                        </a:rPr>
                        <a:t>Not Voting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a:txBody>
                    <a:bodyPr/>
                    <a:lstStyle/>
                    <a:p>
                      <a:pPr marL="0" marR="0">
                        <a:lnSpc>
                          <a:spcPct val="115000"/>
                        </a:lnSpc>
                        <a:spcBef>
                          <a:spcPts val="0"/>
                        </a:spcBef>
                        <a:spcAft>
                          <a:spcPts val="0"/>
                        </a:spcAft>
                      </a:pPr>
                      <a:r>
                        <a:rPr lang="en-US" sz="11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gridSpan="2">
                  <a:txBody>
                    <a:bodyPr/>
                    <a:lstStyle/>
                    <a:p>
                      <a:pPr marL="0" marR="0">
                        <a:lnSpc>
                          <a:spcPct val="115000"/>
                        </a:lnSpc>
                        <a:spcBef>
                          <a:spcPts val="0"/>
                        </a:spcBef>
                        <a:spcAft>
                          <a:spcPts val="0"/>
                        </a:spcAft>
                      </a:pPr>
                      <a:r>
                        <a:rPr lang="en-US" sz="1100">
                          <a:effectLst/>
                        </a:rPr>
                        <a:t>Not Voting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a:txBody>
                    <a:bodyPr/>
                    <a:lstStyle/>
                    <a:p>
                      <a:pPr marL="0" marR="0">
                        <a:lnSpc>
                          <a:spcPct val="115000"/>
                        </a:lnSpc>
                        <a:spcBef>
                          <a:spcPts val="0"/>
                        </a:spcBef>
                        <a:spcAft>
                          <a:spcPts val="0"/>
                        </a:spcAft>
                      </a:pPr>
                      <a:r>
                        <a:rPr lang="en-US" sz="11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gridSpan="2">
                  <a:txBody>
                    <a:bodyPr/>
                    <a:lstStyle/>
                    <a:p>
                      <a:pPr marL="0" marR="0">
                        <a:lnSpc>
                          <a:spcPct val="115000"/>
                        </a:lnSpc>
                        <a:spcBef>
                          <a:spcPts val="0"/>
                        </a:spcBef>
                        <a:spcAft>
                          <a:spcPts val="0"/>
                        </a:spcAft>
                      </a:pPr>
                      <a:r>
                        <a:rPr lang="en-US" sz="1100">
                          <a:effectLst/>
                        </a:rPr>
                        <a:t>Not Voting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a:txBody>
                    <a:bodyPr/>
                    <a:lstStyle/>
                    <a:p>
                      <a:pPr marL="0" marR="0">
                        <a:lnSpc>
                          <a:spcPct val="115000"/>
                        </a:lnSpc>
                        <a:spcBef>
                          <a:spcPts val="0"/>
                        </a:spcBef>
                        <a:spcAft>
                          <a:spcPts val="0"/>
                        </a:spcAft>
                      </a:pPr>
                      <a:r>
                        <a:rPr lang="en-US" sz="1100">
                          <a:effectLst/>
                        </a:rPr>
                        <a:t>Yes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3445727064"/>
                  </a:ext>
                </a:extLst>
              </a:tr>
              <a:tr h="199852">
                <a:tc>
                  <a:txBody>
                    <a:bodyPr/>
                    <a:lstStyle/>
                    <a:p>
                      <a:pPr marL="0" marR="0">
                        <a:lnSpc>
                          <a:spcPct val="115000"/>
                        </a:lnSpc>
                        <a:spcBef>
                          <a:spcPts val="0"/>
                        </a:spcBef>
                        <a:spcAft>
                          <a:spcPts val="0"/>
                        </a:spcAft>
                      </a:pPr>
                      <a:r>
                        <a:rPr lang="en-US" sz="1100" dirty="0">
                          <a:effectLst/>
                        </a:rPr>
                        <a:t>term</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gridSpan="2">
                  <a:txBody>
                    <a:bodyPr/>
                    <a:lstStyle/>
                    <a:p>
                      <a:pPr marL="0" marR="0">
                        <a:lnSpc>
                          <a:spcPct val="115000"/>
                        </a:lnSpc>
                        <a:spcBef>
                          <a:spcPts val="0"/>
                        </a:spcBef>
                        <a:spcAft>
                          <a:spcPts val="0"/>
                        </a:spcAft>
                      </a:pPr>
                      <a:r>
                        <a:rPr lang="en-US" sz="1100">
                          <a:effectLst/>
                        </a:rPr>
                        <a:t>Coefficient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gridSpan="2">
                  <a:txBody>
                    <a:bodyPr/>
                    <a:lstStyle/>
                    <a:p>
                      <a:pPr marL="0" marR="0">
                        <a:lnSpc>
                          <a:spcPct val="115000"/>
                        </a:lnSpc>
                        <a:spcBef>
                          <a:spcPts val="0"/>
                        </a:spcBef>
                        <a:spcAft>
                          <a:spcPts val="0"/>
                        </a:spcAft>
                      </a:pPr>
                      <a:r>
                        <a:rPr lang="en-US" sz="1100">
                          <a:effectLst/>
                        </a:rPr>
                        <a:t>Coefficient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gridSpan="2">
                  <a:txBody>
                    <a:bodyPr/>
                    <a:lstStyle/>
                    <a:p>
                      <a:pPr marL="0" marR="0">
                        <a:lnSpc>
                          <a:spcPct val="115000"/>
                        </a:lnSpc>
                        <a:spcBef>
                          <a:spcPts val="0"/>
                        </a:spcBef>
                        <a:spcAft>
                          <a:spcPts val="0"/>
                        </a:spcAft>
                      </a:pPr>
                      <a:r>
                        <a:rPr lang="en-US" sz="1100">
                          <a:effectLst/>
                        </a:rPr>
                        <a:t>Coefficient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gridSpan="2">
                  <a:txBody>
                    <a:bodyPr/>
                    <a:lstStyle/>
                    <a:p>
                      <a:pPr marL="0" marR="0">
                        <a:lnSpc>
                          <a:spcPct val="115000"/>
                        </a:lnSpc>
                        <a:spcBef>
                          <a:spcPts val="0"/>
                        </a:spcBef>
                        <a:spcAft>
                          <a:spcPts val="0"/>
                        </a:spcAft>
                      </a:pPr>
                      <a:r>
                        <a:rPr lang="en-US" sz="1100">
                          <a:effectLst/>
                        </a:rPr>
                        <a:t>Coefficient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gridSpan="2">
                  <a:txBody>
                    <a:bodyPr/>
                    <a:lstStyle/>
                    <a:p>
                      <a:pPr marL="0" marR="0">
                        <a:lnSpc>
                          <a:spcPct val="115000"/>
                        </a:lnSpc>
                        <a:spcBef>
                          <a:spcPts val="0"/>
                        </a:spcBef>
                        <a:spcAft>
                          <a:spcPts val="0"/>
                        </a:spcAft>
                      </a:pPr>
                      <a:r>
                        <a:rPr lang="en-US" sz="1100">
                          <a:effectLst/>
                        </a:rPr>
                        <a:t>Coefficient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gridSpan="2">
                  <a:txBody>
                    <a:bodyPr/>
                    <a:lstStyle/>
                    <a:p>
                      <a:pPr marL="0" marR="0">
                        <a:lnSpc>
                          <a:spcPct val="115000"/>
                        </a:lnSpc>
                        <a:spcBef>
                          <a:spcPts val="0"/>
                        </a:spcBef>
                        <a:spcAft>
                          <a:spcPts val="0"/>
                        </a:spcAft>
                      </a:pPr>
                      <a:r>
                        <a:rPr lang="en-US" sz="1100">
                          <a:effectLst/>
                        </a:rPr>
                        <a:t>Coefficient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extLst>
                  <a:ext uri="{0D108BD9-81ED-4DB2-BD59-A6C34878D82A}">
                    <a16:rowId xmlns:a16="http://schemas.microsoft.com/office/drawing/2014/main" val="435496777"/>
                  </a:ext>
                </a:extLst>
              </a:tr>
              <a:tr h="183864">
                <a:tc>
                  <a:txBody>
                    <a:bodyPr/>
                    <a:lstStyle/>
                    <a:p>
                      <a:pPr marL="0" marR="0">
                        <a:lnSpc>
                          <a:spcPct val="115000"/>
                        </a:lnSpc>
                        <a:spcBef>
                          <a:spcPts val="0"/>
                        </a:spcBef>
                        <a:spcAft>
                          <a:spcPts val="0"/>
                        </a:spcAft>
                      </a:pPr>
                      <a:r>
                        <a:rPr lang="en-US" sz="1100">
                          <a:effectLst/>
                        </a:rPr>
                        <a:t>(Intercept)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dirty="0">
                          <a:effectLst/>
                        </a:rPr>
                        <a:t>1.2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-0.86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12.55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-5.99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-24.35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-51.97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2800777737"/>
                  </a:ext>
                </a:extLst>
              </a:tr>
              <a:tr h="199852">
                <a:tc>
                  <a:txBody>
                    <a:bodyPr/>
                    <a:lstStyle/>
                    <a:p>
                      <a:pPr marL="0" marR="0">
                        <a:lnSpc>
                          <a:spcPct val="115000"/>
                        </a:lnSpc>
                        <a:spcBef>
                          <a:spcPts val="0"/>
                        </a:spcBef>
                        <a:spcAft>
                          <a:spcPts val="0"/>
                        </a:spcAft>
                      </a:pPr>
                      <a:r>
                        <a:rPr lang="en-US" sz="1100">
                          <a:effectLst/>
                        </a:rPr>
                        <a:t>goalPC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1.65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9.23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-3.54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-14.98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-34.24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3276090519"/>
                  </a:ext>
                </a:extLst>
              </a:tr>
              <a:tr h="199852">
                <a:tc>
                  <a:txBody>
                    <a:bodyPr/>
                    <a:lstStyle/>
                    <a:p>
                      <a:pPr marL="0" marR="0">
                        <a:lnSpc>
                          <a:spcPct val="115000"/>
                        </a:lnSpc>
                        <a:spcBef>
                          <a:spcPts val="0"/>
                        </a:spcBef>
                        <a:spcAft>
                          <a:spcPts val="0"/>
                        </a:spcAft>
                      </a:pPr>
                      <a:r>
                        <a:rPr lang="en-US" sz="1100">
                          <a:effectLst/>
                        </a:rPr>
                        <a:t>goalRC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-3.93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-7.22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-3.91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-8.02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-3.89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-8.15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3188052954"/>
                  </a:ext>
                </a:extLst>
              </a:tr>
              <a:tr h="199852">
                <a:tc>
                  <a:txBody>
                    <a:bodyPr/>
                    <a:lstStyle/>
                    <a:p>
                      <a:pPr marL="0" marR="0">
                        <a:lnSpc>
                          <a:spcPct val="115000"/>
                        </a:lnSpc>
                        <a:spcBef>
                          <a:spcPts val="0"/>
                        </a:spcBef>
                        <a:spcAft>
                          <a:spcPts val="0"/>
                        </a:spcAft>
                      </a:pPr>
                      <a:r>
                        <a:rPr lang="en-US" sz="1100">
                          <a:effectLst/>
                        </a:rPr>
                        <a:t>goalMil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0.06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196770692"/>
                  </a:ext>
                </a:extLst>
              </a:tr>
              <a:tr h="199852">
                <a:tc>
                  <a:txBody>
                    <a:bodyPr/>
                    <a:lstStyle/>
                    <a:p>
                      <a:pPr marL="0" marR="0">
                        <a:lnSpc>
                          <a:spcPct val="115000"/>
                        </a:lnSpc>
                        <a:spcBef>
                          <a:spcPts val="0"/>
                        </a:spcBef>
                        <a:spcAft>
                          <a:spcPts val="0"/>
                        </a:spcAft>
                      </a:pPr>
                      <a:r>
                        <a:rPr lang="en-US" sz="1100">
                          <a:effectLst/>
                        </a:rPr>
                        <a:t>goalMI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-1.13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6.48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-4.92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-35.53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2844486865"/>
                  </a:ext>
                </a:extLst>
              </a:tr>
              <a:tr h="339750">
                <a:tc>
                  <a:txBody>
                    <a:bodyPr/>
                    <a:lstStyle/>
                    <a:p>
                      <a:pPr marL="0" marR="0">
                        <a:lnSpc>
                          <a:spcPct val="115000"/>
                        </a:lnSpc>
                        <a:spcBef>
                          <a:spcPts val="0"/>
                        </a:spcBef>
                        <a:spcAft>
                          <a:spcPts val="0"/>
                        </a:spcAft>
                      </a:pPr>
                      <a:r>
                        <a:rPr lang="en-US" sz="1100">
                          <a:effectLst/>
                        </a:rPr>
                        <a:t>voteWparty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8.83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dirty="0">
                          <a:effectLst/>
                        </a:rPr>
                        <a:t>-6.72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10.21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-7.98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10.27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791708831"/>
                  </a:ext>
                </a:extLst>
              </a:tr>
              <a:tr h="199852">
                <a:tc>
                  <a:txBody>
                    <a:bodyPr/>
                    <a:lstStyle/>
                    <a:p>
                      <a:pPr marL="0" marR="0">
                        <a:lnSpc>
                          <a:spcPct val="115000"/>
                        </a:lnSpc>
                        <a:spcBef>
                          <a:spcPts val="0"/>
                        </a:spcBef>
                        <a:spcAft>
                          <a:spcPts val="0"/>
                        </a:spcAft>
                      </a:pPr>
                      <a:r>
                        <a:rPr lang="en-US" sz="1100">
                          <a:effectLst/>
                        </a:rPr>
                        <a:t>regime13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-0.66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0.08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dirty="0">
                          <a:effectLst/>
                        </a:rPr>
                        <a:t>-0.57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316124377"/>
                  </a:ext>
                </a:extLst>
              </a:tr>
              <a:tr h="183864">
                <a:tc>
                  <a:txBody>
                    <a:bodyPr/>
                    <a:lstStyle/>
                    <a:p>
                      <a:pPr marL="0" marR="0">
                        <a:lnSpc>
                          <a:spcPct val="115000"/>
                        </a:lnSpc>
                        <a:spcBef>
                          <a:spcPts val="0"/>
                        </a:spcBef>
                        <a:spcAft>
                          <a:spcPts val="0"/>
                        </a:spcAft>
                      </a:pPr>
                      <a:r>
                        <a:rPr lang="en-US" sz="1100">
                          <a:effectLst/>
                        </a:rPr>
                        <a:t>relationsanc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1.87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-0.04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9.39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dirty="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-15.52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-34.17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3586227648"/>
                  </a:ext>
                </a:extLst>
              </a:tr>
              <a:tr h="199852">
                <a:tc>
                  <a:txBody>
                    <a:bodyPr/>
                    <a:lstStyle/>
                    <a:p>
                      <a:pPr marL="0" marR="0">
                        <a:lnSpc>
                          <a:spcPct val="115000"/>
                        </a:lnSpc>
                        <a:spcBef>
                          <a:spcPts val="0"/>
                        </a:spcBef>
                        <a:spcAft>
                          <a:spcPts val="0"/>
                        </a:spcAft>
                      </a:pPr>
                      <a:r>
                        <a:rPr lang="en-US" sz="1100">
                          <a:effectLst/>
                        </a:rPr>
                        <a:t>MgtOcc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-10.97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2.48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1489930806"/>
                  </a:ext>
                </a:extLst>
              </a:tr>
              <a:tr h="199852">
                <a:tc>
                  <a:txBody>
                    <a:bodyPr/>
                    <a:lstStyle/>
                    <a:p>
                      <a:pPr marL="0" marR="0">
                        <a:lnSpc>
                          <a:spcPct val="115000"/>
                        </a:lnSpc>
                        <a:spcBef>
                          <a:spcPts val="0"/>
                        </a:spcBef>
                        <a:spcAft>
                          <a:spcPts val="0"/>
                        </a:spcAft>
                      </a:pPr>
                      <a:r>
                        <a:rPr lang="en-US" sz="1100">
                          <a:effectLst/>
                        </a:rPr>
                        <a:t>ServOcc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-4.42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-2.78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2610575348"/>
                  </a:ext>
                </a:extLst>
              </a:tr>
              <a:tr h="199852">
                <a:tc>
                  <a:txBody>
                    <a:bodyPr/>
                    <a:lstStyle/>
                    <a:p>
                      <a:pPr marL="0" marR="0">
                        <a:lnSpc>
                          <a:spcPct val="115000"/>
                        </a:lnSpc>
                        <a:spcBef>
                          <a:spcPts val="0"/>
                        </a:spcBef>
                        <a:spcAft>
                          <a:spcPts val="0"/>
                        </a:spcAft>
                      </a:pPr>
                      <a:r>
                        <a:rPr lang="en-US" sz="1100">
                          <a:effectLst/>
                        </a:rPr>
                        <a:t>SalesOcc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7.74</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2230969822"/>
                  </a:ext>
                </a:extLst>
              </a:tr>
              <a:tr h="199852">
                <a:tc>
                  <a:txBody>
                    <a:bodyPr/>
                    <a:lstStyle/>
                    <a:p>
                      <a:pPr marL="0" marR="0">
                        <a:lnSpc>
                          <a:spcPct val="115000"/>
                        </a:lnSpc>
                        <a:spcBef>
                          <a:spcPts val="0"/>
                        </a:spcBef>
                        <a:spcAft>
                          <a:spcPts val="0"/>
                        </a:spcAft>
                      </a:pPr>
                      <a:r>
                        <a:rPr lang="en-US" sz="1100">
                          <a:effectLst/>
                        </a:rPr>
                        <a:t>NROcc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2.76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398952838"/>
                  </a:ext>
                </a:extLst>
              </a:tr>
              <a:tr h="199852">
                <a:tc>
                  <a:txBody>
                    <a:bodyPr/>
                    <a:lstStyle/>
                    <a:p>
                      <a:pPr marL="0" marR="0">
                        <a:lnSpc>
                          <a:spcPct val="115000"/>
                        </a:lnSpc>
                        <a:spcBef>
                          <a:spcPts val="0"/>
                        </a:spcBef>
                        <a:spcAft>
                          <a:spcPts val="0"/>
                        </a:spcAft>
                      </a:pPr>
                      <a:r>
                        <a:rPr lang="en-US" sz="1100">
                          <a:effectLst/>
                        </a:rPr>
                        <a:t>TransOcc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-3.74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2208245735"/>
                  </a:ext>
                </a:extLst>
              </a:tr>
              <a:tr h="199852">
                <a:tc>
                  <a:txBody>
                    <a:bodyPr/>
                    <a:lstStyle/>
                    <a:p>
                      <a:pPr marL="0" marR="0">
                        <a:lnSpc>
                          <a:spcPct val="115000"/>
                        </a:lnSpc>
                        <a:spcBef>
                          <a:spcPts val="0"/>
                        </a:spcBef>
                        <a:spcAft>
                          <a:spcPts val="0"/>
                        </a:spcAft>
                      </a:pPr>
                      <a:r>
                        <a:rPr lang="en-US" sz="1100">
                          <a:effectLst/>
                        </a:rPr>
                        <a:t>AgInd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dirty="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1.27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2.72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3411854762"/>
                  </a:ext>
                </a:extLst>
              </a:tr>
              <a:tr h="199852">
                <a:tc>
                  <a:txBody>
                    <a:bodyPr/>
                    <a:lstStyle/>
                    <a:p>
                      <a:pPr marL="0" marR="0">
                        <a:lnSpc>
                          <a:spcPct val="115000"/>
                        </a:lnSpc>
                        <a:spcBef>
                          <a:spcPts val="0"/>
                        </a:spcBef>
                        <a:spcAft>
                          <a:spcPts val="0"/>
                        </a:spcAft>
                      </a:pPr>
                      <a:r>
                        <a:rPr lang="en-US" sz="1100">
                          <a:effectLst/>
                        </a:rPr>
                        <a:t>ConInd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4.17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8.15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869349542"/>
                  </a:ext>
                </a:extLst>
              </a:tr>
              <a:tr h="199852">
                <a:tc>
                  <a:txBody>
                    <a:bodyPr/>
                    <a:lstStyle/>
                    <a:p>
                      <a:pPr marL="0" marR="0">
                        <a:lnSpc>
                          <a:spcPct val="115000"/>
                        </a:lnSpc>
                        <a:spcBef>
                          <a:spcPts val="0"/>
                        </a:spcBef>
                        <a:spcAft>
                          <a:spcPts val="0"/>
                        </a:spcAft>
                      </a:pPr>
                      <a:r>
                        <a:rPr lang="en-US" sz="1100">
                          <a:effectLst/>
                        </a:rPr>
                        <a:t>ManInd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6.21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13.52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76276549"/>
                  </a:ext>
                </a:extLst>
              </a:tr>
              <a:tr h="199852">
                <a:tc>
                  <a:txBody>
                    <a:bodyPr/>
                    <a:lstStyle/>
                    <a:p>
                      <a:pPr marL="0" marR="0">
                        <a:lnSpc>
                          <a:spcPct val="115000"/>
                        </a:lnSpc>
                        <a:spcBef>
                          <a:spcPts val="0"/>
                        </a:spcBef>
                        <a:spcAft>
                          <a:spcPts val="0"/>
                        </a:spcAft>
                      </a:pPr>
                      <a:r>
                        <a:rPr lang="en-US" sz="1100">
                          <a:effectLst/>
                        </a:rPr>
                        <a:t>WholeInd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0.26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3.17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3333783044"/>
                  </a:ext>
                </a:extLst>
              </a:tr>
              <a:tr h="199852">
                <a:tc>
                  <a:txBody>
                    <a:bodyPr/>
                    <a:lstStyle/>
                    <a:p>
                      <a:pPr marL="0" marR="0">
                        <a:lnSpc>
                          <a:spcPct val="115000"/>
                        </a:lnSpc>
                        <a:spcBef>
                          <a:spcPts val="0"/>
                        </a:spcBef>
                        <a:spcAft>
                          <a:spcPts val="0"/>
                        </a:spcAft>
                      </a:pPr>
                      <a:r>
                        <a:rPr lang="en-US" sz="1100">
                          <a:effectLst/>
                        </a:rPr>
                        <a:t>RetInd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7.91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18.19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558480761"/>
                  </a:ext>
                </a:extLst>
              </a:tr>
              <a:tr h="199852">
                <a:tc>
                  <a:txBody>
                    <a:bodyPr/>
                    <a:lstStyle/>
                    <a:p>
                      <a:pPr marL="0" marR="0">
                        <a:lnSpc>
                          <a:spcPct val="115000"/>
                        </a:lnSpc>
                        <a:spcBef>
                          <a:spcPts val="0"/>
                        </a:spcBef>
                        <a:spcAft>
                          <a:spcPts val="0"/>
                        </a:spcAft>
                      </a:pPr>
                      <a:r>
                        <a:rPr lang="en-US" sz="1100">
                          <a:effectLst/>
                        </a:rPr>
                        <a:t>TransInd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3.89</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5.31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371781006"/>
                  </a:ext>
                </a:extLst>
              </a:tr>
              <a:tr h="199852">
                <a:tc>
                  <a:txBody>
                    <a:bodyPr/>
                    <a:lstStyle/>
                    <a:p>
                      <a:pPr marL="0" marR="0">
                        <a:lnSpc>
                          <a:spcPct val="115000"/>
                        </a:lnSpc>
                        <a:spcBef>
                          <a:spcPts val="0"/>
                        </a:spcBef>
                        <a:spcAft>
                          <a:spcPts val="0"/>
                        </a:spcAft>
                      </a:pPr>
                      <a:r>
                        <a:rPr lang="en-US" sz="1100">
                          <a:effectLst/>
                        </a:rPr>
                        <a:t>InfoInd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2.37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26208011"/>
                  </a:ext>
                </a:extLst>
              </a:tr>
              <a:tr h="199852">
                <a:tc>
                  <a:txBody>
                    <a:bodyPr/>
                    <a:lstStyle/>
                    <a:p>
                      <a:pPr marL="0" marR="0">
                        <a:lnSpc>
                          <a:spcPct val="115000"/>
                        </a:lnSpc>
                        <a:spcBef>
                          <a:spcPts val="0"/>
                        </a:spcBef>
                        <a:spcAft>
                          <a:spcPts val="0"/>
                        </a:spcAft>
                      </a:pPr>
                      <a:r>
                        <a:rPr lang="en-US" sz="1100">
                          <a:effectLst/>
                        </a:rPr>
                        <a:t>FinInd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5.87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dirty="0">
                          <a:effectLst/>
                        </a:rPr>
                        <a:t>9.2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387582436"/>
                  </a:ext>
                </a:extLst>
              </a:tr>
              <a:tr h="199852">
                <a:tc>
                  <a:txBody>
                    <a:bodyPr/>
                    <a:lstStyle/>
                    <a:p>
                      <a:pPr marL="0" marR="0">
                        <a:lnSpc>
                          <a:spcPct val="115000"/>
                        </a:lnSpc>
                        <a:spcBef>
                          <a:spcPts val="0"/>
                        </a:spcBef>
                        <a:spcAft>
                          <a:spcPts val="0"/>
                        </a:spcAft>
                      </a:pPr>
                      <a:r>
                        <a:rPr lang="en-US" sz="1100">
                          <a:effectLst/>
                        </a:rPr>
                        <a:t>ProfInd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3.37</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dirty="0">
                          <a:effectLst/>
                        </a:rPr>
                        <a:t>11.66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295799397"/>
                  </a:ext>
                </a:extLst>
              </a:tr>
              <a:tr h="199852">
                <a:tc>
                  <a:txBody>
                    <a:bodyPr/>
                    <a:lstStyle/>
                    <a:p>
                      <a:pPr marL="0" marR="0">
                        <a:lnSpc>
                          <a:spcPct val="115000"/>
                        </a:lnSpc>
                        <a:spcBef>
                          <a:spcPts val="0"/>
                        </a:spcBef>
                        <a:spcAft>
                          <a:spcPts val="0"/>
                        </a:spcAft>
                      </a:pPr>
                      <a:r>
                        <a:rPr lang="en-US" sz="1100">
                          <a:effectLst/>
                        </a:rPr>
                        <a:t>EduInd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11.02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dirty="0">
                          <a:effectLst/>
                        </a:rPr>
                        <a:t>23.68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1437643857"/>
                  </a:ext>
                </a:extLst>
              </a:tr>
              <a:tr h="199852">
                <a:tc>
                  <a:txBody>
                    <a:bodyPr/>
                    <a:lstStyle/>
                    <a:p>
                      <a:pPr marL="0" marR="0">
                        <a:lnSpc>
                          <a:spcPct val="115000"/>
                        </a:lnSpc>
                        <a:spcBef>
                          <a:spcPts val="0"/>
                        </a:spcBef>
                        <a:spcAft>
                          <a:spcPts val="0"/>
                        </a:spcAft>
                      </a:pPr>
                      <a:r>
                        <a:rPr lang="en-US" sz="1100">
                          <a:effectLst/>
                        </a:rPr>
                        <a:t>ArtsInd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4.58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10.62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359210382"/>
                  </a:ext>
                </a:extLst>
              </a:tr>
              <a:tr h="199852">
                <a:tc>
                  <a:txBody>
                    <a:bodyPr/>
                    <a:lstStyle/>
                    <a:p>
                      <a:pPr marL="0" marR="0">
                        <a:lnSpc>
                          <a:spcPct val="115000"/>
                        </a:lnSpc>
                        <a:spcBef>
                          <a:spcPts val="0"/>
                        </a:spcBef>
                        <a:spcAft>
                          <a:spcPts val="0"/>
                        </a:spcAft>
                      </a:pPr>
                      <a:r>
                        <a:rPr lang="en-US" sz="1100">
                          <a:effectLst/>
                        </a:rPr>
                        <a:t>ServInd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5.82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4.34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997833478"/>
                  </a:ext>
                </a:extLst>
              </a:tr>
              <a:tr h="199852">
                <a:tc>
                  <a:txBody>
                    <a:bodyPr/>
                    <a:lstStyle/>
                    <a:p>
                      <a:pPr marL="0" marR="0">
                        <a:lnSpc>
                          <a:spcPct val="115000"/>
                        </a:lnSpc>
                        <a:spcBef>
                          <a:spcPts val="0"/>
                        </a:spcBef>
                        <a:spcAft>
                          <a:spcPts val="0"/>
                        </a:spcAft>
                      </a:pPr>
                      <a:r>
                        <a:rPr lang="en-US" sz="1100">
                          <a:effectLst/>
                        </a:rPr>
                        <a:t>PubInd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endParaRPr lang="en-US" sz="1200">
                        <a:effectLst/>
                        <a:latin typeface="Calibri" panose="020F0502020204030204" pitchFamily="34" charset="0"/>
                        <a:cs typeface="Times New Roman" panose="02020603050405020304" pitchFamily="18" charset="0"/>
                      </a:endParaRPr>
                    </a:p>
                  </a:txBody>
                  <a:tcPr marL="54621" marR="54621" marT="0" marB="0"/>
                </a:tc>
                <a:tc>
                  <a:txBody>
                    <a:bodyPr/>
                    <a:lstStyle/>
                    <a:p>
                      <a:pPr marL="0" marR="0" algn="r">
                        <a:lnSpc>
                          <a:spcPct val="115000"/>
                        </a:lnSpc>
                        <a:spcBef>
                          <a:spcPts val="0"/>
                        </a:spcBef>
                        <a:spcAft>
                          <a:spcPts val="0"/>
                        </a:spcAft>
                      </a:pPr>
                      <a:r>
                        <a:rPr lang="en-US" sz="1200">
                          <a:effectLst/>
                        </a:rPr>
                        <a:t>3.09</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a:effectLst/>
                        </a:rPr>
                        <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gn="r">
                        <a:lnSpc>
                          <a:spcPct val="115000"/>
                        </a:lnSpc>
                        <a:spcBef>
                          <a:spcPts val="0"/>
                        </a:spcBef>
                        <a:spcAft>
                          <a:spcPts val="0"/>
                        </a:spcAft>
                      </a:pPr>
                      <a:r>
                        <a:rPr lang="en-US" sz="1200">
                          <a:effectLst/>
                        </a:rPr>
                        <a:t>6.31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a:txBody>
                    <a:bodyPr/>
                    <a:lstStyle/>
                    <a:p>
                      <a:pPr marL="0" marR="0">
                        <a:lnSpc>
                          <a:spcPct val="115000"/>
                        </a:lnSpc>
                        <a:spcBef>
                          <a:spcPts val="0"/>
                        </a:spcBef>
                        <a:spcAft>
                          <a:spcPts val="0"/>
                        </a:spcAft>
                      </a:pPr>
                      <a:r>
                        <a:rPr lang="en-US" sz="1200" dirty="0">
                          <a:effectLst/>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extLst>
                  <a:ext uri="{0D108BD9-81ED-4DB2-BD59-A6C34878D82A}">
                    <a16:rowId xmlns:a16="http://schemas.microsoft.com/office/drawing/2014/main" val="2644789772"/>
                  </a:ext>
                </a:extLst>
              </a:tr>
              <a:tr h="199852">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gridSpan="4">
                  <a:txBody>
                    <a:bodyPr/>
                    <a:lstStyle/>
                    <a:p>
                      <a:pPr marL="0" marR="0">
                        <a:lnSpc>
                          <a:spcPct val="115000"/>
                        </a:lnSpc>
                        <a:spcBef>
                          <a:spcPts val="0"/>
                        </a:spcBef>
                        <a:spcAft>
                          <a:spcPts val="0"/>
                        </a:spcAft>
                      </a:pPr>
                      <a:r>
                        <a:rPr lang="en-US" sz="1100">
                          <a:effectLst/>
                        </a:rPr>
                        <a:t>Residual Deviance: 922.344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15000"/>
                        </a:lnSpc>
                        <a:spcBef>
                          <a:spcPts val="0"/>
                        </a:spcBef>
                        <a:spcAft>
                          <a:spcPts val="0"/>
                        </a:spcAft>
                      </a:pPr>
                      <a:r>
                        <a:rPr lang="en-US" sz="1100">
                          <a:effectLst/>
                        </a:rPr>
                        <a:t>Residual Deviance: 837.7225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15000"/>
                        </a:lnSpc>
                        <a:spcBef>
                          <a:spcPts val="0"/>
                        </a:spcBef>
                        <a:spcAft>
                          <a:spcPts val="0"/>
                        </a:spcAft>
                      </a:pPr>
                      <a:r>
                        <a:rPr lang="en-US" sz="1100">
                          <a:effectLst/>
                        </a:rPr>
                        <a:t>Residual Deviance: 800.1221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86926091"/>
                  </a:ext>
                </a:extLst>
              </a:tr>
              <a:tr h="209845">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gridSpan="2">
                  <a:txBody>
                    <a:bodyPr/>
                    <a:lstStyle/>
                    <a:p>
                      <a:pPr marL="0" marR="0">
                        <a:lnSpc>
                          <a:spcPct val="115000"/>
                        </a:lnSpc>
                        <a:spcBef>
                          <a:spcPts val="0"/>
                        </a:spcBef>
                        <a:spcAft>
                          <a:spcPts val="0"/>
                        </a:spcAft>
                      </a:pPr>
                      <a:r>
                        <a:rPr lang="en-US" sz="1100">
                          <a:effectLst/>
                        </a:rPr>
                        <a:t>AIC: 950.344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gridSpan="2">
                  <a:txBody>
                    <a:bodyPr/>
                    <a:lstStyle/>
                    <a:p>
                      <a:pPr marL="0" marR="0">
                        <a:lnSpc>
                          <a:spcPct val="115000"/>
                        </a:lnSpc>
                        <a:spcBef>
                          <a:spcPts val="0"/>
                        </a:spcBef>
                        <a:spcAft>
                          <a:spcPts val="0"/>
                        </a:spcAft>
                      </a:pPr>
                      <a:r>
                        <a:rPr lang="en-US" sz="1100">
                          <a:effectLst/>
                        </a:rPr>
                        <a:t>AIC: 885.7225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gridSpan="2">
                  <a:txBody>
                    <a:bodyPr/>
                    <a:lstStyle/>
                    <a:p>
                      <a:pPr marL="0" marR="0">
                        <a:lnSpc>
                          <a:spcPct val="115000"/>
                        </a:lnSpc>
                        <a:spcBef>
                          <a:spcPts val="0"/>
                        </a:spcBef>
                        <a:spcAft>
                          <a:spcPts val="0"/>
                        </a:spcAft>
                      </a:pPr>
                      <a:r>
                        <a:rPr lang="en-US" sz="1100">
                          <a:effectLst/>
                        </a:rPr>
                        <a:t>AIC: 880.1221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nchor="ctr"/>
                </a:tc>
                <a:tc hMerge="1">
                  <a:txBody>
                    <a:bodyPr/>
                    <a:lstStyle/>
                    <a:p>
                      <a:endParaRPr lang="en-US"/>
                    </a:p>
                  </a:txBody>
                  <a:tcPr/>
                </a:tc>
                <a:tc>
                  <a:txBody>
                    <a:bodyPr/>
                    <a:lstStyle/>
                    <a:p>
                      <a:pPr marL="0" marR="0">
                        <a:lnSpc>
                          <a:spcPct val="115000"/>
                        </a:lnSpc>
                        <a:spcBef>
                          <a:spcPts val="0"/>
                        </a:spcBef>
                        <a:spcAft>
                          <a:spcPts val="0"/>
                        </a:spcAft>
                      </a:pPr>
                      <a:r>
                        <a:rPr lang="en-US" sz="11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tc>
                  <a:txBody>
                    <a:bodyPr/>
                    <a:lstStyle/>
                    <a:p>
                      <a:pPr marL="0" marR="0">
                        <a:lnSpc>
                          <a:spcPct val="115000"/>
                        </a:lnSpc>
                        <a:spcBef>
                          <a:spcPts val="0"/>
                        </a:spcBef>
                        <a:spcAft>
                          <a:spcPts val="0"/>
                        </a:spcAft>
                      </a:pPr>
                      <a:r>
                        <a:rPr lang="en-US" sz="11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621" marR="54621" marT="0" marB="0"/>
                </a:tc>
                <a:extLst>
                  <a:ext uri="{0D108BD9-81ED-4DB2-BD59-A6C34878D82A}">
                    <a16:rowId xmlns:a16="http://schemas.microsoft.com/office/drawing/2014/main" val="2610351124"/>
                  </a:ext>
                </a:extLst>
              </a:tr>
            </a:tbl>
          </a:graphicData>
        </a:graphic>
      </p:graphicFrame>
      <p:sp>
        <p:nvSpPr>
          <p:cNvPr id="6" name="Rectangle 5">
            <a:extLst>
              <a:ext uri="{FF2B5EF4-FFF2-40B4-BE49-F238E27FC236}">
                <a16:creationId xmlns:a16="http://schemas.microsoft.com/office/drawing/2014/main" id="{F3FF2C1B-5776-418D-B89B-2A0896041763}"/>
              </a:ext>
            </a:extLst>
          </p:cNvPr>
          <p:cNvSpPr/>
          <p:nvPr/>
        </p:nvSpPr>
        <p:spPr>
          <a:xfrm>
            <a:off x="1600200" y="5334000"/>
            <a:ext cx="18288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200" dirty="0">
                <a:latin typeface="Calibri" panose="020F0502020204030204" pitchFamily="34" charset="0"/>
                <a:ea typeface="Calibri" panose="020F0502020204030204" pitchFamily="34" charset="0"/>
                <a:cs typeface="Times New Roman" panose="02020603050405020304" pitchFamily="18" charset="0"/>
              </a:rPr>
              <a:t>‡ - Significant at 1%</a:t>
            </a:r>
          </a:p>
          <a:p>
            <a:r>
              <a:rPr lang="en-US" sz="1200" dirty="0">
                <a:latin typeface="Calibri" panose="020F0502020204030204" pitchFamily="34" charset="0"/>
                <a:ea typeface="Calibri" panose="020F0502020204030204" pitchFamily="34" charset="0"/>
                <a:cs typeface="Times New Roman" panose="02020603050405020304" pitchFamily="18" charset="0"/>
              </a:rPr>
              <a:t>† - Significant at 5%</a:t>
            </a:r>
          </a:p>
          <a:p>
            <a:r>
              <a:rPr lang="en-US" sz="1200" dirty="0">
                <a:latin typeface="Calibri" panose="020F0502020204030204" pitchFamily="34" charset="0"/>
                <a:ea typeface="Calibri" panose="020F0502020204030204" pitchFamily="34" charset="0"/>
                <a:cs typeface="Times New Roman" panose="02020603050405020304" pitchFamily="18" charset="0"/>
              </a:rPr>
              <a:t>* - Significant at 10%</a:t>
            </a:r>
          </a:p>
        </p:txBody>
      </p:sp>
      <p:sp>
        <p:nvSpPr>
          <p:cNvPr id="8" name="Rectangle 7">
            <a:extLst>
              <a:ext uri="{FF2B5EF4-FFF2-40B4-BE49-F238E27FC236}">
                <a16:creationId xmlns:a16="http://schemas.microsoft.com/office/drawing/2014/main" id="{AA2E7543-6164-45C8-A980-A1A4692EA652}"/>
              </a:ext>
            </a:extLst>
          </p:cNvPr>
          <p:cNvSpPr/>
          <p:nvPr/>
        </p:nvSpPr>
        <p:spPr>
          <a:xfrm>
            <a:off x="152400" y="0"/>
            <a:ext cx="3702039" cy="410882"/>
          </a:xfrm>
          <a:prstGeom prst="rect">
            <a:avLst/>
          </a:prstGeom>
        </p:spPr>
        <p:txBody>
          <a:bodyPr wrap="none">
            <a:spAutoFit/>
          </a:bodyPr>
          <a:lstStyle/>
          <a:p>
            <a:pPr>
              <a:lnSpc>
                <a:spcPct val="115000"/>
              </a:lnSpc>
              <a:spcBef>
                <a:spcPts val="1000"/>
              </a:spcBef>
            </a:pPr>
            <a:r>
              <a:rPr lang="en-US" b="1" dirty="0">
                <a:solidFill>
                  <a:srgbClr val="4F81BD"/>
                </a:solidFill>
                <a:latin typeface="Cambria" panose="02040503050406030204" pitchFamily="18" charset="0"/>
                <a:ea typeface="Times New Roman" panose="02020603050405020304" pitchFamily="18" charset="0"/>
              </a:rPr>
              <a:t>6.1. All Votes to Impose Sanctions</a:t>
            </a:r>
          </a:p>
        </p:txBody>
      </p:sp>
    </p:spTree>
    <p:extLst>
      <p:ext uri="{BB962C8B-B14F-4D97-AF65-F5344CB8AC3E}">
        <p14:creationId xmlns:p14="http://schemas.microsoft.com/office/powerpoint/2010/main" val="1366571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D23B2-CB60-4455-8754-EE1A5E737CF8}"/>
              </a:ext>
            </a:extLst>
          </p:cNvPr>
          <p:cNvSpPr>
            <a:spLocks noGrp="1"/>
          </p:cNvSpPr>
          <p:nvPr>
            <p:ph type="sldNum" sz="quarter" idx="12"/>
          </p:nvPr>
        </p:nvSpPr>
        <p:spPr/>
        <p:txBody>
          <a:bodyPr/>
          <a:lstStyle/>
          <a:p>
            <a:fld id="{2675EDFE-397E-43AD-AA8D-820D8A6B141B}" type="slidenum">
              <a:rPr lang="en-US" smtClean="0"/>
              <a:t>16</a:t>
            </a:fld>
            <a:endParaRPr lang="en-US"/>
          </a:p>
        </p:txBody>
      </p:sp>
      <p:graphicFrame>
        <p:nvGraphicFramePr>
          <p:cNvPr id="5" name="Table 4">
            <a:extLst>
              <a:ext uri="{FF2B5EF4-FFF2-40B4-BE49-F238E27FC236}">
                <a16:creationId xmlns:a16="http://schemas.microsoft.com/office/drawing/2014/main" id="{3BFA2004-723C-4932-84AA-65D868207B6E}"/>
              </a:ext>
            </a:extLst>
          </p:cNvPr>
          <p:cNvGraphicFramePr>
            <a:graphicFrameLocks noGrp="1"/>
          </p:cNvGraphicFramePr>
          <p:nvPr>
            <p:extLst>
              <p:ext uri="{D42A27DB-BD31-4B8C-83A1-F6EECF244321}">
                <p14:modId xmlns:p14="http://schemas.microsoft.com/office/powerpoint/2010/main" val="3572235643"/>
              </p:ext>
            </p:extLst>
          </p:nvPr>
        </p:nvGraphicFramePr>
        <p:xfrm>
          <a:off x="381000" y="533400"/>
          <a:ext cx="7924800" cy="5488729"/>
        </p:xfrm>
        <a:graphic>
          <a:graphicData uri="http://schemas.openxmlformats.org/drawingml/2006/table">
            <a:tbl>
              <a:tblPr firstRow="1" firstCol="1" bandRow="1">
                <a:tableStyleId>{5C22544A-7EE6-4342-B048-85BDC9FD1C3A}</a:tableStyleId>
              </a:tblPr>
              <a:tblGrid>
                <a:gridCol w="679815">
                  <a:extLst>
                    <a:ext uri="{9D8B030D-6E8A-4147-A177-3AD203B41FA5}">
                      <a16:colId xmlns:a16="http://schemas.microsoft.com/office/drawing/2014/main" val="3977905082"/>
                    </a:ext>
                  </a:extLst>
                </a:gridCol>
                <a:gridCol w="584290">
                  <a:extLst>
                    <a:ext uri="{9D8B030D-6E8A-4147-A177-3AD203B41FA5}">
                      <a16:colId xmlns:a16="http://schemas.microsoft.com/office/drawing/2014/main" val="2402331460"/>
                    </a:ext>
                  </a:extLst>
                </a:gridCol>
                <a:gridCol w="471253">
                  <a:extLst>
                    <a:ext uri="{9D8B030D-6E8A-4147-A177-3AD203B41FA5}">
                      <a16:colId xmlns:a16="http://schemas.microsoft.com/office/drawing/2014/main" val="134717894"/>
                    </a:ext>
                  </a:extLst>
                </a:gridCol>
                <a:gridCol w="526975">
                  <a:extLst>
                    <a:ext uri="{9D8B030D-6E8A-4147-A177-3AD203B41FA5}">
                      <a16:colId xmlns:a16="http://schemas.microsoft.com/office/drawing/2014/main" val="2116179500"/>
                    </a:ext>
                  </a:extLst>
                </a:gridCol>
                <a:gridCol w="237219">
                  <a:extLst>
                    <a:ext uri="{9D8B030D-6E8A-4147-A177-3AD203B41FA5}">
                      <a16:colId xmlns:a16="http://schemas.microsoft.com/office/drawing/2014/main" val="811630492"/>
                    </a:ext>
                  </a:extLst>
                </a:gridCol>
                <a:gridCol w="499910">
                  <a:extLst>
                    <a:ext uri="{9D8B030D-6E8A-4147-A177-3AD203B41FA5}">
                      <a16:colId xmlns:a16="http://schemas.microsoft.com/office/drawing/2014/main" val="2224216565"/>
                    </a:ext>
                  </a:extLst>
                </a:gridCol>
                <a:gridCol w="412346">
                  <a:extLst>
                    <a:ext uri="{9D8B030D-6E8A-4147-A177-3AD203B41FA5}">
                      <a16:colId xmlns:a16="http://schemas.microsoft.com/office/drawing/2014/main" val="3966598780"/>
                    </a:ext>
                  </a:extLst>
                </a:gridCol>
                <a:gridCol w="670262">
                  <a:extLst>
                    <a:ext uri="{9D8B030D-6E8A-4147-A177-3AD203B41FA5}">
                      <a16:colId xmlns:a16="http://schemas.microsoft.com/office/drawing/2014/main" val="1425720647"/>
                    </a:ext>
                  </a:extLst>
                </a:gridCol>
                <a:gridCol w="237219">
                  <a:extLst>
                    <a:ext uri="{9D8B030D-6E8A-4147-A177-3AD203B41FA5}">
                      <a16:colId xmlns:a16="http://schemas.microsoft.com/office/drawing/2014/main" val="1052854281"/>
                    </a:ext>
                  </a:extLst>
                </a:gridCol>
                <a:gridCol w="582698">
                  <a:extLst>
                    <a:ext uri="{9D8B030D-6E8A-4147-A177-3AD203B41FA5}">
                      <a16:colId xmlns:a16="http://schemas.microsoft.com/office/drawing/2014/main" val="2025356476"/>
                    </a:ext>
                  </a:extLst>
                </a:gridCol>
                <a:gridCol w="472845">
                  <a:extLst>
                    <a:ext uri="{9D8B030D-6E8A-4147-A177-3AD203B41FA5}">
                      <a16:colId xmlns:a16="http://schemas.microsoft.com/office/drawing/2014/main" val="2873740229"/>
                    </a:ext>
                  </a:extLst>
                </a:gridCol>
                <a:gridCol w="526975">
                  <a:extLst>
                    <a:ext uri="{9D8B030D-6E8A-4147-A177-3AD203B41FA5}">
                      <a16:colId xmlns:a16="http://schemas.microsoft.com/office/drawing/2014/main" val="2288206221"/>
                    </a:ext>
                  </a:extLst>
                </a:gridCol>
                <a:gridCol w="237219">
                  <a:extLst>
                    <a:ext uri="{9D8B030D-6E8A-4147-A177-3AD203B41FA5}">
                      <a16:colId xmlns:a16="http://schemas.microsoft.com/office/drawing/2014/main" val="713178341"/>
                    </a:ext>
                  </a:extLst>
                </a:gridCol>
                <a:gridCol w="571554">
                  <a:extLst>
                    <a:ext uri="{9D8B030D-6E8A-4147-A177-3AD203B41FA5}">
                      <a16:colId xmlns:a16="http://schemas.microsoft.com/office/drawing/2014/main" val="3519820760"/>
                    </a:ext>
                  </a:extLst>
                </a:gridCol>
                <a:gridCol w="337519">
                  <a:extLst>
                    <a:ext uri="{9D8B030D-6E8A-4147-A177-3AD203B41FA5}">
                      <a16:colId xmlns:a16="http://schemas.microsoft.com/office/drawing/2014/main" val="1758904547"/>
                    </a:ext>
                  </a:extLst>
                </a:gridCol>
                <a:gridCol w="98178">
                  <a:extLst>
                    <a:ext uri="{9D8B030D-6E8A-4147-A177-3AD203B41FA5}">
                      <a16:colId xmlns:a16="http://schemas.microsoft.com/office/drawing/2014/main" val="2813943914"/>
                    </a:ext>
                  </a:extLst>
                </a:gridCol>
                <a:gridCol w="541304">
                  <a:extLst>
                    <a:ext uri="{9D8B030D-6E8A-4147-A177-3AD203B41FA5}">
                      <a16:colId xmlns:a16="http://schemas.microsoft.com/office/drawing/2014/main" val="2101059453"/>
                    </a:ext>
                  </a:extLst>
                </a:gridCol>
                <a:gridCol w="237219">
                  <a:extLst>
                    <a:ext uri="{9D8B030D-6E8A-4147-A177-3AD203B41FA5}">
                      <a16:colId xmlns:a16="http://schemas.microsoft.com/office/drawing/2014/main" val="2865220075"/>
                    </a:ext>
                  </a:extLst>
                </a:gridCol>
              </a:tblGrid>
              <a:tr h="221716">
                <a:tc>
                  <a:txBody>
                    <a:bodyPr/>
                    <a:lstStyle/>
                    <a:p>
                      <a:pPr marL="0" marR="0">
                        <a:lnSpc>
                          <a:spcPct val="115000"/>
                        </a:lnSpc>
                        <a:spcBef>
                          <a:spcPts val="0"/>
                        </a:spcBef>
                        <a:spcAft>
                          <a:spcPts val="1000"/>
                        </a:spcAft>
                      </a:pPr>
                      <a:r>
                        <a:rPr lang="en-US" sz="1000">
                          <a:effectLst/>
                        </a:rPr>
                        <a:t>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4">
                  <a:txBody>
                    <a:bodyPr/>
                    <a:lstStyle/>
                    <a:p>
                      <a:pPr marL="0" marR="0" algn="ctr">
                        <a:lnSpc>
                          <a:spcPct val="115000"/>
                        </a:lnSpc>
                        <a:spcBef>
                          <a:spcPts val="0"/>
                        </a:spcBef>
                        <a:spcAft>
                          <a:spcPts val="0"/>
                        </a:spcAft>
                      </a:pPr>
                      <a:r>
                        <a:rPr lang="en-US" sz="1000">
                          <a:effectLst/>
                        </a:rPr>
                        <a:t>Manufacturing Industry</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000">
                          <a:effectLst/>
                        </a:rPr>
                        <a:t>Manufacturing Occupations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0"/>
                        </a:spcAft>
                      </a:pPr>
                      <a:r>
                        <a:rPr lang="en-US" sz="1000">
                          <a:effectLst/>
                        </a:rPr>
                        <a:t>Wholesale Industry</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15000"/>
                        </a:lnSpc>
                        <a:spcBef>
                          <a:spcPts val="0"/>
                        </a:spcBef>
                        <a:spcAft>
                          <a:spcPts val="0"/>
                        </a:spcAft>
                      </a:pPr>
                      <a:r>
                        <a:rPr lang="en-US" sz="1000">
                          <a:effectLst/>
                        </a:rPr>
                        <a:t>Wholesale Occupations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36894491"/>
                  </a:ext>
                </a:extLst>
              </a:tr>
              <a:tr h="221716">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6906274"/>
                  </a:ext>
                </a:extLst>
              </a:tr>
              <a:tr h="221716">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84514114"/>
                  </a:ext>
                </a:extLst>
              </a:tr>
              <a:tr h="177373">
                <a:tc>
                  <a:txBody>
                    <a:bodyPr/>
                    <a:lstStyle/>
                    <a:p>
                      <a:pPr marL="0" marR="0">
                        <a:lnSpc>
                          <a:spcPct val="115000"/>
                        </a:lnSpc>
                        <a:spcBef>
                          <a:spcPts val="0"/>
                        </a:spcBef>
                        <a:spcAft>
                          <a:spcPts val="1000"/>
                        </a:spcAft>
                      </a:pPr>
                      <a:r>
                        <a:rPr lang="en-US" sz="1000">
                          <a:effectLst/>
                        </a:rPr>
                        <a:t>Int.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-0.54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-3.22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-0.50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-4.44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-0.52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-1.93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-0.80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-42.14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9867689"/>
                  </a:ext>
                </a:extLst>
              </a:tr>
              <a:tr h="221716">
                <a:tc>
                  <a:txBody>
                    <a:bodyPr/>
                    <a:lstStyle/>
                    <a:p>
                      <a:pPr marL="0" marR="0">
                        <a:lnSpc>
                          <a:spcPct val="115000"/>
                        </a:lnSpc>
                        <a:spcBef>
                          <a:spcPts val="0"/>
                        </a:spcBef>
                        <a:spcAft>
                          <a:spcPts val="1000"/>
                        </a:spcAft>
                      </a:pPr>
                      <a:r>
                        <a:rPr lang="en-US" sz="1000">
                          <a:effectLst/>
                        </a:rPr>
                        <a:t>goalMil</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-0.88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-0.80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-1.15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-0.85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-0.90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-1.02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-0.88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-18.22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8058313"/>
                  </a:ext>
                </a:extLst>
              </a:tr>
              <a:tr h="221716">
                <a:tc>
                  <a:txBody>
                    <a:bodyPr/>
                    <a:lstStyle/>
                    <a:p>
                      <a:pPr marL="0" marR="0">
                        <a:lnSpc>
                          <a:spcPct val="115000"/>
                        </a:lnSpc>
                        <a:spcBef>
                          <a:spcPts val="0"/>
                        </a:spcBef>
                        <a:spcAft>
                          <a:spcPts val="1000"/>
                        </a:spcAft>
                      </a:pPr>
                      <a:r>
                        <a:rPr lang="en-US" sz="1000">
                          <a:effectLst/>
                        </a:rPr>
                        <a:t>goalMI</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-1.66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-6.82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-1.84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-8.80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-1.66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-5.65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-1.88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-123.3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7740595"/>
                  </a:ext>
                </a:extLst>
              </a:tr>
              <a:tr h="221716">
                <a:tc>
                  <a:txBody>
                    <a:bodyPr/>
                    <a:lstStyle/>
                    <a:p>
                      <a:pPr marL="0" marR="0">
                        <a:lnSpc>
                          <a:spcPct val="115000"/>
                        </a:lnSpc>
                        <a:spcBef>
                          <a:spcPts val="0"/>
                        </a:spcBef>
                        <a:spcAft>
                          <a:spcPts val="1000"/>
                        </a:spcAft>
                      </a:pPr>
                      <a:r>
                        <a:rPr lang="en-US" sz="1000">
                          <a:effectLst/>
                        </a:rPr>
                        <a:t>votWpty</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71.72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91.99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81.85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108.67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70.88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92.40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83.48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524.1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5861896"/>
                  </a:ext>
                </a:extLst>
              </a:tr>
              <a:tr h="221716">
                <a:tc>
                  <a:txBody>
                    <a:bodyPr/>
                    <a:lstStyle/>
                    <a:p>
                      <a:pPr marL="0" marR="0">
                        <a:lnSpc>
                          <a:spcPct val="115000"/>
                        </a:lnSpc>
                        <a:spcBef>
                          <a:spcPts val="0"/>
                        </a:spcBef>
                        <a:spcAft>
                          <a:spcPts val="1000"/>
                        </a:spcAft>
                      </a:pPr>
                      <a:r>
                        <a:rPr lang="en-US" sz="1000">
                          <a:effectLst/>
                        </a:rPr>
                        <a:t>regime</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-0.15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-0.17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-0.04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-0.03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-0.19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-0.51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-0.14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15.73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098615"/>
                  </a:ext>
                </a:extLst>
              </a:tr>
              <a:tr h="221716">
                <a:tc>
                  <a:txBody>
                    <a:bodyPr/>
                    <a:lstStyle/>
                    <a:p>
                      <a:pPr marL="0" marR="0">
                        <a:lnSpc>
                          <a:spcPct val="115000"/>
                        </a:lnSpc>
                        <a:spcBef>
                          <a:spcPts val="0"/>
                        </a:spcBef>
                        <a:spcAft>
                          <a:spcPts val="1000"/>
                        </a:spcAft>
                      </a:pPr>
                      <a:r>
                        <a:rPr lang="en-US" sz="1000">
                          <a:effectLst/>
                        </a:rPr>
                        <a:t>relation</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0.58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0.37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0.84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-0.07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0.62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1.79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0.27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38.99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63898422"/>
                  </a:ext>
                </a:extLst>
              </a:tr>
              <a:tr h="221716">
                <a:tc>
                  <a:txBody>
                    <a:bodyPr/>
                    <a:lstStyle/>
                    <a:p>
                      <a:pPr marL="0" marR="0">
                        <a:lnSpc>
                          <a:spcPct val="115000"/>
                        </a:lnSpc>
                        <a:spcBef>
                          <a:spcPts val="0"/>
                        </a:spcBef>
                        <a:spcAft>
                          <a:spcPts val="1000"/>
                        </a:spcAft>
                      </a:pPr>
                      <a:r>
                        <a:rPr lang="en-US" sz="1000">
                          <a:effectLst/>
                        </a:rPr>
                        <a:t>Man Ind</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0.30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0.11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9033296"/>
                  </a:ext>
                </a:extLst>
              </a:tr>
              <a:tr h="221716">
                <a:tc gridSpan="2">
                  <a:txBody>
                    <a:bodyPr/>
                    <a:lstStyle/>
                    <a:p>
                      <a:pPr marL="0" marR="0">
                        <a:spcBef>
                          <a:spcPts val="0"/>
                        </a:spcBef>
                        <a:spcAft>
                          <a:spcPts val="0"/>
                        </a:spcAft>
                      </a:pPr>
                      <a:r>
                        <a:rPr lang="en-US" sz="1000">
                          <a:effectLst/>
                        </a:rPr>
                        <a:t>Man Mgt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-0.72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0.03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2034606"/>
                  </a:ext>
                </a:extLst>
              </a:tr>
              <a:tr h="221716">
                <a:tc gridSpan="2">
                  <a:txBody>
                    <a:bodyPr/>
                    <a:lstStyle/>
                    <a:p>
                      <a:pPr marL="0" marR="0">
                        <a:spcBef>
                          <a:spcPts val="0"/>
                        </a:spcBef>
                        <a:spcAft>
                          <a:spcPts val="0"/>
                        </a:spcAft>
                      </a:pPr>
                      <a:r>
                        <a:rPr lang="en-US" sz="1000">
                          <a:effectLst/>
                        </a:rPr>
                        <a:t>Man Serv</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-1.47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-1.12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51583841"/>
                  </a:ext>
                </a:extLst>
              </a:tr>
              <a:tr h="221716">
                <a:tc>
                  <a:txBody>
                    <a:bodyPr/>
                    <a:lstStyle/>
                    <a:p>
                      <a:pPr marL="0" marR="0">
                        <a:lnSpc>
                          <a:spcPct val="115000"/>
                        </a:lnSpc>
                        <a:spcBef>
                          <a:spcPts val="0"/>
                        </a:spcBef>
                        <a:spcAft>
                          <a:spcPts val="1000"/>
                        </a:spcAft>
                      </a:pPr>
                      <a:r>
                        <a:rPr lang="en-US" sz="1000">
                          <a:effectLst/>
                        </a:rPr>
                        <a:t>Man Sale</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-0.35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4.64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8104004"/>
                  </a:ext>
                </a:extLst>
              </a:tr>
              <a:tr h="221716">
                <a:tc>
                  <a:txBody>
                    <a:bodyPr/>
                    <a:lstStyle/>
                    <a:p>
                      <a:pPr marL="0" marR="0">
                        <a:lnSpc>
                          <a:spcPct val="115000"/>
                        </a:lnSpc>
                        <a:spcBef>
                          <a:spcPts val="0"/>
                        </a:spcBef>
                        <a:spcAft>
                          <a:spcPts val="1000"/>
                        </a:spcAft>
                      </a:pPr>
                      <a:r>
                        <a:rPr lang="en-US" sz="1000">
                          <a:effectLst/>
                        </a:rPr>
                        <a:t>Man NR</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0.00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-4.32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4806809"/>
                  </a:ext>
                </a:extLst>
              </a:tr>
              <a:tr h="221716">
                <a:tc gridSpan="2">
                  <a:txBody>
                    <a:bodyPr/>
                    <a:lstStyle/>
                    <a:p>
                      <a:pPr marL="0" marR="0">
                        <a:spcBef>
                          <a:spcPts val="0"/>
                        </a:spcBef>
                        <a:spcAft>
                          <a:spcPts val="0"/>
                        </a:spcAft>
                      </a:pPr>
                      <a:r>
                        <a:rPr lang="en-US" sz="1000">
                          <a:effectLst/>
                        </a:rPr>
                        <a:t>Man Trans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2.43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1.79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4267564"/>
                  </a:ext>
                </a:extLst>
              </a:tr>
              <a:tr h="221716">
                <a:tc>
                  <a:txBody>
                    <a:bodyPr/>
                    <a:lstStyle/>
                    <a:p>
                      <a:pPr marL="0" marR="0">
                        <a:lnSpc>
                          <a:spcPct val="115000"/>
                        </a:lnSpc>
                        <a:spcBef>
                          <a:spcPts val="0"/>
                        </a:spcBef>
                        <a:spcAft>
                          <a:spcPts val="1000"/>
                        </a:spcAft>
                      </a:pPr>
                      <a:r>
                        <a:rPr lang="en-US" sz="1000">
                          <a:effectLst/>
                        </a:rPr>
                        <a:t>Whole Ind</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0.31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-3.70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324158"/>
                  </a:ext>
                </a:extLst>
              </a:tr>
              <a:tr h="221716">
                <a:tc gridSpan="2">
                  <a:txBody>
                    <a:bodyPr/>
                    <a:lstStyle/>
                    <a:p>
                      <a:pPr marL="0" marR="0">
                        <a:spcBef>
                          <a:spcPts val="0"/>
                        </a:spcBef>
                        <a:spcAft>
                          <a:spcPts val="0"/>
                        </a:spcAft>
                      </a:pPr>
                      <a:r>
                        <a:rPr lang="en-US" sz="1000">
                          <a:effectLst/>
                        </a:rPr>
                        <a:t>Whole Mgt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-1.10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141.13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3163185"/>
                  </a:ext>
                </a:extLst>
              </a:tr>
              <a:tr h="221716">
                <a:tc gridSpan="2">
                  <a:txBody>
                    <a:bodyPr/>
                    <a:lstStyle/>
                    <a:p>
                      <a:pPr marL="0" marR="0">
                        <a:spcBef>
                          <a:spcPts val="0"/>
                        </a:spcBef>
                        <a:spcAft>
                          <a:spcPts val="0"/>
                        </a:spcAft>
                      </a:pPr>
                      <a:r>
                        <a:rPr lang="en-US" sz="1000">
                          <a:effectLst/>
                        </a:rPr>
                        <a:t>Whole Serv</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0.41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-18.93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25379470"/>
                  </a:ext>
                </a:extLst>
              </a:tr>
              <a:tr h="221716">
                <a:tc gridSpan="2">
                  <a:txBody>
                    <a:bodyPr/>
                    <a:lstStyle/>
                    <a:p>
                      <a:pPr marL="0" marR="0">
                        <a:spcBef>
                          <a:spcPts val="0"/>
                        </a:spcBef>
                        <a:spcAft>
                          <a:spcPts val="0"/>
                        </a:spcAft>
                      </a:pPr>
                      <a:r>
                        <a:rPr lang="en-US" sz="1000">
                          <a:effectLst/>
                        </a:rPr>
                        <a:t>Whole Sales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1.53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-196.59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7182687"/>
                  </a:ext>
                </a:extLst>
              </a:tr>
              <a:tr h="221716">
                <a:tc>
                  <a:txBody>
                    <a:bodyPr/>
                    <a:lstStyle/>
                    <a:p>
                      <a:pPr marL="0" marR="0">
                        <a:lnSpc>
                          <a:spcPct val="115000"/>
                        </a:lnSpc>
                        <a:spcBef>
                          <a:spcPts val="0"/>
                        </a:spcBef>
                        <a:spcAft>
                          <a:spcPts val="1000"/>
                        </a:spcAft>
                      </a:pPr>
                      <a:r>
                        <a:rPr lang="en-US" sz="1000">
                          <a:effectLst/>
                        </a:rPr>
                        <a:t>Whole NR</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-0.47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-4.83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7753928"/>
                  </a:ext>
                </a:extLst>
              </a:tr>
              <a:tr h="221716">
                <a:tc gridSpan="2">
                  <a:txBody>
                    <a:bodyPr/>
                    <a:lstStyle/>
                    <a:p>
                      <a:pPr marL="0" marR="0">
                        <a:spcBef>
                          <a:spcPts val="0"/>
                        </a:spcBef>
                        <a:spcAft>
                          <a:spcPts val="0"/>
                        </a:spcAft>
                      </a:pPr>
                      <a:r>
                        <a:rPr lang="en-US" sz="1000">
                          <a:effectLst/>
                        </a:rPr>
                        <a:t>Whole Trans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000">
                          <a:effectLst/>
                        </a:rPr>
                        <a:t>0.42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-3.75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1282555"/>
                  </a:ext>
                </a:extLst>
              </a:tr>
              <a:tr h="221716">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7758803"/>
                  </a:ext>
                </a:extLst>
              </a:tr>
              <a:tr h="221716">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spcBef>
                          <a:spcPts val="0"/>
                        </a:spcBef>
                        <a:spcAft>
                          <a:spcPts val="0"/>
                        </a:spcAft>
                      </a:pPr>
                      <a:r>
                        <a:rPr lang="en-US" sz="1000">
                          <a:effectLst/>
                        </a:rPr>
                        <a:t>Residual Deviance: 164.0372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spcBef>
                          <a:spcPts val="0"/>
                        </a:spcBef>
                        <a:spcAft>
                          <a:spcPts val="0"/>
                        </a:spcAft>
                      </a:pPr>
                      <a:r>
                        <a:rPr lang="en-US" sz="1000">
                          <a:effectLst/>
                        </a:rPr>
                        <a:t>Residual Deviance: 147.8479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spcBef>
                          <a:spcPts val="0"/>
                        </a:spcBef>
                        <a:spcAft>
                          <a:spcPts val="0"/>
                        </a:spcAft>
                      </a:pPr>
                      <a:r>
                        <a:rPr lang="en-US" sz="1000">
                          <a:effectLst/>
                        </a:rPr>
                        <a:t>Residual Deviance: 163.7898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4">
                  <a:txBody>
                    <a:bodyPr/>
                    <a:lstStyle/>
                    <a:p>
                      <a:pPr marL="0" marR="0">
                        <a:spcBef>
                          <a:spcPts val="0"/>
                        </a:spcBef>
                        <a:spcAft>
                          <a:spcPts val="0"/>
                        </a:spcAft>
                      </a:pPr>
                      <a:r>
                        <a:rPr lang="en-US" sz="1000">
                          <a:effectLst/>
                        </a:rPr>
                        <a:t>Residual Deviance: 146.7042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7517116"/>
                  </a:ext>
                </a:extLst>
              </a:tr>
              <a:tr h="221716">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AIC: 188.0372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AIC: 187.8479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spcBef>
                          <a:spcPts val="0"/>
                        </a:spcBef>
                        <a:spcAft>
                          <a:spcPts val="0"/>
                        </a:spcAft>
                      </a:pPr>
                      <a:r>
                        <a:rPr lang="en-US" sz="1000">
                          <a:effectLst/>
                        </a:rPr>
                        <a:t>AIC: 187.7898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spcBef>
                          <a:spcPts val="0"/>
                        </a:spcBef>
                        <a:spcAft>
                          <a:spcPts val="0"/>
                        </a:spcAft>
                      </a:pPr>
                      <a:r>
                        <a:rPr lang="en-US" sz="1000">
                          <a:effectLst/>
                        </a:rPr>
                        <a:t>AIC: 186.7042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dirty="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7607182"/>
                  </a:ext>
                </a:extLst>
              </a:tr>
            </a:tbl>
          </a:graphicData>
        </a:graphic>
      </p:graphicFrame>
      <p:sp>
        <p:nvSpPr>
          <p:cNvPr id="7" name="Rectangle 6">
            <a:extLst>
              <a:ext uri="{FF2B5EF4-FFF2-40B4-BE49-F238E27FC236}">
                <a16:creationId xmlns:a16="http://schemas.microsoft.com/office/drawing/2014/main" id="{503CF240-7B5D-403F-AB7E-40CDAAD0FB49}"/>
              </a:ext>
            </a:extLst>
          </p:cNvPr>
          <p:cNvSpPr/>
          <p:nvPr/>
        </p:nvSpPr>
        <p:spPr>
          <a:xfrm>
            <a:off x="152400" y="0"/>
            <a:ext cx="1983235" cy="383759"/>
          </a:xfrm>
          <a:prstGeom prst="rect">
            <a:avLst/>
          </a:prstGeom>
        </p:spPr>
        <p:txBody>
          <a:bodyPr wrap="none">
            <a:spAutoFit/>
          </a:bodyPr>
          <a:lstStyle/>
          <a:p>
            <a:pPr>
              <a:lnSpc>
                <a:spcPct val="115000"/>
              </a:lnSpc>
              <a:spcBef>
                <a:spcPts val="1000"/>
              </a:spcBef>
            </a:pPr>
            <a:r>
              <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6.2.1. Export Ban</a:t>
            </a:r>
          </a:p>
        </p:txBody>
      </p:sp>
    </p:spTree>
    <p:extLst>
      <p:ext uri="{BB962C8B-B14F-4D97-AF65-F5344CB8AC3E}">
        <p14:creationId xmlns:p14="http://schemas.microsoft.com/office/powerpoint/2010/main" val="873341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2A6804-7651-498B-8FF3-61831C27A769}"/>
              </a:ext>
            </a:extLst>
          </p:cNvPr>
          <p:cNvSpPr>
            <a:spLocks noGrp="1"/>
          </p:cNvSpPr>
          <p:nvPr>
            <p:ph type="sldNum" sz="quarter" idx="12"/>
          </p:nvPr>
        </p:nvSpPr>
        <p:spPr/>
        <p:txBody>
          <a:bodyPr/>
          <a:lstStyle/>
          <a:p>
            <a:fld id="{2675EDFE-397E-43AD-AA8D-820D8A6B141B}" type="slidenum">
              <a:rPr lang="en-US" smtClean="0"/>
              <a:t>17</a:t>
            </a:fld>
            <a:endParaRPr lang="en-US"/>
          </a:p>
        </p:txBody>
      </p:sp>
      <p:graphicFrame>
        <p:nvGraphicFramePr>
          <p:cNvPr id="5" name="Table 4">
            <a:extLst>
              <a:ext uri="{FF2B5EF4-FFF2-40B4-BE49-F238E27FC236}">
                <a16:creationId xmlns:a16="http://schemas.microsoft.com/office/drawing/2014/main" id="{BD6D70B0-586E-4460-B035-A310562E001E}"/>
              </a:ext>
            </a:extLst>
          </p:cNvPr>
          <p:cNvGraphicFramePr>
            <a:graphicFrameLocks noGrp="1"/>
          </p:cNvGraphicFramePr>
          <p:nvPr>
            <p:extLst>
              <p:ext uri="{D42A27DB-BD31-4B8C-83A1-F6EECF244321}">
                <p14:modId xmlns:p14="http://schemas.microsoft.com/office/powerpoint/2010/main" val="2123044690"/>
              </p:ext>
            </p:extLst>
          </p:nvPr>
        </p:nvGraphicFramePr>
        <p:xfrm>
          <a:off x="381000" y="533400"/>
          <a:ext cx="7620003" cy="5955503"/>
        </p:xfrm>
        <a:graphic>
          <a:graphicData uri="http://schemas.openxmlformats.org/drawingml/2006/table">
            <a:tbl>
              <a:tblPr firstRow="1" firstCol="1" bandRow="1">
                <a:tableStyleId>{5C22544A-7EE6-4342-B048-85BDC9FD1C3A}</a:tableStyleId>
              </a:tblPr>
              <a:tblGrid>
                <a:gridCol w="682250">
                  <a:extLst>
                    <a:ext uri="{9D8B030D-6E8A-4147-A177-3AD203B41FA5}">
                      <a16:colId xmlns:a16="http://schemas.microsoft.com/office/drawing/2014/main" val="3941063764"/>
                    </a:ext>
                  </a:extLst>
                </a:gridCol>
                <a:gridCol w="646748">
                  <a:extLst>
                    <a:ext uri="{9D8B030D-6E8A-4147-A177-3AD203B41FA5}">
                      <a16:colId xmlns:a16="http://schemas.microsoft.com/office/drawing/2014/main" val="1564070882"/>
                    </a:ext>
                  </a:extLst>
                </a:gridCol>
                <a:gridCol w="358104">
                  <a:extLst>
                    <a:ext uri="{9D8B030D-6E8A-4147-A177-3AD203B41FA5}">
                      <a16:colId xmlns:a16="http://schemas.microsoft.com/office/drawing/2014/main" val="536398822"/>
                    </a:ext>
                  </a:extLst>
                </a:gridCol>
                <a:gridCol w="95186">
                  <a:extLst>
                    <a:ext uri="{9D8B030D-6E8A-4147-A177-3AD203B41FA5}">
                      <a16:colId xmlns:a16="http://schemas.microsoft.com/office/drawing/2014/main" val="2614057084"/>
                    </a:ext>
                  </a:extLst>
                </a:gridCol>
                <a:gridCol w="455348">
                  <a:extLst>
                    <a:ext uri="{9D8B030D-6E8A-4147-A177-3AD203B41FA5}">
                      <a16:colId xmlns:a16="http://schemas.microsoft.com/office/drawing/2014/main" val="2399333922"/>
                    </a:ext>
                  </a:extLst>
                </a:gridCol>
                <a:gridCol w="228446">
                  <a:extLst>
                    <a:ext uri="{9D8B030D-6E8A-4147-A177-3AD203B41FA5}">
                      <a16:colId xmlns:a16="http://schemas.microsoft.com/office/drawing/2014/main" val="3107813327"/>
                    </a:ext>
                  </a:extLst>
                </a:gridCol>
                <a:gridCol w="648292">
                  <a:extLst>
                    <a:ext uri="{9D8B030D-6E8A-4147-A177-3AD203B41FA5}">
                      <a16:colId xmlns:a16="http://schemas.microsoft.com/office/drawing/2014/main" val="1806897115"/>
                    </a:ext>
                  </a:extLst>
                </a:gridCol>
                <a:gridCol w="322602">
                  <a:extLst>
                    <a:ext uri="{9D8B030D-6E8A-4147-A177-3AD203B41FA5}">
                      <a16:colId xmlns:a16="http://schemas.microsoft.com/office/drawing/2014/main" val="2038055647"/>
                    </a:ext>
                  </a:extLst>
                </a:gridCol>
                <a:gridCol w="95186">
                  <a:extLst>
                    <a:ext uri="{9D8B030D-6E8A-4147-A177-3AD203B41FA5}">
                      <a16:colId xmlns:a16="http://schemas.microsoft.com/office/drawing/2014/main" val="41457775"/>
                    </a:ext>
                  </a:extLst>
                </a:gridCol>
                <a:gridCol w="444543">
                  <a:extLst>
                    <a:ext uri="{9D8B030D-6E8A-4147-A177-3AD203B41FA5}">
                      <a16:colId xmlns:a16="http://schemas.microsoft.com/office/drawing/2014/main" val="736150691"/>
                    </a:ext>
                  </a:extLst>
                </a:gridCol>
                <a:gridCol w="231533">
                  <a:extLst>
                    <a:ext uri="{9D8B030D-6E8A-4147-A177-3AD203B41FA5}">
                      <a16:colId xmlns:a16="http://schemas.microsoft.com/office/drawing/2014/main" val="929407724"/>
                    </a:ext>
                  </a:extLst>
                </a:gridCol>
                <a:gridCol w="646748">
                  <a:extLst>
                    <a:ext uri="{9D8B030D-6E8A-4147-A177-3AD203B41FA5}">
                      <a16:colId xmlns:a16="http://schemas.microsoft.com/office/drawing/2014/main" val="142601218"/>
                    </a:ext>
                  </a:extLst>
                </a:gridCol>
                <a:gridCol w="304080">
                  <a:extLst>
                    <a:ext uri="{9D8B030D-6E8A-4147-A177-3AD203B41FA5}">
                      <a16:colId xmlns:a16="http://schemas.microsoft.com/office/drawing/2014/main" val="3838557322"/>
                    </a:ext>
                  </a:extLst>
                </a:gridCol>
                <a:gridCol w="95186">
                  <a:extLst>
                    <a:ext uri="{9D8B030D-6E8A-4147-A177-3AD203B41FA5}">
                      <a16:colId xmlns:a16="http://schemas.microsoft.com/office/drawing/2014/main" val="983944355"/>
                    </a:ext>
                  </a:extLst>
                </a:gridCol>
                <a:gridCol w="441456">
                  <a:extLst>
                    <a:ext uri="{9D8B030D-6E8A-4147-A177-3AD203B41FA5}">
                      <a16:colId xmlns:a16="http://schemas.microsoft.com/office/drawing/2014/main" val="882662308"/>
                    </a:ext>
                  </a:extLst>
                </a:gridCol>
                <a:gridCol w="228446">
                  <a:extLst>
                    <a:ext uri="{9D8B030D-6E8A-4147-A177-3AD203B41FA5}">
                      <a16:colId xmlns:a16="http://schemas.microsoft.com/office/drawing/2014/main" val="1134000891"/>
                    </a:ext>
                  </a:extLst>
                </a:gridCol>
                <a:gridCol w="646748">
                  <a:extLst>
                    <a:ext uri="{9D8B030D-6E8A-4147-A177-3AD203B41FA5}">
                      <a16:colId xmlns:a16="http://schemas.microsoft.com/office/drawing/2014/main" val="3262758595"/>
                    </a:ext>
                  </a:extLst>
                </a:gridCol>
                <a:gridCol w="293275">
                  <a:extLst>
                    <a:ext uri="{9D8B030D-6E8A-4147-A177-3AD203B41FA5}">
                      <a16:colId xmlns:a16="http://schemas.microsoft.com/office/drawing/2014/main" val="1643221731"/>
                    </a:ext>
                  </a:extLst>
                </a:gridCol>
                <a:gridCol w="95186">
                  <a:extLst>
                    <a:ext uri="{9D8B030D-6E8A-4147-A177-3AD203B41FA5}">
                      <a16:colId xmlns:a16="http://schemas.microsoft.com/office/drawing/2014/main" val="826277833"/>
                    </a:ext>
                  </a:extLst>
                </a:gridCol>
                <a:gridCol w="441456">
                  <a:extLst>
                    <a:ext uri="{9D8B030D-6E8A-4147-A177-3AD203B41FA5}">
                      <a16:colId xmlns:a16="http://schemas.microsoft.com/office/drawing/2014/main" val="1308257516"/>
                    </a:ext>
                  </a:extLst>
                </a:gridCol>
                <a:gridCol w="219184">
                  <a:extLst>
                    <a:ext uri="{9D8B030D-6E8A-4147-A177-3AD203B41FA5}">
                      <a16:colId xmlns:a16="http://schemas.microsoft.com/office/drawing/2014/main" val="2770676362"/>
                    </a:ext>
                  </a:extLst>
                </a:gridCol>
              </a:tblGrid>
              <a:tr h="219825">
                <a:tc>
                  <a:txBody>
                    <a:bodyPr/>
                    <a:lstStyle/>
                    <a:p>
                      <a:pPr marL="0" marR="0">
                        <a:lnSpc>
                          <a:spcPct val="115000"/>
                        </a:lnSpc>
                        <a:spcBef>
                          <a:spcPts val="0"/>
                        </a:spcBef>
                        <a:spcAft>
                          <a:spcPts val="0"/>
                        </a:spcAft>
                      </a:pPr>
                      <a:r>
                        <a:rPr lang="en-US" sz="1000">
                          <a:effectLst/>
                        </a:rPr>
                        <a:t>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5">
                  <a:txBody>
                    <a:bodyPr/>
                    <a:lstStyle/>
                    <a:p>
                      <a:pPr marL="0" marR="0" algn="ctr">
                        <a:lnSpc>
                          <a:spcPct val="115000"/>
                        </a:lnSpc>
                        <a:spcBef>
                          <a:spcPts val="0"/>
                        </a:spcBef>
                        <a:spcAft>
                          <a:spcPts val="0"/>
                        </a:spcAft>
                      </a:pPr>
                      <a:r>
                        <a:rPr lang="en-US" sz="1000">
                          <a:effectLst/>
                        </a:rPr>
                        <a:t>Manufacturing Industry</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15000"/>
                        </a:lnSpc>
                        <a:spcBef>
                          <a:spcPts val="0"/>
                        </a:spcBef>
                        <a:spcAft>
                          <a:spcPts val="0"/>
                        </a:spcAft>
                      </a:pPr>
                      <a:r>
                        <a:rPr lang="en-US" sz="1000">
                          <a:effectLst/>
                        </a:rPr>
                        <a:t>Manufacturing Occupations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15000"/>
                        </a:lnSpc>
                        <a:spcBef>
                          <a:spcPts val="0"/>
                        </a:spcBef>
                        <a:spcAft>
                          <a:spcPts val="0"/>
                        </a:spcAft>
                      </a:pPr>
                      <a:r>
                        <a:rPr lang="en-US" sz="1000">
                          <a:effectLst/>
                        </a:rPr>
                        <a:t>Wholesale Industry</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marL="0" marR="0" algn="ctr">
                        <a:lnSpc>
                          <a:spcPct val="115000"/>
                        </a:lnSpc>
                        <a:spcBef>
                          <a:spcPts val="0"/>
                        </a:spcBef>
                        <a:spcAft>
                          <a:spcPts val="0"/>
                        </a:spcAft>
                      </a:pPr>
                      <a:r>
                        <a:rPr lang="en-US" sz="1000">
                          <a:effectLst/>
                        </a:rPr>
                        <a:t>Wholesale Occupations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94543306"/>
                  </a:ext>
                </a:extLst>
              </a:tr>
              <a:tr h="219825">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Not Voting</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Yes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9895186"/>
                  </a:ext>
                </a:extLst>
              </a:tr>
              <a:tr h="219825">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gridSpan="3">
                  <a:txBody>
                    <a:bodyPr/>
                    <a:lstStyle/>
                    <a:p>
                      <a:pPr marL="0" marR="0">
                        <a:lnSpc>
                          <a:spcPct val="115000"/>
                        </a:lnSpc>
                        <a:spcBef>
                          <a:spcPts val="0"/>
                        </a:spcBef>
                        <a:spcAft>
                          <a:spcPts val="0"/>
                        </a:spcAft>
                      </a:pPr>
                      <a:r>
                        <a:rPr lang="en-US" sz="1000">
                          <a:effectLst/>
                        </a:rPr>
                        <a:t>Coef.</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7287215"/>
                  </a:ext>
                </a:extLst>
              </a:tr>
              <a:tr h="219825">
                <a:tc>
                  <a:txBody>
                    <a:bodyPr/>
                    <a:lstStyle/>
                    <a:p>
                      <a:pPr marL="0" marR="0">
                        <a:lnSpc>
                          <a:spcPct val="115000"/>
                        </a:lnSpc>
                        <a:spcBef>
                          <a:spcPts val="0"/>
                        </a:spcBef>
                        <a:spcAft>
                          <a:spcPts val="1000"/>
                        </a:spcAft>
                      </a:pPr>
                      <a:r>
                        <a:rPr lang="en-US" sz="1000">
                          <a:effectLst/>
                        </a:rPr>
                        <a:t>Int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3.13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0.79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3.52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0.70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2.98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0.85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3.32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0.75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462376"/>
                  </a:ext>
                </a:extLst>
              </a:tr>
              <a:tr h="219825">
                <a:tc>
                  <a:txBody>
                    <a:bodyPr/>
                    <a:lstStyle/>
                    <a:p>
                      <a:pPr marL="0" marR="0">
                        <a:lnSpc>
                          <a:spcPct val="115000"/>
                        </a:lnSpc>
                        <a:spcBef>
                          <a:spcPts val="0"/>
                        </a:spcBef>
                        <a:spcAft>
                          <a:spcPts val="1000"/>
                        </a:spcAft>
                      </a:pPr>
                      <a:r>
                        <a:rPr lang="en-US" sz="1000">
                          <a:effectLst/>
                        </a:rPr>
                        <a:t>goalRC</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-1.15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-1.75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-1.36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-1.76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-0.95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-1.73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-0.94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-1.75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5943848"/>
                  </a:ext>
                </a:extLst>
              </a:tr>
              <a:tr h="219825">
                <a:tc>
                  <a:txBody>
                    <a:bodyPr/>
                    <a:lstStyle/>
                    <a:p>
                      <a:pPr marL="0" marR="0">
                        <a:lnSpc>
                          <a:spcPct val="115000"/>
                        </a:lnSpc>
                        <a:spcBef>
                          <a:spcPts val="0"/>
                        </a:spcBef>
                        <a:spcAft>
                          <a:spcPts val="1000"/>
                        </a:spcAft>
                      </a:pPr>
                      <a:r>
                        <a:rPr lang="en-US" sz="1000">
                          <a:effectLst/>
                        </a:rPr>
                        <a:t>goalMil</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4.28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2.53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4.88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2.45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3.93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2.59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4.25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2.50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8846503"/>
                  </a:ext>
                </a:extLst>
              </a:tr>
              <a:tr h="219825">
                <a:tc>
                  <a:txBody>
                    <a:bodyPr/>
                    <a:lstStyle/>
                    <a:p>
                      <a:pPr marL="0" marR="0">
                        <a:lnSpc>
                          <a:spcPct val="115000"/>
                        </a:lnSpc>
                        <a:spcBef>
                          <a:spcPts val="0"/>
                        </a:spcBef>
                        <a:spcAft>
                          <a:spcPts val="1000"/>
                        </a:spcAft>
                      </a:pPr>
                      <a:r>
                        <a:rPr lang="en-US" sz="1000">
                          <a:effectLst/>
                        </a:rPr>
                        <a:t>goalMI</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-159.45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1.48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-148.81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1.59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-180.74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1.21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-161.69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1.52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1074581"/>
                  </a:ext>
                </a:extLst>
              </a:tr>
              <a:tr h="219825">
                <a:tc>
                  <a:txBody>
                    <a:bodyPr/>
                    <a:lstStyle/>
                    <a:p>
                      <a:pPr marL="0" marR="0">
                        <a:lnSpc>
                          <a:spcPct val="115000"/>
                        </a:lnSpc>
                        <a:spcBef>
                          <a:spcPts val="0"/>
                        </a:spcBef>
                        <a:spcAft>
                          <a:spcPts val="1000"/>
                        </a:spcAft>
                      </a:pPr>
                      <a:r>
                        <a:rPr lang="en-US" sz="1000">
                          <a:effectLst/>
                        </a:rPr>
                        <a:t>votWpty</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3.13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0.79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3.52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0.70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2.98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0.85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3.32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0.75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07411388"/>
                  </a:ext>
                </a:extLst>
              </a:tr>
              <a:tr h="219825">
                <a:tc>
                  <a:txBody>
                    <a:bodyPr/>
                    <a:lstStyle/>
                    <a:p>
                      <a:pPr marL="0" marR="0">
                        <a:lnSpc>
                          <a:spcPct val="115000"/>
                        </a:lnSpc>
                        <a:spcBef>
                          <a:spcPts val="0"/>
                        </a:spcBef>
                        <a:spcAft>
                          <a:spcPts val="1000"/>
                        </a:spcAft>
                      </a:pPr>
                      <a:r>
                        <a:rPr lang="en-US" sz="1000">
                          <a:effectLst/>
                        </a:rPr>
                        <a:t>regime</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1.98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-0.96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2.16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-1.06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2.04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-0.88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2.38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-1.00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8116537"/>
                  </a:ext>
                </a:extLst>
              </a:tr>
              <a:tr h="219825">
                <a:tc>
                  <a:txBody>
                    <a:bodyPr/>
                    <a:lstStyle/>
                    <a:p>
                      <a:pPr marL="0" marR="0">
                        <a:lnSpc>
                          <a:spcPct val="115000"/>
                        </a:lnSpc>
                        <a:spcBef>
                          <a:spcPts val="0"/>
                        </a:spcBef>
                        <a:spcAft>
                          <a:spcPts val="1000"/>
                        </a:spcAft>
                      </a:pPr>
                      <a:r>
                        <a:rPr lang="en-US" sz="1000">
                          <a:effectLst/>
                        </a:rPr>
                        <a:t>relation</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-1.39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0.84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07856"/>
                  </a:ext>
                </a:extLst>
              </a:tr>
              <a:tr h="219825">
                <a:tc>
                  <a:txBody>
                    <a:bodyPr/>
                    <a:lstStyle/>
                    <a:p>
                      <a:pPr marL="0" marR="0">
                        <a:lnSpc>
                          <a:spcPct val="115000"/>
                        </a:lnSpc>
                        <a:spcBef>
                          <a:spcPts val="0"/>
                        </a:spcBef>
                        <a:spcAft>
                          <a:spcPts val="1000"/>
                        </a:spcAft>
                      </a:pPr>
                      <a:r>
                        <a:rPr lang="en-US" sz="1000">
                          <a:effectLst/>
                        </a:rPr>
                        <a:t>Man Ind</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-2.57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-0.14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7707953"/>
                  </a:ext>
                </a:extLst>
              </a:tr>
              <a:tr h="219825">
                <a:tc>
                  <a:txBody>
                    <a:bodyPr/>
                    <a:lstStyle/>
                    <a:p>
                      <a:pPr marL="0" marR="0">
                        <a:lnSpc>
                          <a:spcPct val="115000"/>
                        </a:lnSpc>
                        <a:spcBef>
                          <a:spcPts val="0"/>
                        </a:spcBef>
                        <a:spcAft>
                          <a:spcPts val="1000"/>
                        </a:spcAft>
                      </a:pPr>
                      <a:r>
                        <a:rPr lang="en-US" sz="1000">
                          <a:effectLst/>
                        </a:rPr>
                        <a:t>Man Mgt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1.54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-0.04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4091999"/>
                  </a:ext>
                </a:extLst>
              </a:tr>
              <a:tr h="219825">
                <a:tc>
                  <a:txBody>
                    <a:bodyPr/>
                    <a:lstStyle/>
                    <a:p>
                      <a:pPr marL="0" marR="0">
                        <a:lnSpc>
                          <a:spcPct val="115000"/>
                        </a:lnSpc>
                        <a:spcBef>
                          <a:spcPts val="0"/>
                        </a:spcBef>
                        <a:spcAft>
                          <a:spcPts val="1000"/>
                        </a:spcAft>
                      </a:pPr>
                      <a:r>
                        <a:rPr lang="en-US" sz="1000">
                          <a:effectLst/>
                        </a:rPr>
                        <a:t>Man Serv</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1.52</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0.98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3506270"/>
                  </a:ext>
                </a:extLst>
              </a:tr>
              <a:tr h="219825">
                <a:tc>
                  <a:txBody>
                    <a:bodyPr/>
                    <a:lstStyle/>
                    <a:p>
                      <a:pPr marL="0" marR="0">
                        <a:lnSpc>
                          <a:spcPct val="115000"/>
                        </a:lnSpc>
                        <a:spcBef>
                          <a:spcPts val="0"/>
                        </a:spcBef>
                        <a:spcAft>
                          <a:spcPts val="1000"/>
                        </a:spcAft>
                      </a:pPr>
                      <a:r>
                        <a:rPr lang="en-US" sz="1000">
                          <a:effectLst/>
                        </a:rPr>
                        <a:t>Man Sale</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-1.25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0.89</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2472074"/>
                  </a:ext>
                </a:extLst>
              </a:tr>
              <a:tr h="219825">
                <a:tc>
                  <a:txBody>
                    <a:bodyPr/>
                    <a:lstStyle/>
                    <a:p>
                      <a:pPr marL="0" marR="0">
                        <a:lnSpc>
                          <a:spcPct val="115000"/>
                        </a:lnSpc>
                        <a:spcBef>
                          <a:spcPts val="0"/>
                        </a:spcBef>
                        <a:spcAft>
                          <a:spcPts val="1000"/>
                        </a:spcAft>
                      </a:pPr>
                      <a:r>
                        <a:rPr lang="en-US" sz="1000">
                          <a:effectLst/>
                        </a:rPr>
                        <a:t>Man NR</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-1.87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-0.53</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0439444"/>
                  </a:ext>
                </a:extLst>
              </a:tr>
              <a:tr h="219825">
                <a:tc>
                  <a:txBody>
                    <a:bodyPr/>
                    <a:lstStyle/>
                    <a:p>
                      <a:pPr marL="0" marR="0">
                        <a:lnSpc>
                          <a:spcPct val="115000"/>
                        </a:lnSpc>
                        <a:spcBef>
                          <a:spcPts val="0"/>
                        </a:spcBef>
                        <a:spcAft>
                          <a:spcPts val="1000"/>
                        </a:spcAft>
                      </a:pPr>
                      <a:r>
                        <a:rPr lang="en-US" sz="1000">
                          <a:effectLst/>
                        </a:rPr>
                        <a:t>Man Trans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-0.37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0.80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9260681"/>
                  </a:ext>
                </a:extLst>
              </a:tr>
              <a:tr h="219825">
                <a:tc>
                  <a:txBody>
                    <a:bodyPr/>
                    <a:lstStyle/>
                    <a:p>
                      <a:pPr marL="0" marR="0">
                        <a:lnSpc>
                          <a:spcPct val="115000"/>
                        </a:lnSpc>
                        <a:spcBef>
                          <a:spcPts val="0"/>
                        </a:spcBef>
                        <a:spcAft>
                          <a:spcPts val="1000"/>
                        </a:spcAft>
                      </a:pPr>
                      <a:r>
                        <a:rPr lang="en-US" sz="1000">
                          <a:effectLst/>
                        </a:rPr>
                        <a:t>Whole Ind</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0.58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-0.15</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5074739"/>
                  </a:ext>
                </a:extLst>
              </a:tr>
              <a:tr h="219825">
                <a:tc>
                  <a:txBody>
                    <a:bodyPr/>
                    <a:lstStyle/>
                    <a:p>
                      <a:pPr marL="0" marR="0">
                        <a:lnSpc>
                          <a:spcPct val="115000"/>
                        </a:lnSpc>
                        <a:spcBef>
                          <a:spcPts val="0"/>
                        </a:spcBef>
                        <a:spcAft>
                          <a:spcPts val="1000"/>
                        </a:spcAft>
                      </a:pPr>
                      <a:r>
                        <a:rPr lang="en-US" sz="1000">
                          <a:effectLst/>
                        </a:rPr>
                        <a:t>Whole Mgt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-0.47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-0.10</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74390135"/>
                  </a:ext>
                </a:extLst>
              </a:tr>
              <a:tr h="219825">
                <a:tc>
                  <a:txBody>
                    <a:bodyPr/>
                    <a:lstStyle/>
                    <a:p>
                      <a:pPr marL="0" marR="0">
                        <a:lnSpc>
                          <a:spcPct val="115000"/>
                        </a:lnSpc>
                        <a:spcBef>
                          <a:spcPts val="0"/>
                        </a:spcBef>
                        <a:spcAft>
                          <a:spcPts val="1000"/>
                        </a:spcAft>
                      </a:pPr>
                      <a:r>
                        <a:rPr lang="en-US" sz="1000">
                          <a:effectLst/>
                        </a:rPr>
                        <a:t>Whole  Serv</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-1.27</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1.14</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7816091"/>
                  </a:ext>
                </a:extLst>
              </a:tr>
              <a:tr h="219825">
                <a:tc>
                  <a:txBody>
                    <a:bodyPr/>
                    <a:lstStyle/>
                    <a:p>
                      <a:pPr marL="0" marR="0">
                        <a:lnSpc>
                          <a:spcPct val="115000"/>
                        </a:lnSpc>
                        <a:spcBef>
                          <a:spcPts val="0"/>
                        </a:spcBef>
                        <a:spcAft>
                          <a:spcPts val="1000"/>
                        </a:spcAft>
                      </a:pPr>
                      <a:r>
                        <a:rPr lang="en-US" sz="1000">
                          <a:effectLst/>
                        </a:rPr>
                        <a:t>Whole Sales</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-0.98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0.46</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000">
                          <a:effectLst/>
                        </a:rPr>
                        <a:t>‡</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7113996"/>
                  </a:ext>
                </a:extLst>
              </a:tr>
              <a:tr h="219825">
                <a:tc>
                  <a:txBody>
                    <a:bodyPr/>
                    <a:lstStyle/>
                    <a:p>
                      <a:pPr marL="0" marR="0">
                        <a:lnSpc>
                          <a:spcPct val="115000"/>
                        </a:lnSpc>
                        <a:spcBef>
                          <a:spcPts val="0"/>
                        </a:spcBef>
                        <a:spcAft>
                          <a:spcPts val="1000"/>
                        </a:spcAft>
                      </a:pPr>
                      <a:r>
                        <a:rPr lang="en-US" sz="1000">
                          <a:effectLst/>
                        </a:rPr>
                        <a:t>Whole NR</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15000"/>
                        </a:lnSpc>
                        <a:spcBef>
                          <a:spcPts val="0"/>
                        </a:spcBef>
                        <a:spcAft>
                          <a:spcPts val="0"/>
                        </a:spcAft>
                      </a:pPr>
                      <a:r>
                        <a:rPr lang="en-US" sz="1000">
                          <a:effectLst/>
                        </a:rPr>
                        <a:t>-0.31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2">
                  <a:txBody>
                    <a:bodyPr/>
                    <a:lstStyle/>
                    <a:p>
                      <a:pPr marL="0" marR="0" algn="r">
                        <a:lnSpc>
                          <a:spcPct val="115000"/>
                        </a:lnSpc>
                        <a:spcBef>
                          <a:spcPts val="0"/>
                        </a:spcBef>
                        <a:spcAft>
                          <a:spcPts val="0"/>
                        </a:spcAft>
                      </a:pPr>
                      <a:r>
                        <a:rPr lang="en-US" sz="1000">
                          <a:effectLst/>
                        </a:rPr>
                        <a:t>-0.38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8940187"/>
                  </a:ext>
                </a:extLst>
              </a:tr>
              <a:tr h="219825">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15000"/>
                        </a:lnSpc>
                        <a:spcBef>
                          <a:spcPts val="0"/>
                        </a:spcBef>
                        <a:spcAft>
                          <a:spcPts val="0"/>
                        </a:spcAft>
                      </a:pPr>
                      <a:r>
                        <a:rPr lang="en-US" sz="1000">
                          <a:effectLst/>
                        </a:rPr>
                        <a:t>Residual Deviance: 600.4848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15000"/>
                        </a:lnSpc>
                        <a:spcBef>
                          <a:spcPts val="0"/>
                        </a:spcBef>
                        <a:spcAft>
                          <a:spcPts val="0"/>
                        </a:spcAft>
                      </a:pPr>
                      <a:r>
                        <a:rPr lang="en-US" sz="1000">
                          <a:effectLst/>
                        </a:rPr>
                        <a:t>Residual Deviance: 585.2176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15000"/>
                        </a:lnSpc>
                        <a:spcBef>
                          <a:spcPts val="0"/>
                        </a:spcBef>
                        <a:spcAft>
                          <a:spcPts val="0"/>
                        </a:spcAft>
                      </a:pPr>
                      <a:r>
                        <a:rPr lang="en-US" sz="1000">
                          <a:effectLst/>
                        </a:rPr>
                        <a:t>Residual Deviance: 610.8899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4">
                  <a:txBody>
                    <a:bodyPr/>
                    <a:lstStyle/>
                    <a:p>
                      <a:pPr marL="0" marR="0">
                        <a:lnSpc>
                          <a:spcPct val="115000"/>
                        </a:lnSpc>
                        <a:spcBef>
                          <a:spcPts val="0"/>
                        </a:spcBef>
                        <a:spcAft>
                          <a:spcPts val="0"/>
                        </a:spcAft>
                      </a:pPr>
                      <a:r>
                        <a:rPr lang="en-US" sz="1000">
                          <a:effectLst/>
                        </a:rPr>
                        <a:t>Residual Deviance: 594.8561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4521331"/>
                  </a:ext>
                </a:extLst>
              </a:tr>
              <a:tr h="204488">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0"/>
                        </a:spcAft>
                      </a:pPr>
                      <a:r>
                        <a:rPr lang="en-US" sz="1000">
                          <a:effectLst/>
                        </a:rPr>
                        <a:t>AIC: 616.4848</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0"/>
                        </a:spcAft>
                      </a:pPr>
                      <a:r>
                        <a:rPr lang="en-US" sz="1000" dirty="0">
                          <a:effectLst/>
                        </a:rPr>
                        <a:t>AIC: 617.2176 </a:t>
                      </a:r>
                      <a:endParaRPr lang="en-US" sz="1400" dirty="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0"/>
                        </a:spcAft>
                      </a:pPr>
                      <a:r>
                        <a:rPr lang="en-US" sz="1000">
                          <a:effectLst/>
                        </a:rPr>
                        <a:t>AIC: 626.8899 </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15000"/>
                        </a:lnSpc>
                        <a:spcBef>
                          <a:spcPts val="0"/>
                        </a:spcBef>
                        <a:spcAft>
                          <a:spcPts val="0"/>
                        </a:spcAft>
                      </a:pPr>
                      <a:r>
                        <a:rPr lang="en-US" sz="1000">
                          <a:effectLst/>
                        </a:rPr>
                        <a:t>AIC: 626.8561</a:t>
                      </a:r>
                      <a:endParaRPr lang="en-US" sz="1400">
                        <a:solidFill>
                          <a:srgbClr val="365F9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endParaRPr lang="en-US" sz="1100">
                        <a:solidFill>
                          <a:srgbClr val="365F91"/>
                        </a:solidFill>
                        <a:effectLst/>
                        <a:latin typeface="Calibri" panose="020F0502020204030204" pitchFamily="34" charset="0"/>
                        <a:cs typeface="Times New Roman" panose="02020603050405020304" pitchFamily="18" charset="0"/>
                      </a:endParaRPr>
                    </a:p>
                  </a:txBody>
                  <a:tcPr marL="68580" marR="68580" marT="0" marB="0"/>
                </a:tc>
                <a:tc>
                  <a:txBody>
                    <a:bodyPr/>
                    <a:lstStyle/>
                    <a:p>
                      <a:endParaRPr lang="en-US" sz="1100" dirty="0">
                        <a:solidFill>
                          <a:srgbClr val="365F91"/>
                        </a:solidFill>
                        <a:effectLst/>
                        <a:latin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0850483"/>
                  </a:ext>
                </a:extLst>
              </a:tr>
            </a:tbl>
          </a:graphicData>
        </a:graphic>
      </p:graphicFrame>
      <p:sp>
        <p:nvSpPr>
          <p:cNvPr id="7" name="Rectangle 6">
            <a:extLst>
              <a:ext uri="{FF2B5EF4-FFF2-40B4-BE49-F238E27FC236}">
                <a16:creationId xmlns:a16="http://schemas.microsoft.com/office/drawing/2014/main" id="{10E3BECF-0912-4EF9-BFD0-332E7C79DEC4}"/>
              </a:ext>
            </a:extLst>
          </p:cNvPr>
          <p:cNvSpPr/>
          <p:nvPr/>
        </p:nvSpPr>
        <p:spPr>
          <a:xfrm>
            <a:off x="152400" y="0"/>
            <a:ext cx="2013693" cy="383759"/>
          </a:xfrm>
          <a:prstGeom prst="rect">
            <a:avLst/>
          </a:prstGeom>
        </p:spPr>
        <p:txBody>
          <a:bodyPr wrap="none">
            <a:spAutoFit/>
          </a:bodyPr>
          <a:lstStyle/>
          <a:p>
            <a:pPr>
              <a:lnSpc>
                <a:spcPct val="115000"/>
              </a:lnSpc>
              <a:spcBef>
                <a:spcPts val="1000"/>
              </a:spcBef>
            </a:pPr>
            <a:r>
              <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6.2.2. Import Ban</a:t>
            </a:r>
          </a:p>
        </p:txBody>
      </p:sp>
    </p:spTree>
    <p:extLst>
      <p:ext uri="{BB962C8B-B14F-4D97-AF65-F5344CB8AC3E}">
        <p14:creationId xmlns:p14="http://schemas.microsoft.com/office/powerpoint/2010/main" val="1227040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4B63-90FA-41FC-9573-C58D093F6948}"/>
              </a:ext>
            </a:extLst>
          </p:cNvPr>
          <p:cNvSpPr>
            <a:spLocks noGrp="1"/>
          </p:cNvSpPr>
          <p:nvPr>
            <p:ph type="title"/>
          </p:nvPr>
        </p:nvSpPr>
        <p:spPr>
          <a:xfrm>
            <a:off x="457200" y="274638"/>
            <a:ext cx="7620000" cy="563562"/>
          </a:xfrm>
        </p:spPr>
        <p:txBody>
          <a:bodyPr/>
          <a:lstStyle/>
          <a:p>
            <a:r>
              <a:rPr lang="en-US" sz="3600" dirty="0"/>
              <a:t>Robustness Check</a:t>
            </a:r>
          </a:p>
        </p:txBody>
      </p:sp>
      <p:sp>
        <p:nvSpPr>
          <p:cNvPr id="4" name="Slide Number Placeholder 3">
            <a:extLst>
              <a:ext uri="{FF2B5EF4-FFF2-40B4-BE49-F238E27FC236}">
                <a16:creationId xmlns:a16="http://schemas.microsoft.com/office/drawing/2014/main" id="{6E4AD7D0-3FB4-4956-937A-4ABCF6F4E228}"/>
              </a:ext>
            </a:extLst>
          </p:cNvPr>
          <p:cNvSpPr>
            <a:spLocks noGrp="1"/>
          </p:cNvSpPr>
          <p:nvPr>
            <p:ph type="sldNum" sz="quarter" idx="12"/>
          </p:nvPr>
        </p:nvSpPr>
        <p:spPr/>
        <p:txBody>
          <a:bodyPr/>
          <a:lstStyle/>
          <a:p>
            <a:fld id="{2675EDFE-397E-43AD-AA8D-820D8A6B141B}" type="slidenum">
              <a:rPr lang="en-US" smtClean="0"/>
              <a:t>18</a:t>
            </a:fld>
            <a:endParaRPr lang="en-US"/>
          </a:p>
        </p:txBody>
      </p:sp>
      <p:sp>
        <p:nvSpPr>
          <p:cNvPr id="5" name="Rectangle 4">
            <a:extLst>
              <a:ext uri="{FF2B5EF4-FFF2-40B4-BE49-F238E27FC236}">
                <a16:creationId xmlns:a16="http://schemas.microsoft.com/office/drawing/2014/main" id="{4B7ED8E4-D010-4328-B6B4-71804FD2D6E8}"/>
              </a:ext>
            </a:extLst>
          </p:cNvPr>
          <p:cNvSpPr/>
          <p:nvPr/>
        </p:nvSpPr>
        <p:spPr>
          <a:xfrm>
            <a:off x="304800" y="975287"/>
            <a:ext cx="3844514" cy="410882"/>
          </a:xfrm>
          <a:prstGeom prst="rect">
            <a:avLst/>
          </a:prstGeom>
        </p:spPr>
        <p:txBody>
          <a:bodyPr wrap="none">
            <a:spAutoFit/>
          </a:bodyPr>
          <a:lstStyle/>
          <a:p>
            <a:pPr>
              <a:lnSpc>
                <a:spcPct val="115000"/>
              </a:lnSpc>
              <a:spcBef>
                <a:spcPts val="1000"/>
              </a:spcBef>
            </a:pPr>
            <a:r>
              <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6.3.1. Trade Bills to Increase Trade</a:t>
            </a:r>
          </a:p>
        </p:txBody>
      </p:sp>
      <p:graphicFrame>
        <p:nvGraphicFramePr>
          <p:cNvPr id="6" name="Table 5">
            <a:extLst>
              <a:ext uri="{FF2B5EF4-FFF2-40B4-BE49-F238E27FC236}">
                <a16:creationId xmlns:a16="http://schemas.microsoft.com/office/drawing/2014/main" id="{195E8F38-E4FE-46DD-8C99-221B7809C7F7}"/>
              </a:ext>
            </a:extLst>
          </p:cNvPr>
          <p:cNvGraphicFramePr>
            <a:graphicFrameLocks noGrp="1"/>
          </p:cNvGraphicFramePr>
          <p:nvPr>
            <p:extLst>
              <p:ext uri="{D42A27DB-BD31-4B8C-83A1-F6EECF244321}">
                <p14:modId xmlns:p14="http://schemas.microsoft.com/office/powerpoint/2010/main" val="549562136"/>
              </p:ext>
            </p:extLst>
          </p:nvPr>
        </p:nvGraphicFramePr>
        <p:xfrm>
          <a:off x="457200" y="1494206"/>
          <a:ext cx="7593483" cy="4816701"/>
        </p:xfrm>
        <a:graphic>
          <a:graphicData uri="http://schemas.openxmlformats.org/drawingml/2006/table">
            <a:tbl>
              <a:tblPr firstRow="1" firstCol="1" bandRow="1">
                <a:tableStyleId>{9DCAF9ED-07DC-4A11-8D7F-57B35C25682E}</a:tableStyleId>
              </a:tblPr>
              <a:tblGrid>
                <a:gridCol w="1035751">
                  <a:extLst>
                    <a:ext uri="{9D8B030D-6E8A-4147-A177-3AD203B41FA5}">
                      <a16:colId xmlns:a16="http://schemas.microsoft.com/office/drawing/2014/main" val="4126616183"/>
                    </a:ext>
                  </a:extLst>
                </a:gridCol>
                <a:gridCol w="1063088">
                  <a:extLst>
                    <a:ext uri="{9D8B030D-6E8A-4147-A177-3AD203B41FA5}">
                      <a16:colId xmlns:a16="http://schemas.microsoft.com/office/drawing/2014/main" val="1610275557"/>
                    </a:ext>
                  </a:extLst>
                </a:gridCol>
                <a:gridCol w="407011">
                  <a:extLst>
                    <a:ext uri="{9D8B030D-6E8A-4147-A177-3AD203B41FA5}">
                      <a16:colId xmlns:a16="http://schemas.microsoft.com/office/drawing/2014/main" val="1743326368"/>
                    </a:ext>
                  </a:extLst>
                </a:gridCol>
                <a:gridCol w="288552">
                  <a:extLst>
                    <a:ext uri="{9D8B030D-6E8A-4147-A177-3AD203B41FA5}">
                      <a16:colId xmlns:a16="http://schemas.microsoft.com/office/drawing/2014/main" val="214740495"/>
                    </a:ext>
                  </a:extLst>
                </a:gridCol>
                <a:gridCol w="1687272">
                  <a:extLst>
                    <a:ext uri="{9D8B030D-6E8A-4147-A177-3AD203B41FA5}">
                      <a16:colId xmlns:a16="http://schemas.microsoft.com/office/drawing/2014/main" val="97457058"/>
                    </a:ext>
                  </a:extLst>
                </a:gridCol>
                <a:gridCol w="526988">
                  <a:extLst>
                    <a:ext uri="{9D8B030D-6E8A-4147-A177-3AD203B41FA5}">
                      <a16:colId xmlns:a16="http://schemas.microsoft.com/office/drawing/2014/main" val="3002193371"/>
                    </a:ext>
                  </a:extLst>
                </a:gridCol>
                <a:gridCol w="370562">
                  <a:extLst>
                    <a:ext uri="{9D8B030D-6E8A-4147-A177-3AD203B41FA5}">
                      <a16:colId xmlns:a16="http://schemas.microsoft.com/office/drawing/2014/main" val="1067218163"/>
                    </a:ext>
                  </a:extLst>
                </a:gridCol>
                <a:gridCol w="338669">
                  <a:extLst>
                    <a:ext uri="{9D8B030D-6E8A-4147-A177-3AD203B41FA5}">
                      <a16:colId xmlns:a16="http://schemas.microsoft.com/office/drawing/2014/main" val="3060923187"/>
                    </a:ext>
                  </a:extLst>
                </a:gridCol>
                <a:gridCol w="1427575">
                  <a:extLst>
                    <a:ext uri="{9D8B030D-6E8A-4147-A177-3AD203B41FA5}">
                      <a16:colId xmlns:a16="http://schemas.microsoft.com/office/drawing/2014/main" val="155696034"/>
                    </a:ext>
                  </a:extLst>
                </a:gridCol>
                <a:gridCol w="448015">
                  <a:extLst>
                    <a:ext uri="{9D8B030D-6E8A-4147-A177-3AD203B41FA5}">
                      <a16:colId xmlns:a16="http://schemas.microsoft.com/office/drawing/2014/main" val="294391096"/>
                    </a:ext>
                  </a:extLst>
                </a:gridCol>
              </a:tblGrid>
              <a:tr h="192115">
                <a:tc>
                  <a:txBody>
                    <a:bodyPr/>
                    <a:lstStyle/>
                    <a:p>
                      <a:pPr marL="0" marR="0">
                        <a:lnSpc>
                          <a:spcPct val="115000"/>
                        </a:lnSpc>
                        <a:spcBef>
                          <a:spcPts val="0"/>
                        </a:spcBef>
                        <a:spcAft>
                          <a:spcPts val="0"/>
                        </a:spcAft>
                      </a:pPr>
                      <a:r>
                        <a:rPr lang="en-US" sz="900">
                          <a:effectLst/>
                        </a:rPr>
                        <a:t>Bill</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gridSpan="3">
                  <a:txBody>
                    <a:bodyPr/>
                    <a:lstStyle/>
                    <a:p>
                      <a:pPr marL="0" marR="0" algn="ctr">
                        <a:lnSpc>
                          <a:spcPct val="115000"/>
                        </a:lnSpc>
                        <a:spcBef>
                          <a:spcPts val="0"/>
                        </a:spcBef>
                        <a:spcAft>
                          <a:spcPts val="0"/>
                        </a:spcAft>
                      </a:pPr>
                      <a:r>
                        <a:rPr lang="en-US" sz="1100">
                          <a:effectLst/>
                        </a:rPr>
                        <a:t>Vietnam Trade (2006)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1100">
                          <a:effectLst/>
                        </a:rPr>
                        <a:t>Andean Trade Preference Act (2007)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hMerge="1">
                  <a:txBody>
                    <a:bodyPr/>
                    <a:lstStyle/>
                    <a:p>
                      <a:endParaRPr lang="en-US"/>
                    </a:p>
                  </a:txBody>
                  <a:tcPr/>
                </a:tc>
                <a:tc hMerge="1">
                  <a:txBody>
                    <a:bodyPr/>
                    <a:lstStyle/>
                    <a:p>
                      <a:endParaRPr lang="en-US"/>
                    </a:p>
                  </a:txBody>
                  <a:tcPr/>
                </a:tc>
                <a:tc gridSpan="3">
                  <a:txBody>
                    <a:bodyPr/>
                    <a:lstStyle/>
                    <a:p>
                      <a:pPr marL="0" marR="0" algn="ctr">
                        <a:lnSpc>
                          <a:spcPct val="115000"/>
                        </a:lnSpc>
                        <a:spcBef>
                          <a:spcPts val="0"/>
                        </a:spcBef>
                        <a:spcAft>
                          <a:spcPts val="0"/>
                        </a:spcAft>
                      </a:pPr>
                      <a:r>
                        <a:rPr lang="en-US" sz="1100">
                          <a:effectLst/>
                        </a:rPr>
                        <a:t>Export Natural Gas (2014)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9218199"/>
                  </a:ext>
                </a:extLst>
              </a:tr>
              <a:tr h="189837">
                <a:tc>
                  <a:txBody>
                    <a:bodyPr/>
                    <a:lstStyle/>
                    <a:p>
                      <a:pPr marL="0" marR="0">
                        <a:lnSpc>
                          <a:spcPct val="115000"/>
                        </a:lnSpc>
                        <a:spcBef>
                          <a:spcPts val="0"/>
                        </a:spcBef>
                        <a:spcAft>
                          <a:spcPts val="0"/>
                        </a:spcAft>
                      </a:pPr>
                      <a:r>
                        <a:rPr lang="en-US" sz="900">
                          <a:effectLst/>
                        </a:rPr>
                        <a:t>Variable</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000">
                          <a:effectLst/>
                        </a:rPr>
                        <a:t>Coefficient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0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000">
                          <a:effectLst/>
                        </a:rPr>
                        <a:t>Coefficient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0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000">
                          <a:effectLst/>
                        </a:rPr>
                        <a:t>Coefficient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0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722130073"/>
                  </a:ext>
                </a:extLst>
              </a:tr>
              <a:tr h="192115">
                <a:tc>
                  <a:txBody>
                    <a:bodyPr/>
                    <a:lstStyle/>
                    <a:p>
                      <a:pPr marL="0" marR="0">
                        <a:lnSpc>
                          <a:spcPct val="115000"/>
                        </a:lnSpc>
                        <a:spcBef>
                          <a:spcPts val="0"/>
                        </a:spcBef>
                        <a:spcAft>
                          <a:spcPts val="0"/>
                        </a:spcAft>
                      </a:pPr>
                      <a:r>
                        <a:rPr lang="en-US" sz="900">
                          <a:effectLst/>
                        </a:rPr>
                        <a:t>(Intercept)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33.19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-19.21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-1.37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925654546"/>
                  </a:ext>
                </a:extLst>
              </a:tr>
              <a:tr h="192115">
                <a:tc>
                  <a:txBody>
                    <a:bodyPr/>
                    <a:lstStyle/>
                    <a:p>
                      <a:pPr marL="0" marR="0">
                        <a:lnSpc>
                          <a:spcPct val="115000"/>
                        </a:lnSpc>
                        <a:spcBef>
                          <a:spcPts val="0"/>
                        </a:spcBef>
                        <a:spcAft>
                          <a:spcPts val="0"/>
                        </a:spcAft>
                      </a:pPr>
                      <a:r>
                        <a:rPr lang="en-US" sz="900">
                          <a:effectLst/>
                        </a:rPr>
                        <a:t>voteWparty</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25.36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182.08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0.66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750070023"/>
                  </a:ext>
                </a:extLst>
              </a:tr>
              <a:tr h="192115">
                <a:tc>
                  <a:txBody>
                    <a:bodyPr/>
                    <a:lstStyle/>
                    <a:p>
                      <a:pPr marL="0" marR="0">
                        <a:lnSpc>
                          <a:spcPct val="115000"/>
                        </a:lnSpc>
                        <a:spcBef>
                          <a:spcPts val="0"/>
                        </a:spcBef>
                        <a:spcAft>
                          <a:spcPts val="0"/>
                        </a:spcAft>
                      </a:pPr>
                      <a:r>
                        <a:rPr lang="en-US" sz="900">
                          <a:effectLst/>
                        </a:rPr>
                        <a:t>MgtOcc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-13.33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-13.41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0.03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914128182"/>
                  </a:ext>
                </a:extLst>
              </a:tr>
              <a:tr h="192115">
                <a:tc>
                  <a:txBody>
                    <a:bodyPr/>
                    <a:lstStyle/>
                    <a:p>
                      <a:pPr marL="0" marR="0">
                        <a:lnSpc>
                          <a:spcPct val="115000"/>
                        </a:lnSpc>
                        <a:spcBef>
                          <a:spcPts val="0"/>
                        </a:spcBef>
                        <a:spcAft>
                          <a:spcPts val="0"/>
                        </a:spcAft>
                      </a:pPr>
                      <a:r>
                        <a:rPr lang="en-US" sz="900">
                          <a:effectLst/>
                        </a:rPr>
                        <a:t>ServOcc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-8.73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5.97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-7.90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923323952"/>
                  </a:ext>
                </a:extLst>
              </a:tr>
              <a:tr h="192115">
                <a:tc>
                  <a:txBody>
                    <a:bodyPr/>
                    <a:lstStyle/>
                    <a:p>
                      <a:pPr marL="0" marR="0">
                        <a:lnSpc>
                          <a:spcPct val="115000"/>
                        </a:lnSpc>
                        <a:spcBef>
                          <a:spcPts val="0"/>
                        </a:spcBef>
                        <a:spcAft>
                          <a:spcPts val="0"/>
                        </a:spcAft>
                      </a:pPr>
                      <a:r>
                        <a:rPr lang="en-US" sz="900">
                          <a:effectLst/>
                        </a:rPr>
                        <a:t>SalesOcc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-11.52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-34.65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4.97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4155134972"/>
                  </a:ext>
                </a:extLst>
              </a:tr>
              <a:tr h="192115">
                <a:tc>
                  <a:txBody>
                    <a:bodyPr/>
                    <a:lstStyle/>
                    <a:p>
                      <a:pPr marL="0" marR="0">
                        <a:lnSpc>
                          <a:spcPct val="115000"/>
                        </a:lnSpc>
                        <a:spcBef>
                          <a:spcPts val="0"/>
                        </a:spcBef>
                        <a:spcAft>
                          <a:spcPts val="0"/>
                        </a:spcAft>
                      </a:pPr>
                      <a:r>
                        <a:rPr lang="en-US" sz="900">
                          <a:effectLst/>
                        </a:rPr>
                        <a:t>NROcc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-3.26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2.42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4.93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548379732"/>
                  </a:ext>
                </a:extLst>
              </a:tr>
              <a:tr h="192115">
                <a:tc>
                  <a:txBody>
                    <a:bodyPr/>
                    <a:lstStyle/>
                    <a:p>
                      <a:pPr marL="0" marR="0">
                        <a:lnSpc>
                          <a:spcPct val="115000"/>
                        </a:lnSpc>
                        <a:spcBef>
                          <a:spcPts val="0"/>
                        </a:spcBef>
                        <a:spcAft>
                          <a:spcPts val="0"/>
                        </a:spcAft>
                      </a:pPr>
                      <a:r>
                        <a:rPr lang="en-US" sz="900">
                          <a:effectLst/>
                        </a:rPr>
                        <a:t>TransOcc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-7.80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-0.37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-0.46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527241341"/>
                  </a:ext>
                </a:extLst>
              </a:tr>
              <a:tr h="192115">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781158241"/>
                  </a:ext>
                </a:extLst>
              </a:tr>
              <a:tr h="192115">
                <a:tc>
                  <a:txBody>
                    <a:bodyPr/>
                    <a:lstStyle/>
                    <a:p>
                      <a:pPr marL="0" marR="0">
                        <a:lnSpc>
                          <a:spcPct val="115000"/>
                        </a:lnSpc>
                        <a:spcBef>
                          <a:spcPts val="0"/>
                        </a:spcBef>
                        <a:spcAft>
                          <a:spcPts val="0"/>
                        </a:spcAft>
                      </a:pPr>
                      <a:r>
                        <a:rPr lang="en-US" sz="900">
                          <a:effectLst/>
                        </a:rPr>
                        <a:t>(Intercept)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-1.33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-75.05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-0.54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668225523"/>
                  </a:ext>
                </a:extLst>
              </a:tr>
              <a:tr h="192115">
                <a:tc>
                  <a:txBody>
                    <a:bodyPr/>
                    <a:lstStyle/>
                    <a:p>
                      <a:pPr marL="0" marR="0">
                        <a:lnSpc>
                          <a:spcPct val="115000"/>
                        </a:lnSpc>
                        <a:spcBef>
                          <a:spcPts val="0"/>
                        </a:spcBef>
                        <a:spcAft>
                          <a:spcPts val="0"/>
                        </a:spcAft>
                      </a:pPr>
                      <a:r>
                        <a:rPr lang="en-US" sz="900">
                          <a:effectLst/>
                        </a:rPr>
                        <a:t>voteWparty</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25.52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990.50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1.01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666485712"/>
                  </a:ext>
                </a:extLst>
              </a:tr>
              <a:tr h="192115">
                <a:tc>
                  <a:txBody>
                    <a:bodyPr/>
                    <a:lstStyle/>
                    <a:p>
                      <a:pPr marL="0" marR="0">
                        <a:lnSpc>
                          <a:spcPct val="115000"/>
                        </a:lnSpc>
                        <a:spcBef>
                          <a:spcPts val="0"/>
                        </a:spcBef>
                        <a:spcAft>
                          <a:spcPts val="0"/>
                        </a:spcAft>
                      </a:pPr>
                      <a:r>
                        <a:rPr lang="en-US" sz="900">
                          <a:effectLst/>
                        </a:rPr>
                        <a:t>AgInd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0.10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-19.28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0.605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3369130384"/>
                  </a:ext>
                </a:extLst>
              </a:tr>
              <a:tr h="192115">
                <a:tc>
                  <a:txBody>
                    <a:bodyPr/>
                    <a:lstStyle/>
                    <a:p>
                      <a:pPr marL="0" marR="0">
                        <a:lnSpc>
                          <a:spcPct val="115000"/>
                        </a:lnSpc>
                        <a:spcBef>
                          <a:spcPts val="0"/>
                        </a:spcBef>
                        <a:spcAft>
                          <a:spcPts val="0"/>
                        </a:spcAft>
                      </a:pPr>
                      <a:r>
                        <a:rPr lang="en-US" sz="900">
                          <a:effectLst/>
                        </a:rPr>
                        <a:t>ConInd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-0.79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-99.22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1.98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798731524"/>
                  </a:ext>
                </a:extLst>
              </a:tr>
              <a:tr h="192115">
                <a:tc>
                  <a:txBody>
                    <a:bodyPr/>
                    <a:lstStyle/>
                    <a:p>
                      <a:pPr marL="0" marR="0">
                        <a:lnSpc>
                          <a:spcPct val="115000"/>
                        </a:lnSpc>
                        <a:spcBef>
                          <a:spcPts val="0"/>
                        </a:spcBef>
                        <a:spcAft>
                          <a:spcPts val="0"/>
                        </a:spcAft>
                      </a:pPr>
                      <a:r>
                        <a:rPr lang="en-US" sz="900">
                          <a:effectLst/>
                        </a:rPr>
                        <a:t>ManInd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-83.94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1.09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314437391"/>
                  </a:ext>
                </a:extLst>
              </a:tr>
              <a:tr h="192115">
                <a:tc>
                  <a:txBody>
                    <a:bodyPr/>
                    <a:lstStyle/>
                    <a:p>
                      <a:pPr marL="0" marR="0">
                        <a:lnSpc>
                          <a:spcPct val="115000"/>
                        </a:lnSpc>
                        <a:spcBef>
                          <a:spcPts val="0"/>
                        </a:spcBef>
                        <a:spcAft>
                          <a:spcPts val="0"/>
                        </a:spcAft>
                      </a:pPr>
                      <a:r>
                        <a:rPr lang="en-US" sz="900">
                          <a:effectLst/>
                        </a:rPr>
                        <a:t>WholeInd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0.54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36.91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-0.41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4026244129"/>
                  </a:ext>
                </a:extLst>
              </a:tr>
              <a:tr h="192115">
                <a:tc>
                  <a:txBody>
                    <a:bodyPr/>
                    <a:lstStyle/>
                    <a:p>
                      <a:pPr marL="0" marR="0">
                        <a:lnSpc>
                          <a:spcPct val="115000"/>
                        </a:lnSpc>
                        <a:spcBef>
                          <a:spcPts val="0"/>
                        </a:spcBef>
                        <a:spcAft>
                          <a:spcPts val="0"/>
                        </a:spcAft>
                      </a:pPr>
                      <a:r>
                        <a:rPr lang="en-US" sz="900">
                          <a:effectLst/>
                        </a:rPr>
                        <a:t>RetInd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-0.29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-159.42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2.53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3558866936"/>
                  </a:ext>
                </a:extLst>
              </a:tr>
              <a:tr h="192115">
                <a:tc>
                  <a:txBody>
                    <a:bodyPr/>
                    <a:lstStyle/>
                    <a:p>
                      <a:pPr marL="0" marR="0">
                        <a:lnSpc>
                          <a:spcPct val="115000"/>
                        </a:lnSpc>
                        <a:spcBef>
                          <a:spcPts val="0"/>
                        </a:spcBef>
                        <a:spcAft>
                          <a:spcPts val="0"/>
                        </a:spcAft>
                      </a:pPr>
                      <a:r>
                        <a:rPr lang="en-US" sz="900">
                          <a:effectLst/>
                        </a:rPr>
                        <a:t>TransInd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-2.09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-28.33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-0.88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179063845"/>
                  </a:ext>
                </a:extLst>
              </a:tr>
              <a:tr h="192115">
                <a:tc>
                  <a:txBody>
                    <a:bodyPr/>
                    <a:lstStyle/>
                    <a:p>
                      <a:pPr marL="0" marR="0">
                        <a:lnSpc>
                          <a:spcPct val="115000"/>
                        </a:lnSpc>
                        <a:spcBef>
                          <a:spcPts val="0"/>
                        </a:spcBef>
                        <a:spcAft>
                          <a:spcPts val="0"/>
                        </a:spcAft>
                      </a:pPr>
                      <a:r>
                        <a:rPr lang="en-US" sz="900">
                          <a:effectLst/>
                        </a:rPr>
                        <a:t>InfoInd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0.19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20.75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-0.62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159810473"/>
                  </a:ext>
                </a:extLst>
              </a:tr>
              <a:tr h="192115">
                <a:tc>
                  <a:txBody>
                    <a:bodyPr/>
                    <a:lstStyle/>
                    <a:p>
                      <a:pPr marL="0" marR="0">
                        <a:lnSpc>
                          <a:spcPct val="115000"/>
                        </a:lnSpc>
                        <a:spcBef>
                          <a:spcPts val="0"/>
                        </a:spcBef>
                        <a:spcAft>
                          <a:spcPts val="0"/>
                        </a:spcAft>
                      </a:pPr>
                      <a:r>
                        <a:rPr lang="en-US" sz="900">
                          <a:effectLst/>
                        </a:rPr>
                        <a:t>FinInd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-0.29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-108.99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2.79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224691687"/>
                  </a:ext>
                </a:extLst>
              </a:tr>
              <a:tr h="192115">
                <a:tc>
                  <a:txBody>
                    <a:bodyPr/>
                    <a:lstStyle/>
                    <a:p>
                      <a:pPr marL="0" marR="0">
                        <a:lnSpc>
                          <a:spcPct val="115000"/>
                        </a:lnSpc>
                        <a:spcBef>
                          <a:spcPts val="0"/>
                        </a:spcBef>
                        <a:spcAft>
                          <a:spcPts val="0"/>
                        </a:spcAft>
                      </a:pPr>
                      <a:r>
                        <a:rPr lang="en-US" sz="900">
                          <a:effectLst/>
                        </a:rPr>
                        <a:t>ProfInd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-0.68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-97.99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-1.02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1705390218"/>
                  </a:ext>
                </a:extLst>
              </a:tr>
              <a:tr h="192115">
                <a:tc>
                  <a:txBody>
                    <a:bodyPr/>
                    <a:lstStyle/>
                    <a:p>
                      <a:pPr marL="0" marR="0">
                        <a:lnSpc>
                          <a:spcPct val="115000"/>
                        </a:lnSpc>
                        <a:spcBef>
                          <a:spcPts val="0"/>
                        </a:spcBef>
                        <a:spcAft>
                          <a:spcPts val="0"/>
                        </a:spcAft>
                      </a:pPr>
                      <a:r>
                        <a:rPr lang="en-US" sz="900">
                          <a:effectLst/>
                        </a:rPr>
                        <a:t>EduInd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-3.44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-108.30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-3.91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3008562653"/>
                  </a:ext>
                </a:extLst>
              </a:tr>
              <a:tr h="192115">
                <a:tc>
                  <a:txBody>
                    <a:bodyPr/>
                    <a:lstStyle/>
                    <a:p>
                      <a:pPr marL="0" marR="0">
                        <a:lnSpc>
                          <a:spcPct val="115000"/>
                        </a:lnSpc>
                        <a:spcBef>
                          <a:spcPts val="0"/>
                        </a:spcBef>
                        <a:spcAft>
                          <a:spcPts val="0"/>
                        </a:spcAft>
                      </a:pPr>
                      <a:r>
                        <a:rPr lang="en-US" sz="900">
                          <a:effectLst/>
                        </a:rPr>
                        <a:t>ArtsInd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-0.88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14.50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-1.98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662174629"/>
                  </a:ext>
                </a:extLst>
              </a:tr>
              <a:tr h="192115">
                <a:tc>
                  <a:txBody>
                    <a:bodyPr/>
                    <a:lstStyle/>
                    <a:p>
                      <a:pPr marL="0" marR="0">
                        <a:lnSpc>
                          <a:spcPct val="115000"/>
                        </a:lnSpc>
                        <a:spcBef>
                          <a:spcPts val="0"/>
                        </a:spcBef>
                        <a:spcAft>
                          <a:spcPts val="0"/>
                        </a:spcAft>
                      </a:pPr>
                      <a:r>
                        <a:rPr lang="en-US" sz="900">
                          <a:effectLst/>
                        </a:rPr>
                        <a:t>ServInd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-0.59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46.88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-0.93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3350965135"/>
                  </a:ext>
                </a:extLst>
              </a:tr>
              <a:tr h="192115">
                <a:tc>
                  <a:txBody>
                    <a:bodyPr/>
                    <a:lstStyle/>
                    <a:p>
                      <a:pPr marL="0" marR="0">
                        <a:lnSpc>
                          <a:spcPct val="115000"/>
                        </a:lnSpc>
                        <a:spcBef>
                          <a:spcPts val="0"/>
                        </a:spcBef>
                        <a:spcAft>
                          <a:spcPts val="0"/>
                        </a:spcAft>
                      </a:pPr>
                      <a:r>
                        <a:rPr lang="en-US" sz="900" dirty="0" err="1">
                          <a:effectLst/>
                        </a:rPr>
                        <a:t>PubInd</a:t>
                      </a:r>
                      <a:endParaRPr lang="en-US" sz="1100" dirty="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dirty="0">
                          <a:effectLst/>
                        </a:rPr>
                        <a:t>-0.07</a:t>
                      </a:r>
                      <a:endParaRPr lang="en-US" sz="1100" dirty="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-48.12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41" marR="68341" marT="0" marB="0"/>
                </a:tc>
                <a:tc>
                  <a:txBody>
                    <a:bodyPr/>
                    <a:lstStyle/>
                    <a:p>
                      <a:pPr marL="0" marR="0" algn="r">
                        <a:lnSpc>
                          <a:spcPct val="115000"/>
                        </a:lnSpc>
                        <a:spcBef>
                          <a:spcPts val="0"/>
                        </a:spcBef>
                        <a:spcAft>
                          <a:spcPts val="0"/>
                        </a:spcAft>
                      </a:pPr>
                      <a:r>
                        <a:rPr lang="en-US" sz="1100">
                          <a:effectLst/>
                        </a:rPr>
                        <a:t>1.25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tc>
                  <a:txBody>
                    <a:bodyPr/>
                    <a:lstStyle/>
                    <a:p>
                      <a:pPr marL="0" marR="0">
                        <a:lnSpc>
                          <a:spcPct val="115000"/>
                        </a:lnSpc>
                        <a:spcBef>
                          <a:spcPts val="0"/>
                        </a:spcBef>
                        <a:spcAft>
                          <a:spcPts val="0"/>
                        </a:spcAft>
                      </a:pPr>
                      <a:r>
                        <a:rPr lang="en-US" sz="1100" dirty="0">
                          <a:effectLst/>
                        </a:rPr>
                        <a:t>‡</a:t>
                      </a:r>
                      <a:endParaRPr lang="en-US" sz="1100" dirty="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41" marR="68341" marT="0" marB="0"/>
                </a:tc>
                <a:extLst>
                  <a:ext uri="{0D108BD9-81ED-4DB2-BD59-A6C34878D82A}">
                    <a16:rowId xmlns:a16="http://schemas.microsoft.com/office/drawing/2014/main" val="2575103471"/>
                  </a:ext>
                </a:extLst>
              </a:tr>
            </a:tbl>
          </a:graphicData>
        </a:graphic>
      </p:graphicFrame>
    </p:spTree>
    <p:extLst>
      <p:ext uri="{BB962C8B-B14F-4D97-AF65-F5344CB8AC3E}">
        <p14:creationId xmlns:p14="http://schemas.microsoft.com/office/powerpoint/2010/main" val="3791059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F6757C-5AE6-4278-8DB4-3367E70B1AA2}"/>
              </a:ext>
            </a:extLst>
          </p:cNvPr>
          <p:cNvSpPr>
            <a:spLocks noGrp="1"/>
          </p:cNvSpPr>
          <p:nvPr>
            <p:ph type="title"/>
          </p:nvPr>
        </p:nvSpPr>
        <p:spPr>
          <a:xfrm>
            <a:off x="457200" y="274638"/>
            <a:ext cx="7620000" cy="563562"/>
          </a:xfrm>
        </p:spPr>
        <p:txBody>
          <a:bodyPr/>
          <a:lstStyle/>
          <a:p>
            <a:r>
              <a:rPr lang="en-US" sz="3600" dirty="0"/>
              <a:t>Robustness Check</a:t>
            </a:r>
          </a:p>
        </p:txBody>
      </p:sp>
      <p:sp>
        <p:nvSpPr>
          <p:cNvPr id="4" name="Slide Number Placeholder 3">
            <a:extLst>
              <a:ext uri="{FF2B5EF4-FFF2-40B4-BE49-F238E27FC236}">
                <a16:creationId xmlns:a16="http://schemas.microsoft.com/office/drawing/2014/main" id="{12044485-D2E1-448A-AC0F-AB55197DF766}"/>
              </a:ext>
            </a:extLst>
          </p:cNvPr>
          <p:cNvSpPr>
            <a:spLocks noGrp="1"/>
          </p:cNvSpPr>
          <p:nvPr>
            <p:ph type="sldNum" sz="quarter" idx="12"/>
          </p:nvPr>
        </p:nvSpPr>
        <p:spPr/>
        <p:txBody>
          <a:bodyPr/>
          <a:lstStyle/>
          <a:p>
            <a:fld id="{2675EDFE-397E-43AD-AA8D-820D8A6B141B}" type="slidenum">
              <a:rPr lang="en-US" smtClean="0"/>
              <a:t>19</a:t>
            </a:fld>
            <a:endParaRPr lang="en-US"/>
          </a:p>
        </p:txBody>
      </p:sp>
      <p:graphicFrame>
        <p:nvGraphicFramePr>
          <p:cNvPr id="6" name="Table 5">
            <a:extLst>
              <a:ext uri="{FF2B5EF4-FFF2-40B4-BE49-F238E27FC236}">
                <a16:creationId xmlns:a16="http://schemas.microsoft.com/office/drawing/2014/main" id="{5652017B-82A5-4577-8AD9-37EF5707C606}"/>
              </a:ext>
            </a:extLst>
          </p:cNvPr>
          <p:cNvGraphicFramePr>
            <a:graphicFrameLocks noGrp="1"/>
          </p:cNvGraphicFramePr>
          <p:nvPr>
            <p:extLst>
              <p:ext uri="{D42A27DB-BD31-4B8C-83A1-F6EECF244321}">
                <p14:modId xmlns:p14="http://schemas.microsoft.com/office/powerpoint/2010/main" val="2678023669"/>
              </p:ext>
            </p:extLst>
          </p:nvPr>
        </p:nvGraphicFramePr>
        <p:xfrm>
          <a:off x="751911" y="1517650"/>
          <a:ext cx="3886201" cy="4819650"/>
        </p:xfrm>
        <a:graphic>
          <a:graphicData uri="http://schemas.openxmlformats.org/drawingml/2006/table">
            <a:tbl>
              <a:tblPr firstRow="1" firstCol="1" bandRow="1">
                <a:tableStyleId>{9DCAF9ED-07DC-4A11-8D7F-57B35C25682E}</a:tableStyleId>
              </a:tblPr>
              <a:tblGrid>
                <a:gridCol w="924983">
                  <a:extLst>
                    <a:ext uri="{9D8B030D-6E8A-4147-A177-3AD203B41FA5}">
                      <a16:colId xmlns:a16="http://schemas.microsoft.com/office/drawing/2014/main" val="3057579920"/>
                    </a:ext>
                  </a:extLst>
                </a:gridCol>
                <a:gridCol w="836789">
                  <a:extLst>
                    <a:ext uri="{9D8B030D-6E8A-4147-A177-3AD203B41FA5}">
                      <a16:colId xmlns:a16="http://schemas.microsoft.com/office/drawing/2014/main" val="3564967255"/>
                    </a:ext>
                  </a:extLst>
                </a:gridCol>
                <a:gridCol w="1171928">
                  <a:extLst>
                    <a:ext uri="{9D8B030D-6E8A-4147-A177-3AD203B41FA5}">
                      <a16:colId xmlns:a16="http://schemas.microsoft.com/office/drawing/2014/main" val="1563597692"/>
                    </a:ext>
                  </a:extLst>
                </a:gridCol>
                <a:gridCol w="952501">
                  <a:extLst>
                    <a:ext uri="{9D8B030D-6E8A-4147-A177-3AD203B41FA5}">
                      <a16:colId xmlns:a16="http://schemas.microsoft.com/office/drawing/2014/main" val="275067528"/>
                    </a:ext>
                  </a:extLst>
                </a:gridCol>
              </a:tblGrid>
              <a:tr h="192024">
                <a:tc gridSpan="4">
                  <a:txBody>
                    <a:bodyPr/>
                    <a:lstStyle/>
                    <a:p>
                      <a:pPr marL="0" marR="0" algn="ctr">
                        <a:lnSpc>
                          <a:spcPct val="115000"/>
                        </a:lnSpc>
                        <a:spcBef>
                          <a:spcPts val="0"/>
                        </a:spcBef>
                        <a:spcAft>
                          <a:spcPts val="0"/>
                        </a:spcAft>
                      </a:pPr>
                      <a:r>
                        <a:rPr lang="en-US" sz="1100">
                          <a:effectLst/>
                        </a:rPr>
                        <a:t>Bills to Increase Trade</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86656459"/>
                  </a:ext>
                </a:extLst>
              </a:tr>
              <a:tr h="192024">
                <a:tc>
                  <a:txBody>
                    <a:bodyPr/>
                    <a:lstStyle/>
                    <a:p>
                      <a:pPr marL="0" marR="0">
                        <a:lnSpc>
                          <a:spcPct val="115000"/>
                        </a:lnSpc>
                        <a:spcBef>
                          <a:spcPts val="0"/>
                        </a:spcBef>
                        <a:spcAft>
                          <a:spcPts val="0"/>
                        </a:spcAft>
                      </a:pPr>
                      <a:r>
                        <a:rPr lang="en-US" sz="1100">
                          <a:effectLst/>
                        </a:rPr>
                        <a:t>Variable</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Coefficient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P-Value</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639795983"/>
                  </a:ext>
                </a:extLst>
              </a:tr>
              <a:tr h="192024">
                <a:tc>
                  <a:txBody>
                    <a:bodyPr/>
                    <a:lstStyle/>
                    <a:p>
                      <a:pPr marL="0" marR="0">
                        <a:lnSpc>
                          <a:spcPct val="115000"/>
                        </a:lnSpc>
                        <a:spcBef>
                          <a:spcPts val="0"/>
                        </a:spcBef>
                        <a:spcAft>
                          <a:spcPts val="0"/>
                        </a:spcAft>
                      </a:pPr>
                      <a:r>
                        <a:rPr lang="en-US" sz="1100">
                          <a:effectLst/>
                        </a:rPr>
                        <a:t>(Intercept)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32.80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0.10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064059410"/>
                  </a:ext>
                </a:extLst>
              </a:tr>
              <a:tr h="192024">
                <a:tc>
                  <a:txBody>
                    <a:bodyPr/>
                    <a:lstStyle/>
                    <a:p>
                      <a:pPr marL="0" marR="0">
                        <a:lnSpc>
                          <a:spcPct val="115000"/>
                        </a:lnSpc>
                        <a:spcBef>
                          <a:spcPts val="0"/>
                        </a:spcBef>
                        <a:spcAft>
                          <a:spcPts val="0"/>
                        </a:spcAft>
                      </a:pPr>
                      <a:r>
                        <a:rPr lang="en-US" sz="1100">
                          <a:effectLst/>
                        </a:rPr>
                        <a:t>voteWparty</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25.65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783004370"/>
                  </a:ext>
                </a:extLst>
              </a:tr>
              <a:tr h="192024">
                <a:tc>
                  <a:txBody>
                    <a:bodyPr/>
                    <a:lstStyle/>
                    <a:p>
                      <a:pPr marL="0" marR="0">
                        <a:lnSpc>
                          <a:spcPct val="115000"/>
                        </a:lnSpc>
                        <a:spcBef>
                          <a:spcPts val="0"/>
                        </a:spcBef>
                        <a:spcAft>
                          <a:spcPts val="0"/>
                        </a:spcAft>
                      </a:pPr>
                      <a:r>
                        <a:rPr lang="en-US" sz="1100">
                          <a:effectLst/>
                        </a:rPr>
                        <a:t>MgtOcc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-13.24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901336361"/>
                  </a:ext>
                </a:extLst>
              </a:tr>
              <a:tr h="192024">
                <a:tc>
                  <a:txBody>
                    <a:bodyPr/>
                    <a:lstStyle/>
                    <a:p>
                      <a:pPr marL="0" marR="0">
                        <a:lnSpc>
                          <a:spcPct val="115000"/>
                        </a:lnSpc>
                        <a:spcBef>
                          <a:spcPts val="0"/>
                        </a:spcBef>
                        <a:spcAft>
                          <a:spcPts val="0"/>
                        </a:spcAft>
                      </a:pPr>
                      <a:r>
                        <a:rPr lang="en-US" sz="1100">
                          <a:effectLst/>
                        </a:rPr>
                        <a:t>ServOcc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-8.68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3933947995"/>
                  </a:ext>
                </a:extLst>
              </a:tr>
              <a:tr h="192024">
                <a:tc>
                  <a:txBody>
                    <a:bodyPr/>
                    <a:lstStyle/>
                    <a:p>
                      <a:pPr marL="0" marR="0">
                        <a:lnSpc>
                          <a:spcPct val="115000"/>
                        </a:lnSpc>
                        <a:spcBef>
                          <a:spcPts val="0"/>
                        </a:spcBef>
                        <a:spcAft>
                          <a:spcPts val="0"/>
                        </a:spcAft>
                      </a:pPr>
                      <a:r>
                        <a:rPr lang="en-US" sz="1100">
                          <a:effectLst/>
                        </a:rPr>
                        <a:t>SalesOcc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-11.46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3739726741"/>
                  </a:ext>
                </a:extLst>
              </a:tr>
              <a:tr h="192024">
                <a:tc>
                  <a:txBody>
                    <a:bodyPr/>
                    <a:lstStyle/>
                    <a:p>
                      <a:pPr marL="0" marR="0">
                        <a:lnSpc>
                          <a:spcPct val="115000"/>
                        </a:lnSpc>
                        <a:spcBef>
                          <a:spcPts val="0"/>
                        </a:spcBef>
                        <a:spcAft>
                          <a:spcPts val="0"/>
                        </a:spcAft>
                      </a:pPr>
                      <a:r>
                        <a:rPr lang="en-US" sz="1100">
                          <a:effectLst/>
                        </a:rPr>
                        <a:t>NROcc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-3.23</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0.14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dirty="0">
                          <a:effectLst/>
                        </a:rPr>
                        <a:t> </a:t>
                      </a:r>
                      <a:endParaRPr lang="en-US" sz="1100" dirty="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688068496"/>
                  </a:ext>
                </a:extLst>
              </a:tr>
              <a:tr h="192024">
                <a:tc>
                  <a:txBody>
                    <a:bodyPr/>
                    <a:lstStyle/>
                    <a:p>
                      <a:pPr marL="0" marR="0">
                        <a:lnSpc>
                          <a:spcPct val="115000"/>
                        </a:lnSpc>
                        <a:spcBef>
                          <a:spcPts val="0"/>
                        </a:spcBef>
                        <a:spcAft>
                          <a:spcPts val="0"/>
                        </a:spcAft>
                      </a:pPr>
                      <a:r>
                        <a:rPr lang="en-US" sz="1100">
                          <a:effectLst/>
                        </a:rPr>
                        <a:t>TransOcc</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-7.78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3109621138"/>
                  </a:ext>
                </a:extLst>
              </a:tr>
              <a:tr h="192024">
                <a:tc>
                  <a:txBody>
                    <a:bodyPr/>
                    <a:lstStyle/>
                    <a:p>
                      <a:endParaRPr lang="en-US" sz="1000">
                        <a:solidFill>
                          <a:srgbClr val="943634"/>
                        </a:solidFill>
                        <a:effectLst/>
                        <a:latin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2155407852"/>
                  </a:ext>
                </a:extLst>
              </a:tr>
              <a:tr h="192024">
                <a:tc>
                  <a:txBody>
                    <a:bodyPr/>
                    <a:lstStyle/>
                    <a:p>
                      <a:pPr marL="0" marR="0">
                        <a:lnSpc>
                          <a:spcPct val="115000"/>
                        </a:lnSpc>
                        <a:spcBef>
                          <a:spcPts val="0"/>
                        </a:spcBef>
                        <a:spcAft>
                          <a:spcPts val="0"/>
                        </a:spcAft>
                      </a:pPr>
                      <a:r>
                        <a:rPr lang="en-US" sz="1100">
                          <a:effectLst/>
                        </a:rPr>
                        <a:t>(Intercept)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-1.60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2980638506"/>
                  </a:ext>
                </a:extLst>
              </a:tr>
              <a:tr h="192024">
                <a:tc>
                  <a:txBody>
                    <a:bodyPr/>
                    <a:lstStyle/>
                    <a:p>
                      <a:pPr marL="0" marR="0">
                        <a:lnSpc>
                          <a:spcPct val="115000"/>
                        </a:lnSpc>
                        <a:spcBef>
                          <a:spcPts val="0"/>
                        </a:spcBef>
                        <a:spcAft>
                          <a:spcPts val="0"/>
                        </a:spcAft>
                      </a:pPr>
                      <a:r>
                        <a:rPr lang="en-US" sz="1100">
                          <a:effectLst/>
                        </a:rPr>
                        <a:t>voteWparty</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25.76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4157692483"/>
                  </a:ext>
                </a:extLst>
              </a:tr>
              <a:tr h="192024">
                <a:tc>
                  <a:txBody>
                    <a:bodyPr/>
                    <a:lstStyle/>
                    <a:p>
                      <a:pPr marL="0" marR="0">
                        <a:lnSpc>
                          <a:spcPct val="115000"/>
                        </a:lnSpc>
                        <a:spcBef>
                          <a:spcPts val="0"/>
                        </a:spcBef>
                        <a:spcAft>
                          <a:spcPts val="0"/>
                        </a:spcAft>
                      </a:pPr>
                      <a:r>
                        <a:rPr lang="en-US" sz="1100">
                          <a:effectLst/>
                        </a:rPr>
                        <a:t>AgInd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0.11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0.57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736562480"/>
                  </a:ext>
                </a:extLst>
              </a:tr>
              <a:tr h="192024">
                <a:tc>
                  <a:txBody>
                    <a:bodyPr/>
                    <a:lstStyle/>
                    <a:p>
                      <a:pPr marL="0" marR="0">
                        <a:lnSpc>
                          <a:spcPct val="115000"/>
                        </a:lnSpc>
                        <a:spcBef>
                          <a:spcPts val="0"/>
                        </a:spcBef>
                        <a:spcAft>
                          <a:spcPts val="0"/>
                        </a:spcAft>
                      </a:pPr>
                      <a:r>
                        <a:rPr lang="en-US" sz="1100">
                          <a:effectLst/>
                        </a:rPr>
                        <a:t>ConInd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-0.78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0.21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95421042"/>
                  </a:ext>
                </a:extLst>
              </a:tr>
              <a:tr h="192024">
                <a:tc>
                  <a:txBody>
                    <a:bodyPr/>
                    <a:lstStyle/>
                    <a:p>
                      <a:pPr marL="0" marR="0">
                        <a:lnSpc>
                          <a:spcPct val="115000"/>
                        </a:lnSpc>
                        <a:spcBef>
                          <a:spcPts val="0"/>
                        </a:spcBef>
                        <a:spcAft>
                          <a:spcPts val="0"/>
                        </a:spcAft>
                      </a:pPr>
                      <a:r>
                        <a:rPr lang="en-US" sz="1100">
                          <a:effectLst/>
                        </a:rPr>
                        <a:t>ManInd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-1.99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2142698207"/>
                  </a:ext>
                </a:extLst>
              </a:tr>
              <a:tr h="192024">
                <a:tc>
                  <a:txBody>
                    <a:bodyPr/>
                    <a:lstStyle/>
                    <a:p>
                      <a:pPr marL="0" marR="0">
                        <a:lnSpc>
                          <a:spcPct val="115000"/>
                        </a:lnSpc>
                        <a:spcBef>
                          <a:spcPts val="0"/>
                        </a:spcBef>
                        <a:spcAft>
                          <a:spcPts val="0"/>
                        </a:spcAft>
                      </a:pPr>
                      <a:r>
                        <a:rPr lang="en-US" sz="1100">
                          <a:effectLst/>
                        </a:rPr>
                        <a:t>WholeInd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0.55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0.48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023007592"/>
                  </a:ext>
                </a:extLst>
              </a:tr>
              <a:tr h="192024">
                <a:tc>
                  <a:txBody>
                    <a:bodyPr/>
                    <a:lstStyle/>
                    <a:p>
                      <a:pPr marL="0" marR="0">
                        <a:lnSpc>
                          <a:spcPct val="115000"/>
                        </a:lnSpc>
                        <a:spcBef>
                          <a:spcPts val="0"/>
                        </a:spcBef>
                        <a:spcAft>
                          <a:spcPts val="0"/>
                        </a:spcAft>
                      </a:pPr>
                      <a:r>
                        <a:rPr lang="en-US" sz="1100">
                          <a:effectLst/>
                        </a:rPr>
                        <a:t>RetInd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-0.27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0.86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482070237"/>
                  </a:ext>
                </a:extLst>
              </a:tr>
              <a:tr h="192024">
                <a:tc>
                  <a:txBody>
                    <a:bodyPr/>
                    <a:lstStyle/>
                    <a:p>
                      <a:pPr marL="0" marR="0">
                        <a:lnSpc>
                          <a:spcPct val="115000"/>
                        </a:lnSpc>
                        <a:spcBef>
                          <a:spcPts val="0"/>
                        </a:spcBef>
                        <a:spcAft>
                          <a:spcPts val="0"/>
                        </a:spcAft>
                      </a:pPr>
                      <a:r>
                        <a:rPr lang="en-US" sz="1100">
                          <a:effectLst/>
                        </a:rPr>
                        <a:t>TransInd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-2.08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023994907"/>
                  </a:ext>
                </a:extLst>
              </a:tr>
              <a:tr h="192024">
                <a:tc>
                  <a:txBody>
                    <a:bodyPr/>
                    <a:lstStyle/>
                    <a:p>
                      <a:pPr marL="0" marR="0">
                        <a:lnSpc>
                          <a:spcPct val="115000"/>
                        </a:lnSpc>
                        <a:spcBef>
                          <a:spcPts val="0"/>
                        </a:spcBef>
                        <a:spcAft>
                          <a:spcPts val="0"/>
                        </a:spcAft>
                      </a:pPr>
                      <a:r>
                        <a:rPr lang="en-US" sz="1100">
                          <a:effectLst/>
                        </a:rPr>
                        <a:t>InfoInd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0.20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0.71</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448543919"/>
                  </a:ext>
                </a:extLst>
              </a:tr>
              <a:tr h="192024">
                <a:tc>
                  <a:txBody>
                    <a:bodyPr/>
                    <a:lstStyle/>
                    <a:p>
                      <a:pPr marL="0" marR="0">
                        <a:lnSpc>
                          <a:spcPct val="115000"/>
                        </a:lnSpc>
                        <a:spcBef>
                          <a:spcPts val="0"/>
                        </a:spcBef>
                        <a:spcAft>
                          <a:spcPts val="0"/>
                        </a:spcAft>
                      </a:pPr>
                      <a:r>
                        <a:rPr lang="en-US" sz="1100">
                          <a:effectLst/>
                        </a:rPr>
                        <a:t>FinInd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-0.28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0.74</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3085455314"/>
                  </a:ext>
                </a:extLst>
              </a:tr>
              <a:tr h="192024">
                <a:tc>
                  <a:txBody>
                    <a:bodyPr/>
                    <a:lstStyle/>
                    <a:p>
                      <a:pPr marL="0" marR="0">
                        <a:lnSpc>
                          <a:spcPct val="115000"/>
                        </a:lnSpc>
                        <a:spcBef>
                          <a:spcPts val="0"/>
                        </a:spcBef>
                        <a:spcAft>
                          <a:spcPts val="0"/>
                        </a:spcAft>
                      </a:pPr>
                      <a:r>
                        <a:rPr lang="en-US" sz="1100">
                          <a:effectLst/>
                        </a:rPr>
                        <a:t>ProfInd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-0.66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0.38</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3426995475"/>
                  </a:ext>
                </a:extLst>
              </a:tr>
              <a:tr h="192024">
                <a:tc>
                  <a:txBody>
                    <a:bodyPr/>
                    <a:lstStyle/>
                    <a:p>
                      <a:pPr marL="0" marR="0">
                        <a:lnSpc>
                          <a:spcPct val="115000"/>
                        </a:lnSpc>
                        <a:spcBef>
                          <a:spcPts val="0"/>
                        </a:spcBef>
                        <a:spcAft>
                          <a:spcPts val="0"/>
                        </a:spcAft>
                      </a:pPr>
                      <a:r>
                        <a:rPr lang="en-US" sz="1100">
                          <a:effectLst/>
                        </a:rPr>
                        <a:t>EduInd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-3.40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0.00</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3115822997"/>
                  </a:ext>
                </a:extLst>
              </a:tr>
              <a:tr h="192024">
                <a:tc>
                  <a:txBody>
                    <a:bodyPr/>
                    <a:lstStyle/>
                    <a:p>
                      <a:pPr marL="0" marR="0">
                        <a:lnSpc>
                          <a:spcPct val="115000"/>
                        </a:lnSpc>
                        <a:spcBef>
                          <a:spcPts val="0"/>
                        </a:spcBef>
                        <a:spcAft>
                          <a:spcPts val="0"/>
                        </a:spcAft>
                      </a:pPr>
                      <a:r>
                        <a:rPr lang="en-US" sz="1100">
                          <a:effectLst/>
                        </a:rPr>
                        <a:t>ArtsInd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-0.87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0.15</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2416774394"/>
                  </a:ext>
                </a:extLst>
              </a:tr>
              <a:tr h="192024">
                <a:tc>
                  <a:txBody>
                    <a:bodyPr/>
                    <a:lstStyle/>
                    <a:p>
                      <a:pPr marL="0" marR="0">
                        <a:lnSpc>
                          <a:spcPct val="115000"/>
                        </a:lnSpc>
                        <a:spcBef>
                          <a:spcPts val="0"/>
                        </a:spcBef>
                        <a:spcAft>
                          <a:spcPts val="0"/>
                        </a:spcAft>
                      </a:pPr>
                      <a:r>
                        <a:rPr lang="en-US" sz="1100">
                          <a:effectLst/>
                        </a:rPr>
                        <a:t>ServInd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-0.59</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0.52</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a:effectLst/>
                        </a:rPr>
                        <a:t> </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1960954352"/>
                  </a:ext>
                </a:extLst>
              </a:tr>
              <a:tr h="192024">
                <a:tc>
                  <a:txBody>
                    <a:bodyPr/>
                    <a:lstStyle/>
                    <a:p>
                      <a:pPr marL="0" marR="0">
                        <a:lnSpc>
                          <a:spcPct val="115000"/>
                        </a:lnSpc>
                        <a:spcBef>
                          <a:spcPts val="0"/>
                        </a:spcBef>
                        <a:spcAft>
                          <a:spcPts val="0"/>
                        </a:spcAft>
                      </a:pPr>
                      <a:r>
                        <a:rPr lang="en-US" sz="1100">
                          <a:effectLst/>
                        </a:rPr>
                        <a:t>PubInd</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-0.06</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gn="r">
                        <a:lnSpc>
                          <a:spcPct val="115000"/>
                        </a:lnSpc>
                        <a:spcBef>
                          <a:spcPts val="0"/>
                        </a:spcBef>
                        <a:spcAft>
                          <a:spcPts val="0"/>
                        </a:spcAft>
                      </a:pPr>
                      <a:r>
                        <a:rPr lang="en-US" sz="1100">
                          <a:effectLst/>
                        </a:rPr>
                        <a:t>0.87</a:t>
                      </a:r>
                      <a:endParaRPr lang="en-US" sz="110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tc>
                  <a:txBody>
                    <a:bodyPr/>
                    <a:lstStyle/>
                    <a:p>
                      <a:pPr marL="0" marR="0">
                        <a:lnSpc>
                          <a:spcPct val="115000"/>
                        </a:lnSpc>
                        <a:spcBef>
                          <a:spcPts val="0"/>
                        </a:spcBef>
                        <a:spcAft>
                          <a:spcPts val="0"/>
                        </a:spcAft>
                      </a:pPr>
                      <a:r>
                        <a:rPr lang="en-US" sz="1100" dirty="0">
                          <a:effectLst/>
                        </a:rPr>
                        <a:t> </a:t>
                      </a:r>
                      <a:endParaRPr lang="en-US" sz="1100" dirty="0">
                        <a:solidFill>
                          <a:srgbClr val="94363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309" marR="68309" marT="0" marB="0"/>
                </a:tc>
                <a:extLst>
                  <a:ext uri="{0D108BD9-81ED-4DB2-BD59-A6C34878D82A}">
                    <a16:rowId xmlns:a16="http://schemas.microsoft.com/office/drawing/2014/main" val="4289747026"/>
                  </a:ext>
                </a:extLst>
              </a:tr>
            </a:tbl>
          </a:graphicData>
        </a:graphic>
      </p:graphicFrame>
      <p:sp>
        <p:nvSpPr>
          <p:cNvPr id="7" name="Rectangle 6">
            <a:extLst>
              <a:ext uri="{FF2B5EF4-FFF2-40B4-BE49-F238E27FC236}">
                <a16:creationId xmlns:a16="http://schemas.microsoft.com/office/drawing/2014/main" id="{A57083CF-83B8-461E-9B8B-D684116068D1}"/>
              </a:ext>
            </a:extLst>
          </p:cNvPr>
          <p:cNvSpPr/>
          <p:nvPr/>
        </p:nvSpPr>
        <p:spPr>
          <a:xfrm>
            <a:off x="4953000" y="2133600"/>
            <a:ext cx="2743200" cy="2585323"/>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The natural gas regression is a bit more complex than the others to interpret </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Some industries would prefer to export their products, other industries would prefer to have lower gas prices. </a:t>
            </a:r>
            <a:endParaRPr lang="en-US" dirty="0"/>
          </a:p>
        </p:txBody>
      </p:sp>
      <p:sp>
        <p:nvSpPr>
          <p:cNvPr id="9" name="Rectangle 8">
            <a:extLst>
              <a:ext uri="{FF2B5EF4-FFF2-40B4-BE49-F238E27FC236}">
                <a16:creationId xmlns:a16="http://schemas.microsoft.com/office/drawing/2014/main" id="{277B0847-6541-4901-8CD6-88C4EFBB670D}"/>
              </a:ext>
            </a:extLst>
          </p:cNvPr>
          <p:cNvSpPr/>
          <p:nvPr/>
        </p:nvSpPr>
        <p:spPr>
          <a:xfrm>
            <a:off x="228600" y="1021963"/>
            <a:ext cx="4932825" cy="383759"/>
          </a:xfrm>
          <a:prstGeom prst="rect">
            <a:avLst/>
          </a:prstGeom>
        </p:spPr>
        <p:txBody>
          <a:bodyPr wrap="none">
            <a:spAutoFit/>
          </a:bodyPr>
          <a:lstStyle/>
          <a:p>
            <a:pPr algn="ctr">
              <a:lnSpc>
                <a:spcPct val="115000"/>
              </a:lnSpc>
              <a:spcBef>
                <a:spcPts val="1000"/>
              </a:spcBef>
            </a:pPr>
            <a:r>
              <a:rPr lang="en-US" b="1" dirty="0">
                <a:solidFill>
                  <a:srgbClr val="4F81BD"/>
                </a:solidFill>
                <a:latin typeface="Cambria" panose="02040503050406030204" pitchFamily="18" charset="0"/>
                <a:ea typeface="Times New Roman" panose="02020603050405020304" pitchFamily="18" charset="0"/>
                <a:cs typeface="Times New Roman" panose="02020603050405020304" pitchFamily="18" charset="0"/>
              </a:rPr>
              <a:t>6.3.2. Bills to Increase Trade w/o Natural Gas</a:t>
            </a:r>
          </a:p>
        </p:txBody>
      </p:sp>
    </p:spTree>
    <p:extLst>
      <p:ext uri="{BB962C8B-B14F-4D97-AF65-F5344CB8AC3E}">
        <p14:creationId xmlns:p14="http://schemas.microsoft.com/office/powerpoint/2010/main" val="34918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a:bodyPr>
          <a:lstStyle/>
          <a:p>
            <a:pPr marL="114300" indent="0">
              <a:buNone/>
            </a:pPr>
            <a:endParaRPr lang="en-US" dirty="0"/>
          </a:p>
          <a:p>
            <a:pPr marL="114300" indent="0">
              <a:buNone/>
            </a:pPr>
            <a:r>
              <a:rPr lang="en-US" dirty="0"/>
              <a:t>This research attempts to answer the question, “are sanctions the U.S. imposes on foreign countries motivated by trade protectionism”? </a:t>
            </a:r>
          </a:p>
          <a:p>
            <a:pPr marL="114300" indent="0">
              <a:buNone/>
            </a:pPr>
            <a:endParaRPr lang="en-US" dirty="0"/>
          </a:p>
          <a:p>
            <a:pPr marL="114300" indent="0">
              <a:buNone/>
            </a:pPr>
            <a:r>
              <a:rPr lang="en-US" dirty="0"/>
              <a:t>Using sanctions votes in the U.S. House of Representatives from 2005-2015 and industry data within a given Congressional District, the empirical analysis indicates that with some types of sanctions bills and certain industries, Representatives’ votes may be affected by the prevalence of industries within their district.   </a:t>
            </a:r>
            <a:br>
              <a:rPr lang="en-US" dirty="0"/>
            </a:br>
            <a:br>
              <a:rPr lang="en-US" dirty="0"/>
            </a:br>
            <a:endParaRPr lang="en-US" dirty="0"/>
          </a:p>
        </p:txBody>
      </p:sp>
      <p:sp>
        <p:nvSpPr>
          <p:cNvPr id="6" name="Slide Number Placeholder 5"/>
          <p:cNvSpPr>
            <a:spLocks noGrp="1"/>
          </p:cNvSpPr>
          <p:nvPr>
            <p:ph type="sldNum" sz="quarter" idx="12"/>
          </p:nvPr>
        </p:nvSpPr>
        <p:spPr/>
        <p:txBody>
          <a:bodyPr/>
          <a:lstStyle/>
          <a:p>
            <a:fld id="{2675EDFE-397E-43AD-AA8D-820D8A6B141B}" type="slidenum">
              <a:rPr lang="en-US" smtClean="0"/>
              <a:t>2</a:t>
            </a:fld>
            <a:endParaRPr lang="en-US"/>
          </a:p>
        </p:txBody>
      </p:sp>
    </p:spTree>
    <p:extLst>
      <p:ext uri="{BB962C8B-B14F-4D97-AF65-F5344CB8AC3E}">
        <p14:creationId xmlns:p14="http://schemas.microsoft.com/office/powerpoint/2010/main" val="3572867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57200" y="1600200"/>
            <a:ext cx="7620000" cy="5105400"/>
          </a:xfrm>
        </p:spPr>
        <p:txBody>
          <a:bodyPr>
            <a:normAutofit fontScale="92500" lnSpcReduction="10000"/>
          </a:bodyPr>
          <a:lstStyle/>
          <a:p>
            <a:pPr marL="114300" indent="0">
              <a:buNone/>
            </a:pPr>
            <a:r>
              <a:rPr lang="en-US" dirty="0"/>
              <a:t>Are sanctions motivated by trade protectionism? Probably. Constituency explains much of the voting behavior. </a:t>
            </a:r>
          </a:p>
          <a:p>
            <a:endParaRPr lang="en-US" dirty="0"/>
          </a:p>
          <a:p>
            <a:endParaRPr lang="en-US" dirty="0"/>
          </a:p>
          <a:p>
            <a:pPr marL="114300" indent="0">
              <a:buNone/>
            </a:pPr>
            <a:r>
              <a:rPr lang="en-US" dirty="0"/>
              <a:t>This sanctions voting behavior clearly violated the intent of the WTO and quite possibly the actual agreements. Many of the states sanctioned are not yet members of the WTO (i.e. Syria, Iran, Libya, Sudan, North Korea), but Burma is. In the case of </a:t>
            </a:r>
            <a:r>
              <a:rPr lang="en-US" b="1" dirty="0"/>
              <a:t>Burma</a:t>
            </a:r>
            <a:r>
              <a:rPr lang="en-US" dirty="0"/>
              <a:t>, the stated goal of the sanction was to </a:t>
            </a:r>
            <a:r>
              <a:rPr lang="en-US" b="1" dirty="0"/>
              <a:t>change the regime</a:t>
            </a:r>
            <a:r>
              <a:rPr lang="en-US" dirty="0"/>
              <a:t>, which the literature indicates will have the </a:t>
            </a:r>
            <a:r>
              <a:rPr lang="en-US" b="1" dirty="0"/>
              <a:t>lowest probability of success</a:t>
            </a:r>
            <a:r>
              <a:rPr lang="en-US" dirty="0"/>
              <a:t>. In addition, the Burmese sanction included an import ban, which shows strong correlation in the data to voting based on industry density. So, while many countries may be the target of sanctions for protectionist reasons, Burma is one of the few that, based on its accession to the WTO and this analysis, </a:t>
            </a:r>
            <a:r>
              <a:rPr lang="en-US" b="1" dirty="0"/>
              <a:t>might have standing to make a case</a:t>
            </a:r>
            <a:r>
              <a:rPr lang="en-US" dirty="0"/>
              <a:t> to the WTO about being unfairly targeted by protectionist policies.  </a:t>
            </a:r>
          </a:p>
        </p:txBody>
      </p:sp>
      <p:sp>
        <p:nvSpPr>
          <p:cNvPr id="6" name="Slide Number Placeholder 5"/>
          <p:cNvSpPr>
            <a:spLocks noGrp="1"/>
          </p:cNvSpPr>
          <p:nvPr>
            <p:ph type="sldNum" sz="quarter" idx="12"/>
          </p:nvPr>
        </p:nvSpPr>
        <p:spPr/>
        <p:txBody>
          <a:bodyPr/>
          <a:lstStyle/>
          <a:p>
            <a:fld id="{2675EDFE-397E-43AD-AA8D-820D8A6B141B}" type="slidenum">
              <a:rPr lang="en-US" smtClean="0"/>
              <a:t>20</a:t>
            </a:fld>
            <a:endParaRPr lang="en-US"/>
          </a:p>
        </p:txBody>
      </p:sp>
    </p:spTree>
    <p:extLst>
      <p:ext uri="{BB962C8B-B14F-4D97-AF65-F5344CB8AC3E}">
        <p14:creationId xmlns:p14="http://schemas.microsoft.com/office/powerpoint/2010/main" val="2008011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7DE7E-4156-4669-AF69-E820AADF3071}"/>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57777E16-A64A-48E1-B8AC-7A34CCD07703}"/>
              </a:ext>
            </a:extLst>
          </p:cNvPr>
          <p:cNvSpPr>
            <a:spLocks noGrp="1"/>
          </p:cNvSpPr>
          <p:nvPr>
            <p:ph idx="1"/>
          </p:nvPr>
        </p:nvSpPr>
        <p:spPr>
          <a:xfrm>
            <a:off x="4038600" y="1093478"/>
            <a:ext cx="4172919" cy="5124127"/>
          </a:xfrm>
        </p:spPr>
        <p:txBody>
          <a:bodyPr>
            <a:normAutofit fontScale="92500"/>
          </a:bodyPr>
          <a:lstStyle/>
          <a:p>
            <a:pPr marL="571500" indent="-457200">
              <a:buFont typeface="+mj-lt"/>
              <a:buAutoNum type="arabicPeriod"/>
            </a:pPr>
            <a:r>
              <a:rPr lang="en-US" dirty="0"/>
              <a:t>According to the GATT (General Agreement on Trade and Tariffs), the predecessor of the WTO (World Trade Organization), sanctions for “emergency purposes” is allowed. However, if it could be established that sanctions were not used for this reason but rather for protectionist purposes, affected countries could bring a case against the sanction’s sender</a:t>
            </a:r>
          </a:p>
          <a:p>
            <a:pPr marL="571500" indent="-457200">
              <a:buFont typeface="+mj-lt"/>
              <a:buAutoNum type="arabicPeriod"/>
            </a:pPr>
            <a:endParaRPr lang="en-US" dirty="0"/>
          </a:p>
          <a:p>
            <a:pPr marL="571500" indent="-457200">
              <a:buFont typeface="+mj-lt"/>
              <a:buAutoNum type="arabicPeriod"/>
            </a:pPr>
            <a:r>
              <a:rPr lang="en-US" dirty="0"/>
              <a:t>Most sanctions do not achieve the stated goal (see chart).</a:t>
            </a:r>
          </a:p>
        </p:txBody>
      </p:sp>
      <p:sp>
        <p:nvSpPr>
          <p:cNvPr id="4" name="Slide Number Placeholder 3">
            <a:extLst>
              <a:ext uri="{FF2B5EF4-FFF2-40B4-BE49-F238E27FC236}">
                <a16:creationId xmlns:a16="http://schemas.microsoft.com/office/drawing/2014/main" id="{399C0B8A-270D-4153-9025-BE175B5243B5}"/>
              </a:ext>
            </a:extLst>
          </p:cNvPr>
          <p:cNvSpPr>
            <a:spLocks noGrp="1"/>
          </p:cNvSpPr>
          <p:nvPr>
            <p:ph type="sldNum" sz="quarter" idx="12"/>
          </p:nvPr>
        </p:nvSpPr>
        <p:spPr/>
        <p:txBody>
          <a:bodyPr/>
          <a:lstStyle/>
          <a:p>
            <a:fld id="{2675EDFE-397E-43AD-AA8D-820D8A6B141B}" type="slidenum">
              <a:rPr lang="en-US" smtClean="0"/>
              <a:t>3</a:t>
            </a:fld>
            <a:endParaRPr lang="en-US"/>
          </a:p>
        </p:txBody>
      </p:sp>
      <p:graphicFrame>
        <p:nvGraphicFramePr>
          <p:cNvPr id="10" name="Chart 9">
            <a:extLst>
              <a:ext uri="{FF2B5EF4-FFF2-40B4-BE49-F238E27FC236}">
                <a16:creationId xmlns:a16="http://schemas.microsoft.com/office/drawing/2014/main" id="{E70F9FE2-70D3-4294-B0DC-6F2249963129}"/>
              </a:ext>
            </a:extLst>
          </p:cNvPr>
          <p:cNvGraphicFramePr>
            <a:graphicFrameLocks/>
          </p:cNvGraphicFramePr>
          <p:nvPr>
            <p:extLst>
              <p:ext uri="{D42A27DB-BD31-4B8C-83A1-F6EECF244321}">
                <p14:modId xmlns:p14="http://schemas.microsoft.com/office/powerpoint/2010/main" val="4032510508"/>
              </p:ext>
            </p:extLst>
          </p:nvPr>
        </p:nvGraphicFramePr>
        <p:xfrm>
          <a:off x="107196" y="1905000"/>
          <a:ext cx="4114800"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7194E6A5-4F26-4A1F-8FF5-875ED1C03B79}"/>
              </a:ext>
            </a:extLst>
          </p:cNvPr>
          <p:cNvSpPr txBox="1">
            <a:spLocks/>
          </p:cNvSpPr>
          <p:nvPr/>
        </p:nvSpPr>
        <p:spPr>
          <a:xfrm>
            <a:off x="308591" y="6037424"/>
            <a:ext cx="3900489" cy="3603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lumMod val="50000"/>
                  </a:schemeClr>
                </a:solidFill>
                <a:effectLst/>
                <a:latin typeface="+mj-lt"/>
                <a:ea typeface="+mj-ea"/>
                <a:cs typeface="+mj-cs"/>
              </a:defRPr>
            </a:lvl1pPr>
          </a:lstStyle>
          <a:p>
            <a:r>
              <a:rPr lang="en-US" sz="1400" dirty="0"/>
              <a:t>Chart based on data from </a:t>
            </a:r>
            <a:r>
              <a:rPr lang="en-US" sz="1400" dirty="0" err="1"/>
              <a:t>Hufbauer</a:t>
            </a:r>
            <a:r>
              <a:rPr lang="en-US" sz="1400" dirty="0"/>
              <a:t> et. al. (2007)</a:t>
            </a:r>
          </a:p>
        </p:txBody>
      </p:sp>
    </p:spTree>
    <p:extLst>
      <p:ext uri="{BB962C8B-B14F-4D97-AF65-F5344CB8AC3E}">
        <p14:creationId xmlns:p14="http://schemas.microsoft.com/office/powerpoint/2010/main" val="1614155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Recent Literature</a:t>
            </a:r>
          </a:p>
        </p:txBody>
      </p:sp>
      <p:sp>
        <p:nvSpPr>
          <p:cNvPr id="3" name="Content Placeholder 2"/>
          <p:cNvSpPr>
            <a:spLocks noGrp="1"/>
          </p:cNvSpPr>
          <p:nvPr>
            <p:ph idx="1"/>
          </p:nvPr>
        </p:nvSpPr>
        <p:spPr>
          <a:xfrm>
            <a:off x="457200" y="1371600"/>
            <a:ext cx="7620000" cy="5181600"/>
          </a:xfrm>
        </p:spPr>
        <p:txBody>
          <a:bodyPr>
            <a:normAutofit fontScale="70000" lnSpcReduction="20000"/>
          </a:bodyPr>
          <a:lstStyle/>
          <a:p>
            <a:r>
              <a:rPr lang="en-US" b="1" dirty="0"/>
              <a:t>Cameron, C., &amp; Trivedi, P. (2009). </a:t>
            </a:r>
            <a:r>
              <a:rPr lang="en-US" b="1" i="1" dirty="0" err="1"/>
              <a:t>Microeconometrics</a:t>
            </a:r>
            <a:r>
              <a:rPr lang="en-US" b="1" i="1" dirty="0"/>
              <a:t>: Methods and Applications.</a:t>
            </a:r>
            <a:r>
              <a:rPr lang="en-US" b="1" dirty="0"/>
              <a:t> New York: Cambridge University Press</a:t>
            </a:r>
          </a:p>
          <a:p>
            <a:r>
              <a:rPr lang="en-US" b="1" dirty="0" err="1"/>
              <a:t>Hufbauer</a:t>
            </a:r>
            <a:r>
              <a:rPr lang="en-US" b="1" dirty="0"/>
              <a:t>, Gary; et al (2007). Economic Sanctions Reconsidered, 3rd edition.</a:t>
            </a:r>
          </a:p>
          <a:p>
            <a:pPr lvl="1"/>
            <a:r>
              <a:rPr lang="en-US" dirty="0"/>
              <a:t>This is a guide to what type of sanctions work based on 174 sanctions over the past century</a:t>
            </a:r>
          </a:p>
          <a:p>
            <a:r>
              <a:rPr lang="en-US" b="1" dirty="0" err="1"/>
              <a:t>Marinov</a:t>
            </a:r>
            <a:r>
              <a:rPr lang="en-US" b="1" dirty="0"/>
              <a:t>, Nikolay (2005). Do Economic Sanctions Destabilize Country Leaders?</a:t>
            </a:r>
            <a:r>
              <a:rPr lang="en-US" b="1" i="1" dirty="0"/>
              <a:t> </a:t>
            </a:r>
          </a:p>
          <a:p>
            <a:pPr lvl="1"/>
            <a:r>
              <a:rPr lang="en-US" dirty="0"/>
              <a:t>This is an empirical paper that describes variables that makes sanctions more or less successful. </a:t>
            </a:r>
          </a:p>
          <a:p>
            <a:r>
              <a:rPr lang="en-US" b="1" dirty="0" err="1"/>
              <a:t>Escriba-Folch</a:t>
            </a:r>
            <a:r>
              <a:rPr lang="en-US" b="1" dirty="0"/>
              <a:t>, Abel (2012). Authoritarian Responses to Foreign Pressures. Spending, Repression, and sanctions.</a:t>
            </a:r>
          </a:p>
          <a:p>
            <a:pPr lvl="1"/>
            <a:r>
              <a:rPr lang="en-US" dirty="0"/>
              <a:t>The author of this paper details the cost benefit analysis performed by various regime types to determine whether they should change policies or not after a sanction has been implemented. </a:t>
            </a:r>
          </a:p>
          <a:p>
            <a:r>
              <a:rPr lang="en-US" b="1" dirty="0" err="1"/>
              <a:t>Peksen</a:t>
            </a:r>
            <a:r>
              <a:rPr lang="en-US" b="1" dirty="0"/>
              <a:t>, </a:t>
            </a:r>
            <a:r>
              <a:rPr lang="en-US" b="1" dirty="0" err="1"/>
              <a:t>Dursun</a:t>
            </a:r>
            <a:r>
              <a:rPr lang="en-US" b="1" dirty="0"/>
              <a:t> (2009). Better or worse? The Effect of Economic Sanctions on Human Rights.</a:t>
            </a:r>
            <a:endParaRPr lang="en-US" dirty="0"/>
          </a:p>
          <a:p>
            <a:pPr lvl="1"/>
            <a:r>
              <a:rPr lang="en-US" dirty="0"/>
              <a:t>This article looks at the human rights effects of the sanctions and falls in line with the authoritarian response paper. </a:t>
            </a:r>
          </a:p>
          <a:p>
            <a:r>
              <a:rPr lang="en-US" b="1" dirty="0" err="1"/>
              <a:t>Ang</a:t>
            </a:r>
            <a:r>
              <a:rPr lang="en-US" b="1" dirty="0"/>
              <a:t>, Adrian; </a:t>
            </a:r>
            <a:r>
              <a:rPr lang="en-US" b="1" dirty="0" err="1"/>
              <a:t>Peksen</a:t>
            </a:r>
            <a:r>
              <a:rPr lang="en-US" b="1" dirty="0"/>
              <a:t>, </a:t>
            </a:r>
            <a:r>
              <a:rPr lang="en-US" b="1" dirty="0" err="1"/>
              <a:t>Dursun</a:t>
            </a:r>
            <a:r>
              <a:rPr lang="en-US" b="1" dirty="0"/>
              <a:t> (2007). When Do Economic Sanctions Work? Asymmetric Perception, Issue Salience, and Outcomes.</a:t>
            </a:r>
          </a:p>
          <a:p>
            <a:pPr lvl="1"/>
            <a:r>
              <a:rPr lang="en-US" dirty="0"/>
              <a:t>In this paper, the authors assert that perception of the issue by both the sending and receiving countries will affect the outcome of the sanctions.</a:t>
            </a:r>
          </a:p>
          <a:p>
            <a:r>
              <a:rPr lang="en-US" b="1" dirty="0"/>
              <a:t>Davis, L., &amp; </a:t>
            </a:r>
            <a:r>
              <a:rPr lang="en-US" b="1" dirty="0" err="1"/>
              <a:t>Engerman</a:t>
            </a:r>
            <a:r>
              <a:rPr lang="en-US" b="1" dirty="0"/>
              <a:t>, S. (2003). History Lesson, Sanctions: neither War not Peace. </a:t>
            </a:r>
            <a:r>
              <a:rPr lang="en-US" b="1" i="1" dirty="0"/>
              <a:t>Journal of Economic Perspective</a:t>
            </a:r>
            <a:r>
              <a:rPr lang="en-US" b="1" dirty="0"/>
              <a:t>, 187-197</a:t>
            </a:r>
          </a:p>
          <a:p>
            <a:r>
              <a:rPr lang="en-US" b="1" dirty="0"/>
              <a:t>Levy, P. (1999). Sanctions on South Africa: What did they do? </a:t>
            </a:r>
            <a:r>
              <a:rPr lang="en-US" b="1" i="1" dirty="0"/>
              <a:t>AEA Papers and Proceeding</a:t>
            </a:r>
            <a:endParaRPr lang="en-US" b="1" dirty="0"/>
          </a:p>
          <a:p>
            <a:pPr marL="114300" lvl="0" indent="0">
              <a:buNone/>
            </a:pPr>
            <a:endParaRPr lang="en-US" dirty="0"/>
          </a:p>
        </p:txBody>
      </p:sp>
      <p:sp>
        <p:nvSpPr>
          <p:cNvPr id="6" name="Slide Number Placeholder 5"/>
          <p:cNvSpPr>
            <a:spLocks noGrp="1"/>
          </p:cNvSpPr>
          <p:nvPr>
            <p:ph type="sldNum" sz="quarter" idx="12"/>
          </p:nvPr>
        </p:nvSpPr>
        <p:spPr/>
        <p:txBody>
          <a:bodyPr/>
          <a:lstStyle/>
          <a:p>
            <a:fld id="{2675EDFE-397E-43AD-AA8D-820D8A6B141B}" type="slidenum">
              <a:rPr lang="en-US" smtClean="0"/>
              <a:t>4</a:t>
            </a:fld>
            <a:endParaRPr lang="en-US"/>
          </a:p>
        </p:txBody>
      </p:sp>
    </p:spTree>
    <p:extLst>
      <p:ext uri="{BB962C8B-B14F-4D97-AF65-F5344CB8AC3E}">
        <p14:creationId xmlns:p14="http://schemas.microsoft.com/office/powerpoint/2010/main" val="1682050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Aside: Sanction in the U.S.</a:t>
            </a:r>
          </a:p>
        </p:txBody>
      </p:sp>
      <p:sp>
        <p:nvSpPr>
          <p:cNvPr id="3" name="Content Placeholder 2"/>
          <p:cNvSpPr>
            <a:spLocks noGrp="1"/>
          </p:cNvSpPr>
          <p:nvPr>
            <p:ph idx="1"/>
          </p:nvPr>
        </p:nvSpPr>
        <p:spPr>
          <a:xfrm>
            <a:off x="457200" y="1600200"/>
            <a:ext cx="7848600" cy="2590800"/>
          </a:xfrm>
        </p:spPr>
        <p:txBody>
          <a:bodyPr>
            <a:normAutofit fontScale="70000" lnSpcReduction="20000"/>
          </a:bodyPr>
          <a:lstStyle/>
          <a:p>
            <a:r>
              <a:rPr lang="en-US" dirty="0"/>
              <a:t>The Congress has a Constitutional responsibility to regulate trade.</a:t>
            </a:r>
          </a:p>
          <a:p>
            <a:endParaRPr lang="en-US" dirty="0"/>
          </a:p>
          <a:p>
            <a:r>
              <a:rPr lang="en-US" dirty="0"/>
              <a:t>The Export Administration Act of 1979 and the International Emergency Economic Powers Act of 1977 gave the President broad authority to levy sanction</a:t>
            </a:r>
          </a:p>
          <a:p>
            <a:endParaRPr lang="en-US" dirty="0"/>
          </a:p>
          <a:p>
            <a:r>
              <a:rPr lang="en-US" dirty="0"/>
              <a:t>A country can become the target of a sanction through legislation, executive order, or both</a:t>
            </a:r>
          </a:p>
          <a:p>
            <a:endParaRPr lang="en-US" dirty="0"/>
          </a:p>
          <a:p>
            <a:r>
              <a:rPr lang="en-US" dirty="0"/>
              <a:t>In the 2005-2015 timeframe sanctions through executive order make up about half of the total sanctions (16 Executive Orders; 14 Congressional Actions)</a:t>
            </a:r>
          </a:p>
          <a:p>
            <a:pPr marL="114300" indent="0">
              <a:buNone/>
            </a:pPr>
            <a:r>
              <a:rPr lang="en-US" dirty="0"/>
              <a:t> </a:t>
            </a:r>
          </a:p>
        </p:txBody>
      </p:sp>
      <p:sp>
        <p:nvSpPr>
          <p:cNvPr id="6" name="Slide Number Placeholder 5"/>
          <p:cNvSpPr>
            <a:spLocks noGrp="1"/>
          </p:cNvSpPr>
          <p:nvPr>
            <p:ph type="sldNum" sz="quarter" idx="12"/>
          </p:nvPr>
        </p:nvSpPr>
        <p:spPr/>
        <p:txBody>
          <a:bodyPr/>
          <a:lstStyle/>
          <a:p>
            <a:fld id="{2675EDFE-397E-43AD-AA8D-820D8A6B141B}" type="slidenum">
              <a:rPr lang="en-US" smtClean="0"/>
              <a:t>5</a:t>
            </a:fld>
            <a:endParaRPr lang="en-US"/>
          </a:p>
        </p:txBody>
      </p:sp>
      <p:graphicFrame>
        <p:nvGraphicFramePr>
          <p:cNvPr id="5" name="Chart 4">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282017797"/>
              </p:ext>
            </p:extLst>
          </p:nvPr>
        </p:nvGraphicFramePr>
        <p:xfrm>
          <a:off x="1219200" y="3792220"/>
          <a:ext cx="6858000" cy="2941320"/>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FC4ACEF3-FC1D-468C-A9A7-693BF9A6C3E5}"/>
              </a:ext>
            </a:extLst>
          </p:cNvPr>
          <p:cNvSpPr txBox="1">
            <a:spLocks/>
          </p:cNvSpPr>
          <p:nvPr/>
        </p:nvSpPr>
        <p:spPr>
          <a:xfrm>
            <a:off x="6622255" y="5867400"/>
            <a:ext cx="1607345" cy="66802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lumMod val="50000"/>
                  </a:schemeClr>
                </a:solidFill>
                <a:effectLst/>
                <a:latin typeface="+mj-lt"/>
                <a:ea typeface="+mj-ea"/>
                <a:cs typeface="+mj-cs"/>
              </a:defRPr>
            </a:lvl1pPr>
          </a:lstStyle>
          <a:p>
            <a:r>
              <a:rPr lang="en-US" sz="1400" dirty="0"/>
              <a:t>Chart based on data from </a:t>
            </a:r>
            <a:r>
              <a:rPr lang="en-US" sz="1400" dirty="0" err="1"/>
              <a:t>Hufbauer</a:t>
            </a:r>
            <a:r>
              <a:rPr lang="en-US" sz="1400" dirty="0"/>
              <a:t> et. al. (2007) and from original research</a:t>
            </a:r>
          </a:p>
        </p:txBody>
      </p:sp>
    </p:spTree>
    <p:extLst>
      <p:ext uri="{BB962C8B-B14F-4D97-AF65-F5344CB8AC3E}">
        <p14:creationId xmlns:p14="http://schemas.microsoft.com/office/powerpoint/2010/main" val="661694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35BB-1264-40B8-9E43-E312FCD93804}"/>
              </a:ext>
            </a:extLst>
          </p:cNvPr>
          <p:cNvSpPr>
            <a:spLocks noGrp="1"/>
          </p:cNvSpPr>
          <p:nvPr>
            <p:ph type="title"/>
          </p:nvPr>
        </p:nvSpPr>
        <p:spPr/>
        <p:txBody>
          <a:bodyPr/>
          <a:lstStyle/>
          <a:p>
            <a:r>
              <a:rPr lang="en-US" dirty="0"/>
              <a:t>Sanctions Targets</a:t>
            </a:r>
          </a:p>
        </p:txBody>
      </p:sp>
      <p:sp>
        <p:nvSpPr>
          <p:cNvPr id="4" name="Slide Number Placeholder 3">
            <a:extLst>
              <a:ext uri="{FF2B5EF4-FFF2-40B4-BE49-F238E27FC236}">
                <a16:creationId xmlns:a16="http://schemas.microsoft.com/office/drawing/2014/main" id="{B8ED9C5A-89F6-452A-9F39-DC4A126573B8}"/>
              </a:ext>
            </a:extLst>
          </p:cNvPr>
          <p:cNvSpPr>
            <a:spLocks noGrp="1"/>
          </p:cNvSpPr>
          <p:nvPr>
            <p:ph type="sldNum" sz="quarter" idx="12"/>
          </p:nvPr>
        </p:nvSpPr>
        <p:spPr/>
        <p:txBody>
          <a:bodyPr/>
          <a:lstStyle/>
          <a:p>
            <a:fld id="{2675EDFE-397E-43AD-AA8D-820D8A6B141B}" type="slidenum">
              <a:rPr lang="en-US" smtClean="0"/>
              <a:t>6</a:t>
            </a:fld>
            <a:endParaRPr lang="en-US"/>
          </a:p>
        </p:txBody>
      </p:sp>
      <p:graphicFrame>
        <p:nvGraphicFramePr>
          <p:cNvPr id="5" name="Chart 4">
            <a:extLst>
              <a:ext uri="{FF2B5EF4-FFF2-40B4-BE49-F238E27FC236}">
                <a16:creationId xmlns:a16="http://schemas.microsoft.com/office/drawing/2014/main" id="{23C222E7-D9B3-4689-9C32-CD877CC829D4}"/>
              </a:ext>
            </a:extLst>
          </p:cNvPr>
          <p:cNvGraphicFramePr/>
          <p:nvPr>
            <p:extLst>
              <p:ext uri="{D42A27DB-BD31-4B8C-83A1-F6EECF244321}">
                <p14:modId xmlns:p14="http://schemas.microsoft.com/office/powerpoint/2010/main" val="889504456"/>
              </p:ext>
            </p:extLst>
          </p:nvPr>
        </p:nvGraphicFramePr>
        <p:xfrm>
          <a:off x="2514600" y="3733800"/>
          <a:ext cx="5800725"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BF030DE-B81D-4D47-99BD-95F5A168CCE0}"/>
              </a:ext>
            </a:extLst>
          </p:cNvPr>
          <p:cNvGraphicFramePr/>
          <p:nvPr>
            <p:extLst>
              <p:ext uri="{D42A27DB-BD31-4B8C-83A1-F6EECF244321}">
                <p14:modId xmlns:p14="http://schemas.microsoft.com/office/powerpoint/2010/main" val="1321945624"/>
              </p:ext>
            </p:extLst>
          </p:nvPr>
        </p:nvGraphicFramePr>
        <p:xfrm>
          <a:off x="304800" y="1527969"/>
          <a:ext cx="6705600" cy="2095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48360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BEA5-FF33-4211-A704-52B1153B1C87}"/>
              </a:ext>
            </a:extLst>
          </p:cNvPr>
          <p:cNvSpPr>
            <a:spLocks noGrp="1"/>
          </p:cNvSpPr>
          <p:nvPr>
            <p:ph type="title"/>
          </p:nvPr>
        </p:nvSpPr>
        <p:spPr/>
        <p:txBody>
          <a:bodyPr/>
          <a:lstStyle/>
          <a:p>
            <a:r>
              <a:rPr lang="en-US" dirty="0"/>
              <a:t>Sanctions’ Success Factors</a:t>
            </a:r>
          </a:p>
        </p:txBody>
      </p:sp>
      <p:sp>
        <p:nvSpPr>
          <p:cNvPr id="3" name="Content Placeholder 2">
            <a:extLst>
              <a:ext uri="{FF2B5EF4-FFF2-40B4-BE49-F238E27FC236}">
                <a16:creationId xmlns:a16="http://schemas.microsoft.com/office/drawing/2014/main" id="{9A040879-9575-4FC5-A429-ACF98FFA1D44}"/>
              </a:ext>
            </a:extLst>
          </p:cNvPr>
          <p:cNvSpPr>
            <a:spLocks noGrp="1"/>
          </p:cNvSpPr>
          <p:nvPr>
            <p:ph idx="1"/>
          </p:nvPr>
        </p:nvSpPr>
        <p:spPr/>
        <p:txBody>
          <a:bodyPr/>
          <a:lstStyle/>
          <a:p>
            <a:r>
              <a:rPr lang="en-US" dirty="0"/>
              <a:t>Relationship between target and sender</a:t>
            </a:r>
          </a:p>
          <a:p>
            <a:r>
              <a:rPr lang="en-US" dirty="0"/>
              <a:t>Political structure of the target country</a:t>
            </a:r>
          </a:p>
          <a:p>
            <a:r>
              <a:rPr lang="en-US" dirty="0"/>
              <a:t>Goal of the sanction</a:t>
            </a:r>
          </a:p>
          <a:p>
            <a:pPr marL="114300" indent="0">
              <a:buNone/>
            </a:pPr>
            <a:r>
              <a:rPr lang="en-US" dirty="0" err="1"/>
              <a:t>Hufbauer</a:t>
            </a:r>
            <a:r>
              <a:rPr lang="en-US" dirty="0"/>
              <a:t> et al (2007)</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1927678-9EFA-4CB8-9F11-3EFF3BE67DD5}"/>
              </a:ext>
            </a:extLst>
          </p:cNvPr>
          <p:cNvSpPr>
            <a:spLocks noGrp="1"/>
          </p:cNvSpPr>
          <p:nvPr>
            <p:ph type="sldNum" sz="quarter" idx="12"/>
          </p:nvPr>
        </p:nvSpPr>
        <p:spPr/>
        <p:txBody>
          <a:bodyPr/>
          <a:lstStyle/>
          <a:p>
            <a:fld id="{2675EDFE-397E-43AD-AA8D-820D8A6B141B}" type="slidenum">
              <a:rPr lang="en-US" smtClean="0"/>
              <a:t>7</a:t>
            </a:fld>
            <a:endParaRPr lang="en-US"/>
          </a:p>
        </p:txBody>
      </p:sp>
      <p:graphicFrame>
        <p:nvGraphicFramePr>
          <p:cNvPr id="5" name="Chart 4">
            <a:extLst>
              <a:ext uri="{FF2B5EF4-FFF2-40B4-BE49-F238E27FC236}">
                <a16:creationId xmlns:a16="http://schemas.microsoft.com/office/drawing/2014/main" id="{D58CF267-7017-42D8-B533-8C803842859B}"/>
              </a:ext>
            </a:extLst>
          </p:cNvPr>
          <p:cNvGraphicFramePr>
            <a:graphicFrameLocks/>
          </p:cNvGraphicFramePr>
          <p:nvPr>
            <p:extLst>
              <p:ext uri="{D42A27DB-BD31-4B8C-83A1-F6EECF244321}">
                <p14:modId xmlns:p14="http://schemas.microsoft.com/office/powerpoint/2010/main" val="1252999452"/>
              </p:ext>
            </p:extLst>
          </p:nvPr>
        </p:nvGraphicFramePr>
        <p:xfrm>
          <a:off x="1447799" y="3245759"/>
          <a:ext cx="6629401" cy="2850242"/>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a:extLst>
              <a:ext uri="{FF2B5EF4-FFF2-40B4-BE49-F238E27FC236}">
                <a16:creationId xmlns:a16="http://schemas.microsoft.com/office/drawing/2014/main" id="{294EE38A-7C29-4937-9554-919AEF5BB9E2}"/>
              </a:ext>
            </a:extLst>
          </p:cNvPr>
          <p:cNvSpPr txBox="1">
            <a:spLocks/>
          </p:cNvSpPr>
          <p:nvPr/>
        </p:nvSpPr>
        <p:spPr>
          <a:xfrm>
            <a:off x="444285" y="6003467"/>
            <a:ext cx="1454945" cy="66802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lumMod val="50000"/>
                  </a:schemeClr>
                </a:solidFill>
                <a:effectLst/>
                <a:latin typeface="+mj-lt"/>
                <a:ea typeface="+mj-ea"/>
                <a:cs typeface="+mj-cs"/>
              </a:defRPr>
            </a:lvl1pPr>
          </a:lstStyle>
          <a:p>
            <a:r>
              <a:rPr lang="en-US" sz="1400" dirty="0"/>
              <a:t>Chart based on data from </a:t>
            </a:r>
            <a:r>
              <a:rPr lang="en-US" sz="1400" dirty="0" err="1"/>
              <a:t>Hufbauer</a:t>
            </a:r>
            <a:r>
              <a:rPr lang="en-US" sz="1400" dirty="0"/>
              <a:t> et. al. (2007)</a:t>
            </a:r>
          </a:p>
        </p:txBody>
      </p:sp>
    </p:spTree>
    <p:extLst>
      <p:ext uri="{BB962C8B-B14F-4D97-AF65-F5344CB8AC3E}">
        <p14:creationId xmlns:p14="http://schemas.microsoft.com/office/powerpoint/2010/main" val="394178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BA9E-9090-42E6-8129-86D264A499C6}"/>
              </a:ext>
            </a:extLst>
          </p:cNvPr>
          <p:cNvSpPr>
            <a:spLocks noGrp="1"/>
          </p:cNvSpPr>
          <p:nvPr>
            <p:ph type="title"/>
          </p:nvPr>
        </p:nvSpPr>
        <p:spPr/>
        <p:txBody>
          <a:bodyPr/>
          <a:lstStyle/>
          <a:p>
            <a:r>
              <a:rPr lang="en-US" dirty="0"/>
              <a:t>A Sanctions Case: North Korea</a:t>
            </a:r>
          </a:p>
        </p:txBody>
      </p:sp>
      <p:sp>
        <p:nvSpPr>
          <p:cNvPr id="3" name="Content Placeholder 2">
            <a:extLst>
              <a:ext uri="{FF2B5EF4-FFF2-40B4-BE49-F238E27FC236}">
                <a16:creationId xmlns:a16="http://schemas.microsoft.com/office/drawing/2014/main" id="{B980D139-2D4A-4B7D-8BED-CE0F77D1957A}"/>
              </a:ext>
            </a:extLst>
          </p:cNvPr>
          <p:cNvSpPr>
            <a:spLocks noGrp="1"/>
          </p:cNvSpPr>
          <p:nvPr>
            <p:ph idx="1"/>
          </p:nvPr>
        </p:nvSpPr>
        <p:spPr>
          <a:xfrm>
            <a:off x="457200" y="1600200"/>
            <a:ext cx="4267200" cy="4800600"/>
          </a:xfrm>
        </p:spPr>
        <p:txBody>
          <a:bodyPr>
            <a:normAutofit/>
          </a:bodyPr>
          <a:lstStyle/>
          <a:p>
            <a:r>
              <a:rPr lang="en-US" dirty="0"/>
              <a:t>North Korean Characteristics</a:t>
            </a:r>
          </a:p>
          <a:p>
            <a:pPr lvl="1"/>
            <a:r>
              <a:rPr lang="en-US" dirty="0"/>
              <a:t>Political System: Dictatorship</a:t>
            </a:r>
          </a:p>
          <a:p>
            <a:pPr lvl="1"/>
            <a:r>
              <a:rPr lang="en-US" dirty="0"/>
              <a:t>Relations with U.S.: Antagonistic</a:t>
            </a:r>
          </a:p>
          <a:p>
            <a:endParaRPr lang="en-US" dirty="0"/>
          </a:p>
          <a:p>
            <a:r>
              <a:rPr lang="en-US" dirty="0"/>
              <a:t>Sanctions (from Congress):</a:t>
            </a:r>
          </a:p>
          <a:p>
            <a:pPr lvl="1"/>
            <a:r>
              <a:rPr lang="en-US" dirty="0"/>
              <a:t>2011</a:t>
            </a:r>
          </a:p>
          <a:p>
            <a:pPr lvl="2"/>
            <a:r>
              <a:rPr lang="en-US" dirty="0"/>
              <a:t>Stated Goal: Military Impairment</a:t>
            </a:r>
          </a:p>
          <a:p>
            <a:pPr lvl="2"/>
            <a:r>
              <a:rPr lang="en-US" dirty="0"/>
              <a:t>Sanctions Target: Imports/Exports and Financials</a:t>
            </a:r>
          </a:p>
          <a:p>
            <a:pPr lvl="1"/>
            <a:r>
              <a:rPr lang="en-US" dirty="0"/>
              <a:t>2016</a:t>
            </a:r>
          </a:p>
          <a:p>
            <a:pPr lvl="2"/>
            <a:r>
              <a:rPr lang="en-US" dirty="0"/>
              <a:t>Stated Goal: Military Impairment</a:t>
            </a:r>
          </a:p>
          <a:p>
            <a:pPr lvl="2"/>
            <a:r>
              <a:rPr lang="en-US" dirty="0"/>
              <a:t>Sanctions Target: Exports and Financials</a:t>
            </a:r>
          </a:p>
          <a:p>
            <a:pPr marL="411480" lvl="1" indent="0">
              <a:buNone/>
            </a:pPr>
            <a:endParaRPr lang="en-US" dirty="0"/>
          </a:p>
          <a:p>
            <a:pPr lvl="2"/>
            <a:endParaRPr lang="en-US" dirty="0"/>
          </a:p>
        </p:txBody>
      </p:sp>
      <p:sp>
        <p:nvSpPr>
          <p:cNvPr id="4" name="Slide Number Placeholder 3">
            <a:extLst>
              <a:ext uri="{FF2B5EF4-FFF2-40B4-BE49-F238E27FC236}">
                <a16:creationId xmlns:a16="http://schemas.microsoft.com/office/drawing/2014/main" id="{8AD34F9E-1890-4597-BF33-4540F1CFBF56}"/>
              </a:ext>
            </a:extLst>
          </p:cNvPr>
          <p:cNvSpPr>
            <a:spLocks noGrp="1"/>
          </p:cNvSpPr>
          <p:nvPr>
            <p:ph type="sldNum" sz="quarter" idx="12"/>
          </p:nvPr>
        </p:nvSpPr>
        <p:spPr/>
        <p:txBody>
          <a:bodyPr/>
          <a:lstStyle/>
          <a:p>
            <a:fld id="{2675EDFE-397E-43AD-AA8D-820D8A6B141B}" type="slidenum">
              <a:rPr lang="en-US" smtClean="0"/>
              <a:t>8</a:t>
            </a:fld>
            <a:endParaRPr lang="en-US"/>
          </a:p>
        </p:txBody>
      </p:sp>
      <p:sp>
        <p:nvSpPr>
          <p:cNvPr id="5" name="AutoShape 2" descr="Image result for north korea">
            <a:extLst>
              <a:ext uri="{FF2B5EF4-FFF2-40B4-BE49-F238E27FC236}">
                <a16:creationId xmlns:a16="http://schemas.microsoft.com/office/drawing/2014/main" id="{CD1A039E-A081-4AB5-9D00-7ECE451B77E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474E181-C3A8-4B5B-AE6D-30948B77A419}"/>
              </a:ext>
            </a:extLst>
          </p:cNvPr>
          <p:cNvPicPr>
            <a:picLocks noChangeAspect="1"/>
          </p:cNvPicPr>
          <p:nvPr/>
        </p:nvPicPr>
        <p:blipFill>
          <a:blip r:embed="rId2"/>
          <a:stretch>
            <a:fillRect/>
          </a:stretch>
        </p:blipFill>
        <p:spPr>
          <a:xfrm>
            <a:off x="4953000" y="1981200"/>
            <a:ext cx="2857500" cy="1600200"/>
          </a:xfrm>
          <a:prstGeom prst="rect">
            <a:avLst/>
          </a:prstGeom>
        </p:spPr>
      </p:pic>
      <p:pic>
        <p:nvPicPr>
          <p:cNvPr id="8" name="Picture 7">
            <a:extLst>
              <a:ext uri="{FF2B5EF4-FFF2-40B4-BE49-F238E27FC236}">
                <a16:creationId xmlns:a16="http://schemas.microsoft.com/office/drawing/2014/main" id="{80C240F7-2107-4990-90FA-3485DDB38A96}"/>
              </a:ext>
            </a:extLst>
          </p:cNvPr>
          <p:cNvPicPr>
            <a:picLocks noChangeAspect="1"/>
          </p:cNvPicPr>
          <p:nvPr/>
        </p:nvPicPr>
        <p:blipFill>
          <a:blip r:embed="rId3"/>
          <a:stretch>
            <a:fillRect/>
          </a:stretch>
        </p:blipFill>
        <p:spPr>
          <a:xfrm>
            <a:off x="5562600" y="4000501"/>
            <a:ext cx="2724150" cy="1333500"/>
          </a:xfrm>
          <a:prstGeom prst="rect">
            <a:avLst/>
          </a:prstGeom>
        </p:spPr>
      </p:pic>
    </p:spTree>
    <p:extLst>
      <p:ext uri="{BB962C8B-B14F-4D97-AF65-F5344CB8AC3E}">
        <p14:creationId xmlns:p14="http://schemas.microsoft.com/office/powerpoint/2010/main" val="2306674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EFB5-55C1-4114-8790-9608696D902B}"/>
              </a:ext>
            </a:extLst>
          </p:cNvPr>
          <p:cNvSpPr>
            <a:spLocks noGrp="1"/>
          </p:cNvSpPr>
          <p:nvPr>
            <p:ph type="title"/>
          </p:nvPr>
        </p:nvSpPr>
        <p:spPr/>
        <p:txBody>
          <a:bodyPr/>
          <a:lstStyle/>
          <a:p>
            <a:r>
              <a:rPr lang="en-US" dirty="0"/>
              <a:t>Success Factors and North Korea</a:t>
            </a:r>
          </a:p>
        </p:txBody>
      </p:sp>
      <p:sp>
        <p:nvSpPr>
          <p:cNvPr id="4" name="Slide Number Placeholder 3">
            <a:extLst>
              <a:ext uri="{FF2B5EF4-FFF2-40B4-BE49-F238E27FC236}">
                <a16:creationId xmlns:a16="http://schemas.microsoft.com/office/drawing/2014/main" id="{46D5114A-D49E-4E9E-B8D5-FD09F23CDDB4}"/>
              </a:ext>
            </a:extLst>
          </p:cNvPr>
          <p:cNvSpPr>
            <a:spLocks noGrp="1"/>
          </p:cNvSpPr>
          <p:nvPr>
            <p:ph type="sldNum" sz="quarter" idx="12"/>
          </p:nvPr>
        </p:nvSpPr>
        <p:spPr/>
        <p:txBody>
          <a:bodyPr/>
          <a:lstStyle/>
          <a:p>
            <a:fld id="{2675EDFE-397E-43AD-AA8D-820D8A6B141B}" type="slidenum">
              <a:rPr lang="en-US" smtClean="0"/>
              <a:t>9</a:t>
            </a:fld>
            <a:endParaRPr lang="en-US"/>
          </a:p>
        </p:txBody>
      </p:sp>
      <p:sp>
        <p:nvSpPr>
          <p:cNvPr id="6" name="Title 1">
            <a:extLst>
              <a:ext uri="{FF2B5EF4-FFF2-40B4-BE49-F238E27FC236}">
                <a16:creationId xmlns:a16="http://schemas.microsoft.com/office/drawing/2014/main" id="{DCBD8E64-6122-4CC8-959D-95ADBD6DB773}"/>
              </a:ext>
            </a:extLst>
          </p:cNvPr>
          <p:cNvSpPr txBox="1">
            <a:spLocks/>
          </p:cNvSpPr>
          <p:nvPr/>
        </p:nvSpPr>
        <p:spPr>
          <a:xfrm>
            <a:off x="444285" y="6003467"/>
            <a:ext cx="1613115" cy="66802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lumMod val="50000"/>
                  </a:schemeClr>
                </a:solidFill>
                <a:effectLst/>
                <a:latin typeface="+mj-lt"/>
                <a:ea typeface="+mj-ea"/>
                <a:cs typeface="+mj-cs"/>
              </a:defRPr>
            </a:lvl1pPr>
          </a:lstStyle>
          <a:p>
            <a:r>
              <a:rPr lang="en-US" sz="1400" dirty="0"/>
              <a:t>Chart based on data from </a:t>
            </a:r>
            <a:r>
              <a:rPr lang="en-US" sz="1400" dirty="0" err="1"/>
              <a:t>Hufbauer</a:t>
            </a:r>
            <a:r>
              <a:rPr lang="en-US" sz="1400" dirty="0"/>
              <a:t> et. al. (2007)</a:t>
            </a:r>
          </a:p>
        </p:txBody>
      </p:sp>
      <p:graphicFrame>
        <p:nvGraphicFramePr>
          <p:cNvPr id="8" name="Table 7">
            <a:extLst>
              <a:ext uri="{FF2B5EF4-FFF2-40B4-BE49-F238E27FC236}">
                <a16:creationId xmlns:a16="http://schemas.microsoft.com/office/drawing/2014/main" id="{C250DEEA-0203-42B8-8488-03135B60612C}"/>
              </a:ext>
            </a:extLst>
          </p:cNvPr>
          <p:cNvGraphicFramePr>
            <a:graphicFrameLocks noGrp="1"/>
          </p:cNvGraphicFramePr>
          <p:nvPr>
            <p:extLst>
              <p:ext uri="{D42A27DB-BD31-4B8C-83A1-F6EECF244321}">
                <p14:modId xmlns:p14="http://schemas.microsoft.com/office/powerpoint/2010/main" val="2054227638"/>
              </p:ext>
            </p:extLst>
          </p:nvPr>
        </p:nvGraphicFramePr>
        <p:xfrm>
          <a:off x="838200" y="2438400"/>
          <a:ext cx="6705600" cy="2286001"/>
        </p:xfrm>
        <a:graphic>
          <a:graphicData uri="http://schemas.openxmlformats.org/drawingml/2006/table">
            <a:tbl>
              <a:tblPr firstRow="1">
                <a:tableStyleId>{5C22544A-7EE6-4342-B048-85BDC9FD1C3A}</a:tableStyleId>
              </a:tblPr>
              <a:tblGrid>
                <a:gridCol w="4922743">
                  <a:extLst>
                    <a:ext uri="{9D8B030D-6E8A-4147-A177-3AD203B41FA5}">
                      <a16:colId xmlns:a16="http://schemas.microsoft.com/office/drawing/2014/main" val="895443625"/>
                    </a:ext>
                  </a:extLst>
                </a:gridCol>
                <a:gridCol w="1782857">
                  <a:extLst>
                    <a:ext uri="{9D8B030D-6E8A-4147-A177-3AD203B41FA5}">
                      <a16:colId xmlns:a16="http://schemas.microsoft.com/office/drawing/2014/main" val="76834772"/>
                    </a:ext>
                  </a:extLst>
                </a:gridCol>
              </a:tblGrid>
              <a:tr h="552049">
                <a:tc>
                  <a:txBody>
                    <a:bodyPr/>
                    <a:lstStyle/>
                    <a:p>
                      <a:pPr algn="l" fontAlgn="b"/>
                      <a:r>
                        <a:rPr lang="en-US" sz="2000" u="none" strike="noStrike" dirty="0">
                          <a:effectLst/>
                        </a:rPr>
                        <a:t> Success Factor</a:t>
                      </a:r>
                      <a:endParaRPr lang="en-US" sz="20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000" u="none" strike="noStrike" dirty="0">
                          <a:effectLst/>
                        </a:rPr>
                        <a:t>Success Rate</a:t>
                      </a:r>
                      <a:endParaRPr lang="en-US" sz="20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95283360"/>
                  </a:ext>
                </a:extLst>
              </a:tr>
              <a:tr h="433488">
                <a:tc>
                  <a:txBody>
                    <a:bodyPr/>
                    <a:lstStyle/>
                    <a:p>
                      <a:pPr algn="l" fontAlgn="b"/>
                      <a:r>
                        <a:rPr lang="en-US" sz="1600" u="none" strike="noStrike" dirty="0">
                          <a:effectLst/>
                        </a:rPr>
                        <a:t> Military Impairment Against Dictatorship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37%</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13378484"/>
                  </a:ext>
                </a:extLst>
              </a:tr>
              <a:tr h="433488">
                <a:tc>
                  <a:txBody>
                    <a:bodyPr/>
                    <a:lstStyle/>
                    <a:p>
                      <a:pPr algn="l" fontAlgn="b"/>
                      <a:r>
                        <a:rPr lang="en-US" sz="1600" u="none" strike="noStrike" dirty="0">
                          <a:effectLst/>
                        </a:rPr>
                        <a:t> Military Impairment with Antagonistic Relationship</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1109453"/>
                  </a:ext>
                </a:extLst>
              </a:tr>
              <a:tr h="433488">
                <a:tc>
                  <a:txBody>
                    <a:bodyPr/>
                    <a:lstStyle/>
                    <a:p>
                      <a:pPr algn="l" fontAlgn="b"/>
                      <a:r>
                        <a:rPr lang="en-US" sz="1600" u="none" strike="noStrike" dirty="0">
                          <a:effectLst/>
                        </a:rPr>
                        <a:t> Sanctions on Exports and Financials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18%</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8530243"/>
                  </a:ext>
                </a:extLst>
              </a:tr>
              <a:tr h="433488">
                <a:tc>
                  <a:txBody>
                    <a:bodyPr/>
                    <a:lstStyle/>
                    <a:p>
                      <a:pPr algn="l" fontAlgn="b"/>
                      <a:r>
                        <a:rPr lang="en-US" sz="1600" u="none" strike="noStrike" dirty="0">
                          <a:effectLst/>
                        </a:rPr>
                        <a:t> Sanctions on Import, Exports and Financials</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40%</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3058175"/>
                  </a:ext>
                </a:extLst>
              </a:tr>
            </a:tbl>
          </a:graphicData>
        </a:graphic>
      </p:graphicFrame>
    </p:spTree>
    <p:extLst>
      <p:ext uri="{BB962C8B-B14F-4D97-AF65-F5344CB8AC3E}">
        <p14:creationId xmlns:p14="http://schemas.microsoft.com/office/powerpoint/2010/main" val="2231989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18124</TotalTime>
  <Words>2699</Words>
  <Application>Microsoft Office PowerPoint</Application>
  <PresentationFormat>On-screen Show (4:3)</PresentationFormat>
  <Paragraphs>1131</Paragraphs>
  <Slides>20</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vt:lpstr>
      <vt:lpstr>Cambria Math</vt:lpstr>
      <vt:lpstr>Times New Roman</vt:lpstr>
      <vt:lpstr>Wingdings</vt:lpstr>
      <vt:lpstr>Adjacency</vt:lpstr>
      <vt:lpstr>Are Sanctions Motivated by Protectionism?</vt:lpstr>
      <vt:lpstr>Overview</vt:lpstr>
      <vt:lpstr>Motivation </vt:lpstr>
      <vt:lpstr>Recent Literature</vt:lpstr>
      <vt:lpstr>An Aside: Sanction in the U.S.</vt:lpstr>
      <vt:lpstr>Sanctions Targets</vt:lpstr>
      <vt:lpstr>Sanctions’ Success Factors</vt:lpstr>
      <vt:lpstr>A Sanctions Case: North Korea</vt:lpstr>
      <vt:lpstr>Success Factors and North Korea</vt:lpstr>
      <vt:lpstr>Methodology</vt:lpstr>
      <vt:lpstr>Congressional District Data</vt:lpstr>
      <vt:lpstr>Location Quotients</vt:lpstr>
      <vt:lpstr>Coefficient Expectations</vt:lpstr>
      <vt:lpstr>Model</vt:lpstr>
      <vt:lpstr>PowerPoint Presentation</vt:lpstr>
      <vt:lpstr>PowerPoint Presentation</vt:lpstr>
      <vt:lpstr>PowerPoint Presentation</vt:lpstr>
      <vt:lpstr>Robustness Check</vt:lpstr>
      <vt:lpstr>Robustness Check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dc:title>
  <dc:creator>TheDesktop</dc:creator>
  <cp:lastModifiedBy>TheDesktop</cp:lastModifiedBy>
  <cp:revision>124</cp:revision>
  <cp:lastPrinted>2017-03-04T16:00:45Z</cp:lastPrinted>
  <dcterms:created xsi:type="dcterms:W3CDTF">2016-11-28T04:34:20Z</dcterms:created>
  <dcterms:modified xsi:type="dcterms:W3CDTF">2017-09-21T18:49:20Z</dcterms:modified>
</cp:coreProperties>
</file>