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3"/>
    <p:sldId id="257" r:id="rId4"/>
    <p:sldId id="258" r:id="rId5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6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9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8.xml"/><Relationship Id="rId7" Type="http://schemas.openxmlformats.org/officeDocument/2006/relationships/image" Target="../media/image10.svg"/><Relationship Id="rId6" Type="http://schemas.openxmlformats.org/officeDocument/2006/relationships/image" Target="../media/image13.png"/><Relationship Id="rId5" Type="http://schemas.openxmlformats.org/officeDocument/2006/relationships/image" Target="../media/image2.svg"/><Relationship Id="rId4" Type="http://schemas.openxmlformats.org/officeDocument/2006/relationships/image" Target="../media/image12.png"/><Relationship Id="rId3" Type="http://schemas.openxmlformats.org/officeDocument/2006/relationships/image" Target="../media/image4.svg"/><Relationship Id="rId2" Type="http://schemas.openxmlformats.org/officeDocument/2006/relationships/image" Target="../media/image11.png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说明</a:t>
            </a:r>
            <a:r>
              <a:rPr lang="en-US" altLang="zh-CN"/>
              <a:t>（</a:t>
            </a:r>
            <a:r>
              <a:rPr lang="zh-CN" altLang="en-US"/>
              <a:t>删掉此页</a:t>
            </a:r>
            <a:r>
              <a:rPr lang="en-US" altLang="zh-CN"/>
              <a:t>）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08330" y="1684020"/>
            <a:ext cx="8558530" cy="25533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/>
              <a:t>There are two main types of collaborative filtering:</a:t>
            </a:r>
            <a:endParaRPr lang="en-US" altLang="zh-CN" sz="1600"/>
          </a:p>
          <a:p>
            <a:endParaRPr lang="en-US" altLang="zh-CN" sz="1600"/>
          </a:p>
          <a:p>
            <a:pPr>
              <a:buFont typeface="Arial" panose="020B0604020202090204"/>
              <a:buChar char="•"/>
            </a:pPr>
            <a:r>
              <a:rPr lang="en-US" altLang="zh-CN" sz="1600" b="1"/>
              <a:t>User-based filtering</a:t>
            </a:r>
            <a:r>
              <a:rPr lang="en-US" altLang="zh-CN" sz="1600"/>
              <a:t> finds people who have similar tastes to you and recommends things they liked but you haven’t tried yet.</a:t>
            </a:r>
            <a:endParaRPr lang="en-US" altLang="zh-CN" sz="1600"/>
          </a:p>
          <a:p>
            <a:pPr>
              <a:buFont typeface="Arial" panose="020B0604020202090204"/>
              <a:buChar char="•"/>
            </a:pPr>
            <a:endParaRPr lang="en-US" altLang="zh-CN" sz="1600"/>
          </a:p>
          <a:p>
            <a:pPr>
              <a:buFont typeface="Arial" panose="020B0604020202090204"/>
              <a:buChar char="•"/>
            </a:pPr>
            <a:r>
              <a:rPr lang="en-US" altLang="zh-CN" sz="1600" b="1"/>
              <a:t>Item-based filtering</a:t>
            </a:r>
            <a:r>
              <a:rPr lang="en-US" altLang="zh-CN" sz="1600"/>
              <a:t> looks at what items are similar to the ones you liked and recommends those.</a:t>
            </a:r>
            <a:endParaRPr lang="en-US" altLang="zh-CN" sz="1600"/>
          </a:p>
          <a:p>
            <a:pPr>
              <a:buFont typeface="Arial" panose="020B0604020202090204"/>
              <a:buChar char="•"/>
            </a:pPr>
            <a:endParaRPr lang="en-US" altLang="zh-CN" sz="1600"/>
          </a:p>
          <a:p>
            <a:r>
              <a:rPr lang="en-US" altLang="zh-CN" sz="1600"/>
              <a:t>The main difference is that user-based compares people, while item-based compares items.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流程图: 可选过程 14"/>
          <p:cNvSpPr/>
          <p:nvPr/>
        </p:nvSpPr>
        <p:spPr>
          <a:xfrm>
            <a:off x="7814945" y="4921250"/>
            <a:ext cx="3102610" cy="1361440"/>
          </a:xfrm>
          <a:prstGeom prst="flowChartAlternateProcess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短袖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927985" y="1446530"/>
            <a:ext cx="585470" cy="585470"/>
          </a:xfrm>
          <a:prstGeom prst="rect">
            <a:avLst/>
          </a:prstGeom>
        </p:spPr>
      </p:pic>
      <p:pic>
        <p:nvPicPr>
          <p:cNvPr id="5" name="图片 4" descr="人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4215" y="3228340"/>
            <a:ext cx="914400" cy="914400"/>
          </a:xfrm>
          <a:prstGeom prst="rect">
            <a:avLst/>
          </a:prstGeom>
        </p:spPr>
      </p:pic>
      <p:pic>
        <p:nvPicPr>
          <p:cNvPr id="6" name="图片 5" descr="人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9375" y="3228340"/>
            <a:ext cx="914400" cy="914400"/>
          </a:xfrm>
          <a:prstGeom prst="rect">
            <a:avLst/>
          </a:prstGeom>
        </p:spPr>
      </p:pic>
      <p:pic>
        <p:nvPicPr>
          <p:cNvPr id="7" name="图片 6" descr="短袖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277225" y="1446530"/>
            <a:ext cx="585470" cy="585470"/>
          </a:xfrm>
          <a:prstGeom prst="rect">
            <a:avLst/>
          </a:prstGeom>
        </p:spPr>
      </p:pic>
      <p:pic>
        <p:nvPicPr>
          <p:cNvPr id="8" name="图片 7" descr="手表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7985" y="2642870"/>
            <a:ext cx="585470" cy="585470"/>
          </a:xfrm>
          <a:prstGeom prst="rect">
            <a:avLst/>
          </a:prstGeom>
        </p:spPr>
      </p:pic>
      <p:pic>
        <p:nvPicPr>
          <p:cNvPr id="9" name="图片 8" descr="照相机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27985" y="5035550"/>
            <a:ext cx="585470" cy="585470"/>
          </a:xfrm>
          <a:prstGeom prst="rect">
            <a:avLst/>
          </a:prstGeom>
        </p:spPr>
      </p:pic>
      <p:pic>
        <p:nvPicPr>
          <p:cNvPr id="10" name="图片 9" descr="帽子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7985" y="3839210"/>
            <a:ext cx="585470" cy="585470"/>
          </a:xfrm>
          <a:prstGeom prst="rect">
            <a:avLst/>
          </a:prstGeom>
        </p:spPr>
      </p:pic>
      <p:pic>
        <p:nvPicPr>
          <p:cNvPr id="11" name="图片 10" descr="手表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77225" y="2642870"/>
            <a:ext cx="585470" cy="585470"/>
          </a:xfrm>
          <a:prstGeom prst="rect">
            <a:avLst/>
          </a:prstGeom>
        </p:spPr>
      </p:pic>
      <p:pic>
        <p:nvPicPr>
          <p:cNvPr id="12" name="图片 11" descr="帽子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77225" y="3839210"/>
            <a:ext cx="585470" cy="585470"/>
          </a:xfrm>
          <a:prstGeom prst="rect">
            <a:avLst/>
          </a:prstGeom>
        </p:spPr>
      </p:pic>
      <p:cxnSp>
        <p:nvCxnSpPr>
          <p:cNvPr id="21" name="直接箭头连接符 20"/>
          <p:cNvCxnSpPr>
            <a:stCxn id="5" idx="1"/>
            <a:endCxn id="4" idx="3"/>
          </p:cNvCxnSpPr>
          <p:nvPr/>
        </p:nvCxnSpPr>
        <p:spPr>
          <a:xfrm flipH="1" flipV="1">
            <a:off x="3513455" y="1739265"/>
            <a:ext cx="1000760" cy="194627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8" idx="3"/>
          </p:cNvCxnSpPr>
          <p:nvPr/>
        </p:nvCxnSpPr>
        <p:spPr>
          <a:xfrm flipH="1" flipV="1">
            <a:off x="3513455" y="2935605"/>
            <a:ext cx="974090" cy="75628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0" idx="3"/>
          </p:cNvCxnSpPr>
          <p:nvPr/>
        </p:nvCxnSpPr>
        <p:spPr>
          <a:xfrm flipH="1">
            <a:off x="3513455" y="3691890"/>
            <a:ext cx="1003935" cy="44005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9" idx="3"/>
          </p:cNvCxnSpPr>
          <p:nvPr/>
        </p:nvCxnSpPr>
        <p:spPr>
          <a:xfrm flipH="1">
            <a:off x="3513455" y="3691890"/>
            <a:ext cx="1003935" cy="163639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3"/>
            <a:endCxn id="7" idx="1"/>
          </p:cNvCxnSpPr>
          <p:nvPr/>
        </p:nvCxnSpPr>
        <p:spPr>
          <a:xfrm flipV="1">
            <a:off x="7343775" y="1739265"/>
            <a:ext cx="933450" cy="194627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1" idx="1"/>
          </p:cNvCxnSpPr>
          <p:nvPr/>
        </p:nvCxnSpPr>
        <p:spPr>
          <a:xfrm flipV="1">
            <a:off x="7327265" y="2935605"/>
            <a:ext cx="949960" cy="74168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2" idx="1"/>
          </p:cNvCxnSpPr>
          <p:nvPr/>
        </p:nvCxnSpPr>
        <p:spPr>
          <a:xfrm>
            <a:off x="7341870" y="3677285"/>
            <a:ext cx="935355" cy="45466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2"/>
          </p:cNvCxnSpPr>
          <p:nvPr/>
        </p:nvCxnSpPr>
        <p:spPr>
          <a:xfrm flipH="1">
            <a:off x="3565525" y="4142740"/>
            <a:ext cx="3321050" cy="1130300"/>
          </a:xfrm>
          <a:prstGeom prst="straightConnector1">
            <a:avLst/>
          </a:prstGeom>
          <a:ln w="31750" cap="rnd">
            <a:solidFill>
              <a:schemeClr val="accent6"/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3"/>
            <a:endCxn id="6" idx="1"/>
          </p:cNvCxnSpPr>
          <p:nvPr/>
        </p:nvCxnSpPr>
        <p:spPr>
          <a:xfrm>
            <a:off x="5428615" y="3685540"/>
            <a:ext cx="1000760" cy="0"/>
          </a:xfrm>
          <a:prstGeom prst="straightConnector1">
            <a:avLst/>
          </a:prstGeom>
          <a:ln w="31750" cap="rnd">
            <a:solidFill>
              <a:schemeClr val="accent6"/>
            </a:solidFill>
            <a:round/>
            <a:headEnd type="arrow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标题 3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/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User_CF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8049260" y="5219700"/>
            <a:ext cx="988695" cy="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049260" y="5912485"/>
            <a:ext cx="988695" cy="0"/>
          </a:xfrm>
          <a:prstGeom prst="straightConnector1">
            <a:avLst/>
          </a:prstGeom>
          <a:ln w="31750" cap="rnd">
            <a:solidFill>
              <a:schemeClr val="accent6"/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249410" y="50355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like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9249410" y="57283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probably like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511800" y="3228340"/>
            <a:ext cx="115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similar</a:t>
            </a:r>
            <a:endParaRPr lang="en-US" altLang="zh-CN"/>
          </a:p>
        </p:txBody>
      </p: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Item_CF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5" name="图片 4" descr="人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980" y="3041650"/>
            <a:ext cx="914400" cy="914400"/>
          </a:xfrm>
          <a:prstGeom prst="rect">
            <a:avLst/>
          </a:prstGeom>
        </p:spPr>
      </p:pic>
      <p:pic>
        <p:nvPicPr>
          <p:cNvPr id="38" name="图片 37" descr="人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7893" y="1321435"/>
            <a:ext cx="914400" cy="914400"/>
          </a:xfrm>
          <a:prstGeom prst="rect">
            <a:avLst/>
          </a:prstGeom>
        </p:spPr>
      </p:pic>
      <p:pic>
        <p:nvPicPr>
          <p:cNvPr id="39" name="图片 38" descr="人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7893" y="3041650"/>
            <a:ext cx="914400" cy="914400"/>
          </a:xfrm>
          <a:prstGeom prst="rect">
            <a:avLst/>
          </a:prstGeom>
        </p:spPr>
      </p:pic>
      <p:pic>
        <p:nvPicPr>
          <p:cNvPr id="40" name="图片 39" descr="人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7893" y="4761865"/>
            <a:ext cx="914400" cy="914400"/>
          </a:xfrm>
          <a:prstGeom prst="rect">
            <a:avLst/>
          </a:prstGeom>
        </p:spPr>
      </p:pic>
      <p:pic>
        <p:nvPicPr>
          <p:cNvPr id="44" name="图片 43" descr="短袖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0995" y="1979930"/>
            <a:ext cx="915035" cy="915035"/>
          </a:xfrm>
          <a:prstGeom prst="rect">
            <a:avLst/>
          </a:prstGeom>
        </p:spPr>
      </p:pic>
      <p:pic>
        <p:nvPicPr>
          <p:cNvPr id="45" name="图片 44" descr="帽子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2265" y="3956050"/>
            <a:ext cx="913765" cy="913765"/>
          </a:xfrm>
          <a:prstGeom prst="rect">
            <a:avLst/>
          </a:prstGeom>
        </p:spPr>
      </p:pic>
      <p:cxnSp>
        <p:nvCxnSpPr>
          <p:cNvPr id="46" name="直接箭头连接符 45"/>
          <p:cNvCxnSpPr>
            <a:stCxn id="5" idx="3"/>
            <a:endCxn id="44" idx="1"/>
          </p:cNvCxnSpPr>
          <p:nvPr/>
        </p:nvCxnSpPr>
        <p:spPr>
          <a:xfrm flipV="1">
            <a:off x="2405380" y="2437765"/>
            <a:ext cx="1745615" cy="106108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8" idx="1"/>
            <a:endCxn id="44" idx="3"/>
          </p:cNvCxnSpPr>
          <p:nvPr/>
        </p:nvCxnSpPr>
        <p:spPr>
          <a:xfrm flipH="1">
            <a:off x="5066030" y="1778635"/>
            <a:ext cx="2202180" cy="65913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45" idx="3"/>
          </p:cNvCxnSpPr>
          <p:nvPr/>
        </p:nvCxnSpPr>
        <p:spPr>
          <a:xfrm flipH="1">
            <a:off x="5066030" y="1793240"/>
            <a:ext cx="2209800" cy="262001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9" idx="1"/>
          </p:cNvCxnSpPr>
          <p:nvPr/>
        </p:nvCxnSpPr>
        <p:spPr>
          <a:xfrm flipH="1">
            <a:off x="5094605" y="3498850"/>
            <a:ext cx="2173605" cy="89916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1"/>
          </p:cNvCxnSpPr>
          <p:nvPr/>
        </p:nvCxnSpPr>
        <p:spPr>
          <a:xfrm flipH="1" flipV="1">
            <a:off x="5109210" y="2422525"/>
            <a:ext cx="2159000" cy="107632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0" idx="1"/>
          </p:cNvCxnSpPr>
          <p:nvPr/>
        </p:nvCxnSpPr>
        <p:spPr>
          <a:xfrm flipH="1" flipV="1">
            <a:off x="5109210" y="4383405"/>
            <a:ext cx="2159000" cy="835660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5167630" y="2451735"/>
            <a:ext cx="2092960" cy="2766060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45" idx="1"/>
          </p:cNvCxnSpPr>
          <p:nvPr/>
        </p:nvCxnSpPr>
        <p:spPr>
          <a:xfrm>
            <a:off x="2416175" y="3490595"/>
            <a:ext cx="1736090" cy="922655"/>
          </a:xfrm>
          <a:prstGeom prst="straightConnector1">
            <a:avLst/>
          </a:prstGeom>
          <a:ln w="31750" cap="rnd">
            <a:solidFill>
              <a:schemeClr val="accent6"/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0"/>
            <a:endCxn id="44" idx="2"/>
          </p:cNvCxnSpPr>
          <p:nvPr/>
        </p:nvCxnSpPr>
        <p:spPr>
          <a:xfrm flipH="1" flipV="1">
            <a:off x="4608830" y="2894965"/>
            <a:ext cx="635" cy="1061085"/>
          </a:xfrm>
          <a:prstGeom prst="straightConnector1">
            <a:avLst/>
          </a:prstGeom>
          <a:ln w="31750" cap="rnd">
            <a:solidFill>
              <a:schemeClr val="accent6"/>
            </a:solidFill>
            <a:round/>
            <a:headEnd type="arrow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流程图: 可选过程 3"/>
          <p:cNvSpPr/>
          <p:nvPr/>
        </p:nvSpPr>
        <p:spPr>
          <a:xfrm>
            <a:off x="8275955" y="4676775"/>
            <a:ext cx="3102610" cy="1361440"/>
          </a:xfrm>
          <a:prstGeom prst="flowChartAlternateProcess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8510270" y="4930775"/>
            <a:ext cx="988695" cy="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8510270" y="5818505"/>
            <a:ext cx="988695" cy="0"/>
          </a:xfrm>
          <a:prstGeom prst="straightConnector1">
            <a:avLst/>
          </a:prstGeom>
          <a:ln w="31750" cap="rnd">
            <a:solidFill>
              <a:schemeClr val="accent6"/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510270" y="5399405"/>
            <a:ext cx="988695" cy="0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660890" y="47618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like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660890" y="52177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dislike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660890" y="56343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probably like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 rot="5400000">
            <a:off x="4325620" y="3305175"/>
            <a:ext cx="115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similar</a:t>
            </a:r>
            <a:endParaRPr lang="en-US" altLang="zh-CN"/>
          </a:p>
        </p:txBody>
      </p: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0&quot;:[20117096,20117377,20117395,20117089,20117388,3636863,3637632],&quot;65&quot;:[20205081]}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resource_record_key" val="{&quot;10&quot;:[20117096,20117377,20117395,20117089,20117388,3636863,3637632],&quot;65&quot;:[20205081]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WPS 演示</Application>
  <PresentationFormat>宽屏</PresentationFormat>
  <Paragraphs>28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Times New Roman Regular</vt:lpstr>
      <vt:lpstr>苹方-简</vt:lpstr>
      <vt:lpstr>微软雅黑</vt:lpstr>
      <vt:lpstr>汉仪旗黑</vt:lpstr>
      <vt:lpstr>宋体</vt:lpstr>
      <vt:lpstr>Arial Unicode MS</vt:lpstr>
      <vt:lpstr>汉仪书宋二KW</vt:lpstr>
      <vt:lpstr>Arial</vt:lpstr>
      <vt:lpstr>WPS</vt:lpstr>
      <vt:lpstr>PowerPoint 演示文稿</vt:lpstr>
      <vt:lpstr>User_CF</vt:lpstr>
      <vt:lpstr>Item_CF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russ</cp:lastModifiedBy>
  <cp:revision>166</cp:revision>
  <dcterms:created xsi:type="dcterms:W3CDTF">2025-06-30T12:48:29Z</dcterms:created>
  <dcterms:modified xsi:type="dcterms:W3CDTF">2025-06-30T12:48:29Z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2052-12.1.21861.21861</vt:lpwstr>
  </property>
  <property fmtid="{D5CDD505-2E9C-101B-9397-08002B2CF9AE}" pid="3" name="ICV">
    <vt:lpwstr>0C22ECD88B319497135B61680C051C04_41</vt:lpwstr>
  </property>
</Properties>
</file>