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256" r:id="rId5"/>
    <p:sldId id="258" r:id="rId6"/>
    <p:sldId id="261" r:id="rId7"/>
    <p:sldId id="287" r:id="rId8"/>
    <p:sldId id="283" r:id="rId9"/>
    <p:sldId id="291" r:id="rId10"/>
    <p:sldId id="286" r:id="rId11"/>
    <p:sldId id="288" r:id="rId12"/>
    <p:sldId id="289" r:id="rId13"/>
    <p:sldId id="266" r:id="rId14"/>
    <p:sldId id="29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0" d="100"/>
          <a:sy n="100" d="100"/>
        </p:scale>
        <p:origin x="96" y="318"/>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son Russell" userId="1a2a3205-f082-4c9f-a1e0-39a3ff3cc0b3" providerId="ADAL" clId="{C3B3A3D2-6CF0-4F2B-8DFF-6503951B4596}"/>
    <pc:docChg chg="undo custSel modSld">
      <pc:chgData name="Jason Russell" userId="1a2a3205-f082-4c9f-a1e0-39a3ff3cc0b3" providerId="ADAL" clId="{C3B3A3D2-6CF0-4F2B-8DFF-6503951B4596}" dt="2024-10-24T22:20:19.554" v="317" actId="20577"/>
      <pc:docMkLst>
        <pc:docMk/>
      </pc:docMkLst>
      <pc:sldChg chg="modSp mod">
        <pc:chgData name="Jason Russell" userId="1a2a3205-f082-4c9f-a1e0-39a3ff3cc0b3" providerId="ADAL" clId="{C3B3A3D2-6CF0-4F2B-8DFF-6503951B4596}" dt="2024-10-24T22:16:39.320" v="110" actId="20577"/>
        <pc:sldMkLst>
          <pc:docMk/>
          <pc:sldMk cId="3607270498" sldId="261"/>
        </pc:sldMkLst>
        <pc:spChg chg="mod">
          <ac:chgData name="Jason Russell" userId="1a2a3205-f082-4c9f-a1e0-39a3ff3cc0b3" providerId="ADAL" clId="{C3B3A3D2-6CF0-4F2B-8DFF-6503951B4596}" dt="2024-10-24T22:16:39.320" v="110" actId="20577"/>
          <ac:spMkLst>
            <pc:docMk/>
            <pc:sldMk cId="3607270498" sldId="261"/>
            <ac:spMk id="9" creationId="{B2143E1E-935A-CD37-7D4C-2815D314F026}"/>
          </ac:spMkLst>
        </pc:spChg>
      </pc:sldChg>
      <pc:sldChg chg="modSp mod">
        <pc:chgData name="Jason Russell" userId="1a2a3205-f082-4c9f-a1e0-39a3ff3cc0b3" providerId="ADAL" clId="{C3B3A3D2-6CF0-4F2B-8DFF-6503951B4596}" dt="2024-10-24T22:18:28.887" v="295" actId="20577"/>
        <pc:sldMkLst>
          <pc:docMk/>
          <pc:sldMk cId="2618806969" sldId="286"/>
        </pc:sldMkLst>
        <pc:spChg chg="mod">
          <ac:chgData name="Jason Russell" userId="1a2a3205-f082-4c9f-a1e0-39a3ff3cc0b3" providerId="ADAL" clId="{C3B3A3D2-6CF0-4F2B-8DFF-6503951B4596}" dt="2024-10-24T22:18:28.887" v="295" actId="20577"/>
          <ac:spMkLst>
            <pc:docMk/>
            <pc:sldMk cId="2618806969" sldId="286"/>
            <ac:spMk id="8" creationId="{55B32043-4A6A-48F3-EEB8-64AA86DC5EA2}"/>
          </ac:spMkLst>
        </pc:spChg>
      </pc:sldChg>
      <pc:sldChg chg="modSp mod">
        <pc:chgData name="Jason Russell" userId="1a2a3205-f082-4c9f-a1e0-39a3ff3cc0b3" providerId="ADAL" clId="{C3B3A3D2-6CF0-4F2B-8DFF-6503951B4596}" dt="2024-10-24T22:20:19.554" v="317" actId="20577"/>
        <pc:sldMkLst>
          <pc:docMk/>
          <pc:sldMk cId="1060544217" sldId="287"/>
        </pc:sldMkLst>
        <pc:spChg chg="mod">
          <ac:chgData name="Jason Russell" userId="1a2a3205-f082-4c9f-a1e0-39a3ff3cc0b3" providerId="ADAL" clId="{C3B3A3D2-6CF0-4F2B-8DFF-6503951B4596}" dt="2024-10-24T22:20:19.554" v="317" actId="20577"/>
          <ac:spMkLst>
            <pc:docMk/>
            <pc:sldMk cId="1060544217" sldId="287"/>
            <ac:spMk id="8" creationId="{D476FE5F-854E-A311-A6BB-6F5D38EF2600}"/>
          </ac:spMkLst>
        </pc:spChg>
      </pc:sldChg>
      <pc:sldChg chg="modSp mod">
        <pc:chgData name="Jason Russell" userId="1a2a3205-f082-4c9f-a1e0-39a3ff3cc0b3" providerId="ADAL" clId="{C3B3A3D2-6CF0-4F2B-8DFF-6503951B4596}" dt="2024-10-24T22:19:24.923" v="313" actId="20577"/>
        <pc:sldMkLst>
          <pc:docMk/>
          <pc:sldMk cId="95149280" sldId="288"/>
        </pc:sldMkLst>
        <pc:spChg chg="mod">
          <ac:chgData name="Jason Russell" userId="1a2a3205-f082-4c9f-a1e0-39a3ff3cc0b3" providerId="ADAL" clId="{C3B3A3D2-6CF0-4F2B-8DFF-6503951B4596}" dt="2024-10-24T22:19:24.923" v="313" actId="20577"/>
          <ac:spMkLst>
            <pc:docMk/>
            <pc:sldMk cId="95149280" sldId="288"/>
            <ac:spMk id="8" creationId="{7EDFAF5A-C4C2-FD66-B0D8-35BA7D301C5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10/24/2024</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10/24/2024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hyperlink" Target="mailto:russej7@mail.uc.edu" TargetMode="Externa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Parking Citations</a:t>
            </a:r>
            <a:br>
              <a:rPr lang="en-US" dirty="0"/>
            </a:br>
            <a:r>
              <a:rPr lang="en-US" dirty="0"/>
              <a:t>Web Application</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p:txBody>
          <a:bodyPr/>
          <a:lstStyle/>
          <a:p>
            <a:pPr marL="0" indent="0">
              <a:buNone/>
            </a:pPr>
            <a:r>
              <a:rPr lang="en-US" dirty="0"/>
              <a:t>CS5001 Senior Design Project</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a:t>Division of Work</a:t>
            </a:r>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10</a:t>
            </a:fld>
            <a:endParaRPr lang="en-US" dirty="0"/>
          </a:p>
        </p:txBody>
      </p:sp>
      <p:sp>
        <p:nvSpPr>
          <p:cNvPr id="10" name="TextBox 9">
            <a:extLst>
              <a:ext uri="{FF2B5EF4-FFF2-40B4-BE49-F238E27FC236}">
                <a16:creationId xmlns:a16="http://schemas.microsoft.com/office/drawing/2014/main" id="{EACC51E2-2B04-0B33-8100-7DBCDBB13CDC}"/>
              </a:ext>
            </a:extLst>
          </p:cNvPr>
          <p:cNvSpPr txBox="1"/>
          <p:nvPr/>
        </p:nvSpPr>
        <p:spPr>
          <a:xfrm>
            <a:off x="444500" y="1481800"/>
            <a:ext cx="10807700" cy="341632"/>
          </a:xfrm>
          <a:prstGeom prst="rect">
            <a:avLst/>
          </a:prstGeom>
          <a:noFill/>
        </p:spPr>
        <p:txBody>
          <a:bodyPr wrap="square">
            <a:spAutoFit/>
          </a:bodyPr>
          <a:lstStyle/>
          <a:p>
            <a:pPr marL="228600" marR="0" lvl="0" indent="-228600" algn="l" defTabSz="914400" rtl="0" eaLnBrk="1" fontAlgn="auto" latinLnBrk="0" hangingPunct="1">
              <a:lnSpc>
                <a:spcPct val="90000"/>
              </a:lnSpc>
              <a:spcBef>
                <a:spcPts val="1000"/>
              </a:spcBef>
              <a:spcAft>
                <a:spcPts val="0"/>
              </a:spcAft>
              <a:buClr>
                <a:srgbClr val="47C3D3"/>
              </a:buClr>
              <a:buSzTx/>
              <a:buFont typeface="Arial" panose="020B0604020202020204" pitchFamily="34" charset="0"/>
              <a:buChar char="•"/>
              <a:tabLst/>
              <a:defRPr/>
            </a:pPr>
            <a:r>
              <a:rPr kumimoji="0" lang="en-US" sz="1800" b="0" i="0" u="none" strike="noStrike" kern="1200" cap="none" spc="0" normalizeH="0" baseline="0" noProof="0" dirty="0">
                <a:ln>
                  <a:noFill/>
                </a:ln>
                <a:solidFill>
                  <a:srgbClr val="FFFFFF"/>
                </a:solidFill>
                <a:effectLst/>
                <a:uLnTx/>
                <a:uFillTx/>
                <a:latin typeface="Arial"/>
                <a:ea typeface="+mn-ea"/>
                <a:cs typeface="+mn-cs"/>
              </a:rPr>
              <a:t>Since this is a solo project, I will handle all tasks. I have attached the expected hours for each task. </a:t>
            </a:r>
          </a:p>
        </p:txBody>
      </p:sp>
      <p:graphicFrame>
        <p:nvGraphicFramePr>
          <p:cNvPr id="11" name="Table 10">
            <a:extLst>
              <a:ext uri="{FF2B5EF4-FFF2-40B4-BE49-F238E27FC236}">
                <a16:creationId xmlns:a16="http://schemas.microsoft.com/office/drawing/2014/main" id="{61A145F9-E467-C498-3840-7CEC52953AC3}"/>
              </a:ext>
            </a:extLst>
          </p:cNvPr>
          <p:cNvGraphicFramePr>
            <a:graphicFrameLocks noGrp="1"/>
          </p:cNvGraphicFramePr>
          <p:nvPr>
            <p:extLst>
              <p:ext uri="{D42A27DB-BD31-4B8C-83A1-F6EECF244321}">
                <p14:modId xmlns:p14="http://schemas.microsoft.com/office/powerpoint/2010/main" val="2713815881"/>
              </p:ext>
            </p:extLst>
          </p:nvPr>
        </p:nvGraphicFramePr>
        <p:xfrm>
          <a:off x="444500" y="2476075"/>
          <a:ext cx="9448800" cy="2915920"/>
        </p:xfrm>
        <a:graphic>
          <a:graphicData uri="http://schemas.openxmlformats.org/drawingml/2006/table">
            <a:tbl>
              <a:tblPr>
                <a:tableStyleId>{5C22544A-7EE6-4342-B048-85BDC9FD1C3A}</a:tableStyleId>
              </a:tblPr>
              <a:tblGrid>
                <a:gridCol w="4838700">
                  <a:extLst>
                    <a:ext uri="{9D8B030D-6E8A-4147-A177-3AD203B41FA5}">
                      <a16:colId xmlns:a16="http://schemas.microsoft.com/office/drawing/2014/main" val="3726379914"/>
                    </a:ext>
                  </a:extLst>
                </a:gridCol>
                <a:gridCol w="1714500">
                  <a:extLst>
                    <a:ext uri="{9D8B030D-6E8A-4147-A177-3AD203B41FA5}">
                      <a16:colId xmlns:a16="http://schemas.microsoft.com/office/drawing/2014/main" val="2840407289"/>
                    </a:ext>
                  </a:extLst>
                </a:gridCol>
                <a:gridCol w="1714500">
                  <a:extLst>
                    <a:ext uri="{9D8B030D-6E8A-4147-A177-3AD203B41FA5}">
                      <a16:colId xmlns:a16="http://schemas.microsoft.com/office/drawing/2014/main" val="3828192875"/>
                    </a:ext>
                  </a:extLst>
                </a:gridCol>
                <a:gridCol w="1181100">
                  <a:extLst>
                    <a:ext uri="{9D8B030D-6E8A-4147-A177-3AD203B41FA5}">
                      <a16:colId xmlns:a16="http://schemas.microsoft.com/office/drawing/2014/main" val="3592958268"/>
                    </a:ext>
                  </a:extLst>
                </a:gridCol>
              </a:tblGrid>
              <a:tr h="190500">
                <a:tc gridSpan="3">
                  <a:txBody>
                    <a:bodyPr/>
                    <a:lstStyle/>
                    <a:p>
                      <a:pPr algn="ctr" fontAlgn="b"/>
                      <a:r>
                        <a:rPr lang="en-US" sz="1100" u="none" strike="noStrike" dirty="0">
                          <a:effectLst/>
                        </a:rPr>
                        <a:t>Timeline</a:t>
                      </a:r>
                      <a:endParaRPr lang="en-US" sz="1100" b="0" i="0" u="none" strike="noStrike" dirty="0">
                        <a:solidFill>
                          <a:srgbClr val="000000"/>
                        </a:solidFill>
                        <a:effectLst/>
                        <a:latin typeface="Aptos Narrow" panose="020B0004020202020204" pitchFamily="34" charset="0"/>
                      </a:endParaRPr>
                    </a:p>
                  </a:txBody>
                  <a:tcPr marL="9525" marR="9525" marT="9525" marB="0" anchor="b"/>
                </a:tc>
                <a:tc hMerge="1">
                  <a:txBody>
                    <a:bodyPr/>
                    <a:lstStyle/>
                    <a:p>
                      <a:endParaRPr lang="en-US"/>
                    </a:p>
                  </a:txBody>
                  <a:tcPr/>
                </a:tc>
                <a:tc hMerge="1">
                  <a:txBody>
                    <a:bodyPr/>
                    <a:lstStyle/>
                    <a:p>
                      <a:endParaRPr lang="en-US"/>
                    </a:p>
                  </a:txBody>
                  <a:tcPr/>
                </a:tc>
                <a:tc>
                  <a:txBody>
                    <a:bodyPr/>
                    <a:lstStyle/>
                    <a:p>
                      <a:pPr algn="ctr" fontAlgn="b"/>
                      <a:r>
                        <a:rPr lang="en-US" sz="1100" u="none" strike="noStrike" dirty="0">
                          <a:effectLst/>
                        </a:rPr>
                        <a:t>Effort Matrix</a:t>
                      </a:r>
                      <a:endParaRPr lang="en-US" sz="1100" b="0"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602084534"/>
                  </a:ext>
                </a:extLst>
              </a:tr>
              <a:tr h="190500">
                <a:tc>
                  <a:txBody>
                    <a:bodyPr/>
                    <a:lstStyle/>
                    <a:p>
                      <a:pPr algn="ctr" fontAlgn="b"/>
                      <a:r>
                        <a:rPr lang="en-US" sz="1100" u="none" strike="noStrike" dirty="0">
                          <a:effectLst/>
                        </a:rPr>
                        <a:t>Task</a:t>
                      </a:r>
                      <a:endParaRPr lang="en-US" sz="11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100" u="none" strike="noStrike" dirty="0">
                          <a:effectLst/>
                        </a:rPr>
                        <a:t>Start Date</a:t>
                      </a:r>
                      <a:endParaRPr lang="en-US" sz="11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100" u="none" strike="noStrike" dirty="0">
                          <a:effectLst/>
                        </a:rPr>
                        <a:t>End Date</a:t>
                      </a:r>
                      <a:endParaRPr lang="en-US" sz="11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ctr" fontAlgn="b"/>
                      <a:r>
                        <a:rPr lang="en-US" sz="1100" u="none" strike="noStrike" dirty="0">
                          <a:effectLst/>
                        </a:rPr>
                        <a:t>Effort Hours</a:t>
                      </a:r>
                      <a:endParaRPr lang="en-US" sz="1100" b="0"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699536966"/>
                  </a:ext>
                </a:extLst>
              </a:tr>
              <a:tr h="316865">
                <a:tc>
                  <a:txBody>
                    <a:bodyPr/>
                    <a:lstStyle/>
                    <a:p>
                      <a:pPr algn="l" fontAlgn="b"/>
                      <a:r>
                        <a:rPr lang="en-US" sz="1100" u="none" strike="noStrike" dirty="0">
                          <a:effectLst/>
                        </a:rPr>
                        <a:t>Research React, web app auth methods, REST API, session management</a:t>
                      </a:r>
                      <a:endParaRPr lang="en-US" sz="1100" b="1" i="0" u="none" strike="noStrike" dirty="0">
                        <a:solidFill>
                          <a:srgbClr val="000000"/>
                        </a:solidFill>
                        <a:effectLst/>
                        <a:latin typeface="Aptos Narrow" panose="020B0004020202020204" pitchFamily="34" charset="0"/>
                      </a:endParaRPr>
                    </a:p>
                  </a:txBody>
                  <a:tcPr marL="9525" marR="9525" marT="9525" marB="0" anchor="b"/>
                </a:tc>
                <a:tc>
                  <a:txBody>
                    <a:bodyPr/>
                    <a:lstStyle/>
                    <a:p>
                      <a:pPr algn="l" fontAlgn="b"/>
                      <a:r>
                        <a:rPr lang="en-US" sz="1100" u="none" strike="noStrike" dirty="0">
                          <a:effectLst/>
                        </a:rPr>
                        <a:t>Oct-14-2024</a:t>
                      </a:r>
                      <a:endParaRPr lang="en-US" sz="11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l" fontAlgn="b"/>
                      <a:r>
                        <a:rPr lang="en-US" sz="1100" u="none" strike="noStrike" dirty="0">
                          <a:effectLst/>
                        </a:rPr>
                        <a:t>Nov-14-2024</a:t>
                      </a:r>
                      <a:endParaRPr lang="en-US" sz="11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dirty="0">
                          <a:effectLst/>
                        </a:rPr>
                        <a:t>24</a:t>
                      </a:r>
                      <a:endParaRPr lang="en-US" sz="1100" b="0"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4265933279"/>
                  </a:ext>
                </a:extLst>
              </a:tr>
              <a:tr h="316865">
                <a:tc>
                  <a:txBody>
                    <a:bodyPr/>
                    <a:lstStyle/>
                    <a:p>
                      <a:pPr algn="l" fontAlgn="b"/>
                      <a:r>
                        <a:rPr lang="en-US" sz="1100" u="none" strike="noStrike" dirty="0">
                          <a:effectLst/>
                        </a:rPr>
                        <a:t>Create SQL database for users and citations</a:t>
                      </a:r>
                      <a:endParaRPr lang="en-US" sz="1100" b="1" i="0" u="none" strike="noStrike" dirty="0">
                        <a:solidFill>
                          <a:srgbClr val="000000"/>
                        </a:solidFill>
                        <a:effectLst/>
                        <a:latin typeface="Aptos Narrow" panose="020B0004020202020204" pitchFamily="34" charset="0"/>
                      </a:endParaRPr>
                    </a:p>
                  </a:txBody>
                  <a:tcPr marL="9525" marR="9525" marT="9525" marB="0" anchor="b"/>
                </a:tc>
                <a:tc>
                  <a:txBody>
                    <a:bodyPr/>
                    <a:lstStyle/>
                    <a:p>
                      <a:pPr algn="l" fontAlgn="b"/>
                      <a:r>
                        <a:rPr lang="en-US" sz="1100" u="none" strike="noStrike" dirty="0">
                          <a:effectLst/>
                        </a:rPr>
                        <a:t>Nov-15-2024</a:t>
                      </a:r>
                      <a:endParaRPr lang="en-US" sz="11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l" fontAlgn="b"/>
                      <a:r>
                        <a:rPr lang="en-US" sz="1100" u="none" strike="noStrike" dirty="0">
                          <a:effectLst/>
                        </a:rPr>
                        <a:t>Dec-6-2024</a:t>
                      </a:r>
                      <a:endParaRPr lang="en-US" sz="11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dirty="0">
                          <a:effectLst/>
                        </a:rPr>
                        <a:t>12</a:t>
                      </a:r>
                      <a:endParaRPr lang="en-US" sz="1100" b="0"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597919581"/>
                  </a:ext>
                </a:extLst>
              </a:tr>
              <a:tr h="316865">
                <a:tc>
                  <a:txBody>
                    <a:bodyPr/>
                    <a:lstStyle/>
                    <a:p>
                      <a:pPr algn="l" fontAlgn="b"/>
                      <a:r>
                        <a:rPr lang="en-US" sz="1100" u="none" strike="noStrike" dirty="0">
                          <a:effectLst/>
                        </a:rPr>
                        <a:t>Create front-end with React</a:t>
                      </a:r>
                      <a:endParaRPr lang="en-US" sz="1100" b="1" i="0" u="none" strike="noStrike" dirty="0">
                        <a:solidFill>
                          <a:srgbClr val="000000"/>
                        </a:solidFill>
                        <a:effectLst/>
                        <a:latin typeface="Aptos Narrow" panose="020B0004020202020204" pitchFamily="34" charset="0"/>
                      </a:endParaRPr>
                    </a:p>
                  </a:txBody>
                  <a:tcPr marL="9525" marR="9525" marT="9525" marB="0" anchor="b"/>
                </a:tc>
                <a:tc>
                  <a:txBody>
                    <a:bodyPr/>
                    <a:lstStyle/>
                    <a:p>
                      <a:pPr algn="l" fontAlgn="b"/>
                      <a:r>
                        <a:rPr lang="en-US" sz="1100" u="none" strike="noStrike" dirty="0">
                          <a:effectLst/>
                        </a:rPr>
                        <a:t>Dec-6-2024</a:t>
                      </a:r>
                      <a:endParaRPr lang="en-US" sz="11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l" fontAlgn="b"/>
                      <a:r>
                        <a:rPr lang="en-US" sz="1100" u="none" strike="noStrike" dirty="0">
                          <a:effectLst/>
                        </a:rPr>
                        <a:t>Jan-3-2025</a:t>
                      </a:r>
                      <a:endParaRPr lang="en-US" sz="11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dirty="0">
                          <a:effectLst/>
                        </a:rPr>
                        <a:t>15</a:t>
                      </a:r>
                      <a:endParaRPr lang="en-US" sz="1100" b="0"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796199088"/>
                  </a:ext>
                </a:extLst>
              </a:tr>
              <a:tr h="316865">
                <a:tc>
                  <a:txBody>
                    <a:bodyPr/>
                    <a:lstStyle/>
                    <a:p>
                      <a:pPr algn="l" fontAlgn="b"/>
                      <a:r>
                        <a:rPr lang="en-US" sz="1100" u="none" strike="noStrike" dirty="0">
                          <a:effectLst/>
                        </a:rPr>
                        <a:t>Create back-end of application </a:t>
                      </a:r>
                      <a:endParaRPr lang="en-US" sz="1100" b="1" i="0" u="none" strike="noStrike" dirty="0">
                        <a:solidFill>
                          <a:srgbClr val="000000"/>
                        </a:solidFill>
                        <a:effectLst/>
                        <a:latin typeface="Aptos Narrow" panose="020B0004020202020204" pitchFamily="34" charset="0"/>
                      </a:endParaRPr>
                    </a:p>
                  </a:txBody>
                  <a:tcPr marL="9525" marR="9525" marT="9525" marB="0" anchor="b"/>
                </a:tc>
                <a:tc>
                  <a:txBody>
                    <a:bodyPr/>
                    <a:lstStyle/>
                    <a:p>
                      <a:pPr algn="l" fontAlgn="b"/>
                      <a:r>
                        <a:rPr lang="en-US" sz="1100" u="none" strike="noStrike" dirty="0">
                          <a:effectLst/>
                        </a:rPr>
                        <a:t>Jan-3-2025</a:t>
                      </a:r>
                      <a:endParaRPr lang="en-US" sz="11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l" fontAlgn="b"/>
                      <a:r>
                        <a:rPr lang="en-US" sz="1100" u="none" strike="noStrike" dirty="0">
                          <a:effectLst/>
                        </a:rPr>
                        <a:t>Jan-31-2025</a:t>
                      </a:r>
                      <a:endParaRPr lang="en-US" sz="11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dirty="0">
                          <a:effectLst/>
                        </a:rPr>
                        <a:t>15</a:t>
                      </a:r>
                      <a:endParaRPr lang="en-US" sz="1100" b="0"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836832520"/>
                  </a:ext>
                </a:extLst>
              </a:tr>
              <a:tr h="316865">
                <a:tc>
                  <a:txBody>
                    <a:bodyPr/>
                    <a:lstStyle/>
                    <a:p>
                      <a:pPr algn="l" fontAlgn="b"/>
                      <a:r>
                        <a:rPr lang="en-US" sz="1100" u="none" strike="noStrike" dirty="0">
                          <a:effectLst/>
                        </a:rPr>
                        <a:t>Connect front-end and back-end of the application </a:t>
                      </a:r>
                      <a:endParaRPr lang="en-US" sz="1100" b="1" i="0" u="none" strike="noStrike" dirty="0">
                        <a:solidFill>
                          <a:srgbClr val="000000"/>
                        </a:solidFill>
                        <a:effectLst/>
                        <a:latin typeface="Aptos Narrow" panose="020B0004020202020204" pitchFamily="34" charset="0"/>
                      </a:endParaRPr>
                    </a:p>
                  </a:txBody>
                  <a:tcPr marL="9525" marR="9525" marT="9525" marB="0" anchor="b"/>
                </a:tc>
                <a:tc>
                  <a:txBody>
                    <a:bodyPr/>
                    <a:lstStyle/>
                    <a:p>
                      <a:pPr algn="l" fontAlgn="b"/>
                      <a:r>
                        <a:rPr lang="en-US" sz="1100" u="none" strike="noStrike" dirty="0">
                          <a:effectLst/>
                        </a:rPr>
                        <a:t>Jan-31-2025</a:t>
                      </a:r>
                      <a:endParaRPr lang="en-US" sz="11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l" fontAlgn="b"/>
                      <a:r>
                        <a:rPr lang="en-US" sz="1100" u="none" strike="noStrike" dirty="0">
                          <a:effectLst/>
                        </a:rPr>
                        <a:t>Feb-28-2025</a:t>
                      </a:r>
                      <a:endParaRPr lang="en-US" sz="11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dirty="0">
                          <a:effectLst/>
                        </a:rPr>
                        <a:t>12</a:t>
                      </a:r>
                      <a:endParaRPr lang="en-US" sz="1100" b="0"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867873491"/>
                  </a:ext>
                </a:extLst>
              </a:tr>
              <a:tr h="316865">
                <a:tc>
                  <a:txBody>
                    <a:bodyPr/>
                    <a:lstStyle/>
                    <a:p>
                      <a:pPr algn="l" fontAlgn="b"/>
                      <a:r>
                        <a:rPr lang="en-US" sz="1100" u="none" strike="noStrike" dirty="0">
                          <a:effectLst/>
                        </a:rPr>
                        <a:t>Create and run unit tests </a:t>
                      </a:r>
                      <a:endParaRPr lang="en-US" sz="1100" b="1" i="0" u="none" strike="noStrike" dirty="0">
                        <a:solidFill>
                          <a:srgbClr val="000000"/>
                        </a:solidFill>
                        <a:effectLst/>
                        <a:latin typeface="Aptos Narrow" panose="020B0004020202020204" pitchFamily="34" charset="0"/>
                      </a:endParaRPr>
                    </a:p>
                  </a:txBody>
                  <a:tcPr marL="9525" marR="9525" marT="9525" marB="0" anchor="b"/>
                </a:tc>
                <a:tc>
                  <a:txBody>
                    <a:bodyPr/>
                    <a:lstStyle/>
                    <a:p>
                      <a:pPr algn="l" fontAlgn="b"/>
                      <a:r>
                        <a:rPr lang="en-US" sz="1100" u="none" strike="noStrike" dirty="0">
                          <a:effectLst/>
                        </a:rPr>
                        <a:t>Feb-28-2025</a:t>
                      </a:r>
                      <a:endParaRPr lang="en-US" sz="11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l" fontAlgn="b"/>
                      <a:r>
                        <a:rPr lang="en-US" sz="1100" u="none" strike="noStrike" dirty="0">
                          <a:effectLst/>
                        </a:rPr>
                        <a:t>Mar-7-2025</a:t>
                      </a:r>
                      <a:endParaRPr lang="en-US" sz="11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dirty="0">
                          <a:effectLst/>
                        </a:rPr>
                        <a:t>8</a:t>
                      </a:r>
                      <a:endParaRPr lang="en-US" sz="1100" b="0"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4170366236"/>
                  </a:ext>
                </a:extLst>
              </a:tr>
              <a:tr h="316865">
                <a:tc>
                  <a:txBody>
                    <a:bodyPr/>
                    <a:lstStyle/>
                    <a:p>
                      <a:pPr algn="l" fontAlgn="b"/>
                      <a:r>
                        <a:rPr lang="en-US" sz="1100" u="none" strike="noStrike" dirty="0">
                          <a:effectLst/>
                        </a:rPr>
                        <a:t>Create host environment for application </a:t>
                      </a:r>
                      <a:endParaRPr lang="en-US" sz="1100" b="1" i="0" u="none" strike="noStrike" dirty="0">
                        <a:solidFill>
                          <a:srgbClr val="000000"/>
                        </a:solidFill>
                        <a:effectLst/>
                        <a:latin typeface="Aptos Narrow" panose="020B0004020202020204" pitchFamily="34" charset="0"/>
                      </a:endParaRPr>
                    </a:p>
                  </a:txBody>
                  <a:tcPr marL="9525" marR="9525" marT="9525" marB="0" anchor="b"/>
                </a:tc>
                <a:tc>
                  <a:txBody>
                    <a:bodyPr/>
                    <a:lstStyle/>
                    <a:p>
                      <a:pPr algn="l" fontAlgn="b"/>
                      <a:r>
                        <a:rPr lang="en-US" sz="1100" u="none" strike="noStrike" dirty="0">
                          <a:effectLst/>
                        </a:rPr>
                        <a:t>Mar-7-2025</a:t>
                      </a:r>
                      <a:endParaRPr lang="en-US" sz="11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l" fontAlgn="b"/>
                      <a:r>
                        <a:rPr lang="en-US" sz="1100" u="none" strike="noStrike" dirty="0">
                          <a:effectLst/>
                        </a:rPr>
                        <a:t>Mar-14-2025</a:t>
                      </a:r>
                      <a:endParaRPr lang="en-US" sz="11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dirty="0">
                          <a:effectLst/>
                        </a:rPr>
                        <a:t>4</a:t>
                      </a:r>
                      <a:endParaRPr lang="en-US" sz="1100" b="0"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82363163"/>
                  </a:ext>
                </a:extLst>
              </a:tr>
              <a:tr h="316865">
                <a:tc>
                  <a:txBody>
                    <a:bodyPr/>
                    <a:lstStyle/>
                    <a:p>
                      <a:pPr algn="l" fontAlgn="b"/>
                      <a:r>
                        <a:rPr lang="en-US" sz="1100" u="none" strike="noStrike" dirty="0">
                          <a:effectLst/>
                        </a:rPr>
                        <a:t>Deploy application to host </a:t>
                      </a:r>
                      <a:r>
                        <a:rPr lang="en-US" sz="1100" u="none" strike="noStrike" dirty="0" err="1">
                          <a:effectLst/>
                        </a:rPr>
                        <a:t>enviroment</a:t>
                      </a:r>
                      <a:endParaRPr lang="en-US" sz="1100" b="1" i="0" u="none" strike="noStrike" dirty="0">
                        <a:solidFill>
                          <a:srgbClr val="000000"/>
                        </a:solidFill>
                        <a:effectLst/>
                        <a:latin typeface="Aptos Narrow" panose="020B0004020202020204" pitchFamily="34" charset="0"/>
                      </a:endParaRPr>
                    </a:p>
                  </a:txBody>
                  <a:tcPr marL="9525" marR="9525" marT="9525" marB="0" anchor="b"/>
                </a:tc>
                <a:tc>
                  <a:txBody>
                    <a:bodyPr/>
                    <a:lstStyle/>
                    <a:p>
                      <a:pPr algn="l" fontAlgn="b"/>
                      <a:r>
                        <a:rPr lang="en-US" sz="1100" u="none" strike="noStrike">
                          <a:effectLst/>
                        </a:rPr>
                        <a:t>Mar-14-2025</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1100" u="none" strike="noStrike">
                          <a:effectLst/>
                        </a:rPr>
                        <a:t>Mar-21-2025</a:t>
                      </a:r>
                      <a:endParaRPr lang="en-US" sz="1100" b="0" i="0" u="none" strike="noStrike">
                        <a:solidFill>
                          <a:srgbClr val="000000"/>
                        </a:solidFill>
                        <a:effectLst/>
                        <a:latin typeface="Aptos Narrow" panose="020B0004020202020204" pitchFamily="34" charset="0"/>
                      </a:endParaRPr>
                    </a:p>
                  </a:txBody>
                  <a:tcPr marL="9525" marR="9525" marT="9525" marB="0" anchor="b"/>
                </a:tc>
                <a:tc>
                  <a:txBody>
                    <a:bodyPr/>
                    <a:lstStyle/>
                    <a:p>
                      <a:pPr algn="r" fontAlgn="b"/>
                      <a:r>
                        <a:rPr lang="en-US" sz="1100" u="none" strike="noStrike" dirty="0">
                          <a:effectLst/>
                        </a:rPr>
                        <a:t>4</a:t>
                      </a:r>
                      <a:endParaRPr lang="en-US" sz="1100" b="0"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3482511686"/>
                  </a:ext>
                </a:extLst>
              </a:tr>
            </a:tbl>
          </a:graphicData>
        </a:graphic>
      </p:graphicFrame>
    </p:spTree>
    <p:extLst>
      <p:ext uri="{BB962C8B-B14F-4D97-AF65-F5344CB8AC3E}">
        <p14:creationId xmlns:p14="http://schemas.microsoft.com/office/powerpoint/2010/main" val="106542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F14B30-47B2-00F7-D8CD-56621D5437D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941EE94-3C28-450B-4628-D4B5E1529254}"/>
              </a:ext>
            </a:extLst>
          </p:cNvPr>
          <p:cNvSpPr>
            <a:spLocks noGrp="1"/>
          </p:cNvSpPr>
          <p:nvPr>
            <p:ph type="title"/>
          </p:nvPr>
        </p:nvSpPr>
        <p:spPr/>
        <p:txBody>
          <a:bodyPr/>
          <a:lstStyle/>
          <a:p>
            <a:r>
              <a:rPr lang="en-US" dirty="0"/>
              <a:t>Expect Demo for Expo </a:t>
            </a:r>
          </a:p>
        </p:txBody>
      </p:sp>
      <p:sp>
        <p:nvSpPr>
          <p:cNvPr id="2" name="Slide Number Placeholder 1">
            <a:extLst>
              <a:ext uri="{FF2B5EF4-FFF2-40B4-BE49-F238E27FC236}">
                <a16:creationId xmlns:a16="http://schemas.microsoft.com/office/drawing/2014/main" id="{BC3496BC-8E7A-6B2B-7525-0DE7EC5AB06D}"/>
              </a:ext>
            </a:extLst>
          </p:cNvPr>
          <p:cNvSpPr>
            <a:spLocks noGrp="1"/>
          </p:cNvSpPr>
          <p:nvPr>
            <p:ph type="sldNum" sz="quarter" idx="12"/>
          </p:nvPr>
        </p:nvSpPr>
        <p:spPr/>
        <p:txBody>
          <a:bodyPr/>
          <a:lstStyle/>
          <a:p>
            <a:fld id="{C263D6C4-4840-40CC-AC84-17E24B3B7BDE}" type="slidenum">
              <a:rPr lang="en-US" smtClean="0"/>
              <a:pPr/>
              <a:t>11</a:t>
            </a:fld>
            <a:endParaRPr lang="en-US" dirty="0"/>
          </a:p>
        </p:txBody>
      </p:sp>
      <p:sp>
        <p:nvSpPr>
          <p:cNvPr id="8" name="Text Placeholder 7">
            <a:extLst>
              <a:ext uri="{FF2B5EF4-FFF2-40B4-BE49-F238E27FC236}">
                <a16:creationId xmlns:a16="http://schemas.microsoft.com/office/drawing/2014/main" id="{B11303A6-8909-6150-49DE-167F2051A84F}"/>
              </a:ext>
            </a:extLst>
          </p:cNvPr>
          <p:cNvSpPr>
            <a:spLocks noGrp="1"/>
          </p:cNvSpPr>
          <p:nvPr>
            <p:ph type="body" sz="quarter" idx="2"/>
          </p:nvPr>
        </p:nvSpPr>
        <p:spPr>
          <a:xfrm>
            <a:off x="444500" y="1500996"/>
            <a:ext cx="11214100" cy="4688667"/>
          </a:xfrm>
        </p:spPr>
        <p:txBody>
          <a:bodyPr/>
          <a:lstStyle/>
          <a:p>
            <a:pPr marL="0" indent="0">
              <a:buNone/>
            </a:pPr>
            <a:r>
              <a:rPr lang="en-US" dirty="0"/>
              <a:t>For the Expo, I plan to display the full web application, and each feature it has. This includes creating a basic citation, printing a citation, generating reports, and more. </a:t>
            </a:r>
          </a:p>
          <a:p>
            <a:endParaRPr lang="en-US" dirty="0"/>
          </a:p>
        </p:txBody>
      </p:sp>
    </p:spTree>
    <p:extLst>
      <p:ext uri="{BB962C8B-B14F-4D97-AF65-F5344CB8AC3E}">
        <p14:creationId xmlns:p14="http://schemas.microsoft.com/office/powerpoint/2010/main" val="17225629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Project Members</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668517"/>
            <a:ext cx="6718300" cy="4093243"/>
          </a:xfrm>
        </p:spPr>
        <p:txBody>
          <a:bodyPr/>
          <a:lstStyle/>
          <a:p>
            <a:pPr marL="0" indent="0">
              <a:buNone/>
            </a:pPr>
            <a:r>
              <a:rPr lang="en-US" dirty="0"/>
              <a:t>Members: </a:t>
            </a:r>
          </a:p>
          <a:p>
            <a:r>
              <a:rPr lang="en-US" dirty="0"/>
              <a:t>Jason Russell (</a:t>
            </a:r>
            <a:r>
              <a:rPr lang="en-US" dirty="0">
                <a:hlinkClick r:id="rId2"/>
              </a:rPr>
              <a:t>russej7@mail.uc.edu</a:t>
            </a:r>
            <a:r>
              <a:rPr lang="en-US" dirty="0"/>
              <a:t>)</a:t>
            </a:r>
          </a:p>
          <a:p>
            <a:endParaRPr lang="en-US" dirty="0"/>
          </a:p>
          <a:p>
            <a:pPr marL="0" indent="0">
              <a:buNone/>
            </a:pPr>
            <a:r>
              <a:rPr lang="en-US" dirty="0"/>
              <a:t>Advisor: </a:t>
            </a:r>
          </a:p>
          <a:p>
            <a:r>
              <a:rPr lang="en-US" dirty="0"/>
              <a:t> TBD</a:t>
            </a:r>
          </a:p>
          <a:p>
            <a:endParaRPr lang="en-US" dirty="0"/>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Project Abstract</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
        <p:nvSpPr>
          <p:cNvPr id="9" name="Content Placeholder 8">
            <a:extLst>
              <a:ext uri="{FF2B5EF4-FFF2-40B4-BE49-F238E27FC236}">
                <a16:creationId xmlns:a16="http://schemas.microsoft.com/office/drawing/2014/main" id="{B2143E1E-935A-CD37-7D4C-2815D314F026}"/>
              </a:ext>
            </a:extLst>
          </p:cNvPr>
          <p:cNvSpPr>
            <a:spLocks noGrp="1"/>
          </p:cNvSpPr>
          <p:nvPr>
            <p:ph sz="half" idx="2"/>
          </p:nvPr>
        </p:nvSpPr>
        <p:spPr>
          <a:xfrm>
            <a:off x="444500" y="1586705"/>
            <a:ext cx="11214100" cy="4262003"/>
          </a:xfrm>
        </p:spPr>
        <p:txBody>
          <a:bodyPr/>
          <a:lstStyle/>
          <a:p>
            <a:pPr marL="0" indent="0">
              <a:buNone/>
            </a:pPr>
            <a:r>
              <a:rPr lang="en-US" dirty="0"/>
              <a:t>My project will be a web-based application that can be used to track parking citations for a small local government. This web-application will be used by the police department to create, track, and print parking citations. This application will also be able to generate reports that city administrators can use to get information on how parking citations impact the city. </a:t>
            </a:r>
          </a:p>
          <a:p>
            <a:pPr marL="0" indent="0">
              <a:buNone/>
            </a:pPr>
            <a:endParaRPr lang="en-US" dirty="0"/>
          </a:p>
          <a:p>
            <a:pPr marL="0" indent="0">
              <a:buNone/>
            </a:pPr>
            <a:r>
              <a:rPr lang="en-US" dirty="0"/>
              <a:t>I decided on this project because it can provide value to my current job. I am a technical consultant for several local municipalities, and this is something that we have talked to them about creating. </a:t>
            </a:r>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11B39F-E0E3-C0CF-0E21-4C118590565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0C16423-6F74-D34B-25F1-7FA87635B84C}"/>
              </a:ext>
            </a:extLst>
          </p:cNvPr>
          <p:cNvSpPr>
            <a:spLocks noGrp="1"/>
          </p:cNvSpPr>
          <p:nvPr>
            <p:ph type="title"/>
          </p:nvPr>
        </p:nvSpPr>
        <p:spPr/>
        <p:txBody>
          <a:bodyPr/>
          <a:lstStyle/>
          <a:p>
            <a:r>
              <a:rPr lang="en-US" dirty="0"/>
              <a:t>User Stories</a:t>
            </a:r>
          </a:p>
        </p:txBody>
      </p:sp>
      <p:sp>
        <p:nvSpPr>
          <p:cNvPr id="2" name="Slide Number Placeholder 1">
            <a:extLst>
              <a:ext uri="{FF2B5EF4-FFF2-40B4-BE49-F238E27FC236}">
                <a16:creationId xmlns:a16="http://schemas.microsoft.com/office/drawing/2014/main" id="{2FF396E1-FE72-3C7F-7B68-957F2C9FEFAD}"/>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
        <p:nvSpPr>
          <p:cNvPr id="8" name="Text Placeholder 7">
            <a:extLst>
              <a:ext uri="{FF2B5EF4-FFF2-40B4-BE49-F238E27FC236}">
                <a16:creationId xmlns:a16="http://schemas.microsoft.com/office/drawing/2014/main" id="{D476FE5F-854E-A311-A6BB-6F5D38EF2600}"/>
              </a:ext>
            </a:extLst>
          </p:cNvPr>
          <p:cNvSpPr>
            <a:spLocks noGrp="1"/>
          </p:cNvSpPr>
          <p:nvPr>
            <p:ph type="body" sz="quarter" idx="2"/>
          </p:nvPr>
        </p:nvSpPr>
        <p:spPr>
          <a:xfrm>
            <a:off x="444500" y="1500996"/>
            <a:ext cx="11214100" cy="4688667"/>
          </a:xfrm>
        </p:spPr>
        <p:txBody>
          <a:bodyPr>
            <a:normAutofit lnSpcReduction="10000"/>
          </a:bodyPr>
          <a:lstStyle/>
          <a:p>
            <a:r>
              <a:rPr lang="en-US" dirty="0"/>
              <a:t>Police Officers </a:t>
            </a:r>
          </a:p>
          <a:p>
            <a:pPr lvl="1"/>
            <a:r>
              <a:rPr lang="en-US" b="0" i="0" dirty="0">
                <a:solidFill>
                  <a:srgbClr val="F0F6FC"/>
                </a:solidFill>
                <a:effectLst/>
                <a:latin typeface="-apple-system"/>
              </a:rPr>
              <a:t>As a police officer, I want to be able to create and print a citation to give to a citizen in real time.</a:t>
            </a:r>
          </a:p>
          <a:p>
            <a:pPr lvl="1"/>
            <a:r>
              <a:rPr lang="en-US" b="0" i="0" dirty="0">
                <a:solidFill>
                  <a:srgbClr val="F0F6FC"/>
                </a:solidFill>
                <a:effectLst/>
                <a:latin typeface="-apple-system"/>
              </a:rPr>
              <a:t>As a police officer, I want to be able to search for an edit a citation if necessary.</a:t>
            </a:r>
            <a:endParaRPr lang="en-US" dirty="0">
              <a:solidFill>
                <a:srgbClr val="F0F6FC"/>
              </a:solidFill>
              <a:latin typeface="-apple-system"/>
            </a:endParaRPr>
          </a:p>
          <a:p>
            <a:pPr lvl="1"/>
            <a:r>
              <a:rPr lang="en-US" b="0" i="0" dirty="0">
                <a:solidFill>
                  <a:srgbClr val="F0F6FC"/>
                </a:solidFill>
                <a:effectLst/>
                <a:latin typeface="-apple-system"/>
              </a:rPr>
              <a:t>As a police officer, I want to be able to search for and print a citation for a citizen’s record.</a:t>
            </a:r>
            <a:endParaRPr lang="en-US" dirty="0">
              <a:solidFill>
                <a:srgbClr val="F0F6FC"/>
              </a:solidFill>
              <a:latin typeface="-apple-system"/>
            </a:endParaRPr>
          </a:p>
          <a:p>
            <a:pPr lvl="1"/>
            <a:endParaRPr lang="en-US" dirty="0">
              <a:solidFill>
                <a:srgbClr val="F0F6FC"/>
              </a:solidFill>
              <a:latin typeface="-apple-system"/>
            </a:endParaRPr>
          </a:p>
          <a:p>
            <a:r>
              <a:rPr lang="en-US" dirty="0">
                <a:solidFill>
                  <a:srgbClr val="F0F6FC"/>
                </a:solidFill>
                <a:latin typeface="-apple-system"/>
              </a:rPr>
              <a:t>Police Clerk</a:t>
            </a:r>
          </a:p>
          <a:p>
            <a:pPr lvl="1"/>
            <a:r>
              <a:rPr lang="en-US" b="0" i="0" dirty="0">
                <a:solidFill>
                  <a:srgbClr val="F0F6FC"/>
                </a:solidFill>
                <a:effectLst/>
                <a:latin typeface="-apple-system"/>
              </a:rPr>
              <a:t>As a police clerk, I want to be able to search for a citation in case a citizen asks for their citation information.</a:t>
            </a:r>
          </a:p>
          <a:p>
            <a:pPr lvl="1"/>
            <a:r>
              <a:rPr lang="en-US" b="0" i="0" dirty="0">
                <a:solidFill>
                  <a:srgbClr val="F0F6FC"/>
                </a:solidFill>
                <a:effectLst/>
                <a:latin typeface="-apple-system"/>
              </a:rPr>
              <a:t>As a police clerk, I want to be able to edit a citation in case a citation has been paid for or any other information changes.</a:t>
            </a:r>
            <a:endParaRPr lang="en-US" dirty="0">
              <a:solidFill>
                <a:srgbClr val="F0F6FC"/>
              </a:solidFill>
              <a:latin typeface="-apple-system"/>
            </a:endParaRPr>
          </a:p>
          <a:p>
            <a:pPr lvl="1"/>
            <a:r>
              <a:rPr lang="en-US" b="0" i="0" dirty="0">
                <a:solidFill>
                  <a:srgbClr val="F0F6FC"/>
                </a:solidFill>
                <a:effectLst/>
                <a:latin typeface="-apple-system"/>
              </a:rPr>
              <a:t>As a police clerk, I want to be able to add citations, that way if officers bring in paper citations, they can be entered into the application</a:t>
            </a:r>
          </a:p>
          <a:p>
            <a:pPr lvl="1"/>
            <a:endParaRPr lang="en-US" dirty="0">
              <a:solidFill>
                <a:srgbClr val="F0F6FC"/>
              </a:solidFill>
              <a:latin typeface="-apple-system"/>
            </a:endParaRPr>
          </a:p>
          <a:p>
            <a:r>
              <a:rPr lang="en-US" b="0" i="0" dirty="0">
                <a:solidFill>
                  <a:srgbClr val="F0F6FC"/>
                </a:solidFill>
                <a:effectLst/>
                <a:latin typeface="-apple-system"/>
              </a:rPr>
              <a:t>Administrator</a:t>
            </a:r>
          </a:p>
          <a:p>
            <a:pPr lvl="1"/>
            <a:r>
              <a:rPr lang="en-US" b="0" i="0" dirty="0">
                <a:solidFill>
                  <a:srgbClr val="F0F6FC"/>
                </a:solidFill>
                <a:effectLst/>
                <a:latin typeface="-apple-system"/>
              </a:rPr>
              <a:t>As an administrator, I want to be able to generate monthly or yearly reports so they can be entered into the city record.</a:t>
            </a:r>
          </a:p>
          <a:p>
            <a:endParaRPr lang="en-US" b="0" i="0" dirty="0">
              <a:solidFill>
                <a:srgbClr val="F0F6FC"/>
              </a:solidFill>
              <a:effectLst/>
              <a:latin typeface="-apple-system"/>
            </a:endParaRPr>
          </a:p>
          <a:p>
            <a:pPr lvl="1"/>
            <a:endParaRPr lang="en-US" dirty="0">
              <a:solidFill>
                <a:srgbClr val="F0F6FC"/>
              </a:solidFill>
              <a:latin typeface="-apple-system"/>
            </a:endParaRPr>
          </a:p>
          <a:p>
            <a:pPr marL="457200" lvl="1" indent="0">
              <a:buNone/>
            </a:pPr>
            <a:r>
              <a:rPr lang="en-US" dirty="0">
                <a:solidFill>
                  <a:srgbClr val="F0F6FC"/>
                </a:solidFill>
                <a:latin typeface="-apple-system"/>
              </a:rPr>
              <a:t>	</a:t>
            </a:r>
            <a:endParaRPr lang="en-US" dirty="0"/>
          </a:p>
          <a:p>
            <a:endParaRPr lang="en-US" dirty="0"/>
          </a:p>
        </p:txBody>
      </p:sp>
    </p:spTree>
    <p:extLst>
      <p:ext uri="{BB962C8B-B14F-4D97-AF65-F5344CB8AC3E}">
        <p14:creationId xmlns:p14="http://schemas.microsoft.com/office/powerpoint/2010/main" val="10605442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Design Diagrams</a:t>
            </a:r>
          </a:p>
        </p:txBody>
      </p:sp>
      <p:sp>
        <p:nvSpPr>
          <p:cNvPr id="22" name="Text Placeholder 21">
            <a:extLst>
              <a:ext uri="{FF2B5EF4-FFF2-40B4-BE49-F238E27FC236}">
                <a16:creationId xmlns:a16="http://schemas.microsoft.com/office/drawing/2014/main" id="{78CACAF1-61EA-4605-A8FE-2EEE752B49FF}"/>
              </a:ext>
            </a:extLst>
          </p:cNvPr>
          <p:cNvSpPr>
            <a:spLocks noGrp="1"/>
          </p:cNvSpPr>
          <p:nvPr>
            <p:ph type="body" sz="quarter" idx="21"/>
          </p:nvPr>
        </p:nvSpPr>
        <p:spPr>
          <a:xfrm>
            <a:off x="311625" y="4393797"/>
            <a:ext cx="1604513" cy="254270"/>
          </a:xfrm>
        </p:spPr>
        <p:txBody>
          <a:bodyPr/>
          <a:lstStyle/>
          <a:p>
            <a:r>
              <a:rPr lang="en-US" dirty="0"/>
              <a:t>Design Diagram D1</a:t>
            </a:r>
          </a:p>
        </p:txBody>
      </p:sp>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a:lstStyle/>
          <a:p>
            <a:fld id="{C263D6C4-4840-40CC-AC84-17E24B3B7BDE}" type="slidenum">
              <a:rPr lang="en-US" smtClean="0"/>
              <a:pPr/>
              <a:t>5</a:t>
            </a:fld>
            <a:endParaRPr lang="en-US" dirty="0"/>
          </a:p>
        </p:txBody>
      </p:sp>
      <p:pic>
        <p:nvPicPr>
          <p:cNvPr id="11" name="Picture 10" descr="A screenshot of a computer screen&#10;&#10;Description automatically generated">
            <a:extLst>
              <a:ext uri="{FF2B5EF4-FFF2-40B4-BE49-F238E27FC236}">
                <a16:creationId xmlns:a16="http://schemas.microsoft.com/office/drawing/2014/main" id="{AB90298A-E56F-85B4-9B7F-A0D2581C1F62}"/>
              </a:ext>
            </a:extLst>
          </p:cNvPr>
          <p:cNvPicPr>
            <a:picLocks noChangeAspect="1"/>
          </p:cNvPicPr>
          <p:nvPr/>
        </p:nvPicPr>
        <p:blipFill>
          <a:blip r:embed="rId2"/>
          <a:stretch>
            <a:fillRect/>
          </a:stretch>
        </p:blipFill>
        <p:spPr>
          <a:xfrm>
            <a:off x="2716252" y="3426643"/>
            <a:ext cx="8051590" cy="2688695"/>
          </a:xfrm>
          <a:prstGeom prst="rect">
            <a:avLst/>
          </a:prstGeom>
        </p:spPr>
      </p:pic>
      <p:sp>
        <p:nvSpPr>
          <p:cNvPr id="12" name="Text Placeholder 21">
            <a:extLst>
              <a:ext uri="{FF2B5EF4-FFF2-40B4-BE49-F238E27FC236}">
                <a16:creationId xmlns:a16="http://schemas.microsoft.com/office/drawing/2014/main" id="{E97DC02C-4D8A-8AB3-9071-023E863003D1}"/>
              </a:ext>
            </a:extLst>
          </p:cNvPr>
          <p:cNvSpPr txBox="1">
            <a:spLocks/>
          </p:cNvSpPr>
          <p:nvPr/>
        </p:nvSpPr>
        <p:spPr>
          <a:xfrm>
            <a:off x="311625" y="1955664"/>
            <a:ext cx="1604513" cy="254270"/>
          </a:xfrm>
          <a:prstGeom prst="rect">
            <a:avLst/>
          </a:prstGeom>
        </p:spPr>
        <p:txBody>
          <a:bodyPr vert="horz" lIns="0" tIns="0" rIns="0" bIns="0" rtlCol="0">
            <a:noAutofit/>
          </a:bodyPr>
          <a:lstStyle>
            <a:lvl1pPr marL="0" indent="0" algn="l" defTabSz="914400" rtl="0" eaLnBrk="1" latinLnBrk="0" hangingPunct="1">
              <a:lnSpc>
                <a:spcPct val="100000"/>
              </a:lnSpc>
              <a:spcBef>
                <a:spcPts val="600"/>
              </a:spcBef>
              <a:spcAft>
                <a:spcPts val="400"/>
              </a:spcAft>
              <a:buClr>
                <a:schemeClr val="accent2"/>
              </a:buClr>
              <a:buFont typeface="Arial" panose="020B0604020202020204" pitchFamily="34" charset="0"/>
              <a:buNone/>
              <a:defRPr sz="14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Design Diagram D0</a:t>
            </a:r>
          </a:p>
        </p:txBody>
      </p:sp>
      <p:pic>
        <p:nvPicPr>
          <p:cNvPr id="14" name="Picture 13" descr="A black and white rectangle with white rectangles&#10;&#10;Description automatically generated">
            <a:extLst>
              <a:ext uri="{FF2B5EF4-FFF2-40B4-BE49-F238E27FC236}">
                <a16:creationId xmlns:a16="http://schemas.microsoft.com/office/drawing/2014/main" id="{34B7AAAE-1896-A87D-9E3F-3E4C9238AE3C}"/>
              </a:ext>
            </a:extLst>
          </p:cNvPr>
          <p:cNvPicPr>
            <a:picLocks noChangeAspect="1"/>
          </p:cNvPicPr>
          <p:nvPr/>
        </p:nvPicPr>
        <p:blipFill>
          <a:blip r:embed="rId3"/>
          <a:stretch>
            <a:fillRect/>
          </a:stretch>
        </p:blipFill>
        <p:spPr>
          <a:xfrm>
            <a:off x="3027337" y="1458912"/>
            <a:ext cx="7248525" cy="1247775"/>
          </a:xfrm>
          <a:prstGeom prst="rect">
            <a:avLst/>
          </a:prstGeom>
        </p:spPr>
      </p:pic>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EB0C04-0C70-42F6-0908-7D90860584E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6F1683D-45D6-ED7D-B312-2C46681AA6F7}"/>
              </a:ext>
            </a:extLst>
          </p:cNvPr>
          <p:cNvSpPr>
            <a:spLocks noGrp="1"/>
          </p:cNvSpPr>
          <p:nvPr>
            <p:ph type="title"/>
          </p:nvPr>
        </p:nvSpPr>
        <p:spPr/>
        <p:txBody>
          <a:bodyPr/>
          <a:lstStyle/>
          <a:p>
            <a:r>
              <a:rPr lang="en-US" dirty="0"/>
              <a:t>Design Diagrams Cont.</a:t>
            </a:r>
          </a:p>
        </p:txBody>
      </p:sp>
      <p:sp>
        <p:nvSpPr>
          <p:cNvPr id="2" name="Slide Number Placeholder 1">
            <a:extLst>
              <a:ext uri="{FF2B5EF4-FFF2-40B4-BE49-F238E27FC236}">
                <a16:creationId xmlns:a16="http://schemas.microsoft.com/office/drawing/2014/main" id="{6517F1C0-2802-8AA4-603D-507C2FCCA77B}"/>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
        <p:nvSpPr>
          <p:cNvPr id="12" name="Text Placeholder 21">
            <a:extLst>
              <a:ext uri="{FF2B5EF4-FFF2-40B4-BE49-F238E27FC236}">
                <a16:creationId xmlns:a16="http://schemas.microsoft.com/office/drawing/2014/main" id="{0DF02637-C155-1B85-74AD-881338FC9D83}"/>
              </a:ext>
            </a:extLst>
          </p:cNvPr>
          <p:cNvSpPr txBox="1">
            <a:spLocks/>
          </p:cNvSpPr>
          <p:nvPr/>
        </p:nvSpPr>
        <p:spPr>
          <a:xfrm>
            <a:off x="103311" y="1470399"/>
            <a:ext cx="1604513" cy="254270"/>
          </a:xfrm>
          <a:prstGeom prst="rect">
            <a:avLst/>
          </a:prstGeom>
        </p:spPr>
        <p:txBody>
          <a:bodyPr vert="horz" lIns="0" tIns="0" rIns="0" bIns="0" rtlCol="0">
            <a:noAutofit/>
          </a:bodyPr>
          <a:lstStyle>
            <a:lvl1pPr marL="0" indent="0" algn="l" defTabSz="914400" rtl="0" eaLnBrk="1" latinLnBrk="0" hangingPunct="1">
              <a:lnSpc>
                <a:spcPct val="100000"/>
              </a:lnSpc>
              <a:spcBef>
                <a:spcPts val="600"/>
              </a:spcBef>
              <a:spcAft>
                <a:spcPts val="400"/>
              </a:spcAft>
              <a:buClr>
                <a:schemeClr val="accent2"/>
              </a:buClr>
              <a:buFont typeface="Arial" panose="020B0604020202020204" pitchFamily="34" charset="0"/>
              <a:buNone/>
              <a:defRPr sz="14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Design Diagram D2</a:t>
            </a:r>
          </a:p>
        </p:txBody>
      </p:sp>
      <p:pic>
        <p:nvPicPr>
          <p:cNvPr id="7" name="Picture 6" descr="A screenshot of a computer&#10;&#10;Description automatically generated">
            <a:extLst>
              <a:ext uri="{FF2B5EF4-FFF2-40B4-BE49-F238E27FC236}">
                <a16:creationId xmlns:a16="http://schemas.microsoft.com/office/drawing/2014/main" id="{60621901-7DD1-9A10-2323-7E1B8F8A402B}"/>
              </a:ext>
            </a:extLst>
          </p:cNvPr>
          <p:cNvPicPr>
            <a:picLocks noChangeAspect="1"/>
          </p:cNvPicPr>
          <p:nvPr/>
        </p:nvPicPr>
        <p:blipFill>
          <a:blip r:embed="rId2"/>
          <a:stretch>
            <a:fillRect/>
          </a:stretch>
        </p:blipFill>
        <p:spPr>
          <a:xfrm>
            <a:off x="2034979" y="1348509"/>
            <a:ext cx="9029781" cy="4828890"/>
          </a:xfrm>
          <a:prstGeom prst="rect">
            <a:avLst/>
          </a:prstGeom>
        </p:spPr>
      </p:pic>
    </p:spTree>
    <p:extLst>
      <p:ext uri="{BB962C8B-B14F-4D97-AF65-F5344CB8AC3E}">
        <p14:creationId xmlns:p14="http://schemas.microsoft.com/office/powerpoint/2010/main" val="34767967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C4B038-79A6-F0D3-C116-7E7BF0EBD4D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DB64968-001B-C73B-162D-9F9BE885CF6C}"/>
              </a:ext>
            </a:extLst>
          </p:cNvPr>
          <p:cNvSpPr>
            <a:spLocks noGrp="1"/>
          </p:cNvSpPr>
          <p:nvPr>
            <p:ph type="title"/>
          </p:nvPr>
        </p:nvSpPr>
        <p:spPr/>
        <p:txBody>
          <a:bodyPr/>
          <a:lstStyle/>
          <a:p>
            <a:r>
              <a:rPr lang="en-US" dirty="0"/>
              <a:t>Project Constraints</a:t>
            </a:r>
          </a:p>
        </p:txBody>
      </p:sp>
      <p:sp>
        <p:nvSpPr>
          <p:cNvPr id="2" name="Slide Number Placeholder 1">
            <a:extLst>
              <a:ext uri="{FF2B5EF4-FFF2-40B4-BE49-F238E27FC236}">
                <a16:creationId xmlns:a16="http://schemas.microsoft.com/office/drawing/2014/main" id="{1D5C07C4-F4D9-F811-0FEF-5C8DB403C500}"/>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
        <p:nvSpPr>
          <p:cNvPr id="8" name="Text Placeholder 7">
            <a:extLst>
              <a:ext uri="{FF2B5EF4-FFF2-40B4-BE49-F238E27FC236}">
                <a16:creationId xmlns:a16="http://schemas.microsoft.com/office/drawing/2014/main" id="{55B32043-4A6A-48F3-EEB8-64AA86DC5EA2}"/>
              </a:ext>
            </a:extLst>
          </p:cNvPr>
          <p:cNvSpPr>
            <a:spLocks noGrp="1"/>
          </p:cNvSpPr>
          <p:nvPr>
            <p:ph type="body" sz="quarter" idx="2"/>
          </p:nvPr>
        </p:nvSpPr>
        <p:spPr>
          <a:xfrm>
            <a:off x="444500" y="1500996"/>
            <a:ext cx="11214100" cy="4688667"/>
          </a:xfrm>
        </p:spPr>
        <p:txBody>
          <a:bodyPr/>
          <a:lstStyle/>
          <a:p>
            <a:r>
              <a:rPr lang="en-US" dirty="0"/>
              <a:t>Professional – I am building this application to be used by clients of my current company, meaning that it has a direct impact on my professional development. This project will also include languages that I am not familiar with, meaning that I will have to do extensive research, and practice. </a:t>
            </a:r>
          </a:p>
          <a:p>
            <a:r>
              <a:rPr lang="en-US" dirty="0"/>
              <a:t>Security – The application will potentially be used by members of a local government. This means that the project must meet certain security requirements to protect user data.  </a:t>
            </a:r>
          </a:p>
          <a:p>
            <a:r>
              <a:rPr lang="en-US" dirty="0"/>
              <a:t>Social – As mentioned above this application could potentially be used members of a local government. So ideally it will improve their workflow and create revenue if used effectively. </a:t>
            </a:r>
          </a:p>
          <a:p>
            <a:endParaRPr lang="en-US" dirty="0"/>
          </a:p>
        </p:txBody>
      </p:sp>
    </p:spTree>
    <p:extLst>
      <p:ext uri="{BB962C8B-B14F-4D97-AF65-F5344CB8AC3E}">
        <p14:creationId xmlns:p14="http://schemas.microsoft.com/office/powerpoint/2010/main" val="26188069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524F4C-A79F-CB91-DCE4-774BE8DB297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76551D6-3CF2-87DC-BDD5-EFE8D9D6CFDB}"/>
              </a:ext>
            </a:extLst>
          </p:cNvPr>
          <p:cNvSpPr>
            <a:spLocks noGrp="1"/>
          </p:cNvSpPr>
          <p:nvPr>
            <p:ph type="title"/>
          </p:nvPr>
        </p:nvSpPr>
        <p:spPr/>
        <p:txBody>
          <a:bodyPr/>
          <a:lstStyle/>
          <a:p>
            <a:r>
              <a:rPr lang="en-US" dirty="0"/>
              <a:t>Review of Project Progress</a:t>
            </a:r>
          </a:p>
        </p:txBody>
      </p:sp>
      <p:sp>
        <p:nvSpPr>
          <p:cNvPr id="2" name="Slide Number Placeholder 1">
            <a:extLst>
              <a:ext uri="{FF2B5EF4-FFF2-40B4-BE49-F238E27FC236}">
                <a16:creationId xmlns:a16="http://schemas.microsoft.com/office/drawing/2014/main" id="{3C8BF070-B440-506B-619E-08FC7643D90F}"/>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
        <p:nvSpPr>
          <p:cNvPr id="8" name="Text Placeholder 7">
            <a:extLst>
              <a:ext uri="{FF2B5EF4-FFF2-40B4-BE49-F238E27FC236}">
                <a16:creationId xmlns:a16="http://schemas.microsoft.com/office/drawing/2014/main" id="{7EDFAF5A-C4C2-FD66-B0D8-35BA7D301C53}"/>
              </a:ext>
            </a:extLst>
          </p:cNvPr>
          <p:cNvSpPr>
            <a:spLocks noGrp="1"/>
          </p:cNvSpPr>
          <p:nvPr>
            <p:ph type="body" sz="quarter" idx="2"/>
          </p:nvPr>
        </p:nvSpPr>
        <p:spPr>
          <a:xfrm>
            <a:off x="444500" y="1500996"/>
            <a:ext cx="11214100" cy="4688667"/>
          </a:xfrm>
        </p:spPr>
        <p:txBody>
          <a:bodyPr/>
          <a:lstStyle/>
          <a:p>
            <a:pPr marL="0" indent="0">
              <a:buNone/>
            </a:pPr>
            <a:r>
              <a:rPr lang="en-US" dirty="0"/>
              <a:t>I am currently still in the planning and research phase of the project. The repo has been built, and I am getting familiar with certain languages I would like to use. I am researching what the best languages would be for my application. I am also going over user stories to ensure that my project will meet the needs of the user. </a:t>
            </a:r>
          </a:p>
        </p:txBody>
      </p:sp>
    </p:spTree>
    <p:extLst>
      <p:ext uri="{BB962C8B-B14F-4D97-AF65-F5344CB8AC3E}">
        <p14:creationId xmlns:p14="http://schemas.microsoft.com/office/powerpoint/2010/main" val="951492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9FAFF2-55C8-7C2C-9546-11BD01416FE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1D2D0B3-E8DC-772E-648B-7A6CD84F9A93}"/>
              </a:ext>
            </a:extLst>
          </p:cNvPr>
          <p:cNvSpPr>
            <a:spLocks noGrp="1"/>
          </p:cNvSpPr>
          <p:nvPr>
            <p:ph type="title"/>
          </p:nvPr>
        </p:nvSpPr>
        <p:spPr/>
        <p:txBody>
          <a:bodyPr/>
          <a:lstStyle/>
          <a:p>
            <a:r>
              <a:rPr lang="en-US" dirty="0"/>
              <a:t>Expected Accomplishments</a:t>
            </a:r>
          </a:p>
        </p:txBody>
      </p:sp>
      <p:sp>
        <p:nvSpPr>
          <p:cNvPr id="2" name="Slide Number Placeholder 1">
            <a:extLst>
              <a:ext uri="{FF2B5EF4-FFF2-40B4-BE49-F238E27FC236}">
                <a16:creationId xmlns:a16="http://schemas.microsoft.com/office/drawing/2014/main" id="{1B50F8E2-F9DC-F846-A244-87B27EE2B87C}"/>
              </a:ext>
            </a:extLst>
          </p:cNvPr>
          <p:cNvSpPr>
            <a:spLocks noGrp="1"/>
          </p:cNvSpPr>
          <p:nvPr>
            <p:ph type="sldNum" sz="quarter" idx="12"/>
          </p:nvPr>
        </p:nvSpPr>
        <p:spPr/>
        <p:txBody>
          <a:bodyPr/>
          <a:lstStyle/>
          <a:p>
            <a:fld id="{C263D6C4-4840-40CC-AC84-17E24B3B7BDE}" type="slidenum">
              <a:rPr lang="en-US" smtClean="0"/>
              <a:pPr/>
              <a:t>9</a:t>
            </a:fld>
            <a:endParaRPr lang="en-US" dirty="0"/>
          </a:p>
        </p:txBody>
      </p:sp>
      <p:sp>
        <p:nvSpPr>
          <p:cNvPr id="8" name="Text Placeholder 7">
            <a:extLst>
              <a:ext uri="{FF2B5EF4-FFF2-40B4-BE49-F238E27FC236}">
                <a16:creationId xmlns:a16="http://schemas.microsoft.com/office/drawing/2014/main" id="{0F722EA8-FB47-3609-C523-9691D3BE7FBB}"/>
              </a:ext>
            </a:extLst>
          </p:cNvPr>
          <p:cNvSpPr>
            <a:spLocks noGrp="1"/>
          </p:cNvSpPr>
          <p:nvPr>
            <p:ph type="body" sz="quarter" idx="2"/>
          </p:nvPr>
        </p:nvSpPr>
        <p:spPr>
          <a:xfrm>
            <a:off x="444500" y="1500996"/>
            <a:ext cx="11214100" cy="4688667"/>
          </a:xfrm>
        </p:spPr>
        <p:txBody>
          <a:bodyPr/>
          <a:lstStyle/>
          <a:p>
            <a:pPr marL="0" indent="0">
              <a:buNone/>
            </a:pPr>
            <a:r>
              <a:rPr lang="en-US" dirty="0"/>
              <a:t>By the end of the term, I hope to finalize the plan and technology stack. I would also like to begin building the database by the end of the term and some of the back-end. This would give me the entire spring term to work on the front-end and testing. </a:t>
            </a:r>
          </a:p>
          <a:p>
            <a:endParaRPr lang="en-US" dirty="0"/>
          </a:p>
        </p:txBody>
      </p:sp>
    </p:spTree>
    <p:extLst>
      <p:ext uri="{BB962C8B-B14F-4D97-AF65-F5344CB8AC3E}">
        <p14:creationId xmlns:p14="http://schemas.microsoft.com/office/powerpoint/2010/main" val="15350987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67</TotalTime>
  <Words>736</Words>
  <Application>Microsoft Office PowerPoint</Application>
  <PresentationFormat>Widescreen</PresentationFormat>
  <Paragraphs>93</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-apple-system</vt:lpstr>
      <vt:lpstr>Aptos Narrow</vt:lpstr>
      <vt:lpstr>Arial</vt:lpstr>
      <vt:lpstr>Calibri</vt:lpstr>
      <vt:lpstr>Trade Gothic LT Pro</vt:lpstr>
      <vt:lpstr>Trebuchet MS</vt:lpstr>
      <vt:lpstr>Office Theme</vt:lpstr>
      <vt:lpstr>Parking Citations Web Application</vt:lpstr>
      <vt:lpstr>Project Members</vt:lpstr>
      <vt:lpstr>Project Abstract</vt:lpstr>
      <vt:lpstr>User Stories</vt:lpstr>
      <vt:lpstr>Design Diagrams</vt:lpstr>
      <vt:lpstr>Design Diagrams Cont.</vt:lpstr>
      <vt:lpstr>Project Constraints</vt:lpstr>
      <vt:lpstr>Review of Project Progress</vt:lpstr>
      <vt:lpstr>Expected Accomplishments</vt:lpstr>
      <vt:lpstr>Division of Work</vt:lpstr>
      <vt:lpstr>Expect Demo for Expo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Jason Russell</dc:creator>
  <cp:lastModifiedBy>Jason Russell</cp:lastModifiedBy>
  <cp:revision>1</cp:revision>
  <dcterms:created xsi:type="dcterms:W3CDTF">2024-10-24T21:12:37Z</dcterms:created>
  <dcterms:modified xsi:type="dcterms:W3CDTF">2024-10-24T22:20:36Z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