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1" r:id="rId7"/>
    <p:sldId id="292" r:id="rId8"/>
    <p:sldId id="293" r:id="rId9"/>
    <p:sldId id="295" r:id="rId10"/>
    <p:sldId id="283" r:id="rId11"/>
    <p:sldId id="291" r:id="rId12"/>
    <p:sldId id="294" r:id="rId13"/>
    <p:sldId id="296" r:id="rId14"/>
    <p:sldId id="288" r:id="rId15"/>
    <p:sldId id="29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4" y="2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2/17/2025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russej7@mail.uc.edu"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react.dev/learn"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Parking Citations</a:t>
            </a:r>
            <a:br>
              <a:rPr lang="en-US" dirty="0"/>
            </a:br>
            <a:r>
              <a:rPr lang="en-US" dirty="0"/>
              <a:t>Web Application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CS5001 Senior Design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DC794-1DAD-D215-56A9-B8DEF3EF56C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B6E73F-0227-FDB8-5D4E-795656860EAA}"/>
              </a:ext>
            </a:extLst>
          </p:cNvPr>
          <p:cNvSpPr>
            <a:spLocks noGrp="1"/>
          </p:cNvSpPr>
          <p:nvPr>
            <p:ph type="title"/>
          </p:nvPr>
        </p:nvSpPr>
        <p:spPr/>
        <p:txBody>
          <a:bodyPr/>
          <a:lstStyle/>
          <a:p>
            <a:r>
              <a:rPr lang="en-US" dirty="0"/>
              <a:t>Milestones</a:t>
            </a:r>
          </a:p>
        </p:txBody>
      </p:sp>
      <p:sp>
        <p:nvSpPr>
          <p:cNvPr id="2" name="Slide Number Placeholder 1">
            <a:extLst>
              <a:ext uri="{FF2B5EF4-FFF2-40B4-BE49-F238E27FC236}">
                <a16:creationId xmlns:a16="http://schemas.microsoft.com/office/drawing/2014/main" id="{52F9A107-C29F-4EDA-8EBF-5BA8B4F82B96}"/>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9" name="Content Placeholder 8">
            <a:extLst>
              <a:ext uri="{FF2B5EF4-FFF2-40B4-BE49-F238E27FC236}">
                <a16:creationId xmlns:a16="http://schemas.microsoft.com/office/drawing/2014/main" id="{D072AAF2-3554-9246-CC00-475B0664B8BF}"/>
              </a:ext>
            </a:extLst>
          </p:cNvPr>
          <p:cNvSpPr>
            <a:spLocks noGrp="1"/>
          </p:cNvSpPr>
          <p:nvPr>
            <p:ph sz="half" idx="2"/>
          </p:nvPr>
        </p:nvSpPr>
        <p:spPr>
          <a:xfrm>
            <a:off x="444500" y="1586705"/>
            <a:ext cx="11214100" cy="4262003"/>
          </a:xfrm>
        </p:spPr>
        <p:txBody>
          <a:bodyPr>
            <a:normAutofit/>
          </a:bodyPr>
          <a:lstStyle/>
          <a:p>
            <a:pPr marL="0" indent="0" algn="l">
              <a:buNone/>
            </a:pPr>
            <a:r>
              <a:rPr lang="en-US" b="1" i="0" dirty="0">
                <a:solidFill>
                  <a:srgbClr val="F0F6FC"/>
                </a:solidFill>
                <a:effectLst/>
                <a:latin typeface="-apple-system"/>
              </a:rPr>
              <a:t>1. Identify the use of the application (August 2024) </a:t>
            </a:r>
          </a:p>
          <a:p>
            <a:pPr marL="0" indent="0" algn="l">
              <a:buNone/>
            </a:pPr>
            <a:r>
              <a:rPr lang="en-US" b="0" i="0" dirty="0">
                <a:solidFill>
                  <a:srgbClr val="F0F6FC"/>
                </a:solidFill>
                <a:effectLst/>
                <a:latin typeface="-apple-system"/>
              </a:rPr>
              <a:t>- Determine exactly what kind of functionality the users will need out of this application.</a:t>
            </a:r>
          </a:p>
          <a:p>
            <a:pPr marL="0" indent="0" algn="l">
              <a:buNone/>
            </a:pPr>
            <a:r>
              <a:rPr lang="en-US" b="1" i="0" dirty="0">
                <a:solidFill>
                  <a:srgbClr val="F0F6FC"/>
                </a:solidFill>
                <a:effectLst/>
                <a:latin typeface="-apple-system"/>
              </a:rPr>
              <a:t>2. Research technology stack (September 2024 – December 2024) </a:t>
            </a:r>
          </a:p>
          <a:p>
            <a:pPr marL="0" indent="0" algn="l">
              <a:buNone/>
            </a:pPr>
            <a:r>
              <a:rPr lang="en-US" b="0" i="0" dirty="0">
                <a:solidFill>
                  <a:srgbClr val="F0F6FC"/>
                </a:solidFill>
                <a:effectLst/>
                <a:latin typeface="-apple-system"/>
              </a:rPr>
              <a:t>- Determine which technology stack and libraries will be the best for this application. Get familiar with the technologies chosen.</a:t>
            </a:r>
          </a:p>
          <a:p>
            <a:pPr marL="0" indent="0" algn="l">
              <a:buNone/>
            </a:pPr>
            <a:r>
              <a:rPr lang="en-US" b="1" i="0" dirty="0">
                <a:solidFill>
                  <a:srgbClr val="F0F6FC"/>
                </a:solidFill>
                <a:effectLst/>
                <a:latin typeface="-apple-system"/>
              </a:rPr>
              <a:t>3. Build out the project (December 2024 – March 2025) </a:t>
            </a:r>
          </a:p>
          <a:p>
            <a:pPr marL="0" indent="0" algn="l">
              <a:buNone/>
            </a:pPr>
            <a:r>
              <a:rPr lang="en-US" b="0" i="0" dirty="0">
                <a:solidFill>
                  <a:srgbClr val="F0F6FC"/>
                </a:solidFill>
                <a:effectLst/>
                <a:latin typeface="-apple-system"/>
              </a:rPr>
              <a:t>- Build all the components of the web application (Database, front-end, back-end, etc.)</a:t>
            </a:r>
          </a:p>
          <a:p>
            <a:pPr marL="0" indent="0" algn="l">
              <a:buNone/>
            </a:pPr>
            <a:r>
              <a:rPr lang="en-US" b="1" i="0" dirty="0">
                <a:solidFill>
                  <a:srgbClr val="F0F6FC"/>
                </a:solidFill>
                <a:effectLst/>
                <a:latin typeface="-apple-system"/>
              </a:rPr>
              <a:t>4. Test application (March 2025 – April 2025) </a:t>
            </a:r>
          </a:p>
          <a:p>
            <a:pPr marL="0" indent="0" algn="l">
              <a:buNone/>
            </a:pPr>
            <a:r>
              <a:rPr lang="en-US" b="0" i="0" dirty="0">
                <a:solidFill>
                  <a:srgbClr val="F0F6FC"/>
                </a:solidFill>
                <a:effectLst/>
                <a:latin typeface="-apple-system"/>
              </a:rPr>
              <a:t>- Create tests, and edit the application based on the test results.</a:t>
            </a:r>
          </a:p>
          <a:p>
            <a:pPr marL="0" indent="0" algn="l">
              <a:buNone/>
            </a:pPr>
            <a:r>
              <a:rPr lang="en-US" b="1" i="0" dirty="0">
                <a:solidFill>
                  <a:srgbClr val="F0F6FC"/>
                </a:solidFill>
                <a:effectLst/>
                <a:latin typeface="-apple-system"/>
              </a:rPr>
              <a:t>5. Deploy application (May 2025)</a:t>
            </a:r>
          </a:p>
          <a:p>
            <a:pPr marL="0" indent="0" algn="l">
              <a:buNone/>
            </a:pPr>
            <a:r>
              <a:rPr lang="en-US" b="0" i="0" dirty="0">
                <a:solidFill>
                  <a:srgbClr val="F0F6FC"/>
                </a:solidFill>
                <a:effectLst/>
                <a:latin typeface="-apple-system"/>
              </a:rPr>
              <a:t>- Deploy the application and give access to more users.</a:t>
            </a:r>
          </a:p>
          <a:p>
            <a:pPr marL="0" indent="0">
              <a:buNone/>
            </a:pPr>
            <a:endParaRPr lang="en-US" dirty="0"/>
          </a:p>
        </p:txBody>
      </p:sp>
    </p:spTree>
    <p:extLst>
      <p:ext uri="{BB962C8B-B14F-4D97-AF65-F5344CB8AC3E}">
        <p14:creationId xmlns:p14="http://schemas.microsoft.com/office/powerpoint/2010/main" val="1782844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24F4C-A79F-CB91-DCE4-774BE8DB29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6551D6-3CF2-87DC-BDD5-EFE8D9D6CFDB}"/>
              </a:ext>
            </a:extLst>
          </p:cNvPr>
          <p:cNvSpPr>
            <a:spLocks noGrp="1"/>
          </p:cNvSpPr>
          <p:nvPr>
            <p:ph type="title"/>
          </p:nvPr>
        </p:nvSpPr>
        <p:spPr/>
        <p:txBody>
          <a:bodyPr/>
          <a:lstStyle/>
          <a:p>
            <a:r>
              <a:rPr lang="en-US" dirty="0"/>
              <a:t>Review of Project Progress</a:t>
            </a:r>
          </a:p>
        </p:txBody>
      </p:sp>
      <p:sp>
        <p:nvSpPr>
          <p:cNvPr id="2" name="Slide Number Placeholder 1">
            <a:extLst>
              <a:ext uri="{FF2B5EF4-FFF2-40B4-BE49-F238E27FC236}">
                <a16:creationId xmlns:a16="http://schemas.microsoft.com/office/drawing/2014/main" id="{3C8BF070-B440-506B-619E-08FC7643D90F}"/>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7EDFAF5A-C4C2-FD66-B0D8-35BA7D301C53}"/>
              </a:ext>
            </a:extLst>
          </p:cNvPr>
          <p:cNvSpPr>
            <a:spLocks noGrp="1"/>
          </p:cNvSpPr>
          <p:nvPr>
            <p:ph type="body" sz="quarter" idx="2"/>
          </p:nvPr>
        </p:nvSpPr>
        <p:spPr>
          <a:xfrm>
            <a:off x="444500" y="1500996"/>
            <a:ext cx="11214100" cy="4688667"/>
          </a:xfrm>
        </p:spPr>
        <p:txBody>
          <a:bodyPr/>
          <a:lstStyle/>
          <a:p>
            <a:pPr marL="0" indent="0">
              <a:buNone/>
            </a:pPr>
            <a:r>
              <a:rPr lang="en-US" dirty="0"/>
              <a:t>I have built out the database tables and the file structure for the project. I am currently building the front end for the each of the pages. Once I finish those, I will start on the backend for each of those pages. The backend for those pages will include the logic for creating citations/users or updating citations/users. For the expo, a test user will be able to login to the application, search for a citation, edit a citation, add a citation, search for a user, edit a user, or add a user. </a:t>
            </a:r>
          </a:p>
          <a:p>
            <a:pPr marL="0" indent="0">
              <a:buNone/>
            </a:pPr>
            <a:endParaRPr lang="en-US" dirty="0"/>
          </a:p>
          <a:p>
            <a:pPr marL="0" indent="0">
              <a:buNone/>
            </a:pPr>
            <a:r>
              <a:rPr lang="en-US" dirty="0"/>
              <a:t>Finishing tasks: </a:t>
            </a:r>
          </a:p>
          <a:p>
            <a:pPr>
              <a:buFontTx/>
              <a:buChar char="-"/>
            </a:pPr>
            <a:r>
              <a:rPr lang="en-US" dirty="0"/>
              <a:t>Write back-end code to communicate with database</a:t>
            </a:r>
          </a:p>
          <a:p>
            <a:pPr>
              <a:buFontTx/>
              <a:buChar char="-"/>
            </a:pPr>
            <a:r>
              <a:rPr lang="en-US" dirty="0"/>
              <a:t>Style the front-end pages</a:t>
            </a:r>
          </a:p>
          <a:p>
            <a:pPr>
              <a:buFontTx/>
              <a:buChar char="-"/>
            </a:pPr>
            <a:r>
              <a:rPr lang="en-US" dirty="0"/>
              <a:t>Runs tests </a:t>
            </a:r>
          </a:p>
          <a:p>
            <a:pPr>
              <a:buFontTx/>
              <a:buChar char="-"/>
            </a:pPr>
            <a:r>
              <a:rPr lang="en-US" dirty="0"/>
              <a:t>Setup demo environment for expo </a:t>
            </a:r>
          </a:p>
        </p:txBody>
      </p:sp>
    </p:spTree>
    <p:extLst>
      <p:ext uri="{BB962C8B-B14F-4D97-AF65-F5344CB8AC3E}">
        <p14:creationId xmlns:p14="http://schemas.microsoft.com/office/powerpoint/2010/main" val="951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1363E-1837-87F1-F5D4-1AF760B555D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007561-34CD-DAF7-1B53-BD8FA12D3979}"/>
              </a:ext>
            </a:extLst>
          </p:cNvPr>
          <p:cNvSpPr>
            <a:spLocks noGrp="1"/>
          </p:cNvSpPr>
          <p:nvPr>
            <p:ph type="title"/>
          </p:nvPr>
        </p:nvSpPr>
        <p:spPr/>
        <p:txBody>
          <a:bodyPr/>
          <a:lstStyle/>
          <a:p>
            <a:r>
              <a:rPr lang="en-US" dirty="0"/>
              <a:t>Challenges</a:t>
            </a:r>
          </a:p>
        </p:txBody>
      </p:sp>
      <p:sp>
        <p:nvSpPr>
          <p:cNvPr id="2" name="Slide Number Placeholder 1">
            <a:extLst>
              <a:ext uri="{FF2B5EF4-FFF2-40B4-BE49-F238E27FC236}">
                <a16:creationId xmlns:a16="http://schemas.microsoft.com/office/drawing/2014/main" id="{036A2CA5-338C-533E-6A2D-363A4D90EEB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E35B90A0-56FC-612F-34D6-FEFF18A22469}"/>
              </a:ext>
            </a:extLst>
          </p:cNvPr>
          <p:cNvSpPr>
            <a:spLocks noGrp="1"/>
          </p:cNvSpPr>
          <p:nvPr>
            <p:ph type="body" sz="quarter" idx="2"/>
          </p:nvPr>
        </p:nvSpPr>
        <p:spPr>
          <a:xfrm>
            <a:off x="444500" y="1500996"/>
            <a:ext cx="11214100" cy="4688667"/>
          </a:xfrm>
        </p:spPr>
        <p:txBody>
          <a:bodyPr/>
          <a:lstStyle/>
          <a:p>
            <a:pPr marL="0" indent="0">
              <a:buNone/>
            </a:pPr>
            <a:r>
              <a:rPr lang="en-US" dirty="0"/>
              <a:t>I have run into a few challenges while working on this project. Some of these challenges include: </a:t>
            </a:r>
          </a:p>
          <a:p>
            <a:r>
              <a:rPr lang="en-US" dirty="0"/>
              <a:t>Learning a new framework</a:t>
            </a:r>
          </a:p>
          <a:p>
            <a:r>
              <a:rPr lang="en-US" dirty="0"/>
              <a:t>Managing my time </a:t>
            </a:r>
          </a:p>
          <a:p>
            <a:pPr marL="0" indent="0">
              <a:buNone/>
            </a:pPr>
            <a:endParaRPr lang="en-US" dirty="0"/>
          </a:p>
          <a:p>
            <a:pPr marL="0" indent="0">
              <a:buNone/>
            </a:pPr>
            <a:r>
              <a:rPr lang="en-US" dirty="0"/>
              <a:t>Overcoming these challenges has taken practice and time. Learning a new technology requires patience and a lot of research. Managing my time is an ongoing struggle and it has taken reflection and practice to improve. Being aware of the challenges and what it takes to overcome them has really helped me to maintain progress on this project. </a:t>
            </a:r>
          </a:p>
        </p:txBody>
      </p:sp>
    </p:spTree>
    <p:extLst>
      <p:ext uri="{BB962C8B-B14F-4D97-AF65-F5344CB8AC3E}">
        <p14:creationId xmlns:p14="http://schemas.microsoft.com/office/powerpoint/2010/main" val="3615041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Members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8517"/>
            <a:ext cx="6718300" cy="4093243"/>
          </a:xfrm>
        </p:spPr>
        <p:txBody>
          <a:bodyPr/>
          <a:lstStyle/>
          <a:p>
            <a:pPr marL="0" indent="0">
              <a:buNone/>
            </a:pPr>
            <a:r>
              <a:rPr lang="en-US" dirty="0"/>
              <a:t>Members: </a:t>
            </a:r>
          </a:p>
          <a:p>
            <a:r>
              <a:rPr lang="en-US" dirty="0"/>
              <a:t>Jason Russell (</a:t>
            </a:r>
            <a:r>
              <a:rPr lang="en-US" dirty="0">
                <a:hlinkClick r:id="rId2"/>
              </a:rPr>
              <a:t>russej7@mail.uc.edu</a:t>
            </a:r>
            <a:r>
              <a:rPr lang="en-US" dirty="0"/>
              <a:t>)</a:t>
            </a:r>
          </a:p>
          <a:p>
            <a:endParaRPr lang="en-US" dirty="0"/>
          </a:p>
          <a:p>
            <a:pPr marL="0" indent="0">
              <a:buNone/>
            </a:pPr>
            <a:r>
              <a:rPr lang="en-US" dirty="0"/>
              <a:t>Advisor: </a:t>
            </a:r>
          </a:p>
          <a:p>
            <a:r>
              <a:rPr lang="en-US" dirty="0"/>
              <a:t> TBD</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Abstract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Content Placeholder 8">
            <a:extLst>
              <a:ext uri="{FF2B5EF4-FFF2-40B4-BE49-F238E27FC236}">
                <a16:creationId xmlns:a16="http://schemas.microsoft.com/office/drawing/2014/main" id="{B2143E1E-935A-CD37-7D4C-2815D314F026}"/>
              </a:ext>
            </a:extLst>
          </p:cNvPr>
          <p:cNvSpPr>
            <a:spLocks noGrp="1"/>
          </p:cNvSpPr>
          <p:nvPr>
            <p:ph sz="half" idx="2"/>
          </p:nvPr>
        </p:nvSpPr>
        <p:spPr>
          <a:xfrm>
            <a:off x="444500" y="1586705"/>
            <a:ext cx="11214100" cy="4262003"/>
          </a:xfrm>
        </p:spPr>
        <p:txBody>
          <a:bodyPr/>
          <a:lstStyle/>
          <a:p>
            <a:pPr marL="0" indent="0">
              <a:buNone/>
            </a:pPr>
            <a:r>
              <a:rPr lang="en-US" dirty="0"/>
              <a:t>My project will be a web-based application that can be used to track parking citations for a small local government. This web-application will be used by the police department to create, track, and print parking citations. This application will also be able to generate reports that city administrators can use to get information on how parking citations impact the city. </a:t>
            </a:r>
          </a:p>
          <a:p>
            <a:pPr marL="0" indent="0">
              <a:buNone/>
            </a:pPr>
            <a:endParaRPr lang="en-US" dirty="0"/>
          </a:p>
          <a:p>
            <a:pPr marL="0" indent="0">
              <a:buNone/>
            </a:pPr>
            <a:r>
              <a:rPr lang="en-US" dirty="0"/>
              <a:t>I decided on this project because it can provide value to my current job. I am a technical consultant for several local municipalities, and this is something that we have talked to them about creating.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4EE6-7AE0-B10C-4100-54CD2DD385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C229F0F-F29F-F08A-6C97-10D270396C41}"/>
              </a:ext>
            </a:extLst>
          </p:cNvPr>
          <p:cNvSpPr>
            <a:spLocks noGrp="1"/>
          </p:cNvSpPr>
          <p:nvPr>
            <p:ph type="title"/>
          </p:nvPr>
        </p:nvSpPr>
        <p:spPr/>
        <p:txBody>
          <a:bodyPr/>
          <a:lstStyle/>
          <a:p>
            <a:r>
              <a:rPr lang="en-US" dirty="0"/>
              <a:t>Goals</a:t>
            </a:r>
          </a:p>
        </p:txBody>
      </p:sp>
      <p:sp>
        <p:nvSpPr>
          <p:cNvPr id="2" name="Slide Number Placeholder 1">
            <a:extLst>
              <a:ext uri="{FF2B5EF4-FFF2-40B4-BE49-F238E27FC236}">
                <a16:creationId xmlns:a16="http://schemas.microsoft.com/office/drawing/2014/main" id="{17252007-BFE0-9541-C5E3-E18CEE0C0D03}"/>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9" name="Content Placeholder 8">
            <a:extLst>
              <a:ext uri="{FF2B5EF4-FFF2-40B4-BE49-F238E27FC236}">
                <a16:creationId xmlns:a16="http://schemas.microsoft.com/office/drawing/2014/main" id="{1070D314-55E5-1D66-44CF-137B4287CDDA}"/>
              </a:ext>
            </a:extLst>
          </p:cNvPr>
          <p:cNvSpPr>
            <a:spLocks noGrp="1"/>
          </p:cNvSpPr>
          <p:nvPr>
            <p:ph sz="half" idx="2"/>
          </p:nvPr>
        </p:nvSpPr>
        <p:spPr>
          <a:xfrm>
            <a:off x="444500" y="1586705"/>
            <a:ext cx="11214100" cy="4262003"/>
          </a:xfrm>
        </p:spPr>
        <p:txBody>
          <a:bodyPr/>
          <a:lstStyle/>
          <a:p>
            <a:pPr marL="0" indent="0">
              <a:buNone/>
            </a:pPr>
            <a:r>
              <a:rPr lang="en-US" dirty="0"/>
              <a:t>My goals for this project are to create a lightweight web application that can be used by several users. I would like to use this project to improve my technical skills and give me a better understanding of different web development frameworks. This project is something that I can include in my portfolio and use for future job opportunities. </a:t>
            </a:r>
          </a:p>
        </p:txBody>
      </p:sp>
    </p:spTree>
    <p:extLst>
      <p:ext uri="{BB962C8B-B14F-4D97-AF65-F5344CB8AC3E}">
        <p14:creationId xmlns:p14="http://schemas.microsoft.com/office/powerpoint/2010/main" val="1036501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28ED6-EDAA-A5E0-1404-8E100BB4FA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BFAC19F-ABE0-33C3-5CFC-40C494BAA254}"/>
              </a:ext>
            </a:extLst>
          </p:cNvPr>
          <p:cNvSpPr>
            <a:spLocks noGrp="1"/>
          </p:cNvSpPr>
          <p:nvPr>
            <p:ph type="title"/>
          </p:nvPr>
        </p:nvSpPr>
        <p:spPr/>
        <p:txBody>
          <a:bodyPr/>
          <a:lstStyle/>
          <a:p>
            <a:r>
              <a:rPr lang="en-US" dirty="0"/>
              <a:t>Intellectual Merits</a:t>
            </a:r>
          </a:p>
        </p:txBody>
      </p:sp>
      <p:sp>
        <p:nvSpPr>
          <p:cNvPr id="2" name="Slide Number Placeholder 1">
            <a:extLst>
              <a:ext uri="{FF2B5EF4-FFF2-40B4-BE49-F238E27FC236}">
                <a16:creationId xmlns:a16="http://schemas.microsoft.com/office/drawing/2014/main" id="{7AD9295F-8862-BACA-D404-F7BDFAC4DC9E}"/>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9" name="Content Placeholder 8">
            <a:extLst>
              <a:ext uri="{FF2B5EF4-FFF2-40B4-BE49-F238E27FC236}">
                <a16:creationId xmlns:a16="http://schemas.microsoft.com/office/drawing/2014/main" id="{856A0747-1831-52D2-94D1-6261549B5E9E}"/>
              </a:ext>
            </a:extLst>
          </p:cNvPr>
          <p:cNvSpPr>
            <a:spLocks noGrp="1"/>
          </p:cNvSpPr>
          <p:nvPr>
            <p:ph sz="half" idx="2"/>
          </p:nvPr>
        </p:nvSpPr>
        <p:spPr>
          <a:xfrm>
            <a:off x="444500" y="1586705"/>
            <a:ext cx="11214100" cy="4262003"/>
          </a:xfrm>
        </p:spPr>
        <p:txBody>
          <a:bodyPr/>
          <a:lstStyle/>
          <a:p>
            <a:pPr marL="0" indent="0">
              <a:buNone/>
            </a:pPr>
            <a:r>
              <a:rPr lang="en-US" dirty="0"/>
              <a:t>I think the most interesting part of this project is the React framework. This is my first time using react and I have come to learn that it is a very useful tool for web development. Compared to other technologies I have learned, the React framework is likely the easiest. </a:t>
            </a:r>
          </a:p>
          <a:p>
            <a:pPr marL="0" indent="0">
              <a:buNone/>
            </a:pPr>
            <a:r>
              <a:rPr lang="en-US" dirty="0"/>
              <a:t>Another interesting part of this project was producing ideas that could be added to this application. Once users begin using the application, I hope that they give me more ideas of what could be added to the application. </a:t>
            </a:r>
          </a:p>
          <a:p>
            <a:pPr marL="0" indent="0">
              <a:buNone/>
            </a:pPr>
            <a:r>
              <a:rPr lang="en-US" dirty="0"/>
              <a:t>The react homepage  (</a:t>
            </a:r>
            <a:r>
              <a:rPr lang="en-US" dirty="0">
                <a:hlinkClick r:id="rId2"/>
              </a:rPr>
              <a:t>https://react.dev/learn</a:t>
            </a:r>
            <a:r>
              <a:rPr lang="en-US" dirty="0"/>
              <a:t>) has a lot of documentation that has helped me with this project.  </a:t>
            </a:r>
          </a:p>
        </p:txBody>
      </p:sp>
    </p:spTree>
    <p:extLst>
      <p:ext uri="{BB962C8B-B14F-4D97-AF65-F5344CB8AC3E}">
        <p14:creationId xmlns:p14="http://schemas.microsoft.com/office/powerpoint/2010/main" val="2528258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289D8-F6C1-A18D-4676-091A6E82A4F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7225917-B655-7C96-CA66-4B310D928F5A}"/>
              </a:ext>
            </a:extLst>
          </p:cNvPr>
          <p:cNvSpPr>
            <a:spLocks noGrp="1"/>
          </p:cNvSpPr>
          <p:nvPr>
            <p:ph type="title"/>
          </p:nvPr>
        </p:nvSpPr>
        <p:spPr/>
        <p:txBody>
          <a:bodyPr/>
          <a:lstStyle/>
          <a:p>
            <a:r>
              <a:rPr lang="en-US" dirty="0"/>
              <a:t>Broader Impacts</a:t>
            </a:r>
          </a:p>
        </p:txBody>
      </p:sp>
      <p:sp>
        <p:nvSpPr>
          <p:cNvPr id="2" name="Slide Number Placeholder 1">
            <a:extLst>
              <a:ext uri="{FF2B5EF4-FFF2-40B4-BE49-F238E27FC236}">
                <a16:creationId xmlns:a16="http://schemas.microsoft.com/office/drawing/2014/main" id="{17115FBD-2249-84ED-5C74-BECEC86FF0B6}"/>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9" name="Content Placeholder 8">
            <a:extLst>
              <a:ext uri="{FF2B5EF4-FFF2-40B4-BE49-F238E27FC236}">
                <a16:creationId xmlns:a16="http://schemas.microsoft.com/office/drawing/2014/main" id="{EBF74ADB-4A0F-1AC2-A900-EFCE9B8ED419}"/>
              </a:ext>
            </a:extLst>
          </p:cNvPr>
          <p:cNvSpPr>
            <a:spLocks noGrp="1"/>
          </p:cNvSpPr>
          <p:nvPr>
            <p:ph sz="half" idx="2"/>
          </p:nvPr>
        </p:nvSpPr>
        <p:spPr>
          <a:xfrm>
            <a:off x="444500" y="1586705"/>
            <a:ext cx="11214100" cy="4262003"/>
          </a:xfrm>
        </p:spPr>
        <p:txBody>
          <a:bodyPr/>
          <a:lstStyle/>
          <a:p>
            <a:pPr marL="0" indent="0">
              <a:buNone/>
            </a:pPr>
            <a:r>
              <a:rPr lang="en-US" dirty="0"/>
              <a:t>Some broader impacts of this application include: </a:t>
            </a:r>
          </a:p>
          <a:p>
            <a:r>
              <a:rPr lang="en-US" dirty="0"/>
              <a:t>Improve police department workflow</a:t>
            </a:r>
          </a:p>
          <a:p>
            <a:r>
              <a:rPr lang="en-US" dirty="0"/>
              <a:t>Create revenue for police department/city</a:t>
            </a:r>
          </a:p>
          <a:p>
            <a:pPr marL="0" indent="0">
              <a:buNone/>
            </a:pPr>
            <a:endParaRPr lang="en-US" dirty="0"/>
          </a:p>
        </p:txBody>
      </p:sp>
    </p:spTree>
    <p:extLst>
      <p:ext uri="{BB962C8B-B14F-4D97-AF65-F5344CB8AC3E}">
        <p14:creationId xmlns:p14="http://schemas.microsoft.com/office/powerpoint/2010/main" val="894185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Diagrams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311625" y="4393797"/>
            <a:ext cx="1604513" cy="254270"/>
          </a:xfrm>
        </p:spPr>
        <p:txBody>
          <a:bodyPr/>
          <a:lstStyle/>
          <a:p>
            <a:r>
              <a:rPr lang="en-US" dirty="0"/>
              <a:t>Design Diagram D1</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11" name="Picture 10" descr="A screenshot of a computer screen&#10;&#10;Description automatically generated">
            <a:extLst>
              <a:ext uri="{FF2B5EF4-FFF2-40B4-BE49-F238E27FC236}">
                <a16:creationId xmlns:a16="http://schemas.microsoft.com/office/drawing/2014/main" id="{AB90298A-E56F-85B4-9B7F-A0D2581C1F62}"/>
              </a:ext>
            </a:extLst>
          </p:cNvPr>
          <p:cNvPicPr>
            <a:picLocks noChangeAspect="1"/>
          </p:cNvPicPr>
          <p:nvPr/>
        </p:nvPicPr>
        <p:blipFill>
          <a:blip r:embed="rId2"/>
          <a:stretch>
            <a:fillRect/>
          </a:stretch>
        </p:blipFill>
        <p:spPr>
          <a:xfrm>
            <a:off x="2716252" y="3426643"/>
            <a:ext cx="8051590" cy="2688695"/>
          </a:xfrm>
          <a:prstGeom prst="rect">
            <a:avLst/>
          </a:prstGeom>
        </p:spPr>
      </p:pic>
      <p:sp>
        <p:nvSpPr>
          <p:cNvPr id="12" name="Text Placeholder 21">
            <a:extLst>
              <a:ext uri="{FF2B5EF4-FFF2-40B4-BE49-F238E27FC236}">
                <a16:creationId xmlns:a16="http://schemas.microsoft.com/office/drawing/2014/main" id="{E97DC02C-4D8A-8AB3-9071-023E863003D1}"/>
              </a:ext>
            </a:extLst>
          </p:cNvPr>
          <p:cNvSpPr txBox="1">
            <a:spLocks/>
          </p:cNvSpPr>
          <p:nvPr/>
        </p:nvSpPr>
        <p:spPr>
          <a:xfrm>
            <a:off x="311625" y="1955664"/>
            <a:ext cx="1604513" cy="25427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Design Diagram D0</a:t>
            </a:r>
          </a:p>
        </p:txBody>
      </p:sp>
      <p:pic>
        <p:nvPicPr>
          <p:cNvPr id="14" name="Picture 13" descr="A black and white rectangle with white rectangles&#10;&#10;Description automatically generated">
            <a:extLst>
              <a:ext uri="{FF2B5EF4-FFF2-40B4-BE49-F238E27FC236}">
                <a16:creationId xmlns:a16="http://schemas.microsoft.com/office/drawing/2014/main" id="{34B7AAAE-1896-A87D-9E3F-3E4C9238AE3C}"/>
              </a:ext>
            </a:extLst>
          </p:cNvPr>
          <p:cNvPicPr>
            <a:picLocks noChangeAspect="1"/>
          </p:cNvPicPr>
          <p:nvPr/>
        </p:nvPicPr>
        <p:blipFill>
          <a:blip r:embed="rId3"/>
          <a:stretch>
            <a:fillRect/>
          </a:stretch>
        </p:blipFill>
        <p:spPr>
          <a:xfrm>
            <a:off x="3027337" y="1458912"/>
            <a:ext cx="7248525" cy="1247775"/>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B0C04-0C70-42F6-0908-7D90860584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F1683D-45D6-ED7D-B312-2C46681AA6F7}"/>
              </a:ext>
            </a:extLst>
          </p:cNvPr>
          <p:cNvSpPr>
            <a:spLocks noGrp="1"/>
          </p:cNvSpPr>
          <p:nvPr>
            <p:ph type="title"/>
          </p:nvPr>
        </p:nvSpPr>
        <p:spPr/>
        <p:txBody>
          <a:bodyPr/>
          <a:lstStyle/>
          <a:p>
            <a:r>
              <a:rPr lang="en-US" dirty="0"/>
              <a:t>Design Diagrams Cont.</a:t>
            </a:r>
          </a:p>
        </p:txBody>
      </p:sp>
      <p:sp>
        <p:nvSpPr>
          <p:cNvPr id="2" name="Slide Number Placeholder 1">
            <a:extLst>
              <a:ext uri="{FF2B5EF4-FFF2-40B4-BE49-F238E27FC236}">
                <a16:creationId xmlns:a16="http://schemas.microsoft.com/office/drawing/2014/main" id="{6517F1C0-2802-8AA4-603D-507C2FCCA77B}"/>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2" name="Text Placeholder 21">
            <a:extLst>
              <a:ext uri="{FF2B5EF4-FFF2-40B4-BE49-F238E27FC236}">
                <a16:creationId xmlns:a16="http://schemas.microsoft.com/office/drawing/2014/main" id="{0DF02637-C155-1B85-74AD-881338FC9D83}"/>
              </a:ext>
            </a:extLst>
          </p:cNvPr>
          <p:cNvSpPr txBox="1">
            <a:spLocks/>
          </p:cNvSpPr>
          <p:nvPr/>
        </p:nvSpPr>
        <p:spPr>
          <a:xfrm>
            <a:off x="103311" y="1470399"/>
            <a:ext cx="1604513" cy="25427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Design Diagram D2</a:t>
            </a:r>
          </a:p>
        </p:txBody>
      </p:sp>
      <p:pic>
        <p:nvPicPr>
          <p:cNvPr id="7" name="Picture 6" descr="A screenshot of a computer&#10;&#10;Description automatically generated">
            <a:extLst>
              <a:ext uri="{FF2B5EF4-FFF2-40B4-BE49-F238E27FC236}">
                <a16:creationId xmlns:a16="http://schemas.microsoft.com/office/drawing/2014/main" id="{60621901-7DD1-9A10-2323-7E1B8F8A402B}"/>
              </a:ext>
            </a:extLst>
          </p:cNvPr>
          <p:cNvPicPr>
            <a:picLocks noChangeAspect="1"/>
          </p:cNvPicPr>
          <p:nvPr/>
        </p:nvPicPr>
        <p:blipFill>
          <a:blip r:embed="rId2"/>
          <a:stretch>
            <a:fillRect/>
          </a:stretch>
        </p:blipFill>
        <p:spPr>
          <a:xfrm>
            <a:off x="2034979" y="1348509"/>
            <a:ext cx="9029781" cy="4828890"/>
          </a:xfrm>
          <a:prstGeom prst="rect">
            <a:avLst/>
          </a:prstGeom>
        </p:spPr>
      </p:pic>
    </p:spTree>
    <p:extLst>
      <p:ext uri="{BB962C8B-B14F-4D97-AF65-F5344CB8AC3E}">
        <p14:creationId xmlns:p14="http://schemas.microsoft.com/office/powerpoint/2010/main" val="34767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04AFD-4D2F-032F-D2A9-72A881648F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FE0115-48B0-AA5D-2DDE-A4979FDBDA3C}"/>
              </a:ext>
            </a:extLst>
          </p:cNvPr>
          <p:cNvSpPr>
            <a:spLocks noGrp="1"/>
          </p:cNvSpPr>
          <p:nvPr>
            <p:ph type="title"/>
          </p:nvPr>
        </p:nvSpPr>
        <p:spPr/>
        <p:txBody>
          <a:bodyPr/>
          <a:lstStyle/>
          <a:p>
            <a:r>
              <a:rPr lang="en-US" dirty="0"/>
              <a:t>Technologies</a:t>
            </a:r>
          </a:p>
        </p:txBody>
      </p:sp>
      <p:sp>
        <p:nvSpPr>
          <p:cNvPr id="2" name="Slide Number Placeholder 1">
            <a:extLst>
              <a:ext uri="{FF2B5EF4-FFF2-40B4-BE49-F238E27FC236}">
                <a16:creationId xmlns:a16="http://schemas.microsoft.com/office/drawing/2014/main" id="{4E760041-4D7F-0371-3A78-3E0C80372693}"/>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9" name="Content Placeholder 8">
            <a:extLst>
              <a:ext uri="{FF2B5EF4-FFF2-40B4-BE49-F238E27FC236}">
                <a16:creationId xmlns:a16="http://schemas.microsoft.com/office/drawing/2014/main" id="{BC2E67C3-AE7C-9AF6-889B-761E424181C6}"/>
              </a:ext>
            </a:extLst>
          </p:cNvPr>
          <p:cNvSpPr>
            <a:spLocks noGrp="1"/>
          </p:cNvSpPr>
          <p:nvPr>
            <p:ph sz="half" idx="2"/>
          </p:nvPr>
        </p:nvSpPr>
        <p:spPr>
          <a:xfrm>
            <a:off x="444500" y="1586705"/>
            <a:ext cx="11214100" cy="4262003"/>
          </a:xfrm>
        </p:spPr>
        <p:txBody>
          <a:bodyPr/>
          <a:lstStyle/>
          <a:p>
            <a:pPr marL="0" indent="0">
              <a:buNone/>
            </a:pPr>
            <a:r>
              <a:rPr lang="en-US" dirty="0"/>
              <a:t>Vite: </a:t>
            </a:r>
          </a:p>
          <a:p>
            <a:r>
              <a:rPr lang="en-US" dirty="0"/>
              <a:t>I used Vite to create the web application because the setup was fast and very simple </a:t>
            </a:r>
          </a:p>
          <a:p>
            <a:pPr marL="0" indent="0">
              <a:buNone/>
            </a:pPr>
            <a:r>
              <a:rPr lang="en-US" dirty="0"/>
              <a:t>React: </a:t>
            </a:r>
          </a:p>
          <a:p>
            <a:r>
              <a:rPr lang="en-US" dirty="0"/>
              <a:t>I used React for the front-end components like the different pages, navigation bar, etc. </a:t>
            </a:r>
          </a:p>
          <a:p>
            <a:r>
              <a:rPr lang="en-US" dirty="0"/>
              <a:t>I used React router for navigation between pages (Citations, Users, Login, etc.) </a:t>
            </a:r>
          </a:p>
          <a:p>
            <a:pPr marL="0" indent="0">
              <a:buNone/>
            </a:pPr>
            <a:r>
              <a:rPr lang="en-US" dirty="0"/>
              <a:t>Node: </a:t>
            </a:r>
          </a:p>
          <a:p>
            <a:r>
              <a:rPr lang="en-US" dirty="0"/>
              <a:t>I used node to handle the server-side logic and database interactions</a:t>
            </a:r>
          </a:p>
          <a:p>
            <a:r>
              <a:rPr lang="en-US" dirty="0"/>
              <a:t>Each page has its own service which handles the logic, create calls, and update calls.</a:t>
            </a:r>
          </a:p>
          <a:p>
            <a:pPr marL="0" indent="0">
              <a:buNone/>
            </a:pPr>
            <a:r>
              <a:rPr lang="en-US" dirty="0"/>
              <a:t>SQL Express</a:t>
            </a:r>
          </a:p>
          <a:p>
            <a:r>
              <a:rPr lang="en-US" dirty="0"/>
              <a:t>Created the Citations table and User table in SQL Express</a:t>
            </a:r>
          </a:p>
        </p:txBody>
      </p:sp>
      <p:pic>
        <p:nvPicPr>
          <p:cNvPr id="1026" name="Picture 2" descr="Vite (software) - Wikipedia">
            <a:extLst>
              <a:ext uri="{FF2B5EF4-FFF2-40B4-BE49-F238E27FC236}">
                <a16:creationId xmlns:a16="http://schemas.microsoft.com/office/drawing/2014/main" id="{60B75670-D0ED-4EBB-93EE-63F447695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095" y="217456"/>
            <a:ext cx="1023777" cy="10092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act Native - Wikipedia">
            <a:extLst>
              <a:ext uri="{FF2B5EF4-FFF2-40B4-BE49-F238E27FC236}">
                <a16:creationId xmlns:a16="http://schemas.microsoft.com/office/drawing/2014/main" id="{2B991968-113A-44F6-6AE6-A4509954A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6364" y="111623"/>
            <a:ext cx="1371863" cy="12209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30DAF6-9DFC-764A-0F18-26DA04743378}"/>
              </a:ext>
            </a:extLst>
          </p:cNvPr>
          <p:cNvPicPr>
            <a:picLocks noChangeAspect="1"/>
          </p:cNvPicPr>
          <p:nvPr/>
        </p:nvPicPr>
        <p:blipFill>
          <a:blip r:embed="rId4"/>
          <a:stretch>
            <a:fillRect/>
          </a:stretch>
        </p:blipFill>
        <p:spPr>
          <a:xfrm>
            <a:off x="6918719" y="63779"/>
            <a:ext cx="2073666" cy="1268802"/>
          </a:xfrm>
          <a:prstGeom prst="rect">
            <a:avLst/>
          </a:prstGeom>
        </p:spPr>
      </p:pic>
      <p:pic>
        <p:nvPicPr>
          <p:cNvPr id="1032" name="Picture 8" descr="Understand SQL Server Express Limitation">
            <a:extLst>
              <a:ext uri="{FF2B5EF4-FFF2-40B4-BE49-F238E27FC236}">
                <a16:creationId xmlns:a16="http://schemas.microsoft.com/office/drawing/2014/main" id="{9BD4E0CE-C7BD-81A7-247C-92AE3F2D6E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2877" y="143528"/>
            <a:ext cx="1747169" cy="109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670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116</TotalTime>
  <Words>823</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Trade Gothic LT Pro</vt:lpstr>
      <vt:lpstr>Trebuchet MS</vt:lpstr>
      <vt:lpstr>Office Theme</vt:lpstr>
      <vt:lpstr>Parking Citations Web Application</vt:lpstr>
      <vt:lpstr>Project Members</vt:lpstr>
      <vt:lpstr>Project Abstract</vt:lpstr>
      <vt:lpstr>Goals</vt:lpstr>
      <vt:lpstr>Intellectual Merits</vt:lpstr>
      <vt:lpstr>Broader Impacts</vt:lpstr>
      <vt:lpstr>Design Diagrams</vt:lpstr>
      <vt:lpstr>Design Diagrams Cont.</vt:lpstr>
      <vt:lpstr>Technologies</vt:lpstr>
      <vt:lpstr>Milestones</vt:lpstr>
      <vt:lpstr>Review of Project Progress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Russell</dc:creator>
  <cp:lastModifiedBy>Jason Russell</cp:lastModifiedBy>
  <cp:revision>2</cp:revision>
  <dcterms:created xsi:type="dcterms:W3CDTF">2024-10-24T21:12:37Z</dcterms:created>
  <dcterms:modified xsi:type="dcterms:W3CDTF">2025-02-17T19:06:29Z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