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C982-AC94-2B23-FC78-53D5DA123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38E71-51B5-EA36-67E7-36510D8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5964-AC06-B07E-92A0-B6768778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535-40F6-E5DD-F6B0-B379BDDB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72C-C9EE-69CC-CD7C-A3FE70B0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9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ECB-A384-7944-1AB0-4EFC053C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A5C3A-EAA3-E57F-ABBA-B0BBBE02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DF66-E1E1-D15C-0CA2-138CDA61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60D0-47F5-0A00-FA6B-C0E57FBD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E91C-DEE1-D9C0-3FC4-C6F6DAA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72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85409-F71D-73B4-7342-F8815CAB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F289-2E79-478B-38E6-50A662A2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56D3-A330-9348-F130-43461007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F01-F6D3-F398-9DEB-4A1272D3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2D5-3ACA-E37B-BE68-CA72531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60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3115-3F73-1C8E-AA8A-FD7096C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3853-2CB1-C919-FC8C-679F6C69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3770-A6A3-A311-2A77-150A6E9E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015F-81BD-A351-B147-CAEC20F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0072-6A0A-4B46-2A1E-86CE5B7B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48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FE3B-D10E-053C-E514-E6E3A129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2B6F-ED89-E35D-0939-E8D52FA4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CD4A-474C-A95A-186B-677640C5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89E8-24EF-7BD8-6CAD-AFD391F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EB37-29C9-345B-F7D2-4D25DB8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00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8D89-FFB3-4EEC-A068-9A835A8D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F28-D3D7-9FA1-CEFF-668193B4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F0F8-7D13-4FCA-02BF-76B0C4390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8B2E-9104-80BE-5776-0A026E7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DA9C-B0C5-3115-6979-49E35548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9FA7-8E91-8CAC-8476-4DEDEF0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43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901F-2CB1-0B1B-D896-224C3950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895E-4985-E342-3BC7-FB31B28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B1327-EC00-8F07-7FDC-97A03801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327E0-1144-4DC9-7546-9B68A7AF8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696DB-5F83-727D-057C-BBA384AD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8339-A0B0-7987-6F6A-8D4EF03A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FAF86-9107-2A9D-B1E7-CBAE9758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E7E26-1506-7C19-C61B-6317FAE3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19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89E8-E336-922C-2328-68E3AF94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5DDF3-F60D-2BEC-5625-08A6DB3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CB79-08EC-BF62-0AC9-1F155B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5C24-AFF1-4BE5-1629-3ECAF326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6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D9788-EA95-6AAA-3D48-478255F4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88E0-C331-B513-9DAD-E283FB82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5F3FE-549E-534F-3535-D4D5E039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1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6A77-DC2B-680D-4D55-C5E8DD46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061D-5F7C-D5A9-8006-FB3D3F57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38CE-C88B-5727-A86C-FEA8B96CA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266D-8DDF-BB2D-B072-BBD873E1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8377-EA51-637C-1076-3F3B4AED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DD82B-4A26-4331-0964-DE737DE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D14E-960B-4AAE-01A6-F99636B5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F6E47-7813-8BFA-B695-ACDBA5796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00A1E-17BE-E824-2304-58ED0AA7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67A9F-56A4-368F-8F4A-EB97735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CEE1-8906-98BF-54EF-665A924B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EBAE-946D-F995-F72E-0B66EC0A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77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18609-D615-7C45-EE24-E3215479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9124-ECF8-1840-AF94-6BE1AFE8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AB2C-0285-69FE-C80B-3EBAA51F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E1F1-4354-4274-B1D2-6FFEF29B1318}" type="datetimeFigureOut">
              <a:rPr lang="LID4096" smtClean="0"/>
              <a:t>04/19/2025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B9C8-BB66-D546-05A2-29FB2032D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6977-75B4-FE36-2143-BEB4559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7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networking-png/download/133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fabrica.com/de/product/video-games-flat-design-illustration/" TargetMode="External"/><Relationship Id="rId7" Type="http://schemas.openxmlformats.org/officeDocument/2006/relationships/hyperlink" Target="https://www.evenzia.com/all-the-social-media-apps-you-should-know-in-2021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hyperlink" Target="https://freesvg.org/adults-only-vector-sign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pulse/qu%C3%A9-es-snort-jose-tejedor-ley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7EBB3-A9BC-5CD4-FCED-471F95BE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232" y="1391875"/>
            <a:ext cx="5432334" cy="407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6C889-00C4-627C-C8A9-442F3D643134}"/>
              </a:ext>
            </a:extLst>
          </p:cNvPr>
          <p:cNvSpPr txBox="1"/>
          <p:nvPr/>
        </p:nvSpPr>
        <p:spPr>
          <a:xfrm>
            <a:off x="6106013" y="2459504"/>
            <a:ext cx="6085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M" sz="4000" b="1" noProof="0" dirty="0">
                <a:latin typeface="Aptos" panose="020B0004020202020204" pitchFamily="34" charset="0"/>
              </a:rPr>
              <a:t>Sécurité Infrastructures Réseaux: Utilisation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11853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E5908-C82C-B0D9-2858-31B5E48C7A31}"/>
              </a:ext>
            </a:extLst>
          </p:cNvPr>
          <p:cNvSpPr txBox="1"/>
          <p:nvPr/>
        </p:nvSpPr>
        <p:spPr>
          <a:xfrm>
            <a:off x="1680148" y="601408"/>
            <a:ext cx="8831704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Architecture réseau de notre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1795-2910-D723-C4FF-D735B6D1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3" y="1368239"/>
            <a:ext cx="9763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03F1A-DD94-ADAD-BB7F-26FD87D8AABA}"/>
              </a:ext>
            </a:extLst>
          </p:cNvPr>
          <p:cNvSpPr txBox="1"/>
          <p:nvPr/>
        </p:nvSpPr>
        <p:spPr>
          <a:xfrm>
            <a:off x="354623" y="3136612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280540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54191-C7E7-4E4A-D3B0-C653B1E07B11}"/>
              </a:ext>
            </a:extLst>
          </p:cNvPr>
          <p:cNvSpPr txBox="1"/>
          <p:nvPr/>
        </p:nvSpPr>
        <p:spPr>
          <a:xfrm>
            <a:off x="2652085" y="520725"/>
            <a:ext cx="6887830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du portail captif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3559C-1C6B-695B-3961-8D96FC84D07C}"/>
              </a:ext>
            </a:extLst>
          </p:cNvPr>
          <p:cNvSpPr txBox="1"/>
          <p:nvPr/>
        </p:nvSpPr>
        <p:spPr>
          <a:xfrm>
            <a:off x="5622479" y="2539038"/>
            <a:ext cx="612289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4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Un portail captif</a:t>
            </a:r>
            <a:r>
              <a:rPr lang="fr-CM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est une solution de contrôle d'accès réseau qui oblige les utilisateurs à s'authentifier ou à accepter des conditions d'utilisation avant d'accéder à un réseau.</a:t>
            </a:r>
            <a:endParaRPr lang="LID4096" sz="2400" dirty="0">
              <a:latin typeface="Aptos" panose="020B0004020202020204" pitchFamily="34" charset="0"/>
            </a:endParaRPr>
          </a:p>
        </p:txBody>
      </p:sp>
      <p:pic>
        <p:nvPicPr>
          <p:cNvPr id="4098" name="Picture 2" descr="Comment fonctionne un portail captif ? L'essentiel à connaître - ADIPSYS">
            <a:extLst>
              <a:ext uri="{FF2B5EF4-FFF2-40B4-BE49-F238E27FC236}">
                <a16:creationId xmlns:a16="http://schemas.microsoft.com/office/drawing/2014/main" id="{7E4C7F3E-34B0-968B-C07B-229F04D6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8" y="1549842"/>
            <a:ext cx="4787433" cy="47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8D318-4513-6C21-A7DD-FEFCD182B32A}"/>
              </a:ext>
            </a:extLst>
          </p:cNvPr>
          <p:cNvSpPr txBox="1"/>
          <p:nvPr/>
        </p:nvSpPr>
        <p:spPr>
          <a:xfrm>
            <a:off x="4575808" y="6239052"/>
            <a:ext cx="3040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Portail captif  de l’IUT-FV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4E659-88A0-45EF-AA39-AB9F932E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5" y="218838"/>
            <a:ext cx="10137802" cy="56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6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430FE-A873-95BB-D81E-707EBB5F3B0D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des règles du pare-feu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23A01-072A-9827-D95B-949BE3056F5F}"/>
              </a:ext>
            </a:extLst>
          </p:cNvPr>
          <p:cNvSpPr txBox="1"/>
          <p:nvPr/>
        </p:nvSpPr>
        <p:spPr>
          <a:xfrm>
            <a:off x="6373905" y="2024479"/>
            <a:ext cx="5046008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La configuration d’un pare‑feu </a:t>
            </a:r>
            <a:r>
              <a:rPr lang="fr-CM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fait référence aux règles et aux paramètres qui dictent la manière dont un pare‑feu doit traiter le trafique réseau entrant et sortant.</a:t>
            </a:r>
            <a:endParaRPr lang="LID4096" sz="2400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4A76-D60E-85DC-7822-46216393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" y="1499907"/>
            <a:ext cx="3858184" cy="38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2B7A5-B681-DFB7-A432-96031048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1" y="2546250"/>
            <a:ext cx="11525420" cy="2545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FC93A-FDD3-1943-EE9F-EBD41F44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9" y="2032060"/>
            <a:ext cx="11525421" cy="95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92EE-AE96-791F-B4BB-0AE677ED0C91}"/>
              </a:ext>
            </a:extLst>
          </p:cNvPr>
          <p:cNvSpPr txBox="1"/>
          <p:nvPr/>
        </p:nvSpPr>
        <p:spPr>
          <a:xfrm>
            <a:off x="2931414" y="5903259"/>
            <a:ext cx="632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Quelques règles de pare-feu configurées sur pfsense</a:t>
            </a:r>
          </a:p>
        </p:txBody>
      </p:sp>
    </p:spTree>
    <p:extLst>
      <p:ext uri="{BB962C8B-B14F-4D97-AF65-F5344CB8AC3E}">
        <p14:creationId xmlns:p14="http://schemas.microsoft.com/office/powerpoint/2010/main" val="210114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C627F-B70C-40D5-56EE-84F8340969DB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 </a:t>
            </a:r>
            <a:r>
              <a:rPr lang="fr-FR" sz="3600" b="1" dirty="0" err="1">
                <a:solidFill>
                  <a:schemeClr val="bg1"/>
                </a:solidFill>
                <a:latin typeface="Aptos" panose="020B0004020202020204" pitchFamily="34" charset="0"/>
              </a:rPr>
              <a:t>pfBlocker</a:t>
            </a:r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-NG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FAFC-0B16-E859-1EC8-6EA713B24244}"/>
              </a:ext>
            </a:extLst>
          </p:cNvPr>
          <p:cNvSpPr txBox="1"/>
          <p:nvPr/>
        </p:nvSpPr>
        <p:spPr>
          <a:xfrm>
            <a:off x="6911788" y="2250857"/>
            <a:ext cx="502920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49580" algn="just">
              <a:lnSpc>
                <a:spcPct val="150000"/>
              </a:lnSpc>
              <a:spcAft>
                <a:spcPts val="225"/>
              </a:spcAft>
            </a:pPr>
            <a:r>
              <a:rPr lang="fr-FR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publicités, quel que soit leur format et le site sur lequel elles se trouvent, peuvent </a:t>
            </a:r>
            <a:r>
              <a:rPr lang="fr-FR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cacher des arnaques ou des virus potentiels</a:t>
            </a:r>
            <a:r>
              <a:rPr lang="fr-FR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Les ignorer permet d’éviter ce type de souci. </a:t>
            </a:r>
            <a:endParaRPr lang="fr-FR" sz="20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TOP aux arnaques ! - Déchets - Sèvre &amp; Loire - STOP aux arnaques !">
            <a:extLst>
              <a:ext uri="{FF2B5EF4-FFF2-40B4-BE49-F238E27FC236}">
                <a16:creationId xmlns:a16="http://schemas.microsoft.com/office/drawing/2014/main" id="{BEBE223D-F7F9-3F5C-5537-778E3EC9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4" y="2179697"/>
            <a:ext cx="4739444" cy="24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6E4613-E93C-A6C7-A104-210CD604A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1" y="170021"/>
            <a:ext cx="10202218" cy="5736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880E6-13AC-49F4-CE4A-E2632D1D2EEF}"/>
              </a:ext>
            </a:extLst>
          </p:cNvPr>
          <p:cNvSpPr txBox="1"/>
          <p:nvPr/>
        </p:nvSpPr>
        <p:spPr>
          <a:xfrm>
            <a:off x="2361131" y="6287869"/>
            <a:ext cx="768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Nous avons bloque les sites de publicités comme </a:t>
            </a:r>
            <a:r>
              <a:rPr lang="fr-CM" sz="2000" b="1" i="1" u="sng" noProof="0" dirty="0">
                <a:solidFill>
                  <a:schemeClr val="accent1"/>
                </a:solidFill>
                <a:latin typeface="Aptos" panose="020B0004020202020204" pitchFamily="34" charset="0"/>
              </a:rPr>
              <a:t>ads.google.com</a:t>
            </a:r>
          </a:p>
        </p:txBody>
      </p:sp>
    </p:spTree>
    <p:extLst>
      <p:ext uri="{BB962C8B-B14F-4D97-AF65-F5344CB8AC3E}">
        <p14:creationId xmlns:p14="http://schemas.microsoft.com/office/powerpoint/2010/main" val="260074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6FDD1-7F92-AE6E-25AF-5C082C1E365D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Filtrage de sites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A60C6-4C5A-0580-AD63-7371079367AF}"/>
              </a:ext>
            </a:extLst>
          </p:cNvPr>
          <p:cNvSpPr txBox="1"/>
          <p:nvPr/>
        </p:nvSpPr>
        <p:spPr>
          <a:xfrm>
            <a:off x="7126943" y="2328091"/>
            <a:ext cx="4733365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Afin d’améliorer les performances du réseau, nous avons décidé de restreindre l’accès à certaines catégories de sites web tel que les jeux, les contenus pour adulte ainsi que les sites de streaming vidéo. 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C5572-FB3D-34E5-CB0F-FBCC1F56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27" y="1464394"/>
            <a:ext cx="3481925" cy="2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8D383-56EB-55B5-E6B8-99429A774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53122" y="1513192"/>
            <a:ext cx="2223875" cy="22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68DAC-D9CD-1556-AD6B-62E613583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11503" y="4093682"/>
            <a:ext cx="3953556" cy="22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7AE7F-61DC-6DA2-7540-8863C8B7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9" y="188258"/>
            <a:ext cx="10431422" cy="5865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4CA48-A0B8-A861-3539-50BFC2E88716}"/>
              </a:ext>
            </a:extLst>
          </p:cNvPr>
          <p:cNvSpPr txBox="1"/>
          <p:nvPr/>
        </p:nvSpPr>
        <p:spPr>
          <a:xfrm>
            <a:off x="4085545" y="6300410"/>
            <a:ext cx="502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Impossible d’</a:t>
            </a:r>
            <a:r>
              <a:rPr lang="fr-CM" sz="2000" b="1" noProof="0" dirty="0" err="1">
                <a:latin typeface="Aptos" panose="020B0004020202020204" pitchFamily="34" charset="0"/>
              </a:rPr>
              <a:t>acceder</a:t>
            </a:r>
            <a:r>
              <a:rPr lang="fr-CM" sz="2000" b="1" noProof="0" dirty="0">
                <a:latin typeface="Aptos" panose="020B0004020202020204" pitchFamily="34" charset="0"/>
              </a:rPr>
              <a:t> au site de </a:t>
            </a:r>
            <a:r>
              <a:rPr lang="fr-CM" sz="2000" b="1" noProof="0" dirty="0" err="1">
                <a:latin typeface="Aptos" panose="020B0004020202020204" pitchFamily="34" charset="0"/>
              </a:rPr>
              <a:t>facebook</a:t>
            </a:r>
            <a:endParaRPr lang="fr-CM" sz="2000" b="1" noProof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B7DA8-92BD-9DAA-79D5-125E2EE5C74F}"/>
              </a:ext>
            </a:extLst>
          </p:cNvPr>
          <p:cNvSpPr txBox="1"/>
          <p:nvPr/>
        </p:nvSpPr>
        <p:spPr>
          <a:xfrm>
            <a:off x="3439511" y="516381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Plan de la présentation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04892-9A6D-2E85-C83B-AC391B689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" y="1764444"/>
            <a:ext cx="1777098" cy="1777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E2C19-6846-1802-6B7F-F9441627E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" y="4291220"/>
            <a:ext cx="1777098" cy="177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130EA-AC3D-8999-D219-59A1D05B5342}"/>
              </a:ext>
            </a:extLst>
          </p:cNvPr>
          <p:cNvSpPr txBox="1"/>
          <p:nvPr/>
        </p:nvSpPr>
        <p:spPr>
          <a:xfrm>
            <a:off x="2777399" y="2391383"/>
            <a:ext cx="396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Aptos" panose="020B0004020202020204" pitchFamily="34" charset="0"/>
              </a:rPr>
              <a:t>Description de pfsense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1043A-89F4-4467-8D6A-01BE57766840}"/>
              </a:ext>
            </a:extLst>
          </p:cNvPr>
          <p:cNvSpPr txBox="1"/>
          <p:nvPr/>
        </p:nvSpPr>
        <p:spPr>
          <a:xfrm>
            <a:off x="2777399" y="4918159"/>
            <a:ext cx="428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Aptos" panose="020B0004020202020204" pitchFamily="34" charset="0"/>
              </a:rPr>
              <a:t>Configuration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10623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4C656-CE73-2DDC-31BD-E2BFCE4437BC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d’un IPS (Snort)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73234-C070-57BC-0E6C-E7B68FE91981}"/>
              </a:ext>
            </a:extLst>
          </p:cNvPr>
          <p:cNvSpPr txBox="1"/>
          <p:nvPr/>
        </p:nvSpPr>
        <p:spPr>
          <a:xfrm>
            <a:off x="5523380" y="2250857"/>
            <a:ext cx="609824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CM" sz="20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Snort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 puissant système de détection des </a:t>
            </a:r>
            <a:r>
              <a:rPr lang="fr-CM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intrusions (IDS)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et un système de prévention des </a:t>
            </a:r>
            <a:r>
              <a:rPr lang="fr-CM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intrusions (IPS) open source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qui fournit une analyse du trafic réseau et un enregistrement des paquets de données en temps réel.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5F5CA-76C4-E1DB-862B-E7B69A5B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750807" y="1761564"/>
            <a:ext cx="7525859" cy="37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EA62C-5B29-DFC0-0058-80345C2E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2" y="161364"/>
            <a:ext cx="10395975" cy="5845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7453C-A6B7-E955-39D7-479D5C1A481D}"/>
              </a:ext>
            </a:extLst>
          </p:cNvPr>
          <p:cNvSpPr txBox="1"/>
          <p:nvPr/>
        </p:nvSpPr>
        <p:spPr>
          <a:xfrm>
            <a:off x="4477870" y="6296526"/>
            <a:ext cx="3133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Alertes générés par </a:t>
            </a:r>
            <a:r>
              <a:rPr lang="fr-CM" sz="2000" b="1" noProof="0" dirty="0" err="1">
                <a:latin typeface="Aptos" panose="020B0004020202020204" pitchFamily="34" charset="0"/>
              </a:rPr>
              <a:t>Snort</a:t>
            </a:r>
            <a:endParaRPr lang="fr-CM" sz="2000" b="1" noProof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512EB-4BB4-C7E6-3B75-D43C426DED8B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d’un VPN site-to-site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21F5-3E6F-7D23-7D0F-8ACE442CD06C}"/>
              </a:ext>
            </a:extLst>
          </p:cNvPr>
          <p:cNvSpPr txBox="1"/>
          <p:nvPr/>
        </p:nvSpPr>
        <p:spPr>
          <a:xfrm>
            <a:off x="5634317" y="2481689"/>
            <a:ext cx="5731808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VPN (Virtual Private Network)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désigne une technologie qui permet de créer une connexion sécurisée et chiffrée entre un utilisateur et un réseau distant ou entre plusieurs réseaux. 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11A79-7B4E-AD1F-3533-9AD619C9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285894"/>
            <a:ext cx="4717332" cy="42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1B919-D492-609B-FC8A-75B4C625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35" y="412069"/>
            <a:ext cx="10099508" cy="5678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D936F-6AEA-CD82-F2C5-C508487502A1}"/>
              </a:ext>
            </a:extLst>
          </p:cNvPr>
          <p:cNvSpPr txBox="1"/>
          <p:nvPr/>
        </p:nvSpPr>
        <p:spPr>
          <a:xfrm>
            <a:off x="4053358" y="6445931"/>
            <a:ext cx="531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ptos" panose="020B0004020202020204" pitchFamily="34" charset="0"/>
              </a:rPr>
              <a:t>Connexion</a:t>
            </a:r>
            <a:r>
              <a:rPr lang="en-US" sz="2000" b="1" dirty="0">
                <a:latin typeface="Aptos" panose="020B0004020202020204" pitchFamily="34" charset="0"/>
              </a:rPr>
              <a:t> d’un VPN site-to-site sur </a:t>
            </a:r>
            <a:r>
              <a:rPr lang="en-US" sz="2000" b="1" dirty="0" err="1">
                <a:latin typeface="Aptos" panose="020B0004020202020204" pitchFamily="34" charset="0"/>
              </a:rPr>
              <a:t>pfsense</a:t>
            </a:r>
            <a:endParaRPr lang="LID4096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1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0C965-5707-2017-9D16-9FBAF3A736B4}"/>
              </a:ext>
            </a:extLst>
          </p:cNvPr>
          <p:cNvSpPr txBox="1"/>
          <p:nvPr/>
        </p:nvSpPr>
        <p:spPr>
          <a:xfrm>
            <a:off x="354623" y="3136612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833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682EF-F643-A0DF-9060-4D64A79E2DCA}"/>
              </a:ext>
            </a:extLst>
          </p:cNvPr>
          <p:cNvSpPr txBox="1"/>
          <p:nvPr/>
        </p:nvSpPr>
        <p:spPr>
          <a:xfrm>
            <a:off x="2335643" y="3105834"/>
            <a:ext cx="791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Merci pour </a:t>
            </a:r>
            <a:r>
              <a:rPr lang="en-US" sz="3600" b="1" dirty="0" err="1">
                <a:latin typeface="Aptos" panose="020B0004020202020204" pitchFamily="34" charset="0"/>
              </a:rPr>
              <a:t>votre</a:t>
            </a:r>
            <a:r>
              <a:rPr lang="en-US" sz="3600" b="1" dirty="0">
                <a:latin typeface="Aptos" panose="020B0004020202020204" pitchFamily="34" charset="0"/>
              </a:rPr>
              <a:t> aimable attention !!!</a:t>
            </a:r>
            <a:endParaRPr lang="LID4096" sz="36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868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512E6-407E-A233-B020-FE9E2235E8A8}"/>
              </a:ext>
            </a:extLst>
          </p:cNvPr>
          <p:cNvSpPr txBox="1"/>
          <p:nvPr/>
        </p:nvSpPr>
        <p:spPr>
          <a:xfrm>
            <a:off x="354623" y="1065765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Description de pfsense</a:t>
            </a:r>
          </a:p>
        </p:txBody>
      </p:sp>
      <p:pic>
        <p:nvPicPr>
          <p:cNvPr id="1026" name="Picture 2" descr="pfSense sécurise votre système d'information - GPLExpert">
            <a:extLst>
              <a:ext uri="{FF2B5EF4-FFF2-40B4-BE49-F238E27FC236}">
                <a16:creationId xmlns:a16="http://schemas.microsoft.com/office/drawing/2014/main" id="{B50B35DF-B075-41DD-90CA-51B94127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2030506"/>
            <a:ext cx="11628503" cy="40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1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0D835-693E-3869-576E-16117457C3E2}"/>
              </a:ext>
            </a:extLst>
          </p:cNvPr>
          <p:cNvSpPr txBox="1"/>
          <p:nvPr/>
        </p:nvSpPr>
        <p:spPr>
          <a:xfrm>
            <a:off x="3439511" y="614855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Structure de pfsense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D9BE0-1988-34DB-0D21-84E62F782D92}"/>
              </a:ext>
            </a:extLst>
          </p:cNvPr>
          <p:cNvSpPr txBox="1"/>
          <p:nvPr/>
        </p:nvSpPr>
        <p:spPr>
          <a:xfrm>
            <a:off x="743353" y="5216240"/>
            <a:ext cx="2158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Noyau FreeBSD 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2076-D154-EA1E-23F9-E476C5542B41}"/>
              </a:ext>
            </a:extLst>
          </p:cNvPr>
          <p:cNvSpPr txBox="1"/>
          <p:nvPr/>
        </p:nvSpPr>
        <p:spPr>
          <a:xfrm>
            <a:off x="9155639" y="5216240"/>
            <a:ext cx="2015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 Web</a:t>
            </a:r>
            <a:endParaRPr lang="LID4096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4829-F952-5B3A-701D-00333B21B57B}"/>
              </a:ext>
            </a:extLst>
          </p:cNvPr>
          <p:cNvSpPr txBox="1"/>
          <p:nvPr/>
        </p:nvSpPr>
        <p:spPr>
          <a:xfrm>
            <a:off x="5242324" y="5216240"/>
            <a:ext cx="1707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Extensions</a:t>
            </a:r>
            <a:endParaRPr lang="LID4096" sz="2000" dirty="0"/>
          </a:p>
        </p:txBody>
      </p:sp>
      <p:pic>
        <p:nvPicPr>
          <p:cNvPr id="2050" name="Picture 2" descr="FreeBSD: The torchbearer of the original operating system distribution |  FreeBSD Foundation">
            <a:extLst>
              <a:ext uri="{FF2B5EF4-FFF2-40B4-BE49-F238E27FC236}">
                <a16:creationId xmlns:a16="http://schemas.microsoft.com/office/drawing/2014/main" id="{844B725C-319C-07EB-B4C1-4277CDA4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3" y="2729893"/>
            <a:ext cx="2320003" cy="13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 pièces de puzzle PNG transparents - StickPNG">
            <a:extLst>
              <a:ext uri="{FF2B5EF4-FFF2-40B4-BE49-F238E27FC236}">
                <a16:creationId xmlns:a16="http://schemas.microsoft.com/office/drawing/2014/main" id="{6B244566-4BB6-1E94-A530-FA08F644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0" r="96889">
                        <a14:foregroundMark x1="94222" y1="39556" x2="94222" y2="39556"/>
                        <a14:foregroundMark x1="97333" y1="42222" x2="97333" y2="42222"/>
                        <a14:foregroundMark x1="6667" y1="39556" x2="6667" y2="39556"/>
                        <a14:foregroundMark x1="1778" y1="42667" x2="1778" y2="42667"/>
                        <a14:foregroundMark x1="0" y1="39111" x2="0" y2="39111"/>
                        <a14:foregroundMark x1="12000" y1="51111" x2="12000" y2="51111"/>
                        <a14:foregroundMark x1="35111" y1="23556" x2="35111" y2="23556"/>
                        <a14:foregroundMark x1="13333" y1="47111" x2="11111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9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s de Web – Téléchargement gratuit sur Freepik">
            <a:extLst>
              <a:ext uri="{FF2B5EF4-FFF2-40B4-BE49-F238E27FC236}">
                <a16:creationId xmlns:a16="http://schemas.microsoft.com/office/drawing/2014/main" id="{FD615D4C-375E-5D89-7E54-B5886CD0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2" y="2008911"/>
            <a:ext cx="2596263" cy="2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4EB49-81AF-4269-10B6-61F842AE7944}"/>
              </a:ext>
            </a:extLst>
          </p:cNvPr>
          <p:cNvSpPr txBox="1"/>
          <p:nvPr/>
        </p:nvSpPr>
        <p:spPr>
          <a:xfrm>
            <a:off x="2800002" y="601408"/>
            <a:ext cx="659199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Avantages d’utiliser pfsense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106B-FC6E-1255-CA96-EC9205BC2652}"/>
              </a:ext>
            </a:extLst>
          </p:cNvPr>
          <p:cNvSpPr txBox="1"/>
          <p:nvPr/>
        </p:nvSpPr>
        <p:spPr>
          <a:xfrm>
            <a:off x="8200252" y="5342833"/>
            <a:ext cx="2383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Communauté active </a:t>
            </a:r>
            <a:endParaRPr lang="LID4096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50BF8-D3A9-000B-CA2D-DBCC67292EAB}"/>
              </a:ext>
            </a:extLst>
          </p:cNvPr>
          <p:cNvSpPr txBox="1"/>
          <p:nvPr/>
        </p:nvSpPr>
        <p:spPr>
          <a:xfrm>
            <a:off x="830356" y="5342833"/>
            <a:ext cx="2760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Stabilité et fiabilité</a:t>
            </a:r>
            <a:endParaRPr lang="LID4096" sz="2000" dirty="0"/>
          </a:p>
        </p:txBody>
      </p:sp>
      <p:pic>
        <p:nvPicPr>
          <p:cNvPr id="2050" name="Picture 2" descr="Communauté en ligne : Animation et Stratégies de gestion">
            <a:extLst>
              <a:ext uri="{FF2B5EF4-FFF2-40B4-BE49-F238E27FC236}">
                <a16:creationId xmlns:a16="http://schemas.microsoft.com/office/drawing/2014/main" id="{4A16C9B2-7A02-F507-D335-CCD19274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36" y="1788459"/>
            <a:ext cx="3369708" cy="33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abilité - Icônes sécurité gratuites">
            <a:extLst>
              <a:ext uri="{FF2B5EF4-FFF2-40B4-BE49-F238E27FC236}">
                <a16:creationId xmlns:a16="http://schemas.microsoft.com/office/drawing/2014/main" id="{ACE5BBAE-7CFC-1C14-D668-66264E27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8" y="2093309"/>
            <a:ext cx="2760008" cy="2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82188-F430-75EA-9D85-8E9A9D87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5" y="215154"/>
            <a:ext cx="11181910" cy="5849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D8D59-1E22-ABE0-1F85-0E632F204C52}"/>
              </a:ext>
            </a:extLst>
          </p:cNvPr>
          <p:cNvSpPr txBox="1"/>
          <p:nvPr/>
        </p:nvSpPr>
        <p:spPr>
          <a:xfrm>
            <a:off x="4823571" y="6348661"/>
            <a:ext cx="25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conviviale 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2A44D-032B-29FC-FE96-EB17E223C940}"/>
              </a:ext>
            </a:extLst>
          </p:cNvPr>
          <p:cNvSpPr txBox="1"/>
          <p:nvPr/>
        </p:nvSpPr>
        <p:spPr>
          <a:xfrm>
            <a:off x="2157518" y="601408"/>
            <a:ext cx="7876963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Matérielle Minimale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0A6526-A213-D880-B39A-22E1D3F18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50016"/>
              </p:ext>
            </p:extLst>
          </p:nvPr>
        </p:nvGraphicFramePr>
        <p:xfrm>
          <a:off x="1656227" y="1896035"/>
          <a:ext cx="8879544" cy="3555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39772">
                  <a:extLst>
                    <a:ext uri="{9D8B030D-6E8A-4147-A177-3AD203B41FA5}">
                      <a16:colId xmlns:a16="http://schemas.microsoft.com/office/drawing/2014/main" val="2819141810"/>
                    </a:ext>
                  </a:extLst>
                </a:gridCol>
                <a:gridCol w="4439772">
                  <a:extLst>
                    <a:ext uri="{9D8B030D-6E8A-4147-A177-3AD203B41FA5}">
                      <a16:colId xmlns:a16="http://schemas.microsoft.com/office/drawing/2014/main" val="3551621837"/>
                    </a:ext>
                  </a:extLst>
                </a:gridCol>
              </a:tblGrid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Materiel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sz="2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Caractéristique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844739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64-bit amd64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994463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GB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66690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Disque Dur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8 GB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139105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Carte Reseau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02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4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3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BF8EE-B461-29D8-6081-4E3F00241F6C}"/>
              </a:ext>
            </a:extLst>
          </p:cNvPr>
          <p:cNvSpPr txBox="1"/>
          <p:nvPr/>
        </p:nvSpPr>
        <p:spPr>
          <a:xfrm>
            <a:off x="3439511" y="614855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Installation de pfsense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AC5AE-1E4C-6ACC-4CB7-14BD96F2D6A2}"/>
              </a:ext>
            </a:extLst>
          </p:cNvPr>
          <p:cNvSpPr txBox="1"/>
          <p:nvPr/>
        </p:nvSpPr>
        <p:spPr>
          <a:xfrm>
            <a:off x="8019556" y="5121046"/>
            <a:ext cx="2658729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fr-CM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Marketplace de GNS3</a:t>
            </a:r>
            <a:endParaRPr lang="fr-CM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Netgate 8200 MAX PFSENSE+ Security Gateway">
            <a:extLst>
              <a:ext uri="{FF2B5EF4-FFF2-40B4-BE49-F238E27FC236}">
                <a16:creationId xmlns:a16="http://schemas.microsoft.com/office/drawing/2014/main" id="{A7CA67D3-6FB2-35B2-EFAE-FF98B2CD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3" y="3144801"/>
            <a:ext cx="4862794" cy="9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6114B-A03E-8FA4-9611-C8F6A0CA46B7}"/>
              </a:ext>
            </a:extLst>
          </p:cNvPr>
          <p:cNvSpPr txBox="1"/>
          <p:nvPr/>
        </p:nvSpPr>
        <p:spPr>
          <a:xfrm>
            <a:off x="806824" y="5138740"/>
            <a:ext cx="296465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fr-CM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officiel de pfsense</a:t>
            </a:r>
          </a:p>
        </p:txBody>
      </p:sp>
      <p:pic>
        <p:nvPicPr>
          <p:cNvPr id="3078" name="Picture 6" descr="Résultat d’images pour logo gns3">
            <a:extLst>
              <a:ext uri="{FF2B5EF4-FFF2-40B4-BE49-F238E27FC236}">
                <a16:creationId xmlns:a16="http://schemas.microsoft.com/office/drawing/2014/main" id="{5CDA923B-42A4-02F4-EC55-BEA38B05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15" y="1642875"/>
            <a:ext cx="2836970" cy="30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54C08-EA74-5071-AF32-7E3B36B9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" y="527517"/>
            <a:ext cx="11777294" cy="58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360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Russel Taptue</dc:creator>
  <cp:lastModifiedBy>Russel Taptue</cp:lastModifiedBy>
  <cp:revision>4</cp:revision>
  <dcterms:created xsi:type="dcterms:W3CDTF">2025-04-18T09:36:22Z</dcterms:created>
  <dcterms:modified xsi:type="dcterms:W3CDTF">2025-04-19T10:34:28Z</dcterms:modified>
</cp:coreProperties>
</file>