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6"/>
  </p:notesMasterIdLst>
  <p:sldIdLst>
    <p:sldId id="256" r:id="rId2"/>
    <p:sldId id="257" r:id="rId3"/>
    <p:sldId id="315" r:id="rId4"/>
    <p:sldId id="258" r:id="rId5"/>
    <p:sldId id="259" r:id="rId6"/>
    <p:sldId id="320" r:id="rId7"/>
    <p:sldId id="261" r:id="rId8"/>
    <p:sldId id="262" r:id="rId9"/>
    <p:sldId id="260" r:id="rId10"/>
    <p:sldId id="263" r:id="rId11"/>
    <p:sldId id="264" r:id="rId12"/>
    <p:sldId id="265" r:id="rId13"/>
    <p:sldId id="266" r:id="rId14"/>
    <p:sldId id="267" r:id="rId15"/>
    <p:sldId id="269" r:id="rId16"/>
    <p:sldId id="270" r:id="rId17"/>
    <p:sldId id="268" r:id="rId18"/>
    <p:sldId id="271" r:id="rId19"/>
    <p:sldId id="272" r:id="rId20"/>
    <p:sldId id="273" r:id="rId21"/>
    <p:sldId id="274" r:id="rId22"/>
    <p:sldId id="275" r:id="rId23"/>
    <p:sldId id="276" r:id="rId24"/>
    <p:sldId id="277" r:id="rId25"/>
    <p:sldId id="278" r:id="rId26"/>
    <p:sldId id="279" r:id="rId27"/>
    <p:sldId id="280" r:id="rId28"/>
    <p:sldId id="281" r:id="rId29"/>
    <p:sldId id="283" r:id="rId30"/>
    <p:sldId id="282" r:id="rId31"/>
    <p:sldId id="284" r:id="rId32"/>
    <p:sldId id="285" r:id="rId33"/>
    <p:sldId id="312" r:id="rId34"/>
    <p:sldId id="287" r:id="rId35"/>
    <p:sldId id="288" r:id="rId36"/>
    <p:sldId id="289" r:id="rId37"/>
    <p:sldId id="290" r:id="rId38"/>
    <p:sldId id="310" r:id="rId39"/>
    <p:sldId id="319" r:id="rId40"/>
    <p:sldId id="293" r:id="rId41"/>
    <p:sldId id="311" r:id="rId42"/>
    <p:sldId id="302" r:id="rId43"/>
    <p:sldId id="304" r:id="rId44"/>
    <p:sldId id="305" r:id="rId45"/>
    <p:sldId id="321" r:id="rId46"/>
    <p:sldId id="303" r:id="rId47"/>
    <p:sldId id="318" r:id="rId48"/>
    <p:sldId id="306" r:id="rId49"/>
    <p:sldId id="309" r:id="rId50"/>
    <p:sldId id="313" r:id="rId51"/>
    <p:sldId id="307" r:id="rId52"/>
    <p:sldId id="316" r:id="rId53"/>
    <p:sldId id="317" r:id="rId54"/>
    <p:sldId id="301" r:id="rId55"/>
    <p:sldId id="314" r:id="rId56"/>
    <p:sldId id="300" r:id="rId57"/>
    <p:sldId id="297" r:id="rId58"/>
    <p:sldId id="298" r:id="rId59"/>
    <p:sldId id="295" r:id="rId60"/>
    <p:sldId id="296" r:id="rId61"/>
    <p:sldId id="299" r:id="rId62"/>
    <p:sldId id="294" r:id="rId63"/>
    <p:sldId id="292" r:id="rId64"/>
    <p:sldId id="291" r:id="rId65"/>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390"/>
    <p:restoredTop sz="70201"/>
  </p:normalViewPr>
  <p:slideViewPr>
    <p:cSldViewPr snapToGrid="0" snapToObjects="1">
      <p:cViewPr varScale="1">
        <p:scale>
          <a:sx n="76" d="100"/>
          <a:sy n="76" d="100"/>
        </p:scale>
        <p:origin x="145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70C676-F538-184F-B552-350F3B07283F}" type="datetimeFigureOut">
              <a:rPr lang="en-NL" smtClean="0"/>
              <a:t>22/09/2020</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ACEC03-F94F-8A41-81A1-2B1D94CE03C8}" type="slidenum">
              <a:rPr lang="en-NL" smtClean="0"/>
              <a:t>‹#›</a:t>
            </a:fld>
            <a:endParaRPr lang="en-NL"/>
          </a:p>
        </p:txBody>
      </p:sp>
    </p:spTree>
    <p:extLst>
      <p:ext uri="{BB962C8B-B14F-4D97-AF65-F5344CB8AC3E}">
        <p14:creationId xmlns:p14="http://schemas.microsoft.com/office/powerpoint/2010/main" val="226534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C0ACEC03-F94F-8A41-81A1-2B1D94CE03C8}" type="slidenum">
              <a:rPr lang="en-NL" smtClean="0"/>
              <a:t>3</a:t>
            </a:fld>
            <a:endParaRPr lang="en-NL"/>
          </a:p>
        </p:txBody>
      </p:sp>
    </p:spTree>
    <p:extLst>
      <p:ext uri="{BB962C8B-B14F-4D97-AF65-F5344CB8AC3E}">
        <p14:creationId xmlns:p14="http://schemas.microsoft.com/office/powerpoint/2010/main" val="7130974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C0ACEC03-F94F-8A41-81A1-2B1D94CE03C8}" type="slidenum">
              <a:rPr lang="en-NL" smtClean="0"/>
              <a:t>16</a:t>
            </a:fld>
            <a:endParaRPr lang="en-NL"/>
          </a:p>
        </p:txBody>
      </p:sp>
    </p:spTree>
    <p:extLst>
      <p:ext uri="{BB962C8B-B14F-4D97-AF65-F5344CB8AC3E}">
        <p14:creationId xmlns:p14="http://schemas.microsoft.com/office/powerpoint/2010/main" val="38553682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C0ACEC03-F94F-8A41-81A1-2B1D94CE03C8}" type="slidenum">
              <a:rPr lang="en-NL" smtClean="0"/>
              <a:t>20</a:t>
            </a:fld>
            <a:endParaRPr lang="en-NL"/>
          </a:p>
        </p:txBody>
      </p:sp>
    </p:spTree>
    <p:extLst>
      <p:ext uri="{BB962C8B-B14F-4D97-AF65-F5344CB8AC3E}">
        <p14:creationId xmlns:p14="http://schemas.microsoft.com/office/powerpoint/2010/main" val="11403241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C0ACEC03-F94F-8A41-81A1-2B1D94CE03C8}" type="slidenum">
              <a:rPr lang="en-NL" smtClean="0"/>
              <a:t>21</a:t>
            </a:fld>
            <a:endParaRPr lang="en-NL"/>
          </a:p>
        </p:txBody>
      </p:sp>
    </p:spTree>
    <p:extLst>
      <p:ext uri="{BB962C8B-B14F-4D97-AF65-F5344CB8AC3E}">
        <p14:creationId xmlns:p14="http://schemas.microsoft.com/office/powerpoint/2010/main" val="11208406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Caption: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Hypothetical representations of the signal and noise probabilities distributed within a decision-maker. (A) Response matrix of all signal-response combinations that can be made in a binary decision task. Green indicates correct decision, red indicates incorrect decision. (B) Proportions of hits and misses represented under the signal distribution. </a:t>
            </a:r>
            <a:r>
              <a:rPr lang="el-GR" dirty="0"/>
              <a:t>β </a:t>
            </a:r>
            <a:r>
              <a:rPr lang="en-GB" dirty="0"/>
              <a:t>reflects the subject criterion, c reflects bias, and d ′ reflects sensitivity which represents the difference in position between the two distributions. (C) Proportions of false alarms and correct rejections represented under the noise distributions. (D) A condition which hypothetically reflects low subject sensitivity. When the distributions are closer together (i.e., d ′ is smaller), the difference between the proportion of hits and false alarms is lower. (E) A condition which reflects high subject sensitivity. When the distributions are farther apart (i.e., d ′ is larger), the difference between the proportion of hits and false alarms is higher. </a:t>
            </a:r>
            <a:endParaRPr lang="en-NL" dirty="0"/>
          </a:p>
          <a:p>
            <a:endParaRPr lang="en-NL" dirty="0"/>
          </a:p>
        </p:txBody>
      </p:sp>
      <p:sp>
        <p:nvSpPr>
          <p:cNvPr id="4" name="Slide Number Placeholder 3"/>
          <p:cNvSpPr>
            <a:spLocks noGrp="1"/>
          </p:cNvSpPr>
          <p:nvPr>
            <p:ph type="sldNum" sz="quarter" idx="5"/>
          </p:nvPr>
        </p:nvSpPr>
        <p:spPr/>
        <p:txBody>
          <a:bodyPr/>
          <a:lstStyle/>
          <a:p>
            <a:fld id="{C0ACEC03-F94F-8A41-81A1-2B1D94CE03C8}" type="slidenum">
              <a:rPr lang="en-NL" smtClean="0"/>
              <a:t>22</a:t>
            </a:fld>
            <a:endParaRPr lang="en-NL"/>
          </a:p>
        </p:txBody>
      </p:sp>
    </p:spTree>
    <p:extLst>
      <p:ext uri="{BB962C8B-B14F-4D97-AF65-F5344CB8AC3E}">
        <p14:creationId xmlns:p14="http://schemas.microsoft.com/office/powerpoint/2010/main" val="34600700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C0ACEC03-F94F-8A41-81A1-2B1D94CE03C8}" type="slidenum">
              <a:rPr lang="en-NL" smtClean="0"/>
              <a:t>23</a:t>
            </a:fld>
            <a:endParaRPr lang="en-NL"/>
          </a:p>
        </p:txBody>
      </p:sp>
    </p:spTree>
    <p:extLst>
      <p:ext uri="{BB962C8B-B14F-4D97-AF65-F5344CB8AC3E}">
        <p14:creationId xmlns:p14="http://schemas.microsoft.com/office/powerpoint/2010/main" val="42176384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C0ACEC03-F94F-8A41-81A1-2B1D94CE03C8}" type="slidenum">
              <a:rPr lang="en-NL" smtClean="0"/>
              <a:t>24</a:t>
            </a:fld>
            <a:endParaRPr lang="en-NL"/>
          </a:p>
        </p:txBody>
      </p:sp>
    </p:spTree>
    <p:extLst>
      <p:ext uri="{BB962C8B-B14F-4D97-AF65-F5344CB8AC3E}">
        <p14:creationId xmlns:p14="http://schemas.microsoft.com/office/powerpoint/2010/main" val="42364318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C0ACEC03-F94F-8A41-81A1-2B1D94CE03C8}" type="slidenum">
              <a:rPr lang="en-NL" smtClean="0"/>
              <a:t>26</a:t>
            </a:fld>
            <a:endParaRPr lang="en-NL"/>
          </a:p>
        </p:txBody>
      </p:sp>
    </p:spTree>
    <p:extLst>
      <p:ext uri="{BB962C8B-B14F-4D97-AF65-F5344CB8AC3E}">
        <p14:creationId xmlns:p14="http://schemas.microsoft.com/office/powerpoint/2010/main" val="8885609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 that we don’t really have access to any of the information about the signal and noise distributions - all we have is our sample and our criterion.</a:t>
            </a:r>
            <a:endParaRPr lang="en-NL" dirty="0"/>
          </a:p>
        </p:txBody>
      </p:sp>
      <p:sp>
        <p:nvSpPr>
          <p:cNvPr id="4" name="Slide Number Placeholder 3"/>
          <p:cNvSpPr>
            <a:spLocks noGrp="1"/>
          </p:cNvSpPr>
          <p:nvPr>
            <p:ph type="sldNum" sz="quarter" idx="5"/>
          </p:nvPr>
        </p:nvSpPr>
        <p:spPr/>
        <p:txBody>
          <a:bodyPr/>
          <a:lstStyle/>
          <a:p>
            <a:fld id="{C0ACEC03-F94F-8A41-81A1-2B1D94CE03C8}" type="slidenum">
              <a:rPr lang="en-NL" smtClean="0"/>
              <a:t>28</a:t>
            </a:fld>
            <a:endParaRPr lang="en-NL"/>
          </a:p>
        </p:txBody>
      </p:sp>
    </p:spTree>
    <p:extLst>
      <p:ext uri="{BB962C8B-B14F-4D97-AF65-F5344CB8AC3E}">
        <p14:creationId xmlns:p14="http://schemas.microsoft.com/office/powerpoint/2010/main" val="3040523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 that we don’t really have access to any of the information about the signal and noise distributions - all we have is our sample and our criterion.</a:t>
            </a:r>
            <a:endParaRPr lang="en-NL" dirty="0"/>
          </a:p>
        </p:txBody>
      </p:sp>
      <p:sp>
        <p:nvSpPr>
          <p:cNvPr id="4" name="Slide Number Placeholder 3"/>
          <p:cNvSpPr>
            <a:spLocks noGrp="1"/>
          </p:cNvSpPr>
          <p:nvPr>
            <p:ph type="sldNum" sz="quarter" idx="5"/>
          </p:nvPr>
        </p:nvSpPr>
        <p:spPr/>
        <p:txBody>
          <a:bodyPr/>
          <a:lstStyle/>
          <a:p>
            <a:fld id="{C0ACEC03-F94F-8A41-81A1-2B1D94CE03C8}" type="slidenum">
              <a:rPr lang="en-NL" smtClean="0"/>
              <a:t>29</a:t>
            </a:fld>
            <a:endParaRPr lang="en-NL"/>
          </a:p>
        </p:txBody>
      </p:sp>
    </p:spTree>
    <p:extLst>
      <p:ext uri="{BB962C8B-B14F-4D97-AF65-F5344CB8AC3E}">
        <p14:creationId xmlns:p14="http://schemas.microsoft.com/office/powerpoint/2010/main" val="15996180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C0ACEC03-F94F-8A41-81A1-2B1D94CE03C8}" type="slidenum">
              <a:rPr lang="en-NL" smtClean="0"/>
              <a:t>30</a:t>
            </a:fld>
            <a:endParaRPr lang="en-NL"/>
          </a:p>
        </p:txBody>
      </p:sp>
    </p:spTree>
    <p:extLst>
      <p:ext uri="{BB962C8B-B14F-4D97-AF65-F5344CB8AC3E}">
        <p14:creationId xmlns:p14="http://schemas.microsoft.com/office/powerpoint/2010/main" val="145762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“It is only in the context of a particular process model that inferences can be meaningfully drawn from experimental data” – Tulving &amp; Bower (1974)</a:t>
            </a:r>
          </a:p>
          <a:p>
            <a:endParaRPr lang="en-AU" dirty="0"/>
          </a:p>
        </p:txBody>
      </p:sp>
      <p:sp>
        <p:nvSpPr>
          <p:cNvPr id="4" name="Slide Number Placeholder 3"/>
          <p:cNvSpPr>
            <a:spLocks noGrp="1"/>
          </p:cNvSpPr>
          <p:nvPr>
            <p:ph type="sldNum" sz="quarter" idx="5"/>
          </p:nvPr>
        </p:nvSpPr>
        <p:spPr/>
        <p:txBody>
          <a:bodyPr/>
          <a:lstStyle/>
          <a:p>
            <a:fld id="{C0ACEC03-F94F-8A41-81A1-2B1D94CE03C8}" type="slidenum">
              <a:rPr lang="en-NL" smtClean="0"/>
              <a:t>4</a:t>
            </a:fld>
            <a:endParaRPr lang="en-NL"/>
          </a:p>
        </p:txBody>
      </p:sp>
    </p:spTree>
    <p:extLst>
      <p:ext uri="{BB962C8B-B14F-4D97-AF65-F5344CB8AC3E}">
        <p14:creationId xmlns:p14="http://schemas.microsoft.com/office/powerpoint/2010/main" val="35488003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Can also vary starting-point bias.</a:t>
            </a:r>
          </a:p>
        </p:txBody>
      </p:sp>
      <p:sp>
        <p:nvSpPr>
          <p:cNvPr id="4" name="Slide Number Placeholder 3"/>
          <p:cNvSpPr>
            <a:spLocks noGrp="1"/>
          </p:cNvSpPr>
          <p:nvPr>
            <p:ph type="sldNum" sz="quarter" idx="5"/>
          </p:nvPr>
        </p:nvSpPr>
        <p:spPr/>
        <p:txBody>
          <a:bodyPr/>
          <a:lstStyle/>
          <a:p>
            <a:fld id="{C0ACEC03-F94F-8A41-81A1-2B1D94CE03C8}" type="slidenum">
              <a:rPr lang="en-NL" smtClean="0"/>
              <a:t>31</a:t>
            </a:fld>
            <a:endParaRPr lang="en-NL"/>
          </a:p>
        </p:txBody>
      </p:sp>
    </p:spTree>
    <p:extLst>
      <p:ext uri="{BB962C8B-B14F-4D97-AF65-F5344CB8AC3E}">
        <p14:creationId xmlns:p14="http://schemas.microsoft.com/office/powerpoint/2010/main" val="3559668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C0ACEC03-F94F-8A41-81A1-2B1D94CE03C8}" type="slidenum">
              <a:rPr lang="en-NL" smtClean="0"/>
              <a:t>5</a:t>
            </a:fld>
            <a:endParaRPr lang="en-NL"/>
          </a:p>
        </p:txBody>
      </p:sp>
    </p:spTree>
    <p:extLst>
      <p:ext uri="{BB962C8B-B14F-4D97-AF65-F5344CB8AC3E}">
        <p14:creationId xmlns:p14="http://schemas.microsoft.com/office/powerpoint/2010/main" val="3225899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C0ACEC03-F94F-8A41-81A1-2B1D94CE03C8}" type="slidenum">
              <a:rPr lang="en-NL" smtClean="0"/>
              <a:t>6</a:t>
            </a:fld>
            <a:endParaRPr lang="en-NL"/>
          </a:p>
        </p:txBody>
      </p:sp>
    </p:spTree>
    <p:extLst>
      <p:ext uri="{BB962C8B-B14F-4D97-AF65-F5344CB8AC3E}">
        <p14:creationId xmlns:p14="http://schemas.microsoft.com/office/powerpoint/2010/main" val="2168172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Shiffrin, Lee, Wagenmakers &amp; Kim (2008) propose several criteria that make a good model.</a:t>
            </a:r>
          </a:p>
          <a:p>
            <a:endParaRPr lang="en-GB" dirty="0"/>
          </a:p>
          <a:p>
            <a:r>
              <a:rPr lang="en-GB" dirty="0"/>
              <a:t>Achieve a basic level of descriptive adequacy. A model should agree with observed data well enough that something sensible can be said about how a cognitive process behaves. For example, a model of memory retention that shows a negatively accelerating decrease in retention over time describes some basic aspects of the data. The model serves to give a formal expression of important empirical regularities. </a:t>
            </a:r>
          </a:p>
          <a:p>
            <a:endParaRPr lang="en-GB" dirty="0"/>
          </a:p>
          <a:p>
            <a:r>
              <a:rPr lang="en-GB" dirty="0"/>
              <a:t>Provide insight and understanding. A model should help us understand things not directly evident from looking at the data, thereby leading to further studies and tests. It should allow us to deepen, refine, and elaborate our understanding of the cognitive processes at work. For example, a category learning model may account for data only when using a particular value of a selective attention parameter. The value of this parameter has psychological meaning, and provides part of an explanation of how category learning was achieved. </a:t>
            </a:r>
          </a:p>
          <a:p>
            <a:endParaRPr lang="en-GB" dirty="0"/>
          </a:p>
          <a:p>
            <a:r>
              <a:rPr lang="en-GB" dirty="0"/>
              <a:t>Facilitate prediction and generalization. A good model should help make predictions about what will be observed in the future, or generalizations about what would be observed under altered circumstances.</a:t>
            </a:r>
          </a:p>
          <a:p>
            <a:endParaRPr lang="en-GB" dirty="0"/>
          </a:p>
          <a:p>
            <a:r>
              <a:rPr lang="en-GB" dirty="0"/>
              <a:t>Direct new empirical explorations. A good model should lead us to develop new empirical studies that have the greatest chance of increasing our understanding and adding to our knowledge.</a:t>
            </a:r>
          </a:p>
          <a:p>
            <a:endParaRPr lang="en-GB" dirty="0"/>
          </a:p>
          <a:p>
            <a:r>
              <a:rPr lang="en-GB" dirty="0"/>
              <a:t>Foster theoretical progress. There is a sense in which the goal </a:t>
            </a:r>
            <a:r>
              <a:rPr lang="en-GB"/>
              <a:t>of modelling </a:t>
            </a:r>
            <a:r>
              <a:rPr lang="en-GB" dirty="0"/>
              <a:t>is not to find answers, but to sharpen questions. </a:t>
            </a:r>
            <a:r>
              <a:rPr lang="en-GB" dirty="0" err="1"/>
              <a:t>Modeling</a:t>
            </a:r>
            <a:r>
              <a:rPr lang="en-GB" dirty="0"/>
              <a:t> forces theoretical ideas to take precise forms, and to encounter empirical evidence head on. Models help make clear the predictions of theories, and suggest critical tests. To the extent that a model clarifies where theory is working and where it is failing, it makes a valuable contribution.</a:t>
            </a:r>
            <a:endParaRPr lang="en-NL" dirty="0"/>
          </a:p>
        </p:txBody>
      </p:sp>
      <p:sp>
        <p:nvSpPr>
          <p:cNvPr id="4" name="Slide Number Placeholder 3"/>
          <p:cNvSpPr>
            <a:spLocks noGrp="1"/>
          </p:cNvSpPr>
          <p:nvPr>
            <p:ph type="sldNum" sz="quarter" idx="5"/>
          </p:nvPr>
        </p:nvSpPr>
        <p:spPr/>
        <p:txBody>
          <a:bodyPr/>
          <a:lstStyle/>
          <a:p>
            <a:fld id="{C0ACEC03-F94F-8A41-81A1-2B1D94CE03C8}" type="slidenum">
              <a:rPr lang="en-NL" smtClean="0"/>
              <a:t>10</a:t>
            </a:fld>
            <a:endParaRPr lang="en-NL"/>
          </a:p>
        </p:txBody>
      </p:sp>
    </p:spTree>
    <p:extLst>
      <p:ext uri="{BB962C8B-B14F-4D97-AF65-F5344CB8AC3E}">
        <p14:creationId xmlns:p14="http://schemas.microsoft.com/office/powerpoint/2010/main" val="30978456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C0ACEC03-F94F-8A41-81A1-2B1D94CE03C8}" type="slidenum">
              <a:rPr lang="en-NL" smtClean="0"/>
              <a:t>11</a:t>
            </a:fld>
            <a:endParaRPr lang="en-NL"/>
          </a:p>
        </p:txBody>
      </p:sp>
    </p:spTree>
    <p:extLst>
      <p:ext uri="{BB962C8B-B14F-4D97-AF65-F5344CB8AC3E}">
        <p14:creationId xmlns:p14="http://schemas.microsoft.com/office/powerpoint/2010/main" val="9351623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C0ACEC03-F94F-8A41-81A1-2B1D94CE03C8}" type="slidenum">
              <a:rPr lang="en-NL" smtClean="0"/>
              <a:t>12</a:t>
            </a:fld>
            <a:endParaRPr lang="en-NL"/>
          </a:p>
        </p:txBody>
      </p:sp>
    </p:spTree>
    <p:extLst>
      <p:ext uri="{BB962C8B-B14F-4D97-AF65-F5344CB8AC3E}">
        <p14:creationId xmlns:p14="http://schemas.microsoft.com/office/powerpoint/2010/main" val="12411358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C0ACEC03-F94F-8A41-81A1-2B1D94CE03C8}" type="slidenum">
              <a:rPr lang="en-NL" smtClean="0"/>
              <a:t>13</a:t>
            </a:fld>
            <a:endParaRPr lang="en-NL"/>
          </a:p>
        </p:txBody>
      </p:sp>
    </p:spTree>
    <p:extLst>
      <p:ext uri="{BB962C8B-B14F-4D97-AF65-F5344CB8AC3E}">
        <p14:creationId xmlns:p14="http://schemas.microsoft.com/office/powerpoint/2010/main" val="2829243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C0ACEC03-F94F-8A41-81A1-2B1D94CE03C8}" type="slidenum">
              <a:rPr lang="en-NL" smtClean="0"/>
              <a:t>14</a:t>
            </a:fld>
            <a:endParaRPr lang="en-NL"/>
          </a:p>
        </p:txBody>
      </p:sp>
    </p:spTree>
    <p:extLst>
      <p:ext uri="{BB962C8B-B14F-4D97-AF65-F5344CB8AC3E}">
        <p14:creationId xmlns:p14="http://schemas.microsoft.com/office/powerpoint/2010/main" val="160532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1DAD8-4AED-C045-81C5-749C2FBC79B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NL"/>
          </a:p>
        </p:txBody>
      </p:sp>
      <p:sp>
        <p:nvSpPr>
          <p:cNvPr id="3" name="Subtitle 2">
            <a:extLst>
              <a:ext uri="{FF2B5EF4-FFF2-40B4-BE49-F238E27FC236}">
                <a16:creationId xmlns:a16="http://schemas.microsoft.com/office/drawing/2014/main" id="{8B042AB3-69E9-904C-9EC7-6152C73498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NL"/>
          </a:p>
        </p:txBody>
      </p:sp>
      <p:sp>
        <p:nvSpPr>
          <p:cNvPr id="4" name="Date Placeholder 3">
            <a:extLst>
              <a:ext uri="{FF2B5EF4-FFF2-40B4-BE49-F238E27FC236}">
                <a16:creationId xmlns:a16="http://schemas.microsoft.com/office/drawing/2014/main" id="{C586F83E-ED2E-FF4D-9B42-0975EF86D240}"/>
              </a:ext>
            </a:extLst>
          </p:cNvPr>
          <p:cNvSpPr>
            <a:spLocks noGrp="1"/>
          </p:cNvSpPr>
          <p:nvPr>
            <p:ph type="dt" sz="half" idx="10"/>
          </p:nvPr>
        </p:nvSpPr>
        <p:spPr/>
        <p:txBody>
          <a:bodyPr/>
          <a:lstStyle/>
          <a:p>
            <a:fld id="{B3F1CE13-DF2A-9440-871E-9B471A870BE3}" type="datetimeFigureOut">
              <a:rPr lang="en-NL" smtClean="0"/>
              <a:t>22/09/2020</a:t>
            </a:fld>
            <a:endParaRPr lang="en-NL"/>
          </a:p>
        </p:txBody>
      </p:sp>
      <p:sp>
        <p:nvSpPr>
          <p:cNvPr id="5" name="Footer Placeholder 4">
            <a:extLst>
              <a:ext uri="{FF2B5EF4-FFF2-40B4-BE49-F238E27FC236}">
                <a16:creationId xmlns:a16="http://schemas.microsoft.com/office/drawing/2014/main" id="{A20C933B-AC35-4C40-96DA-8E85B4DABCED}"/>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1A4D8044-B118-6947-AC98-93CEF8A65873}"/>
              </a:ext>
            </a:extLst>
          </p:cNvPr>
          <p:cNvSpPr>
            <a:spLocks noGrp="1"/>
          </p:cNvSpPr>
          <p:nvPr>
            <p:ph type="sldNum" sz="quarter" idx="12"/>
          </p:nvPr>
        </p:nvSpPr>
        <p:spPr/>
        <p:txBody>
          <a:bodyPr/>
          <a:lstStyle/>
          <a:p>
            <a:fld id="{E55F900C-493E-3742-98E2-FCA4FE59C4FA}" type="slidenum">
              <a:rPr lang="en-NL" smtClean="0"/>
              <a:t>‹#›</a:t>
            </a:fld>
            <a:endParaRPr lang="en-NL"/>
          </a:p>
        </p:txBody>
      </p:sp>
    </p:spTree>
    <p:extLst>
      <p:ext uri="{BB962C8B-B14F-4D97-AF65-F5344CB8AC3E}">
        <p14:creationId xmlns:p14="http://schemas.microsoft.com/office/powerpoint/2010/main" val="1963276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B6FDC-C206-3D4F-8DC4-F75CA4F3F349}"/>
              </a:ext>
            </a:extLst>
          </p:cNvPr>
          <p:cNvSpPr>
            <a:spLocks noGrp="1"/>
          </p:cNvSpPr>
          <p:nvPr>
            <p:ph type="title"/>
          </p:nvPr>
        </p:nvSpPr>
        <p:spPr/>
        <p:txBody>
          <a:bodyPr/>
          <a:lstStyle/>
          <a:p>
            <a:r>
              <a:rPr lang="en-GB"/>
              <a:t>Click to edit Master title style</a:t>
            </a:r>
            <a:endParaRPr lang="en-NL"/>
          </a:p>
        </p:txBody>
      </p:sp>
      <p:sp>
        <p:nvSpPr>
          <p:cNvPr id="3" name="Vertical Text Placeholder 2">
            <a:extLst>
              <a:ext uri="{FF2B5EF4-FFF2-40B4-BE49-F238E27FC236}">
                <a16:creationId xmlns:a16="http://schemas.microsoft.com/office/drawing/2014/main" id="{1D88B985-1C2C-3142-B01C-9D582E961E1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41024E91-AA8C-FD47-9EA5-B844F83691EC}"/>
              </a:ext>
            </a:extLst>
          </p:cNvPr>
          <p:cNvSpPr>
            <a:spLocks noGrp="1"/>
          </p:cNvSpPr>
          <p:nvPr>
            <p:ph type="dt" sz="half" idx="10"/>
          </p:nvPr>
        </p:nvSpPr>
        <p:spPr/>
        <p:txBody>
          <a:bodyPr/>
          <a:lstStyle/>
          <a:p>
            <a:fld id="{B3F1CE13-DF2A-9440-871E-9B471A870BE3}" type="datetimeFigureOut">
              <a:rPr lang="en-NL" smtClean="0"/>
              <a:t>22/09/2020</a:t>
            </a:fld>
            <a:endParaRPr lang="en-NL"/>
          </a:p>
        </p:txBody>
      </p:sp>
      <p:sp>
        <p:nvSpPr>
          <p:cNvPr id="5" name="Footer Placeholder 4">
            <a:extLst>
              <a:ext uri="{FF2B5EF4-FFF2-40B4-BE49-F238E27FC236}">
                <a16:creationId xmlns:a16="http://schemas.microsoft.com/office/drawing/2014/main" id="{94492DC3-69C2-C84D-8E73-D13376065B28}"/>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CC78401C-2D57-C643-A67B-6CD032374706}"/>
              </a:ext>
            </a:extLst>
          </p:cNvPr>
          <p:cNvSpPr>
            <a:spLocks noGrp="1"/>
          </p:cNvSpPr>
          <p:nvPr>
            <p:ph type="sldNum" sz="quarter" idx="12"/>
          </p:nvPr>
        </p:nvSpPr>
        <p:spPr/>
        <p:txBody>
          <a:bodyPr/>
          <a:lstStyle/>
          <a:p>
            <a:fld id="{E55F900C-493E-3742-98E2-FCA4FE59C4FA}" type="slidenum">
              <a:rPr lang="en-NL" smtClean="0"/>
              <a:t>‹#›</a:t>
            </a:fld>
            <a:endParaRPr lang="en-NL"/>
          </a:p>
        </p:txBody>
      </p:sp>
    </p:spTree>
    <p:extLst>
      <p:ext uri="{BB962C8B-B14F-4D97-AF65-F5344CB8AC3E}">
        <p14:creationId xmlns:p14="http://schemas.microsoft.com/office/powerpoint/2010/main" val="358015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141B53-98BD-F940-B8B5-5E0EB49D24C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NL"/>
          </a:p>
        </p:txBody>
      </p:sp>
      <p:sp>
        <p:nvSpPr>
          <p:cNvPr id="3" name="Vertical Text Placeholder 2">
            <a:extLst>
              <a:ext uri="{FF2B5EF4-FFF2-40B4-BE49-F238E27FC236}">
                <a16:creationId xmlns:a16="http://schemas.microsoft.com/office/drawing/2014/main" id="{60BA7A11-E8EA-E540-A497-35EFE743832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98A340F5-D65B-EA41-A6E2-65855ABA0AA0}"/>
              </a:ext>
            </a:extLst>
          </p:cNvPr>
          <p:cNvSpPr>
            <a:spLocks noGrp="1"/>
          </p:cNvSpPr>
          <p:nvPr>
            <p:ph type="dt" sz="half" idx="10"/>
          </p:nvPr>
        </p:nvSpPr>
        <p:spPr/>
        <p:txBody>
          <a:bodyPr/>
          <a:lstStyle/>
          <a:p>
            <a:fld id="{B3F1CE13-DF2A-9440-871E-9B471A870BE3}" type="datetimeFigureOut">
              <a:rPr lang="en-NL" smtClean="0"/>
              <a:t>22/09/2020</a:t>
            </a:fld>
            <a:endParaRPr lang="en-NL"/>
          </a:p>
        </p:txBody>
      </p:sp>
      <p:sp>
        <p:nvSpPr>
          <p:cNvPr id="5" name="Footer Placeholder 4">
            <a:extLst>
              <a:ext uri="{FF2B5EF4-FFF2-40B4-BE49-F238E27FC236}">
                <a16:creationId xmlns:a16="http://schemas.microsoft.com/office/drawing/2014/main" id="{0652835C-5485-FF47-B7AF-7AE03E513370}"/>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3B321757-13B0-EE4D-883F-45FDD17E4025}"/>
              </a:ext>
            </a:extLst>
          </p:cNvPr>
          <p:cNvSpPr>
            <a:spLocks noGrp="1"/>
          </p:cNvSpPr>
          <p:nvPr>
            <p:ph type="sldNum" sz="quarter" idx="12"/>
          </p:nvPr>
        </p:nvSpPr>
        <p:spPr/>
        <p:txBody>
          <a:bodyPr/>
          <a:lstStyle/>
          <a:p>
            <a:fld id="{E55F900C-493E-3742-98E2-FCA4FE59C4FA}" type="slidenum">
              <a:rPr lang="en-NL" smtClean="0"/>
              <a:t>‹#›</a:t>
            </a:fld>
            <a:endParaRPr lang="en-NL"/>
          </a:p>
        </p:txBody>
      </p:sp>
    </p:spTree>
    <p:extLst>
      <p:ext uri="{BB962C8B-B14F-4D97-AF65-F5344CB8AC3E}">
        <p14:creationId xmlns:p14="http://schemas.microsoft.com/office/powerpoint/2010/main" val="1678913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C6DB5-2D06-FE41-8665-8ADD299860F9}"/>
              </a:ext>
            </a:extLst>
          </p:cNvPr>
          <p:cNvSpPr>
            <a:spLocks noGrp="1"/>
          </p:cNvSpPr>
          <p:nvPr>
            <p:ph type="title"/>
          </p:nvPr>
        </p:nvSpPr>
        <p:spPr/>
        <p:txBody>
          <a:bodyPr/>
          <a:lstStyle/>
          <a:p>
            <a:r>
              <a:rPr lang="en-GB"/>
              <a:t>Click to edit Master title style</a:t>
            </a:r>
            <a:endParaRPr lang="en-NL"/>
          </a:p>
        </p:txBody>
      </p:sp>
      <p:sp>
        <p:nvSpPr>
          <p:cNvPr id="3" name="Content Placeholder 2">
            <a:extLst>
              <a:ext uri="{FF2B5EF4-FFF2-40B4-BE49-F238E27FC236}">
                <a16:creationId xmlns:a16="http://schemas.microsoft.com/office/drawing/2014/main" id="{F3532971-DBDE-4144-A43A-5E40471E1BB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53F16BC7-7F30-4446-B41A-A25A45194779}"/>
              </a:ext>
            </a:extLst>
          </p:cNvPr>
          <p:cNvSpPr>
            <a:spLocks noGrp="1"/>
          </p:cNvSpPr>
          <p:nvPr>
            <p:ph type="dt" sz="half" idx="10"/>
          </p:nvPr>
        </p:nvSpPr>
        <p:spPr/>
        <p:txBody>
          <a:bodyPr/>
          <a:lstStyle/>
          <a:p>
            <a:fld id="{B3F1CE13-DF2A-9440-871E-9B471A870BE3}" type="datetimeFigureOut">
              <a:rPr lang="en-NL" smtClean="0"/>
              <a:t>22/09/2020</a:t>
            </a:fld>
            <a:endParaRPr lang="en-NL"/>
          </a:p>
        </p:txBody>
      </p:sp>
      <p:sp>
        <p:nvSpPr>
          <p:cNvPr id="5" name="Footer Placeholder 4">
            <a:extLst>
              <a:ext uri="{FF2B5EF4-FFF2-40B4-BE49-F238E27FC236}">
                <a16:creationId xmlns:a16="http://schemas.microsoft.com/office/drawing/2014/main" id="{E04017F3-CA35-9540-AE07-9D690B6402A2}"/>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317D04D5-D022-184E-BBC3-1C287BFFAC63}"/>
              </a:ext>
            </a:extLst>
          </p:cNvPr>
          <p:cNvSpPr>
            <a:spLocks noGrp="1"/>
          </p:cNvSpPr>
          <p:nvPr>
            <p:ph type="sldNum" sz="quarter" idx="12"/>
          </p:nvPr>
        </p:nvSpPr>
        <p:spPr/>
        <p:txBody>
          <a:bodyPr/>
          <a:lstStyle/>
          <a:p>
            <a:fld id="{E55F900C-493E-3742-98E2-FCA4FE59C4FA}" type="slidenum">
              <a:rPr lang="en-NL" smtClean="0"/>
              <a:t>‹#›</a:t>
            </a:fld>
            <a:endParaRPr lang="en-NL"/>
          </a:p>
        </p:txBody>
      </p:sp>
    </p:spTree>
    <p:extLst>
      <p:ext uri="{BB962C8B-B14F-4D97-AF65-F5344CB8AC3E}">
        <p14:creationId xmlns:p14="http://schemas.microsoft.com/office/powerpoint/2010/main" val="3777401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A6C67-7417-8F47-B419-1E21B9084FC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NL"/>
          </a:p>
        </p:txBody>
      </p:sp>
      <p:sp>
        <p:nvSpPr>
          <p:cNvPr id="3" name="Text Placeholder 2">
            <a:extLst>
              <a:ext uri="{FF2B5EF4-FFF2-40B4-BE49-F238E27FC236}">
                <a16:creationId xmlns:a16="http://schemas.microsoft.com/office/drawing/2014/main" id="{03FE1238-3EE2-1949-A2D9-ABA1C81B1E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3A41479-3D41-8F4D-938C-8B04FEB6FE5F}"/>
              </a:ext>
            </a:extLst>
          </p:cNvPr>
          <p:cNvSpPr>
            <a:spLocks noGrp="1"/>
          </p:cNvSpPr>
          <p:nvPr>
            <p:ph type="dt" sz="half" idx="10"/>
          </p:nvPr>
        </p:nvSpPr>
        <p:spPr/>
        <p:txBody>
          <a:bodyPr/>
          <a:lstStyle/>
          <a:p>
            <a:fld id="{B3F1CE13-DF2A-9440-871E-9B471A870BE3}" type="datetimeFigureOut">
              <a:rPr lang="en-NL" smtClean="0"/>
              <a:t>22/09/2020</a:t>
            </a:fld>
            <a:endParaRPr lang="en-NL"/>
          </a:p>
        </p:txBody>
      </p:sp>
      <p:sp>
        <p:nvSpPr>
          <p:cNvPr id="5" name="Footer Placeholder 4">
            <a:extLst>
              <a:ext uri="{FF2B5EF4-FFF2-40B4-BE49-F238E27FC236}">
                <a16:creationId xmlns:a16="http://schemas.microsoft.com/office/drawing/2014/main" id="{83D11B0D-A820-9E40-9D71-180A52155B97}"/>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9A48AB1D-A27C-D94D-A29A-38C0FFC259D1}"/>
              </a:ext>
            </a:extLst>
          </p:cNvPr>
          <p:cNvSpPr>
            <a:spLocks noGrp="1"/>
          </p:cNvSpPr>
          <p:nvPr>
            <p:ph type="sldNum" sz="quarter" idx="12"/>
          </p:nvPr>
        </p:nvSpPr>
        <p:spPr/>
        <p:txBody>
          <a:bodyPr/>
          <a:lstStyle/>
          <a:p>
            <a:fld id="{E55F900C-493E-3742-98E2-FCA4FE59C4FA}" type="slidenum">
              <a:rPr lang="en-NL" smtClean="0"/>
              <a:t>‹#›</a:t>
            </a:fld>
            <a:endParaRPr lang="en-NL"/>
          </a:p>
        </p:txBody>
      </p:sp>
    </p:spTree>
    <p:extLst>
      <p:ext uri="{BB962C8B-B14F-4D97-AF65-F5344CB8AC3E}">
        <p14:creationId xmlns:p14="http://schemas.microsoft.com/office/powerpoint/2010/main" val="4270121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40D2D-AD25-8846-811B-A39C31598A38}"/>
              </a:ext>
            </a:extLst>
          </p:cNvPr>
          <p:cNvSpPr>
            <a:spLocks noGrp="1"/>
          </p:cNvSpPr>
          <p:nvPr>
            <p:ph type="title"/>
          </p:nvPr>
        </p:nvSpPr>
        <p:spPr/>
        <p:txBody>
          <a:bodyPr/>
          <a:lstStyle/>
          <a:p>
            <a:r>
              <a:rPr lang="en-GB"/>
              <a:t>Click to edit Master title style</a:t>
            </a:r>
            <a:endParaRPr lang="en-NL"/>
          </a:p>
        </p:txBody>
      </p:sp>
      <p:sp>
        <p:nvSpPr>
          <p:cNvPr id="3" name="Content Placeholder 2">
            <a:extLst>
              <a:ext uri="{FF2B5EF4-FFF2-40B4-BE49-F238E27FC236}">
                <a16:creationId xmlns:a16="http://schemas.microsoft.com/office/drawing/2014/main" id="{AAA454C2-1FC9-E044-BF24-E6ED4FC0FD3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Content Placeholder 3">
            <a:extLst>
              <a:ext uri="{FF2B5EF4-FFF2-40B4-BE49-F238E27FC236}">
                <a16:creationId xmlns:a16="http://schemas.microsoft.com/office/drawing/2014/main" id="{8BC8DF8D-67FF-7148-827B-F906E9A5E57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5" name="Date Placeholder 4">
            <a:extLst>
              <a:ext uri="{FF2B5EF4-FFF2-40B4-BE49-F238E27FC236}">
                <a16:creationId xmlns:a16="http://schemas.microsoft.com/office/drawing/2014/main" id="{7533F8D5-8F8D-094F-9627-7551748A3B97}"/>
              </a:ext>
            </a:extLst>
          </p:cNvPr>
          <p:cNvSpPr>
            <a:spLocks noGrp="1"/>
          </p:cNvSpPr>
          <p:nvPr>
            <p:ph type="dt" sz="half" idx="10"/>
          </p:nvPr>
        </p:nvSpPr>
        <p:spPr/>
        <p:txBody>
          <a:bodyPr/>
          <a:lstStyle/>
          <a:p>
            <a:fld id="{B3F1CE13-DF2A-9440-871E-9B471A870BE3}" type="datetimeFigureOut">
              <a:rPr lang="en-NL" smtClean="0"/>
              <a:t>22/09/2020</a:t>
            </a:fld>
            <a:endParaRPr lang="en-NL"/>
          </a:p>
        </p:txBody>
      </p:sp>
      <p:sp>
        <p:nvSpPr>
          <p:cNvPr id="6" name="Footer Placeholder 5">
            <a:extLst>
              <a:ext uri="{FF2B5EF4-FFF2-40B4-BE49-F238E27FC236}">
                <a16:creationId xmlns:a16="http://schemas.microsoft.com/office/drawing/2014/main" id="{5C53E6A1-AFE8-5E41-BEBE-E363F728D383}"/>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A39E1BD6-93EC-094B-BF27-5CAE5F96F08F}"/>
              </a:ext>
            </a:extLst>
          </p:cNvPr>
          <p:cNvSpPr>
            <a:spLocks noGrp="1"/>
          </p:cNvSpPr>
          <p:nvPr>
            <p:ph type="sldNum" sz="quarter" idx="12"/>
          </p:nvPr>
        </p:nvSpPr>
        <p:spPr/>
        <p:txBody>
          <a:bodyPr/>
          <a:lstStyle/>
          <a:p>
            <a:fld id="{E55F900C-493E-3742-98E2-FCA4FE59C4FA}" type="slidenum">
              <a:rPr lang="en-NL" smtClean="0"/>
              <a:t>‹#›</a:t>
            </a:fld>
            <a:endParaRPr lang="en-NL"/>
          </a:p>
        </p:txBody>
      </p:sp>
    </p:spTree>
    <p:extLst>
      <p:ext uri="{BB962C8B-B14F-4D97-AF65-F5344CB8AC3E}">
        <p14:creationId xmlns:p14="http://schemas.microsoft.com/office/powerpoint/2010/main" val="523361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401B8-0033-D243-B2E7-400B4F2FE94E}"/>
              </a:ext>
            </a:extLst>
          </p:cNvPr>
          <p:cNvSpPr>
            <a:spLocks noGrp="1"/>
          </p:cNvSpPr>
          <p:nvPr>
            <p:ph type="title"/>
          </p:nvPr>
        </p:nvSpPr>
        <p:spPr>
          <a:xfrm>
            <a:off x="839788" y="365125"/>
            <a:ext cx="10515600" cy="1325563"/>
          </a:xfrm>
        </p:spPr>
        <p:txBody>
          <a:bodyPr/>
          <a:lstStyle/>
          <a:p>
            <a:r>
              <a:rPr lang="en-GB"/>
              <a:t>Click to edit Master title style</a:t>
            </a:r>
            <a:endParaRPr lang="en-NL"/>
          </a:p>
        </p:txBody>
      </p:sp>
      <p:sp>
        <p:nvSpPr>
          <p:cNvPr id="3" name="Text Placeholder 2">
            <a:extLst>
              <a:ext uri="{FF2B5EF4-FFF2-40B4-BE49-F238E27FC236}">
                <a16:creationId xmlns:a16="http://schemas.microsoft.com/office/drawing/2014/main" id="{E4F2232B-C230-4846-8343-4E035CDB10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ACC1E20-1D25-A742-9437-A8529987564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5" name="Text Placeholder 4">
            <a:extLst>
              <a:ext uri="{FF2B5EF4-FFF2-40B4-BE49-F238E27FC236}">
                <a16:creationId xmlns:a16="http://schemas.microsoft.com/office/drawing/2014/main" id="{4924AB5A-C9D4-3B46-8FAF-B8AEA8FCEB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C43E3EB-E650-4C41-B957-8B043BC1FEB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7" name="Date Placeholder 6">
            <a:extLst>
              <a:ext uri="{FF2B5EF4-FFF2-40B4-BE49-F238E27FC236}">
                <a16:creationId xmlns:a16="http://schemas.microsoft.com/office/drawing/2014/main" id="{49FE2E81-1218-7643-A395-CA2E3A680981}"/>
              </a:ext>
            </a:extLst>
          </p:cNvPr>
          <p:cNvSpPr>
            <a:spLocks noGrp="1"/>
          </p:cNvSpPr>
          <p:nvPr>
            <p:ph type="dt" sz="half" idx="10"/>
          </p:nvPr>
        </p:nvSpPr>
        <p:spPr/>
        <p:txBody>
          <a:bodyPr/>
          <a:lstStyle/>
          <a:p>
            <a:fld id="{B3F1CE13-DF2A-9440-871E-9B471A870BE3}" type="datetimeFigureOut">
              <a:rPr lang="en-NL" smtClean="0"/>
              <a:t>22/09/2020</a:t>
            </a:fld>
            <a:endParaRPr lang="en-NL"/>
          </a:p>
        </p:txBody>
      </p:sp>
      <p:sp>
        <p:nvSpPr>
          <p:cNvPr id="8" name="Footer Placeholder 7">
            <a:extLst>
              <a:ext uri="{FF2B5EF4-FFF2-40B4-BE49-F238E27FC236}">
                <a16:creationId xmlns:a16="http://schemas.microsoft.com/office/drawing/2014/main" id="{480B4326-7761-4243-8E7F-A05E841DF542}"/>
              </a:ext>
            </a:extLst>
          </p:cNvPr>
          <p:cNvSpPr>
            <a:spLocks noGrp="1"/>
          </p:cNvSpPr>
          <p:nvPr>
            <p:ph type="ftr" sz="quarter" idx="11"/>
          </p:nvPr>
        </p:nvSpPr>
        <p:spPr/>
        <p:txBody>
          <a:bodyPr/>
          <a:lstStyle/>
          <a:p>
            <a:endParaRPr lang="en-NL"/>
          </a:p>
        </p:txBody>
      </p:sp>
      <p:sp>
        <p:nvSpPr>
          <p:cNvPr id="9" name="Slide Number Placeholder 8">
            <a:extLst>
              <a:ext uri="{FF2B5EF4-FFF2-40B4-BE49-F238E27FC236}">
                <a16:creationId xmlns:a16="http://schemas.microsoft.com/office/drawing/2014/main" id="{51F93B07-43B9-A641-9869-4FC028FC401B}"/>
              </a:ext>
            </a:extLst>
          </p:cNvPr>
          <p:cNvSpPr>
            <a:spLocks noGrp="1"/>
          </p:cNvSpPr>
          <p:nvPr>
            <p:ph type="sldNum" sz="quarter" idx="12"/>
          </p:nvPr>
        </p:nvSpPr>
        <p:spPr/>
        <p:txBody>
          <a:bodyPr/>
          <a:lstStyle/>
          <a:p>
            <a:fld id="{E55F900C-493E-3742-98E2-FCA4FE59C4FA}" type="slidenum">
              <a:rPr lang="en-NL" smtClean="0"/>
              <a:t>‹#›</a:t>
            </a:fld>
            <a:endParaRPr lang="en-NL"/>
          </a:p>
        </p:txBody>
      </p:sp>
    </p:spTree>
    <p:extLst>
      <p:ext uri="{BB962C8B-B14F-4D97-AF65-F5344CB8AC3E}">
        <p14:creationId xmlns:p14="http://schemas.microsoft.com/office/powerpoint/2010/main" val="1785521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24822-E8AD-6A44-B979-AB0C4FEDCA9D}"/>
              </a:ext>
            </a:extLst>
          </p:cNvPr>
          <p:cNvSpPr>
            <a:spLocks noGrp="1"/>
          </p:cNvSpPr>
          <p:nvPr>
            <p:ph type="title"/>
          </p:nvPr>
        </p:nvSpPr>
        <p:spPr/>
        <p:txBody>
          <a:bodyPr/>
          <a:lstStyle/>
          <a:p>
            <a:r>
              <a:rPr lang="en-GB"/>
              <a:t>Click to edit Master title style</a:t>
            </a:r>
            <a:endParaRPr lang="en-NL"/>
          </a:p>
        </p:txBody>
      </p:sp>
      <p:sp>
        <p:nvSpPr>
          <p:cNvPr id="3" name="Date Placeholder 2">
            <a:extLst>
              <a:ext uri="{FF2B5EF4-FFF2-40B4-BE49-F238E27FC236}">
                <a16:creationId xmlns:a16="http://schemas.microsoft.com/office/drawing/2014/main" id="{8CF3FF18-599C-AA48-B68F-49F98691AFCC}"/>
              </a:ext>
            </a:extLst>
          </p:cNvPr>
          <p:cNvSpPr>
            <a:spLocks noGrp="1"/>
          </p:cNvSpPr>
          <p:nvPr>
            <p:ph type="dt" sz="half" idx="10"/>
          </p:nvPr>
        </p:nvSpPr>
        <p:spPr/>
        <p:txBody>
          <a:bodyPr/>
          <a:lstStyle/>
          <a:p>
            <a:fld id="{B3F1CE13-DF2A-9440-871E-9B471A870BE3}" type="datetimeFigureOut">
              <a:rPr lang="en-NL" smtClean="0"/>
              <a:t>22/09/2020</a:t>
            </a:fld>
            <a:endParaRPr lang="en-NL"/>
          </a:p>
        </p:txBody>
      </p:sp>
      <p:sp>
        <p:nvSpPr>
          <p:cNvPr id="4" name="Footer Placeholder 3">
            <a:extLst>
              <a:ext uri="{FF2B5EF4-FFF2-40B4-BE49-F238E27FC236}">
                <a16:creationId xmlns:a16="http://schemas.microsoft.com/office/drawing/2014/main" id="{5BF9B632-B091-154E-8F4E-B43D25408992}"/>
              </a:ext>
            </a:extLst>
          </p:cNvPr>
          <p:cNvSpPr>
            <a:spLocks noGrp="1"/>
          </p:cNvSpPr>
          <p:nvPr>
            <p:ph type="ftr" sz="quarter" idx="11"/>
          </p:nvPr>
        </p:nvSpPr>
        <p:spPr/>
        <p:txBody>
          <a:bodyPr/>
          <a:lstStyle/>
          <a:p>
            <a:endParaRPr lang="en-NL"/>
          </a:p>
        </p:txBody>
      </p:sp>
      <p:sp>
        <p:nvSpPr>
          <p:cNvPr id="5" name="Slide Number Placeholder 4">
            <a:extLst>
              <a:ext uri="{FF2B5EF4-FFF2-40B4-BE49-F238E27FC236}">
                <a16:creationId xmlns:a16="http://schemas.microsoft.com/office/drawing/2014/main" id="{712100C4-F068-234B-90B1-DA4C3F860F27}"/>
              </a:ext>
            </a:extLst>
          </p:cNvPr>
          <p:cNvSpPr>
            <a:spLocks noGrp="1"/>
          </p:cNvSpPr>
          <p:nvPr>
            <p:ph type="sldNum" sz="quarter" idx="12"/>
          </p:nvPr>
        </p:nvSpPr>
        <p:spPr/>
        <p:txBody>
          <a:bodyPr/>
          <a:lstStyle/>
          <a:p>
            <a:fld id="{E55F900C-493E-3742-98E2-FCA4FE59C4FA}" type="slidenum">
              <a:rPr lang="en-NL" smtClean="0"/>
              <a:t>‹#›</a:t>
            </a:fld>
            <a:endParaRPr lang="en-NL"/>
          </a:p>
        </p:txBody>
      </p:sp>
    </p:spTree>
    <p:extLst>
      <p:ext uri="{BB962C8B-B14F-4D97-AF65-F5344CB8AC3E}">
        <p14:creationId xmlns:p14="http://schemas.microsoft.com/office/powerpoint/2010/main" val="3996218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B6A97D-3125-B942-A4B3-7B00EA737C87}"/>
              </a:ext>
            </a:extLst>
          </p:cNvPr>
          <p:cNvSpPr>
            <a:spLocks noGrp="1"/>
          </p:cNvSpPr>
          <p:nvPr>
            <p:ph type="dt" sz="half" idx="10"/>
          </p:nvPr>
        </p:nvSpPr>
        <p:spPr/>
        <p:txBody>
          <a:bodyPr/>
          <a:lstStyle/>
          <a:p>
            <a:fld id="{B3F1CE13-DF2A-9440-871E-9B471A870BE3}" type="datetimeFigureOut">
              <a:rPr lang="en-NL" smtClean="0"/>
              <a:t>22/09/2020</a:t>
            </a:fld>
            <a:endParaRPr lang="en-NL"/>
          </a:p>
        </p:txBody>
      </p:sp>
      <p:sp>
        <p:nvSpPr>
          <p:cNvPr id="3" name="Footer Placeholder 2">
            <a:extLst>
              <a:ext uri="{FF2B5EF4-FFF2-40B4-BE49-F238E27FC236}">
                <a16:creationId xmlns:a16="http://schemas.microsoft.com/office/drawing/2014/main" id="{0219D7BB-AB91-594A-82BB-70ED09BFE404}"/>
              </a:ext>
            </a:extLst>
          </p:cNvPr>
          <p:cNvSpPr>
            <a:spLocks noGrp="1"/>
          </p:cNvSpPr>
          <p:nvPr>
            <p:ph type="ftr" sz="quarter" idx="11"/>
          </p:nvPr>
        </p:nvSpPr>
        <p:spPr/>
        <p:txBody>
          <a:bodyPr/>
          <a:lstStyle/>
          <a:p>
            <a:endParaRPr lang="en-NL"/>
          </a:p>
        </p:txBody>
      </p:sp>
      <p:sp>
        <p:nvSpPr>
          <p:cNvPr id="4" name="Slide Number Placeholder 3">
            <a:extLst>
              <a:ext uri="{FF2B5EF4-FFF2-40B4-BE49-F238E27FC236}">
                <a16:creationId xmlns:a16="http://schemas.microsoft.com/office/drawing/2014/main" id="{D84E0C5B-2CF0-6D4F-97C0-9BBB87C2EF83}"/>
              </a:ext>
            </a:extLst>
          </p:cNvPr>
          <p:cNvSpPr>
            <a:spLocks noGrp="1"/>
          </p:cNvSpPr>
          <p:nvPr>
            <p:ph type="sldNum" sz="quarter" idx="12"/>
          </p:nvPr>
        </p:nvSpPr>
        <p:spPr/>
        <p:txBody>
          <a:bodyPr/>
          <a:lstStyle/>
          <a:p>
            <a:fld id="{E55F900C-493E-3742-98E2-FCA4FE59C4FA}" type="slidenum">
              <a:rPr lang="en-NL" smtClean="0"/>
              <a:t>‹#›</a:t>
            </a:fld>
            <a:endParaRPr lang="en-NL"/>
          </a:p>
        </p:txBody>
      </p:sp>
    </p:spTree>
    <p:extLst>
      <p:ext uri="{BB962C8B-B14F-4D97-AF65-F5344CB8AC3E}">
        <p14:creationId xmlns:p14="http://schemas.microsoft.com/office/powerpoint/2010/main" val="226954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33992-8907-7C4A-842D-53875450360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L"/>
          </a:p>
        </p:txBody>
      </p:sp>
      <p:sp>
        <p:nvSpPr>
          <p:cNvPr id="3" name="Content Placeholder 2">
            <a:extLst>
              <a:ext uri="{FF2B5EF4-FFF2-40B4-BE49-F238E27FC236}">
                <a16:creationId xmlns:a16="http://schemas.microsoft.com/office/drawing/2014/main" id="{8E8043DC-A6AF-FE4A-A5DE-9B7B1376CB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Text Placeholder 3">
            <a:extLst>
              <a:ext uri="{FF2B5EF4-FFF2-40B4-BE49-F238E27FC236}">
                <a16:creationId xmlns:a16="http://schemas.microsoft.com/office/drawing/2014/main" id="{9EEDE52D-8C38-F941-9FD4-9465453823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CA71798-0D6E-0040-A98E-9CF6EEB96F46}"/>
              </a:ext>
            </a:extLst>
          </p:cNvPr>
          <p:cNvSpPr>
            <a:spLocks noGrp="1"/>
          </p:cNvSpPr>
          <p:nvPr>
            <p:ph type="dt" sz="half" idx="10"/>
          </p:nvPr>
        </p:nvSpPr>
        <p:spPr/>
        <p:txBody>
          <a:bodyPr/>
          <a:lstStyle/>
          <a:p>
            <a:fld id="{B3F1CE13-DF2A-9440-871E-9B471A870BE3}" type="datetimeFigureOut">
              <a:rPr lang="en-NL" smtClean="0"/>
              <a:t>22/09/2020</a:t>
            </a:fld>
            <a:endParaRPr lang="en-NL"/>
          </a:p>
        </p:txBody>
      </p:sp>
      <p:sp>
        <p:nvSpPr>
          <p:cNvPr id="6" name="Footer Placeholder 5">
            <a:extLst>
              <a:ext uri="{FF2B5EF4-FFF2-40B4-BE49-F238E27FC236}">
                <a16:creationId xmlns:a16="http://schemas.microsoft.com/office/drawing/2014/main" id="{557882FA-67C7-024A-8FC3-5D95EC97A89D}"/>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7F9D84C6-CB2B-8441-8113-988258BE4E02}"/>
              </a:ext>
            </a:extLst>
          </p:cNvPr>
          <p:cNvSpPr>
            <a:spLocks noGrp="1"/>
          </p:cNvSpPr>
          <p:nvPr>
            <p:ph type="sldNum" sz="quarter" idx="12"/>
          </p:nvPr>
        </p:nvSpPr>
        <p:spPr/>
        <p:txBody>
          <a:bodyPr/>
          <a:lstStyle/>
          <a:p>
            <a:fld id="{E55F900C-493E-3742-98E2-FCA4FE59C4FA}" type="slidenum">
              <a:rPr lang="en-NL" smtClean="0"/>
              <a:t>‹#›</a:t>
            </a:fld>
            <a:endParaRPr lang="en-NL"/>
          </a:p>
        </p:txBody>
      </p:sp>
    </p:spTree>
    <p:extLst>
      <p:ext uri="{BB962C8B-B14F-4D97-AF65-F5344CB8AC3E}">
        <p14:creationId xmlns:p14="http://schemas.microsoft.com/office/powerpoint/2010/main" val="754248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76930-4A46-834A-BFEC-28482CEEED6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L"/>
          </a:p>
        </p:txBody>
      </p:sp>
      <p:sp>
        <p:nvSpPr>
          <p:cNvPr id="3" name="Picture Placeholder 2">
            <a:extLst>
              <a:ext uri="{FF2B5EF4-FFF2-40B4-BE49-F238E27FC236}">
                <a16:creationId xmlns:a16="http://schemas.microsoft.com/office/drawing/2014/main" id="{769B4272-B931-E64A-8EB5-D0F254D35C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L"/>
          </a:p>
        </p:txBody>
      </p:sp>
      <p:sp>
        <p:nvSpPr>
          <p:cNvPr id="4" name="Text Placeholder 3">
            <a:extLst>
              <a:ext uri="{FF2B5EF4-FFF2-40B4-BE49-F238E27FC236}">
                <a16:creationId xmlns:a16="http://schemas.microsoft.com/office/drawing/2014/main" id="{7A322BBC-5633-5547-A1FC-FAA2E1E0DF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E41544A-67C6-FA4F-9BE4-C7D7FE09A20B}"/>
              </a:ext>
            </a:extLst>
          </p:cNvPr>
          <p:cNvSpPr>
            <a:spLocks noGrp="1"/>
          </p:cNvSpPr>
          <p:nvPr>
            <p:ph type="dt" sz="half" idx="10"/>
          </p:nvPr>
        </p:nvSpPr>
        <p:spPr/>
        <p:txBody>
          <a:bodyPr/>
          <a:lstStyle/>
          <a:p>
            <a:fld id="{B3F1CE13-DF2A-9440-871E-9B471A870BE3}" type="datetimeFigureOut">
              <a:rPr lang="en-NL" smtClean="0"/>
              <a:t>22/09/2020</a:t>
            </a:fld>
            <a:endParaRPr lang="en-NL"/>
          </a:p>
        </p:txBody>
      </p:sp>
      <p:sp>
        <p:nvSpPr>
          <p:cNvPr id="6" name="Footer Placeholder 5">
            <a:extLst>
              <a:ext uri="{FF2B5EF4-FFF2-40B4-BE49-F238E27FC236}">
                <a16:creationId xmlns:a16="http://schemas.microsoft.com/office/drawing/2014/main" id="{FA399475-01AB-4F4C-8A63-3B83566D878F}"/>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57BF9449-25F3-274B-BBB2-3103C1B545C6}"/>
              </a:ext>
            </a:extLst>
          </p:cNvPr>
          <p:cNvSpPr>
            <a:spLocks noGrp="1"/>
          </p:cNvSpPr>
          <p:nvPr>
            <p:ph type="sldNum" sz="quarter" idx="12"/>
          </p:nvPr>
        </p:nvSpPr>
        <p:spPr/>
        <p:txBody>
          <a:bodyPr/>
          <a:lstStyle/>
          <a:p>
            <a:fld id="{E55F900C-493E-3742-98E2-FCA4FE59C4FA}" type="slidenum">
              <a:rPr lang="en-NL" smtClean="0"/>
              <a:t>‹#›</a:t>
            </a:fld>
            <a:endParaRPr lang="en-NL"/>
          </a:p>
        </p:txBody>
      </p:sp>
    </p:spTree>
    <p:extLst>
      <p:ext uri="{BB962C8B-B14F-4D97-AF65-F5344CB8AC3E}">
        <p14:creationId xmlns:p14="http://schemas.microsoft.com/office/powerpoint/2010/main" val="1275752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77F2EB-6016-6847-A0A5-3ACAC7C8C1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NL"/>
          </a:p>
        </p:txBody>
      </p:sp>
      <p:sp>
        <p:nvSpPr>
          <p:cNvPr id="3" name="Text Placeholder 2">
            <a:extLst>
              <a:ext uri="{FF2B5EF4-FFF2-40B4-BE49-F238E27FC236}">
                <a16:creationId xmlns:a16="http://schemas.microsoft.com/office/drawing/2014/main" id="{38C24A8B-20F2-4A4F-A6FF-B01D85B86E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5710AB67-A36E-B04E-BD21-7715C6A8A3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F1CE13-DF2A-9440-871E-9B471A870BE3}" type="datetimeFigureOut">
              <a:rPr lang="en-NL" smtClean="0"/>
              <a:t>22/09/2020</a:t>
            </a:fld>
            <a:endParaRPr lang="en-NL"/>
          </a:p>
        </p:txBody>
      </p:sp>
      <p:sp>
        <p:nvSpPr>
          <p:cNvPr id="5" name="Footer Placeholder 4">
            <a:extLst>
              <a:ext uri="{FF2B5EF4-FFF2-40B4-BE49-F238E27FC236}">
                <a16:creationId xmlns:a16="http://schemas.microsoft.com/office/drawing/2014/main" id="{A6816DB5-5866-A64F-9062-A7C71F668E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L"/>
          </a:p>
        </p:txBody>
      </p:sp>
      <p:sp>
        <p:nvSpPr>
          <p:cNvPr id="6" name="Slide Number Placeholder 5">
            <a:extLst>
              <a:ext uri="{FF2B5EF4-FFF2-40B4-BE49-F238E27FC236}">
                <a16:creationId xmlns:a16="http://schemas.microsoft.com/office/drawing/2014/main" id="{A7EA9BF9-BB17-1B44-B291-45991AEEEA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5F900C-493E-3742-98E2-FCA4FE59C4FA}" type="slidenum">
              <a:rPr lang="en-NL" smtClean="0"/>
              <a:t>‹#›</a:t>
            </a:fld>
            <a:endParaRPr lang="en-NL"/>
          </a:p>
        </p:txBody>
      </p:sp>
    </p:spTree>
    <p:extLst>
      <p:ext uri="{BB962C8B-B14F-4D97-AF65-F5344CB8AC3E}">
        <p14:creationId xmlns:p14="http://schemas.microsoft.com/office/powerpoint/2010/main" val="24171622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r.j.boag@uva.n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jpg"/><Relationship Id="rId4" Type="http://schemas.openxmlformats.org/officeDocument/2006/relationships/image" Target="../media/image25.png"/></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4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62.xml.rels><?xml version="1.0" encoding="UTF-8" standalone="yes"?>
<Relationships xmlns="http://schemas.openxmlformats.org/package/2006/relationships"><Relationship Id="rId3" Type="http://schemas.openxmlformats.org/officeDocument/2006/relationships/image" Target="../media/image47.jpg"/><Relationship Id="rId2" Type="http://schemas.openxmlformats.org/officeDocument/2006/relationships/image" Target="../media/image46.jpg"/><Relationship Id="rId1" Type="http://schemas.openxmlformats.org/officeDocument/2006/relationships/slideLayout" Target="../slideLayouts/slideLayout2.xml"/><Relationship Id="rId4" Type="http://schemas.openxmlformats.org/officeDocument/2006/relationships/image" Target="../media/image48.jpg"/></Relationships>
</file>

<file path=ppt/slides/_rels/slide63.xml.rels><?xml version="1.0" encoding="UTF-8" standalone="yes"?>
<Relationships xmlns="http://schemas.openxmlformats.org/package/2006/relationships"><Relationship Id="rId3" Type="http://schemas.openxmlformats.org/officeDocument/2006/relationships/image" Target="../media/image47.jpg"/><Relationship Id="rId2" Type="http://schemas.openxmlformats.org/officeDocument/2006/relationships/hyperlink" Target="http://www.modelbasedneurosci.com/" TargetMode="External"/><Relationship Id="rId1" Type="http://schemas.openxmlformats.org/officeDocument/2006/relationships/slideLayout" Target="../slideLayouts/slideLayout2.xml"/><Relationship Id="rId5" Type="http://schemas.openxmlformats.org/officeDocument/2006/relationships/image" Target="../media/image21.jpg"/><Relationship Id="rId4" Type="http://schemas.openxmlformats.org/officeDocument/2006/relationships/image" Target="../media/image49.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544EB-CEE4-E847-B12C-52F934BFEE1B}"/>
              </a:ext>
            </a:extLst>
          </p:cNvPr>
          <p:cNvSpPr>
            <a:spLocks noGrp="1"/>
          </p:cNvSpPr>
          <p:nvPr>
            <p:ph type="ctrTitle"/>
          </p:nvPr>
        </p:nvSpPr>
        <p:spPr/>
        <p:txBody>
          <a:bodyPr>
            <a:normAutofit fontScale="90000"/>
          </a:bodyPr>
          <a:lstStyle/>
          <a:p>
            <a:r>
              <a:rPr lang="en-NL" dirty="0"/>
              <a:t>Introduction to Computational Cognitive Modelling</a:t>
            </a:r>
          </a:p>
        </p:txBody>
      </p:sp>
      <p:sp>
        <p:nvSpPr>
          <p:cNvPr id="3" name="Subtitle 2">
            <a:extLst>
              <a:ext uri="{FF2B5EF4-FFF2-40B4-BE49-F238E27FC236}">
                <a16:creationId xmlns:a16="http://schemas.microsoft.com/office/drawing/2014/main" id="{8198B747-60BC-2648-8A39-614AEDF7BFA5}"/>
              </a:ext>
            </a:extLst>
          </p:cNvPr>
          <p:cNvSpPr>
            <a:spLocks noGrp="1"/>
          </p:cNvSpPr>
          <p:nvPr>
            <p:ph type="subTitle" idx="1"/>
          </p:nvPr>
        </p:nvSpPr>
        <p:spPr>
          <a:xfrm>
            <a:off x="4087503" y="3998794"/>
            <a:ext cx="4016990" cy="994948"/>
          </a:xfrm>
        </p:spPr>
        <p:txBody>
          <a:bodyPr/>
          <a:lstStyle/>
          <a:p>
            <a:r>
              <a:rPr lang="en-NL" dirty="0"/>
              <a:t>Russell J. Boag</a:t>
            </a:r>
          </a:p>
          <a:p>
            <a:r>
              <a:rPr lang="en-NL" dirty="0">
                <a:hlinkClick r:id="rId2"/>
              </a:rPr>
              <a:t>r.j.boag@uva.nl</a:t>
            </a:r>
            <a:endParaRPr lang="en-NL" dirty="0"/>
          </a:p>
        </p:txBody>
      </p:sp>
      <p:pic>
        <p:nvPicPr>
          <p:cNvPr id="5" name="Picture 4" descr="A picture containing drawing&#10;&#10;Description automatically generated">
            <a:extLst>
              <a:ext uri="{FF2B5EF4-FFF2-40B4-BE49-F238E27FC236}">
                <a16:creationId xmlns:a16="http://schemas.microsoft.com/office/drawing/2014/main" id="{4B1AE106-EC4A-FD4D-9941-C4ADC80F11AF}"/>
              </a:ext>
            </a:extLst>
          </p:cNvPr>
          <p:cNvPicPr>
            <a:picLocks noChangeAspect="1"/>
          </p:cNvPicPr>
          <p:nvPr/>
        </p:nvPicPr>
        <p:blipFill>
          <a:blip r:embed="rId3"/>
          <a:stretch>
            <a:fillRect/>
          </a:stretch>
        </p:blipFill>
        <p:spPr>
          <a:xfrm>
            <a:off x="4689667" y="5168675"/>
            <a:ext cx="2812666" cy="893607"/>
          </a:xfrm>
          <a:prstGeom prst="rect">
            <a:avLst/>
          </a:prstGeom>
        </p:spPr>
      </p:pic>
    </p:spTree>
    <p:extLst>
      <p:ext uri="{BB962C8B-B14F-4D97-AF65-F5344CB8AC3E}">
        <p14:creationId xmlns:p14="http://schemas.microsoft.com/office/powerpoint/2010/main" val="1491427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3EBDC-BCA3-3440-8A3D-067FE0E4C4F8}"/>
              </a:ext>
            </a:extLst>
          </p:cNvPr>
          <p:cNvSpPr>
            <a:spLocks noGrp="1"/>
          </p:cNvSpPr>
          <p:nvPr>
            <p:ph type="title"/>
          </p:nvPr>
        </p:nvSpPr>
        <p:spPr/>
        <p:txBody>
          <a:bodyPr/>
          <a:lstStyle/>
          <a:p>
            <a:r>
              <a:rPr lang="en-NL" dirty="0"/>
              <a:t>What makes a good model?</a:t>
            </a:r>
          </a:p>
        </p:txBody>
      </p:sp>
      <p:sp>
        <p:nvSpPr>
          <p:cNvPr id="3" name="Content Placeholder 2">
            <a:extLst>
              <a:ext uri="{FF2B5EF4-FFF2-40B4-BE49-F238E27FC236}">
                <a16:creationId xmlns:a16="http://schemas.microsoft.com/office/drawing/2014/main" id="{0C2C3C78-579B-A048-816D-AD809F61FDB8}"/>
              </a:ext>
            </a:extLst>
          </p:cNvPr>
          <p:cNvSpPr>
            <a:spLocks noGrp="1"/>
          </p:cNvSpPr>
          <p:nvPr>
            <p:ph idx="1"/>
          </p:nvPr>
        </p:nvSpPr>
        <p:spPr/>
        <p:txBody>
          <a:bodyPr>
            <a:normAutofit lnSpcReduction="10000"/>
          </a:bodyPr>
          <a:lstStyle/>
          <a:p>
            <a:r>
              <a:rPr lang="en-GB" dirty="0"/>
              <a:t>Achieve a basic level of descriptive adequacy</a:t>
            </a:r>
          </a:p>
          <a:p>
            <a:pPr lvl="1"/>
            <a:r>
              <a:rPr lang="en-GB" dirty="0"/>
              <a:t>Does the model fit the data well?</a:t>
            </a:r>
          </a:p>
          <a:p>
            <a:r>
              <a:rPr lang="en-GB" dirty="0"/>
              <a:t>Provide insight and understanding</a:t>
            </a:r>
          </a:p>
          <a:p>
            <a:pPr lvl="1"/>
            <a:r>
              <a:rPr lang="en-GB" dirty="0"/>
              <a:t>Do the model parameters have psychological meaning?</a:t>
            </a:r>
          </a:p>
          <a:p>
            <a:r>
              <a:rPr lang="en-GB" dirty="0"/>
              <a:t>Facilitate prediction and generalization</a:t>
            </a:r>
          </a:p>
          <a:p>
            <a:pPr lvl="1"/>
            <a:r>
              <a:rPr lang="en-GB" dirty="0"/>
              <a:t>What will happen if we change the experiment or situation?</a:t>
            </a:r>
          </a:p>
          <a:p>
            <a:r>
              <a:rPr lang="en-GB" dirty="0"/>
              <a:t>Direct new empirical explorations</a:t>
            </a:r>
          </a:p>
          <a:p>
            <a:pPr lvl="1"/>
            <a:r>
              <a:rPr lang="en-GB" dirty="0"/>
              <a:t>Can we develop novel tests of the models predictions?</a:t>
            </a:r>
          </a:p>
          <a:p>
            <a:r>
              <a:rPr lang="en-GB" dirty="0"/>
              <a:t>Foster theoretical progress</a:t>
            </a:r>
          </a:p>
          <a:p>
            <a:pPr lvl="1"/>
            <a:r>
              <a:rPr lang="en-GB" dirty="0"/>
              <a:t>Can we further refine our questions?</a:t>
            </a:r>
          </a:p>
        </p:txBody>
      </p:sp>
      <p:sp>
        <p:nvSpPr>
          <p:cNvPr id="4" name="TextBox 3">
            <a:extLst>
              <a:ext uri="{FF2B5EF4-FFF2-40B4-BE49-F238E27FC236}">
                <a16:creationId xmlns:a16="http://schemas.microsoft.com/office/drawing/2014/main" id="{76777221-0425-6941-ACF1-FBCD4349F859}"/>
              </a:ext>
            </a:extLst>
          </p:cNvPr>
          <p:cNvSpPr txBox="1"/>
          <p:nvPr/>
        </p:nvSpPr>
        <p:spPr>
          <a:xfrm>
            <a:off x="7949681" y="6211669"/>
            <a:ext cx="4049486" cy="646331"/>
          </a:xfrm>
          <a:prstGeom prst="rect">
            <a:avLst/>
          </a:prstGeom>
          <a:noFill/>
        </p:spPr>
        <p:txBody>
          <a:bodyPr wrap="square" rtlCol="0">
            <a:spAutoFit/>
          </a:bodyPr>
          <a:lstStyle/>
          <a:p>
            <a:r>
              <a:rPr lang="en-GB" dirty="0"/>
              <a:t>Shiffrin, Lee, Wagenmakers &amp; Kim (2008)</a:t>
            </a:r>
            <a:endParaRPr lang="en-NL" dirty="0"/>
          </a:p>
          <a:p>
            <a:endParaRPr lang="en-NL" dirty="0"/>
          </a:p>
        </p:txBody>
      </p:sp>
    </p:spTree>
    <p:extLst>
      <p:ext uri="{BB962C8B-B14F-4D97-AF65-F5344CB8AC3E}">
        <p14:creationId xmlns:p14="http://schemas.microsoft.com/office/powerpoint/2010/main" val="4021190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AC3C1-C21C-A14B-8131-753449CAFA98}"/>
              </a:ext>
            </a:extLst>
          </p:cNvPr>
          <p:cNvSpPr>
            <a:spLocks noGrp="1"/>
          </p:cNvSpPr>
          <p:nvPr>
            <p:ph type="title"/>
          </p:nvPr>
        </p:nvSpPr>
        <p:spPr/>
        <p:txBody>
          <a:bodyPr/>
          <a:lstStyle/>
          <a:p>
            <a:r>
              <a:rPr lang="en-NL" dirty="0"/>
              <a:t>“All models are wrong, but some are useful.”</a:t>
            </a:r>
          </a:p>
        </p:txBody>
      </p:sp>
      <p:sp>
        <p:nvSpPr>
          <p:cNvPr id="3" name="Content Placeholder 2">
            <a:extLst>
              <a:ext uri="{FF2B5EF4-FFF2-40B4-BE49-F238E27FC236}">
                <a16:creationId xmlns:a16="http://schemas.microsoft.com/office/drawing/2014/main" id="{4ACA439E-DBE9-5048-8CE8-5A123A8ED21D}"/>
              </a:ext>
            </a:extLst>
          </p:cNvPr>
          <p:cNvSpPr>
            <a:spLocks noGrp="1"/>
          </p:cNvSpPr>
          <p:nvPr>
            <p:ph idx="1"/>
          </p:nvPr>
        </p:nvSpPr>
        <p:spPr>
          <a:xfrm>
            <a:off x="838200" y="2043953"/>
            <a:ext cx="10515600" cy="4133010"/>
          </a:xfrm>
        </p:spPr>
        <p:txBody>
          <a:bodyPr>
            <a:normAutofit fontScale="85000" lnSpcReduction="20000"/>
          </a:bodyPr>
          <a:lstStyle/>
          <a:p>
            <a:pPr marL="0" indent="0">
              <a:buNone/>
            </a:pPr>
            <a:r>
              <a:rPr lang="en-GB" dirty="0"/>
              <a:t>”It is a basic truth that all models (of choice RT and other phenomena) are approximations at some level. </a:t>
            </a:r>
            <a:r>
              <a:rPr lang="en-GB" b="1" dirty="0"/>
              <a:t>All models include simplifications for tractability</a:t>
            </a:r>
            <a:r>
              <a:rPr lang="en-GB" dirty="0"/>
              <a:t>. These simplifications are included for convenience, and are not intended as statements about the underlying nature of the process at hand. All models of choice RT interpose </a:t>
            </a:r>
            <a:r>
              <a:rPr lang="en-GB" b="1" dirty="0"/>
              <a:t>many layers of approximation between neurophysiological reality and theoretical description</a:t>
            </a:r>
            <a:r>
              <a:rPr lang="en-GB" dirty="0"/>
              <a:t>: ion flows, membrane potentials, action potentials; all of these are approximated away, and the LBA model adds just one further step. These approximations should not be perceived as inherently harmful to scientific progress. In physics, for example, the ideal gas law and Newtonian motion are both extremely useful models of reality. Their power and utility persist even though </a:t>
            </a:r>
            <a:r>
              <a:rPr lang="en-GB" b="1" dirty="0"/>
              <a:t>both include well-known and demonstrably false simplifications. </a:t>
            </a:r>
            <a:r>
              <a:rPr lang="en-GB" dirty="0"/>
              <a:t>Indeed, the utility of these laws is increased by these approximations, because </a:t>
            </a:r>
            <a:r>
              <a:rPr lang="en-GB" b="1" dirty="0"/>
              <a:t>the resulting simplicity allows wider application</a:t>
            </a:r>
            <a:r>
              <a:rPr lang="en-GB" dirty="0"/>
              <a:t>. More modestly, we hope that the simplicity and tractability of the LBA model will allow its application to a wider range of choice RT paradigms than may otherwise have been possible.”</a:t>
            </a:r>
          </a:p>
        </p:txBody>
      </p:sp>
      <p:sp>
        <p:nvSpPr>
          <p:cNvPr id="4" name="TextBox 3">
            <a:extLst>
              <a:ext uri="{FF2B5EF4-FFF2-40B4-BE49-F238E27FC236}">
                <a16:creationId xmlns:a16="http://schemas.microsoft.com/office/drawing/2014/main" id="{1A177FF7-5BDC-B948-AD2F-2FB2EF2235BD}"/>
              </a:ext>
            </a:extLst>
          </p:cNvPr>
          <p:cNvSpPr txBox="1"/>
          <p:nvPr/>
        </p:nvSpPr>
        <p:spPr>
          <a:xfrm>
            <a:off x="8399929" y="6154146"/>
            <a:ext cx="3065930" cy="646331"/>
          </a:xfrm>
          <a:prstGeom prst="rect">
            <a:avLst/>
          </a:prstGeom>
          <a:noFill/>
        </p:spPr>
        <p:txBody>
          <a:bodyPr wrap="square" rtlCol="0">
            <a:spAutoFit/>
          </a:bodyPr>
          <a:lstStyle/>
          <a:p>
            <a:r>
              <a:rPr lang="en-GB" dirty="0"/>
              <a:t>Brown &amp; Heathcote (2008)</a:t>
            </a:r>
            <a:endParaRPr lang="en-NL" dirty="0"/>
          </a:p>
          <a:p>
            <a:endParaRPr lang="en-NL" dirty="0"/>
          </a:p>
        </p:txBody>
      </p:sp>
      <p:sp>
        <p:nvSpPr>
          <p:cNvPr id="5" name="TextBox 4">
            <a:extLst>
              <a:ext uri="{FF2B5EF4-FFF2-40B4-BE49-F238E27FC236}">
                <a16:creationId xmlns:a16="http://schemas.microsoft.com/office/drawing/2014/main" id="{ED15CC97-55B1-224E-A966-F4068A1DD37F}"/>
              </a:ext>
            </a:extLst>
          </p:cNvPr>
          <p:cNvSpPr txBox="1"/>
          <p:nvPr/>
        </p:nvSpPr>
        <p:spPr>
          <a:xfrm>
            <a:off x="9852211" y="1374272"/>
            <a:ext cx="1990165" cy="369332"/>
          </a:xfrm>
          <a:prstGeom prst="rect">
            <a:avLst/>
          </a:prstGeom>
          <a:noFill/>
        </p:spPr>
        <p:txBody>
          <a:bodyPr wrap="square" rtlCol="0">
            <a:spAutoFit/>
          </a:bodyPr>
          <a:lstStyle/>
          <a:p>
            <a:r>
              <a:rPr lang="en-NL" dirty="0"/>
              <a:t>Box (1976)</a:t>
            </a:r>
          </a:p>
        </p:txBody>
      </p:sp>
    </p:spTree>
    <p:extLst>
      <p:ext uri="{BB962C8B-B14F-4D97-AF65-F5344CB8AC3E}">
        <p14:creationId xmlns:p14="http://schemas.microsoft.com/office/powerpoint/2010/main" val="1141411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1BA16-C036-F24E-B248-18B5AFD1E292}"/>
              </a:ext>
            </a:extLst>
          </p:cNvPr>
          <p:cNvSpPr>
            <a:spLocks noGrp="1"/>
          </p:cNvSpPr>
          <p:nvPr>
            <p:ph type="title"/>
          </p:nvPr>
        </p:nvSpPr>
        <p:spPr/>
        <p:txBody>
          <a:bodyPr/>
          <a:lstStyle/>
          <a:p>
            <a:r>
              <a:rPr lang="en-NL" dirty="0"/>
              <a:t>Levels of abstraction/explanation</a:t>
            </a:r>
          </a:p>
        </p:txBody>
      </p:sp>
      <p:pic>
        <p:nvPicPr>
          <p:cNvPr id="5" name="Content Placeholder 4" descr="A close up of a sign&#10;&#10;Description automatically generated">
            <a:extLst>
              <a:ext uri="{FF2B5EF4-FFF2-40B4-BE49-F238E27FC236}">
                <a16:creationId xmlns:a16="http://schemas.microsoft.com/office/drawing/2014/main" id="{88D180FE-3AD1-1942-8662-E2BCB659B08D}"/>
              </a:ext>
            </a:extLst>
          </p:cNvPr>
          <p:cNvPicPr>
            <a:picLocks noGrp="1" noChangeAspect="1"/>
          </p:cNvPicPr>
          <p:nvPr>
            <p:ph idx="1"/>
          </p:nvPr>
        </p:nvPicPr>
        <p:blipFill>
          <a:blip r:embed="rId3"/>
          <a:stretch>
            <a:fillRect/>
          </a:stretch>
        </p:blipFill>
        <p:spPr>
          <a:xfrm>
            <a:off x="736544" y="2390214"/>
            <a:ext cx="5012412" cy="3301724"/>
          </a:xfrm>
        </p:spPr>
      </p:pic>
      <p:sp>
        <p:nvSpPr>
          <p:cNvPr id="6" name="TextBox 5">
            <a:extLst>
              <a:ext uri="{FF2B5EF4-FFF2-40B4-BE49-F238E27FC236}">
                <a16:creationId xmlns:a16="http://schemas.microsoft.com/office/drawing/2014/main" id="{BC567F74-6D99-1D48-BA54-0F4756D6C636}"/>
              </a:ext>
            </a:extLst>
          </p:cNvPr>
          <p:cNvSpPr txBox="1"/>
          <p:nvPr/>
        </p:nvSpPr>
        <p:spPr>
          <a:xfrm>
            <a:off x="838200" y="1690688"/>
            <a:ext cx="2764731" cy="523220"/>
          </a:xfrm>
          <a:prstGeom prst="rect">
            <a:avLst/>
          </a:prstGeom>
          <a:noFill/>
        </p:spPr>
        <p:txBody>
          <a:bodyPr wrap="none" rtlCol="0">
            <a:spAutoFit/>
          </a:bodyPr>
          <a:lstStyle/>
          <a:p>
            <a:r>
              <a:rPr lang="en-NL" sz="2400" dirty="0"/>
              <a:t>Marr’s (1982) </a:t>
            </a:r>
            <a:r>
              <a:rPr lang="en-NL" sz="2800" dirty="0"/>
              <a:t>levels</a:t>
            </a:r>
            <a:endParaRPr lang="en-NL" sz="2400" dirty="0"/>
          </a:p>
        </p:txBody>
      </p:sp>
      <p:sp>
        <p:nvSpPr>
          <p:cNvPr id="7" name="TextBox 6">
            <a:extLst>
              <a:ext uri="{FF2B5EF4-FFF2-40B4-BE49-F238E27FC236}">
                <a16:creationId xmlns:a16="http://schemas.microsoft.com/office/drawing/2014/main" id="{75842AF5-65B3-3E40-A7B4-25D57ACF413A}"/>
              </a:ext>
            </a:extLst>
          </p:cNvPr>
          <p:cNvSpPr txBox="1"/>
          <p:nvPr/>
        </p:nvSpPr>
        <p:spPr>
          <a:xfrm>
            <a:off x="4991763" y="2708790"/>
            <a:ext cx="6463693" cy="461665"/>
          </a:xfrm>
          <a:prstGeom prst="rect">
            <a:avLst/>
          </a:prstGeom>
          <a:noFill/>
        </p:spPr>
        <p:txBody>
          <a:bodyPr wrap="none" rtlCol="0">
            <a:spAutoFit/>
          </a:bodyPr>
          <a:lstStyle/>
          <a:p>
            <a:r>
              <a:rPr lang="en-NL" sz="2400" dirty="0"/>
              <a:t>Goals, outcomes of the behaviour to be explained</a:t>
            </a:r>
          </a:p>
        </p:txBody>
      </p:sp>
      <p:sp>
        <p:nvSpPr>
          <p:cNvPr id="8" name="TextBox 7">
            <a:extLst>
              <a:ext uri="{FF2B5EF4-FFF2-40B4-BE49-F238E27FC236}">
                <a16:creationId xmlns:a16="http://schemas.microsoft.com/office/drawing/2014/main" id="{162EEE18-056E-594F-958C-E1833D6D89F9}"/>
              </a:ext>
            </a:extLst>
          </p:cNvPr>
          <p:cNvSpPr txBox="1"/>
          <p:nvPr/>
        </p:nvSpPr>
        <p:spPr>
          <a:xfrm>
            <a:off x="5193549" y="3738699"/>
            <a:ext cx="6261907" cy="461665"/>
          </a:xfrm>
          <a:prstGeom prst="rect">
            <a:avLst/>
          </a:prstGeom>
          <a:noFill/>
        </p:spPr>
        <p:txBody>
          <a:bodyPr wrap="square" rtlCol="0">
            <a:spAutoFit/>
          </a:bodyPr>
          <a:lstStyle/>
          <a:p>
            <a:r>
              <a:rPr lang="en-NL" sz="2400" dirty="0"/>
              <a:t>Cognitive processes, internal representations</a:t>
            </a:r>
          </a:p>
        </p:txBody>
      </p:sp>
      <p:sp>
        <p:nvSpPr>
          <p:cNvPr id="9" name="TextBox 8">
            <a:extLst>
              <a:ext uri="{FF2B5EF4-FFF2-40B4-BE49-F238E27FC236}">
                <a16:creationId xmlns:a16="http://schemas.microsoft.com/office/drawing/2014/main" id="{C31AEB56-E60F-B44F-B09A-9057B02735C5}"/>
              </a:ext>
            </a:extLst>
          </p:cNvPr>
          <p:cNvSpPr txBox="1"/>
          <p:nvPr/>
        </p:nvSpPr>
        <p:spPr>
          <a:xfrm>
            <a:off x="5709387" y="4632603"/>
            <a:ext cx="5914864" cy="830997"/>
          </a:xfrm>
          <a:prstGeom prst="rect">
            <a:avLst/>
          </a:prstGeom>
          <a:noFill/>
        </p:spPr>
        <p:txBody>
          <a:bodyPr wrap="square" rtlCol="0">
            <a:spAutoFit/>
          </a:bodyPr>
          <a:lstStyle/>
          <a:p>
            <a:r>
              <a:rPr lang="en-NL" sz="2400" dirty="0"/>
              <a:t>Neurobiology (action potentials, ion flows, neural population dynamics)</a:t>
            </a:r>
          </a:p>
        </p:txBody>
      </p:sp>
      <p:sp>
        <p:nvSpPr>
          <p:cNvPr id="10" name="TextBox 9">
            <a:extLst>
              <a:ext uri="{FF2B5EF4-FFF2-40B4-BE49-F238E27FC236}">
                <a16:creationId xmlns:a16="http://schemas.microsoft.com/office/drawing/2014/main" id="{EED3C0A5-ED05-2C49-A503-0D94ADA27552}"/>
              </a:ext>
            </a:extLst>
          </p:cNvPr>
          <p:cNvSpPr txBox="1"/>
          <p:nvPr/>
        </p:nvSpPr>
        <p:spPr>
          <a:xfrm>
            <a:off x="353292" y="5954253"/>
            <a:ext cx="8915399" cy="707886"/>
          </a:xfrm>
          <a:prstGeom prst="rect">
            <a:avLst/>
          </a:prstGeom>
          <a:noFill/>
        </p:spPr>
        <p:txBody>
          <a:bodyPr wrap="square" rtlCol="0">
            <a:spAutoFit/>
          </a:bodyPr>
          <a:lstStyle/>
          <a:p>
            <a:r>
              <a:rPr lang="en-NL" sz="2000" dirty="0"/>
              <a:t>Lower? Molecular biology, chemistry, physics</a:t>
            </a:r>
          </a:p>
          <a:p>
            <a:r>
              <a:rPr lang="en-NL" sz="2000" dirty="0"/>
              <a:t>Higher? Metacognition, social/group interactions, game theory, evolutionary fitness</a:t>
            </a:r>
          </a:p>
        </p:txBody>
      </p:sp>
      <p:sp>
        <p:nvSpPr>
          <p:cNvPr id="11" name="TextBox 10">
            <a:extLst>
              <a:ext uri="{FF2B5EF4-FFF2-40B4-BE49-F238E27FC236}">
                <a16:creationId xmlns:a16="http://schemas.microsoft.com/office/drawing/2014/main" id="{54072636-79A2-CF43-B407-6438A306F3E4}"/>
              </a:ext>
            </a:extLst>
          </p:cNvPr>
          <p:cNvSpPr txBox="1"/>
          <p:nvPr/>
        </p:nvSpPr>
        <p:spPr>
          <a:xfrm>
            <a:off x="8948286" y="6001124"/>
            <a:ext cx="3209365" cy="923330"/>
          </a:xfrm>
          <a:prstGeom prst="rect">
            <a:avLst/>
          </a:prstGeom>
          <a:noFill/>
        </p:spPr>
        <p:txBody>
          <a:bodyPr wrap="square" rtlCol="0">
            <a:spAutoFit/>
          </a:bodyPr>
          <a:lstStyle/>
          <a:p>
            <a:pPr algn="r"/>
            <a:r>
              <a:rPr lang="en-NL" dirty="0"/>
              <a:t>Kriegeskorte &amp; Douglas (2018) Love (2015)</a:t>
            </a:r>
          </a:p>
          <a:p>
            <a:pPr algn="r"/>
            <a:endParaRPr lang="en-NL" dirty="0"/>
          </a:p>
        </p:txBody>
      </p:sp>
    </p:spTree>
    <p:extLst>
      <p:ext uri="{BB962C8B-B14F-4D97-AF65-F5344CB8AC3E}">
        <p14:creationId xmlns:p14="http://schemas.microsoft.com/office/powerpoint/2010/main" val="3363922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70257-2738-BF4B-A830-17E3D5281416}"/>
              </a:ext>
            </a:extLst>
          </p:cNvPr>
          <p:cNvSpPr>
            <a:spLocks noGrp="1"/>
          </p:cNvSpPr>
          <p:nvPr>
            <p:ph type="title"/>
          </p:nvPr>
        </p:nvSpPr>
        <p:spPr/>
        <p:txBody>
          <a:bodyPr/>
          <a:lstStyle/>
          <a:p>
            <a:r>
              <a:rPr lang="en-GB" dirty="0"/>
              <a:t>Experimental tasks in cognitive neuroscience</a:t>
            </a:r>
            <a:endParaRPr lang="en-NL" dirty="0"/>
          </a:p>
        </p:txBody>
      </p:sp>
      <p:sp>
        <p:nvSpPr>
          <p:cNvPr id="3" name="Content Placeholder 2">
            <a:extLst>
              <a:ext uri="{FF2B5EF4-FFF2-40B4-BE49-F238E27FC236}">
                <a16:creationId xmlns:a16="http://schemas.microsoft.com/office/drawing/2014/main" id="{8527444F-6CA3-0841-AE6F-410DBA9B026C}"/>
              </a:ext>
            </a:extLst>
          </p:cNvPr>
          <p:cNvSpPr>
            <a:spLocks noGrp="1"/>
          </p:cNvSpPr>
          <p:nvPr>
            <p:ph idx="1"/>
          </p:nvPr>
        </p:nvSpPr>
        <p:spPr>
          <a:xfrm>
            <a:off x="838199" y="1825625"/>
            <a:ext cx="10515599" cy="4467600"/>
          </a:xfrm>
        </p:spPr>
        <p:txBody>
          <a:bodyPr>
            <a:normAutofit lnSpcReduction="10000"/>
          </a:bodyPr>
          <a:lstStyle/>
          <a:p>
            <a:r>
              <a:rPr lang="en-GB" dirty="0"/>
              <a:t>Experimental research in cognitive neuroscience is often based on </a:t>
            </a:r>
            <a:r>
              <a:rPr lang="en-GB" b="1" dirty="0"/>
              <a:t>speeded response time tasks</a:t>
            </a:r>
          </a:p>
          <a:p>
            <a:r>
              <a:rPr lang="en-GB" dirty="0"/>
              <a:t>Participants make a series of </a:t>
            </a:r>
            <a:r>
              <a:rPr lang="en-GB" b="1" dirty="0"/>
              <a:t>2-choice ‘yes/no’ decisions </a:t>
            </a:r>
            <a:r>
              <a:rPr lang="en-GB" dirty="0"/>
              <a:t>about stimuli presented on a computer display</a:t>
            </a:r>
          </a:p>
          <a:p>
            <a:pPr lvl="1"/>
            <a:r>
              <a:rPr lang="en-GB" dirty="0"/>
              <a:t>Present/absent (signal detection/vigilance)</a:t>
            </a:r>
          </a:p>
          <a:p>
            <a:pPr lvl="1"/>
            <a:r>
              <a:rPr lang="en-GB" dirty="0"/>
              <a:t>Light/dark (brightness discrimination)</a:t>
            </a:r>
          </a:p>
          <a:p>
            <a:pPr lvl="1"/>
            <a:r>
              <a:rPr lang="en-GB" dirty="0"/>
              <a:t>Left/right (motion discrimination)</a:t>
            </a:r>
          </a:p>
          <a:p>
            <a:pPr lvl="1"/>
            <a:r>
              <a:rPr lang="en-GB" dirty="0"/>
              <a:t>Old/new (recognition memory)</a:t>
            </a:r>
          </a:p>
          <a:p>
            <a:pPr lvl="1"/>
            <a:r>
              <a:rPr lang="en-GB" dirty="0"/>
              <a:t>Go/no-go (inhibitory control)</a:t>
            </a:r>
          </a:p>
          <a:p>
            <a:pPr lvl="1"/>
            <a:r>
              <a:rPr lang="en-GB" dirty="0"/>
              <a:t>Word/non-word (lexical decision)</a:t>
            </a:r>
          </a:p>
          <a:p>
            <a:pPr lvl="1"/>
            <a:r>
              <a:rPr lang="en-GB" dirty="0"/>
              <a:t>High/low value (value-based decisions)</a:t>
            </a:r>
            <a:endParaRPr lang="en-NL" dirty="0"/>
          </a:p>
          <a:p>
            <a:pPr lvl="1"/>
            <a:r>
              <a:rPr lang="en-GB" dirty="0"/>
              <a:t>Category A/B (categorization)</a:t>
            </a:r>
          </a:p>
        </p:txBody>
      </p:sp>
      <p:pic>
        <p:nvPicPr>
          <p:cNvPr id="5" name="Picture 4" descr="A picture containing photo, hanging, sign, air&#10;&#10;Description automatically generated">
            <a:extLst>
              <a:ext uri="{FF2B5EF4-FFF2-40B4-BE49-F238E27FC236}">
                <a16:creationId xmlns:a16="http://schemas.microsoft.com/office/drawing/2014/main" id="{9DE3CA24-37A3-564F-A06B-574CB1428463}"/>
              </a:ext>
            </a:extLst>
          </p:cNvPr>
          <p:cNvPicPr>
            <a:picLocks noChangeAspect="1"/>
          </p:cNvPicPr>
          <p:nvPr/>
        </p:nvPicPr>
        <p:blipFill>
          <a:blip r:embed="rId3"/>
          <a:stretch>
            <a:fillRect/>
          </a:stretch>
        </p:blipFill>
        <p:spPr>
          <a:xfrm>
            <a:off x="8690536" y="3240741"/>
            <a:ext cx="3314700" cy="2057400"/>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28EE3329-9750-9D42-8DC0-962B5A9CCCF0}"/>
              </a:ext>
            </a:extLst>
          </p:cNvPr>
          <p:cNvPicPr>
            <a:picLocks noChangeAspect="1"/>
          </p:cNvPicPr>
          <p:nvPr/>
        </p:nvPicPr>
        <p:blipFill>
          <a:blip r:embed="rId4"/>
          <a:stretch>
            <a:fillRect/>
          </a:stretch>
        </p:blipFill>
        <p:spPr>
          <a:xfrm>
            <a:off x="7674535" y="4708852"/>
            <a:ext cx="3263900" cy="2057400"/>
          </a:xfrm>
          <a:prstGeom prst="rect">
            <a:avLst/>
          </a:prstGeom>
        </p:spPr>
      </p:pic>
    </p:spTree>
    <p:extLst>
      <p:ext uri="{BB962C8B-B14F-4D97-AF65-F5344CB8AC3E}">
        <p14:creationId xmlns:p14="http://schemas.microsoft.com/office/powerpoint/2010/main" val="2117930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3B3AC-FDC5-4344-8C78-6BACB85ADD36}"/>
              </a:ext>
            </a:extLst>
          </p:cNvPr>
          <p:cNvSpPr>
            <a:spLocks noGrp="1"/>
          </p:cNvSpPr>
          <p:nvPr>
            <p:ph type="title"/>
          </p:nvPr>
        </p:nvSpPr>
        <p:spPr/>
        <p:txBody>
          <a:bodyPr/>
          <a:lstStyle/>
          <a:p>
            <a:r>
              <a:rPr lang="en-GB" dirty="0"/>
              <a:t>Behavioural performance measures</a:t>
            </a:r>
            <a:endParaRPr lang="en-NL" dirty="0"/>
          </a:p>
        </p:txBody>
      </p:sp>
      <p:sp>
        <p:nvSpPr>
          <p:cNvPr id="3" name="Content Placeholder 2">
            <a:extLst>
              <a:ext uri="{FF2B5EF4-FFF2-40B4-BE49-F238E27FC236}">
                <a16:creationId xmlns:a16="http://schemas.microsoft.com/office/drawing/2014/main" id="{38091D35-E6E0-B14A-9380-47DAED89EE8E}"/>
              </a:ext>
            </a:extLst>
          </p:cNvPr>
          <p:cNvSpPr>
            <a:spLocks noGrp="1"/>
          </p:cNvSpPr>
          <p:nvPr>
            <p:ph idx="1"/>
          </p:nvPr>
        </p:nvSpPr>
        <p:spPr>
          <a:xfrm>
            <a:off x="838200" y="1690688"/>
            <a:ext cx="10515600" cy="4802187"/>
          </a:xfrm>
        </p:spPr>
        <p:txBody>
          <a:bodyPr>
            <a:normAutofit fontScale="92500" lnSpcReduction="20000"/>
          </a:bodyPr>
          <a:lstStyle/>
          <a:p>
            <a:r>
              <a:rPr lang="en-GB" dirty="0"/>
              <a:t>On each trial we observe a </a:t>
            </a:r>
            <a:r>
              <a:rPr lang="en-GB" b="1" dirty="0"/>
              <a:t>bivariate dependent variable: </a:t>
            </a:r>
            <a:r>
              <a:rPr lang="en-GB" dirty="0"/>
              <a:t>choice-RT</a:t>
            </a:r>
          </a:p>
          <a:p>
            <a:r>
              <a:rPr lang="en-GB" dirty="0"/>
              <a:t>We are typically interested in </a:t>
            </a:r>
            <a:r>
              <a:rPr lang="en-GB" b="1" dirty="0"/>
              <a:t>comparing performance </a:t>
            </a:r>
            <a:r>
              <a:rPr lang="en-GB" dirty="0"/>
              <a:t>between conditions, stimuli, or experimental groups</a:t>
            </a:r>
          </a:p>
          <a:p>
            <a:pPr lvl="1"/>
            <a:r>
              <a:rPr lang="en-GB" dirty="0"/>
              <a:t>Easy vs. difficult stimuli</a:t>
            </a:r>
          </a:p>
          <a:p>
            <a:pPr lvl="1"/>
            <a:r>
              <a:rPr lang="en-GB" dirty="0"/>
              <a:t>Speed vs. accuracy instructions</a:t>
            </a:r>
          </a:p>
          <a:p>
            <a:pPr lvl="1"/>
            <a:r>
              <a:rPr lang="en-GB" dirty="0"/>
              <a:t>Patients vs. controls</a:t>
            </a:r>
          </a:p>
          <a:p>
            <a:r>
              <a:rPr lang="en-GB" dirty="0"/>
              <a:t>How can we </a:t>
            </a:r>
            <a:r>
              <a:rPr lang="en-GB" b="1" dirty="0"/>
              <a:t>measure performance</a:t>
            </a:r>
            <a:r>
              <a:rPr lang="en-GB" dirty="0"/>
              <a:t>?</a:t>
            </a:r>
          </a:p>
          <a:p>
            <a:pPr lvl="1"/>
            <a:r>
              <a:rPr lang="en-GB" dirty="0"/>
              <a:t>Accuracy</a:t>
            </a:r>
          </a:p>
          <a:p>
            <a:pPr lvl="2"/>
            <a:r>
              <a:rPr lang="en-GB" dirty="0"/>
              <a:t>What proportion of trials do people get correct? </a:t>
            </a:r>
          </a:p>
          <a:p>
            <a:pPr lvl="1"/>
            <a:r>
              <a:rPr lang="en-GB" dirty="0"/>
              <a:t>Hit rate</a:t>
            </a:r>
          </a:p>
          <a:p>
            <a:pPr lvl="2"/>
            <a:r>
              <a:rPr lang="en-GB" dirty="0"/>
              <a:t>How often do people say Yes when the correct answer was Yes?</a:t>
            </a:r>
          </a:p>
          <a:p>
            <a:pPr lvl="1"/>
            <a:r>
              <a:rPr lang="en-GB" dirty="0"/>
              <a:t>False Alarm Rate</a:t>
            </a:r>
          </a:p>
          <a:p>
            <a:pPr lvl="2"/>
            <a:r>
              <a:rPr lang="en-GB" dirty="0"/>
              <a:t>How often do people say Yes when the correct answer is No?</a:t>
            </a:r>
          </a:p>
          <a:p>
            <a:pPr lvl="1"/>
            <a:r>
              <a:rPr lang="en-GB" dirty="0"/>
              <a:t>Mean RT</a:t>
            </a:r>
          </a:p>
          <a:p>
            <a:pPr lvl="2"/>
            <a:r>
              <a:rPr lang="en-GB" dirty="0"/>
              <a:t>On average, how fast are Hits and False Alarms?</a:t>
            </a:r>
          </a:p>
        </p:txBody>
      </p:sp>
      <p:pic>
        <p:nvPicPr>
          <p:cNvPr id="5" name="Picture 4" descr="A close up of a map&#10;&#10;Description automatically generated">
            <a:extLst>
              <a:ext uri="{FF2B5EF4-FFF2-40B4-BE49-F238E27FC236}">
                <a16:creationId xmlns:a16="http://schemas.microsoft.com/office/drawing/2014/main" id="{DEE631F7-6EF3-324E-9743-2F84E4D52535}"/>
              </a:ext>
            </a:extLst>
          </p:cNvPr>
          <p:cNvPicPr>
            <a:picLocks noChangeAspect="1"/>
          </p:cNvPicPr>
          <p:nvPr/>
        </p:nvPicPr>
        <p:blipFill rotWithShape="1">
          <a:blip r:embed="rId3"/>
          <a:srcRect l="34199" t="1687" r="37593" b="65006"/>
          <a:stretch/>
        </p:blipFill>
        <p:spPr>
          <a:xfrm>
            <a:off x="8794376" y="3765176"/>
            <a:ext cx="2559424" cy="2525492"/>
          </a:xfrm>
          <a:prstGeom prst="rect">
            <a:avLst/>
          </a:prstGeom>
        </p:spPr>
      </p:pic>
      <p:sp>
        <p:nvSpPr>
          <p:cNvPr id="6" name="Rectangle 5">
            <a:extLst>
              <a:ext uri="{FF2B5EF4-FFF2-40B4-BE49-F238E27FC236}">
                <a16:creationId xmlns:a16="http://schemas.microsoft.com/office/drawing/2014/main" id="{2EAE550B-8B7A-184D-871F-79A93EC200AE}"/>
              </a:ext>
            </a:extLst>
          </p:cNvPr>
          <p:cNvSpPr/>
          <p:nvPr/>
        </p:nvSpPr>
        <p:spPr>
          <a:xfrm>
            <a:off x="8412480" y="3562970"/>
            <a:ext cx="731794" cy="8031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869512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54EDF-3A37-634E-9D9F-CF190CB6CBA4}"/>
              </a:ext>
            </a:extLst>
          </p:cNvPr>
          <p:cNvSpPr>
            <a:spLocks noGrp="1"/>
          </p:cNvSpPr>
          <p:nvPr>
            <p:ph type="title"/>
          </p:nvPr>
        </p:nvSpPr>
        <p:spPr/>
        <p:txBody>
          <a:bodyPr/>
          <a:lstStyle/>
          <a:p>
            <a:r>
              <a:rPr lang="en-NL" dirty="0"/>
              <a:t>Limitations of behavioural measures</a:t>
            </a:r>
          </a:p>
        </p:txBody>
      </p:sp>
      <p:sp>
        <p:nvSpPr>
          <p:cNvPr id="3" name="Content Placeholder 2">
            <a:extLst>
              <a:ext uri="{FF2B5EF4-FFF2-40B4-BE49-F238E27FC236}">
                <a16:creationId xmlns:a16="http://schemas.microsoft.com/office/drawing/2014/main" id="{1FE29DEA-15E1-8E49-9647-BD0BFF0F05D5}"/>
              </a:ext>
            </a:extLst>
          </p:cNvPr>
          <p:cNvSpPr>
            <a:spLocks noGrp="1"/>
          </p:cNvSpPr>
          <p:nvPr>
            <p:ph idx="1"/>
          </p:nvPr>
        </p:nvSpPr>
        <p:spPr>
          <a:xfrm>
            <a:off x="838200" y="1690688"/>
            <a:ext cx="9596718" cy="4802187"/>
          </a:xfrm>
        </p:spPr>
        <p:txBody>
          <a:bodyPr>
            <a:normAutofit/>
          </a:bodyPr>
          <a:lstStyle/>
          <a:p>
            <a:r>
              <a:rPr lang="en-GB" b="1" dirty="0"/>
              <a:t>Several problems </a:t>
            </a:r>
            <a:r>
              <a:rPr lang="en-GB" dirty="0"/>
              <a:t>with using mean RT and accuracy as measures of performance</a:t>
            </a:r>
          </a:p>
          <a:p>
            <a:r>
              <a:rPr lang="en-GB" b="1" dirty="0"/>
              <a:t>Problem: </a:t>
            </a:r>
            <a:r>
              <a:rPr lang="en-GB" dirty="0"/>
              <a:t>People can vary their response bias independently of their sensitivity</a:t>
            </a:r>
          </a:p>
          <a:p>
            <a:pPr lvl="1"/>
            <a:r>
              <a:rPr lang="en-GB" dirty="0"/>
              <a:t>Accuracy may be poor due to either biased responding or low sensitivity</a:t>
            </a:r>
          </a:p>
          <a:p>
            <a:pPr lvl="1"/>
            <a:r>
              <a:rPr lang="en-GB" dirty="0"/>
              <a:t>Hit rate may be high due to biased responding or high sensitivity</a:t>
            </a:r>
          </a:p>
          <a:p>
            <a:pPr lvl="1"/>
            <a:r>
              <a:rPr lang="en-GB" dirty="0"/>
              <a:t>HR and FA vary in the same direction when there is a change in bias</a:t>
            </a:r>
          </a:p>
          <a:p>
            <a:pPr lvl="1"/>
            <a:r>
              <a:rPr lang="en-GB" dirty="0"/>
              <a:t>HR and FA vary in opposite directions when there is a change in sensitivity</a:t>
            </a:r>
          </a:p>
        </p:txBody>
      </p:sp>
    </p:spTree>
    <p:extLst>
      <p:ext uri="{BB962C8B-B14F-4D97-AF65-F5344CB8AC3E}">
        <p14:creationId xmlns:p14="http://schemas.microsoft.com/office/powerpoint/2010/main" val="2432984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E6952-4DD5-C141-9593-3D23A1995DBC}"/>
              </a:ext>
            </a:extLst>
          </p:cNvPr>
          <p:cNvSpPr>
            <a:spLocks noGrp="1"/>
          </p:cNvSpPr>
          <p:nvPr>
            <p:ph type="title"/>
          </p:nvPr>
        </p:nvSpPr>
        <p:spPr/>
        <p:txBody>
          <a:bodyPr/>
          <a:lstStyle/>
          <a:p>
            <a:r>
              <a:rPr lang="en-GB" dirty="0"/>
              <a:t>Limitations of behavioural measures</a:t>
            </a:r>
            <a:endParaRPr lang="en-NL" dirty="0"/>
          </a:p>
        </p:txBody>
      </p:sp>
      <p:sp>
        <p:nvSpPr>
          <p:cNvPr id="3" name="Content Placeholder 2">
            <a:extLst>
              <a:ext uri="{FF2B5EF4-FFF2-40B4-BE49-F238E27FC236}">
                <a16:creationId xmlns:a16="http://schemas.microsoft.com/office/drawing/2014/main" id="{4A6CB221-F613-084F-842C-4D2A52383EF6}"/>
              </a:ext>
            </a:extLst>
          </p:cNvPr>
          <p:cNvSpPr>
            <a:spLocks noGrp="1"/>
          </p:cNvSpPr>
          <p:nvPr>
            <p:ph idx="1"/>
          </p:nvPr>
        </p:nvSpPr>
        <p:spPr>
          <a:xfrm>
            <a:off x="838200" y="1690688"/>
            <a:ext cx="9865659" cy="4802187"/>
          </a:xfrm>
        </p:spPr>
        <p:txBody>
          <a:bodyPr>
            <a:normAutofit/>
          </a:bodyPr>
          <a:lstStyle/>
          <a:p>
            <a:r>
              <a:rPr lang="en-GB" b="1" dirty="0"/>
              <a:t>Problem: </a:t>
            </a:r>
            <a:r>
              <a:rPr lang="en-GB" dirty="0"/>
              <a:t>Participants can trade speed for accuracy and vice-versa</a:t>
            </a:r>
          </a:p>
          <a:p>
            <a:pPr lvl="1"/>
            <a:r>
              <a:rPr lang="en-GB" dirty="0"/>
              <a:t>Speed-accuracy trade-off</a:t>
            </a:r>
          </a:p>
          <a:p>
            <a:pPr lvl="1"/>
            <a:r>
              <a:rPr lang="en-GB" dirty="0"/>
              <a:t>Reflects decisional style, not performance, and can lead to contradictory inferences depending on which measure is used</a:t>
            </a:r>
          </a:p>
          <a:p>
            <a:pPr lvl="2"/>
            <a:r>
              <a:rPr lang="en-GB" dirty="0"/>
              <a:t>E.g., lower accuracy but faster RT</a:t>
            </a:r>
          </a:p>
          <a:p>
            <a:pPr lvl="2"/>
            <a:r>
              <a:rPr lang="en-GB" dirty="0"/>
              <a:t>Has performance improved or deteriorated?</a:t>
            </a:r>
          </a:p>
          <a:p>
            <a:r>
              <a:rPr lang="en-GB" b="1" dirty="0"/>
              <a:t>Problem: </a:t>
            </a:r>
            <a:r>
              <a:rPr lang="en-GB" dirty="0"/>
              <a:t>Changes in mean RT and accuracy can have multiple causes</a:t>
            </a:r>
          </a:p>
          <a:p>
            <a:pPr lvl="1"/>
            <a:r>
              <a:rPr lang="en-GB" dirty="0"/>
              <a:t>Slower mean RT could reflect </a:t>
            </a:r>
            <a:r>
              <a:rPr lang="en-GB" b="1" dirty="0"/>
              <a:t>stimulus difficulty </a:t>
            </a:r>
            <a:r>
              <a:rPr lang="en-GB" dirty="0"/>
              <a:t>(e.g., slower processing rate) or </a:t>
            </a:r>
            <a:r>
              <a:rPr lang="en-GB" b="1" dirty="0"/>
              <a:t>response style </a:t>
            </a:r>
            <a:r>
              <a:rPr lang="en-GB" dirty="0"/>
              <a:t>(e.g., more cautious responding)</a:t>
            </a:r>
          </a:p>
          <a:p>
            <a:pPr lvl="1"/>
            <a:r>
              <a:rPr lang="en-GB" dirty="0"/>
              <a:t>Latent effects may be obscured at the level of mean RT/accuracy</a:t>
            </a:r>
          </a:p>
        </p:txBody>
      </p:sp>
    </p:spTree>
    <p:extLst>
      <p:ext uri="{BB962C8B-B14F-4D97-AF65-F5344CB8AC3E}">
        <p14:creationId xmlns:p14="http://schemas.microsoft.com/office/powerpoint/2010/main" val="519729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4B3F9-57EC-BD48-9B13-ADCC4D678196}"/>
              </a:ext>
            </a:extLst>
          </p:cNvPr>
          <p:cNvSpPr>
            <a:spLocks noGrp="1"/>
          </p:cNvSpPr>
          <p:nvPr>
            <p:ph type="title"/>
          </p:nvPr>
        </p:nvSpPr>
        <p:spPr/>
        <p:txBody>
          <a:bodyPr/>
          <a:lstStyle/>
          <a:p>
            <a:r>
              <a:rPr lang="en-GB" dirty="0"/>
              <a:t>Additional drawbacks…</a:t>
            </a:r>
            <a:endParaRPr lang="en-NL" dirty="0"/>
          </a:p>
        </p:txBody>
      </p:sp>
      <p:sp>
        <p:nvSpPr>
          <p:cNvPr id="3" name="Content Placeholder 2">
            <a:extLst>
              <a:ext uri="{FF2B5EF4-FFF2-40B4-BE49-F238E27FC236}">
                <a16:creationId xmlns:a16="http://schemas.microsoft.com/office/drawing/2014/main" id="{9D7C142D-0042-9B48-BCBE-31E0C2830B1E}"/>
              </a:ext>
            </a:extLst>
          </p:cNvPr>
          <p:cNvSpPr>
            <a:spLocks noGrp="1"/>
          </p:cNvSpPr>
          <p:nvPr>
            <p:ph idx="1"/>
          </p:nvPr>
        </p:nvSpPr>
        <p:spPr>
          <a:xfrm>
            <a:off x="838200" y="1690688"/>
            <a:ext cx="10295966" cy="4802187"/>
          </a:xfrm>
        </p:spPr>
        <p:txBody>
          <a:bodyPr>
            <a:normAutofit fontScale="92500" lnSpcReduction="10000"/>
          </a:bodyPr>
          <a:lstStyle/>
          <a:p>
            <a:r>
              <a:rPr lang="en-GB" b="1" dirty="0"/>
              <a:t>Problem: </a:t>
            </a:r>
            <a:r>
              <a:rPr lang="en-GB" dirty="0"/>
              <a:t>Ability to summarize performance using either mean RT or accuracy adds researcher degrees of freedom</a:t>
            </a:r>
          </a:p>
          <a:p>
            <a:pPr lvl="1"/>
            <a:r>
              <a:rPr lang="en-GB" dirty="0"/>
              <a:t>E.g., report significant effect on mean RT while ignoring nonsignificant effect on accuracy</a:t>
            </a:r>
          </a:p>
          <a:p>
            <a:r>
              <a:rPr lang="en-GB" b="1" dirty="0"/>
              <a:t>Problem: </a:t>
            </a:r>
            <a:r>
              <a:rPr lang="en-GB" dirty="0"/>
              <a:t>Poor use of available information in the data</a:t>
            </a:r>
          </a:p>
          <a:p>
            <a:pPr lvl="1"/>
            <a:r>
              <a:rPr lang="en-GB" dirty="0"/>
              <a:t>Available data comprise </a:t>
            </a:r>
            <a:r>
              <a:rPr lang="en-GB" b="1" dirty="0"/>
              <a:t>two RT distributions </a:t>
            </a:r>
            <a:r>
              <a:rPr lang="en-GB" dirty="0"/>
              <a:t>(one for each response)</a:t>
            </a:r>
          </a:p>
          <a:p>
            <a:pPr lvl="1"/>
            <a:r>
              <a:rPr lang="en-GB" dirty="0"/>
              <a:t>Distributions consist of responses from </a:t>
            </a:r>
            <a:r>
              <a:rPr lang="en-GB" b="1" dirty="0"/>
              <a:t>hundreds or thousands of trials</a:t>
            </a:r>
            <a:r>
              <a:rPr lang="en-GB" dirty="0"/>
              <a:t> per person</a:t>
            </a:r>
          </a:p>
          <a:p>
            <a:pPr lvl="1"/>
            <a:r>
              <a:rPr lang="en-GB" dirty="0"/>
              <a:t>Each distribution has a </a:t>
            </a:r>
            <a:r>
              <a:rPr lang="en-GB" b="1" dirty="0"/>
              <a:t>location </a:t>
            </a:r>
            <a:r>
              <a:rPr lang="en-GB" dirty="0"/>
              <a:t>(mean), </a:t>
            </a:r>
            <a:r>
              <a:rPr lang="en-GB" b="1" dirty="0"/>
              <a:t>shape</a:t>
            </a:r>
            <a:r>
              <a:rPr lang="en-GB" dirty="0"/>
              <a:t> (variance, skewness), and </a:t>
            </a:r>
            <a:r>
              <a:rPr lang="en-GB" b="1" dirty="0"/>
              <a:t>size</a:t>
            </a:r>
            <a:r>
              <a:rPr lang="en-GB" dirty="0"/>
              <a:t> (choice proportion) relative to the other</a:t>
            </a:r>
          </a:p>
          <a:p>
            <a:pPr lvl="1"/>
            <a:r>
              <a:rPr lang="en-GB" dirty="0"/>
              <a:t>Poorly summarized by one number! (e.g., mean RT, accuracy)</a:t>
            </a:r>
          </a:p>
          <a:p>
            <a:r>
              <a:rPr lang="en-GB" b="1" dirty="0"/>
              <a:t>Problem: </a:t>
            </a:r>
            <a:r>
              <a:rPr lang="en-GB" dirty="0"/>
              <a:t>Not guided by theory</a:t>
            </a:r>
          </a:p>
          <a:p>
            <a:pPr lvl="1"/>
            <a:r>
              <a:rPr lang="en-GB" dirty="0"/>
              <a:t>No account of the cognitive processes that are producing behaviour</a:t>
            </a:r>
          </a:p>
          <a:p>
            <a:pPr lvl="1"/>
            <a:r>
              <a:rPr lang="en-GB" dirty="0"/>
              <a:t>No account of Marr's (1982) levels</a:t>
            </a:r>
            <a:endParaRPr lang="en-NL" dirty="0"/>
          </a:p>
        </p:txBody>
      </p:sp>
      <p:sp>
        <p:nvSpPr>
          <p:cNvPr id="4" name="TextBox 3">
            <a:extLst>
              <a:ext uri="{FF2B5EF4-FFF2-40B4-BE49-F238E27FC236}">
                <a16:creationId xmlns:a16="http://schemas.microsoft.com/office/drawing/2014/main" id="{9AF92057-0FB6-3F45-B7C6-923D64E6FB12}"/>
              </a:ext>
            </a:extLst>
          </p:cNvPr>
          <p:cNvSpPr txBox="1"/>
          <p:nvPr/>
        </p:nvSpPr>
        <p:spPr>
          <a:xfrm>
            <a:off x="3035258" y="6308209"/>
            <a:ext cx="6121484" cy="369332"/>
          </a:xfrm>
          <a:prstGeom prst="rect">
            <a:avLst/>
          </a:prstGeom>
          <a:noFill/>
        </p:spPr>
        <p:txBody>
          <a:bodyPr wrap="none" rtlCol="0">
            <a:spAutoFit/>
          </a:bodyPr>
          <a:lstStyle/>
          <a:p>
            <a:r>
              <a:rPr lang="en-AU" dirty="0"/>
              <a:t>We will now look at potential solutions to each of these issues…</a:t>
            </a:r>
          </a:p>
        </p:txBody>
      </p:sp>
    </p:spTree>
    <p:extLst>
      <p:ext uri="{BB962C8B-B14F-4D97-AF65-F5344CB8AC3E}">
        <p14:creationId xmlns:p14="http://schemas.microsoft.com/office/powerpoint/2010/main" val="2614480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5AB49-2417-194E-8283-AEEDFB3AD733}"/>
              </a:ext>
            </a:extLst>
          </p:cNvPr>
          <p:cNvSpPr>
            <a:spLocks noGrp="1"/>
          </p:cNvSpPr>
          <p:nvPr>
            <p:ph type="title"/>
          </p:nvPr>
        </p:nvSpPr>
        <p:spPr/>
        <p:txBody>
          <a:bodyPr/>
          <a:lstStyle/>
          <a:p>
            <a:r>
              <a:rPr lang="en-NL" dirty="0"/>
              <a:t>This lecture covers…</a:t>
            </a:r>
          </a:p>
        </p:txBody>
      </p:sp>
      <p:sp>
        <p:nvSpPr>
          <p:cNvPr id="3" name="Content Placeholder 2">
            <a:extLst>
              <a:ext uri="{FF2B5EF4-FFF2-40B4-BE49-F238E27FC236}">
                <a16:creationId xmlns:a16="http://schemas.microsoft.com/office/drawing/2014/main" id="{371E2671-98C8-9F47-8FE3-744BD8E3DBD9}"/>
              </a:ext>
            </a:extLst>
          </p:cNvPr>
          <p:cNvSpPr>
            <a:spLocks noGrp="1"/>
          </p:cNvSpPr>
          <p:nvPr>
            <p:ph idx="1"/>
          </p:nvPr>
        </p:nvSpPr>
        <p:spPr>
          <a:xfrm>
            <a:off x="838200" y="1690687"/>
            <a:ext cx="10515600" cy="4910137"/>
          </a:xfrm>
        </p:spPr>
        <p:txBody>
          <a:bodyPr>
            <a:normAutofit/>
          </a:bodyPr>
          <a:lstStyle/>
          <a:p>
            <a:r>
              <a:rPr lang="en-NL" dirty="0">
                <a:solidFill>
                  <a:schemeClr val="bg1">
                    <a:lumMod val="65000"/>
                  </a:schemeClr>
                </a:solidFill>
              </a:rPr>
              <a:t>Introduction to cognitive modeling</a:t>
            </a:r>
          </a:p>
          <a:p>
            <a:pPr lvl="1"/>
            <a:r>
              <a:rPr lang="en-NL" dirty="0">
                <a:solidFill>
                  <a:schemeClr val="bg1">
                    <a:lumMod val="65000"/>
                  </a:schemeClr>
                </a:solidFill>
              </a:rPr>
              <a:t>What is a model? Why do we model? What makes a good model? </a:t>
            </a:r>
          </a:p>
          <a:p>
            <a:pPr lvl="1"/>
            <a:r>
              <a:rPr lang="en-NL" dirty="0">
                <a:solidFill>
                  <a:schemeClr val="bg1">
                    <a:lumMod val="65000"/>
                  </a:schemeClr>
                </a:solidFill>
              </a:rPr>
              <a:t>Behavioural performance measures and their </a:t>
            </a:r>
            <a:r>
              <a:rPr lang="en-GB" dirty="0">
                <a:solidFill>
                  <a:schemeClr val="bg1">
                    <a:lumMod val="65000"/>
                  </a:schemeClr>
                </a:solidFill>
              </a:rPr>
              <a:t>limitation</a:t>
            </a:r>
            <a:r>
              <a:rPr lang="en-NL" dirty="0">
                <a:solidFill>
                  <a:schemeClr val="bg1">
                    <a:lumMod val="65000"/>
                  </a:schemeClr>
                </a:solidFill>
              </a:rPr>
              <a:t>s</a:t>
            </a:r>
          </a:p>
          <a:p>
            <a:r>
              <a:rPr lang="en-NL" dirty="0"/>
              <a:t>Building a cognitive model from the ground up</a:t>
            </a:r>
          </a:p>
          <a:p>
            <a:pPr lvl="1"/>
            <a:r>
              <a:rPr lang="en-NL" dirty="0"/>
              <a:t>Covers the historical progression from early signal detection theory to current evidence accumulation models</a:t>
            </a:r>
          </a:p>
          <a:p>
            <a:r>
              <a:rPr lang="en-NL" dirty="0">
                <a:solidFill>
                  <a:schemeClr val="bg1">
                    <a:lumMod val="65000"/>
                  </a:schemeClr>
                </a:solidFill>
              </a:rPr>
              <a:t>Example applications in cognitive neuroscience</a:t>
            </a:r>
          </a:p>
          <a:p>
            <a:pPr lvl="1"/>
            <a:r>
              <a:rPr lang="en-NL" dirty="0">
                <a:solidFill>
                  <a:schemeClr val="bg1">
                    <a:lumMod val="65000"/>
                  </a:schemeClr>
                </a:solidFill>
              </a:rPr>
              <a:t>Neural evidence for evidence accumulation</a:t>
            </a:r>
          </a:p>
          <a:p>
            <a:pPr lvl="1"/>
            <a:r>
              <a:rPr lang="en-NL" dirty="0">
                <a:solidFill>
                  <a:schemeClr val="bg1">
                    <a:lumMod val="65000"/>
                  </a:schemeClr>
                </a:solidFill>
              </a:rPr>
              <a:t>Relating model parameters to neuroscientific data</a:t>
            </a:r>
          </a:p>
          <a:p>
            <a:r>
              <a:rPr lang="en-NL" dirty="0">
                <a:solidFill>
                  <a:schemeClr val="bg1">
                    <a:lumMod val="65000"/>
                  </a:schemeClr>
                </a:solidFill>
              </a:rPr>
              <a:t>A (very) brief guide to implementing cognitive models</a:t>
            </a:r>
          </a:p>
          <a:p>
            <a:pPr lvl="1"/>
            <a:r>
              <a:rPr lang="en-NL" dirty="0">
                <a:solidFill>
                  <a:schemeClr val="bg1">
                    <a:lumMod val="65000"/>
                  </a:schemeClr>
                </a:solidFill>
              </a:rPr>
              <a:t>Experimental design, model building, model fitting, model selection</a:t>
            </a:r>
          </a:p>
        </p:txBody>
      </p:sp>
    </p:spTree>
    <p:extLst>
      <p:ext uri="{BB962C8B-B14F-4D97-AF65-F5344CB8AC3E}">
        <p14:creationId xmlns:p14="http://schemas.microsoft.com/office/powerpoint/2010/main" val="30190846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8D0E5-0596-0449-8466-BFA27C4E60F6}"/>
              </a:ext>
            </a:extLst>
          </p:cNvPr>
          <p:cNvSpPr>
            <a:spLocks noGrp="1"/>
          </p:cNvSpPr>
          <p:nvPr>
            <p:ph type="title"/>
          </p:nvPr>
        </p:nvSpPr>
        <p:spPr/>
        <p:txBody>
          <a:bodyPr>
            <a:normAutofit/>
          </a:bodyPr>
          <a:lstStyle/>
          <a:p>
            <a:r>
              <a:rPr lang="en-NL" dirty="0"/>
              <a:t>Building a cognitive model</a:t>
            </a:r>
          </a:p>
        </p:txBody>
      </p:sp>
      <p:sp>
        <p:nvSpPr>
          <p:cNvPr id="3" name="Content Placeholder 2">
            <a:extLst>
              <a:ext uri="{FF2B5EF4-FFF2-40B4-BE49-F238E27FC236}">
                <a16:creationId xmlns:a16="http://schemas.microsoft.com/office/drawing/2014/main" id="{86F414AC-FF9B-094F-B850-EA0C42FB6D30}"/>
              </a:ext>
            </a:extLst>
          </p:cNvPr>
          <p:cNvSpPr>
            <a:spLocks noGrp="1"/>
          </p:cNvSpPr>
          <p:nvPr>
            <p:ph idx="1"/>
          </p:nvPr>
        </p:nvSpPr>
        <p:spPr/>
        <p:txBody>
          <a:bodyPr/>
          <a:lstStyle/>
          <a:p>
            <a:r>
              <a:rPr lang="en-NL" dirty="0"/>
              <a:t>We will now build a formal model of decision making from the ground up</a:t>
            </a:r>
          </a:p>
          <a:p>
            <a:pPr lvl="1"/>
            <a:r>
              <a:rPr lang="en-NL" dirty="0"/>
              <a:t>Signal detection theory (SDT)</a:t>
            </a:r>
          </a:p>
          <a:p>
            <a:pPr lvl="1"/>
            <a:r>
              <a:rPr lang="en-NL" dirty="0"/>
              <a:t>Random walk models</a:t>
            </a:r>
          </a:p>
          <a:p>
            <a:pPr lvl="1"/>
            <a:r>
              <a:rPr lang="en-NL" dirty="0"/>
              <a:t>Diffusion and racing accumulator models</a:t>
            </a:r>
          </a:p>
          <a:p>
            <a:r>
              <a:rPr lang="en-NL" dirty="0"/>
              <a:t>The overall aim is to show you the logical progression from very early SDT models to current state-of-the-art evidence accumulation models of decision making </a:t>
            </a:r>
          </a:p>
          <a:p>
            <a:pPr lvl="1"/>
            <a:r>
              <a:rPr lang="en-NL" dirty="0"/>
              <a:t>We will also touch on some ways these models have been extended and current theorerical developments</a:t>
            </a:r>
          </a:p>
          <a:p>
            <a:endParaRPr lang="en-NL" dirty="0"/>
          </a:p>
        </p:txBody>
      </p:sp>
    </p:spTree>
    <p:extLst>
      <p:ext uri="{BB962C8B-B14F-4D97-AF65-F5344CB8AC3E}">
        <p14:creationId xmlns:p14="http://schemas.microsoft.com/office/powerpoint/2010/main" val="3461063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B8CF1-4437-C64C-8F95-489B3FE93689}"/>
              </a:ext>
            </a:extLst>
          </p:cNvPr>
          <p:cNvSpPr>
            <a:spLocks noGrp="1"/>
          </p:cNvSpPr>
          <p:nvPr>
            <p:ph type="title"/>
          </p:nvPr>
        </p:nvSpPr>
        <p:spPr/>
        <p:txBody>
          <a:bodyPr/>
          <a:lstStyle/>
          <a:p>
            <a:r>
              <a:rPr lang="en-NL" dirty="0"/>
              <a:t>This lecture covers…</a:t>
            </a:r>
          </a:p>
        </p:txBody>
      </p:sp>
      <p:sp>
        <p:nvSpPr>
          <p:cNvPr id="3" name="Content Placeholder 2">
            <a:extLst>
              <a:ext uri="{FF2B5EF4-FFF2-40B4-BE49-F238E27FC236}">
                <a16:creationId xmlns:a16="http://schemas.microsoft.com/office/drawing/2014/main" id="{488D9CD1-E8B3-9A49-8393-0D29FA8029A0}"/>
              </a:ext>
            </a:extLst>
          </p:cNvPr>
          <p:cNvSpPr>
            <a:spLocks noGrp="1"/>
          </p:cNvSpPr>
          <p:nvPr>
            <p:ph idx="1"/>
          </p:nvPr>
        </p:nvSpPr>
        <p:spPr>
          <a:xfrm>
            <a:off x="838200" y="1690688"/>
            <a:ext cx="10515600" cy="4995862"/>
          </a:xfrm>
        </p:spPr>
        <p:txBody>
          <a:bodyPr>
            <a:normAutofit/>
          </a:bodyPr>
          <a:lstStyle/>
          <a:p>
            <a:r>
              <a:rPr lang="en-NL" dirty="0"/>
              <a:t>Introduction to cognitive modelling</a:t>
            </a:r>
          </a:p>
          <a:p>
            <a:pPr lvl="1"/>
            <a:r>
              <a:rPr lang="en-NL" dirty="0"/>
              <a:t>What is a model? Why do we model? What makes a good model? </a:t>
            </a:r>
          </a:p>
          <a:p>
            <a:pPr lvl="1"/>
            <a:r>
              <a:rPr lang="en-NL" dirty="0"/>
              <a:t>Behavioural performance measures and their </a:t>
            </a:r>
            <a:r>
              <a:rPr lang="en-GB" dirty="0"/>
              <a:t>limitation</a:t>
            </a:r>
            <a:r>
              <a:rPr lang="en-NL" dirty="0"/>
              <a:t>s</a:t>
            </a:r>
          </a:p>
          <a:p>
            <a:r>
              <a:rPr lang="en-NL" dirty="0"/>
              <a:t>Building a cognitive model from the ground up</a:t>
            </a:r>
          </a:p>
          <a:p>
            <a:pPr lvl="1"/>
            <a:r>
              <a:rPr lang="en-NL" dirty="0"/>
              <a:t>Covers the historical progression from early signal detection theory to current evidence accumulation models</a:t>
            </a:r>
          </a:p>
          <a:p>
            <a:r>
              <a:rPr lang="en-NL" dirty="0"/>
              <a:t>Example applications in cognitive neuroscience</a:t>
            </a:r>
          </a:p>
          <a:p>
            <a:pPr lvl="1"/>
            <a:r>
              <a:rPr lang="en-NL" dirty="0"/>
              <a:t>Neural evidence for evidence accumulation</a:t>
            </a:r>
          </a:p>
          <a:p>
            <a:pPr lvl="1"/>
            <a:r>
              <a:rPr lang="en-NL" dirty="0"/>
              <a:t>Relating model parameters to neuroscientific data</a:t>
            </a:r>
          </a:p>
          <a:p>
            <a:r>
              <a:rPr lang="en-NL" dirty="0"/>
              <a:t>A (very) brief guide to implementing cognitive models</a:t>
            </a:r>
          </a:p>
          <a:p>
            <a:pPr lvl="1"/>
            <a:r>
              <a:rPr lang="en-NL" dirty="0"/>
              <a:t>Experimental design, model building, model fitting, model selection</a:t>
            </a:r>
          </a:p>
          <a:p>
            <a:endParaRPr lang="en-NL" dirty="0"/>
          </a:p>
        </p:txBody>
      </p:sp>
    </p:spTree>
    <p:extLst>
      <p:ext uri="{BB962C8B-B14F-4D97-AF65-F5344CB8AC3E}">
        <p14:creationId xmlns:p14="http://schemas.microsoft.com/office/powerpoint/2010/main" val="2529553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4570F-0AF4-7642-9044-0F7A0AE22F16}"/>
              </a:ext>
            </a:extLst>
          </p:cNvPr>
          <p:cNvSpPr>
            <a:spLocks noGrp="1"/>
          </p:cNvSpPr>
          <p:nvPr>
            <p:ph type="title"/>
          </p:nvPr>
        </p:nvSpPr>
        <p:spPr/>
        <p:txBody>
          <a:bodyPr/>
          <a:lstStyle/>
          <a:p>
            <a:r>
              <a:rPr lang="en-NL" dirty="0"/>
              <a:t>Signal Detection Theory</a:t>
            </a:r>
          </a:p>
        </p:txBody>
      </p:sp>
      <p:sp>
        <p:nvSpPr>
          <p:cNvPr id="3" name="Content Placeholder 2">
            <a:extLst>
              <a:ext uri="{FF2B5EF4-FFF2-40B4-BE49-F238E27FC236}">
                <a16:creationId xmlns:a16="http://schemas.microsoft.com/office/drawing/2014/main" id="{4D980763-716B-F741-AFC3-3218E5A8480F}"/>
              </a:ext>
            </a:extLst>
          </p:cNvPr>
          <p:cNvSpPr>
            <a:spLocks noGrp="1"/>
          </p:cNvSpPr>
          <p:nvPr>
            <p:ph idx="1"/>
          </p:nvPr>
        </p:nvSpPr>
        <p:spPr>
          <a:xfrm>
            <a:off x="838200" y="1690689"/>
            <a:ext cx="10515600" cy="1738312"/>
          </a:xfrm>
        </p:spPr>
        <p:txBody>
          <a:bodyPr>
            <a:normAutofit lnSpcReduction="10000"/>
          </a:bodyPr>
          <a:lstStyle/>
          <a:p>
            <a:r>
              <a:rPr lang="en-GB" dirty="0"/>
              <a:t>SDT is a model of detection (e.g., yes/no decisions) that incorporates both </a:t>
            </a:r>
            <a:r>
              <a:rPr lang="en-GB" b="1" dirty="0"/>
              <a:t>sensitivity</a:t>
            </a:r>
            <a:r>
              <a:rPr lang="en-GB" dirty="0"/>
              <a:t> and </a:t>
            </a:r>
            <a:r>
              <a:rPr lang="en-GB" b="1" dirty="0"/>
              <a:t>response bias</a:t>
            </a:r>
          </a:p>
          <a:p>
            <a:pPr lvl="1"/>
            <a:r>
              <a:rPr lang="en-GB" dirty="0"/>
              <a:t>Lets us relate HR and FA to sensitivity and bias</a:t>
            </a:r>
          </a:p>
          <a:p>
            <a:r>
              <a:rPr lang="en-GB" dirty="0"/>
              <a:t>Starting assumptions:</a:t>
            </a:r>
          </a:p>
          <a:p>
            <a:endParaRPr lang="en-NL" dirty="0"/>
          </a:p>
        </p:txBody>
      </p:sp>
      <p:pic>
        <p:nvPicPr>
          <p:cNvPr id="5" name="Picture 4" descr="A close up of a logo&#10;&#10;Description automatically generated">
            <a:extLst>
              <a:ext uri="{FF2B5EF4-FFF2-40B4-BE49-F238E27FC236}">
                <a16:creationId xmlns:a16="http://schemas.microsoft.com/office/drawing/2014/main" id="{B606EC46-8823-AA40-9D45-A6CC08B9CCA5}"/>
              </a:ext>
            </a:extLst>
          </p:cNvPr>
          <p:cNvPicPr>
            <a:picLocks noChangeAspect="1"/>
          </p:cNvPicPr>
          <p:nvPr/>
        </p:nvPicPr>
        <p:blipFill>
          <a:blip r:embed="rId3"/>
          <a:stretch>
            <a:fillRect/>
          </a:stretch>
        </p:blipFill>
        <p:spPr>
          <a:xfrm>
            <a:off x="1700679" y="3335069"/>
            <a:ext cx="2197100" cy="3238500"/>
          </a:xfrm>
          <a:prstGeom prst="rect">
            <a:avLst/>
          </a:prstGeom>
        </p:spPr>
      </p:pic>
      <p:sp>
        <p:nvSpPr>
          <p:cNvPr id="6" name="TextBox 5">
            <a:extLst>
              <a:ext uri="{FF2B5EF4-FFF2-40B4-BE49-F238E27FC236}">
                <a16:creationId xmlns:a16="http://schemas.microsoft.com/office/drawing/2014/main" id="{7CB4DE2F-89B7-9A4A-B9A8-44D03F0B9FEC}"/>
              </a:ext>
            </a:extLst>
          </p:cNvPr>
          <p:cNvSpPr txBox="1"/>
          <p:nvPr/>
        </p:nvSpPr>
        <p:spPr>
          <a:xfrm>
            <a:off x="4760258" y="3474493"/>
            <a:ext cx="6320117" cy="1200329"/>
          </a:xfrm>
          <a:prstGeom prst="rect">
            <a:avLst/>
          </a:prstGeom>
          <a:noFill/>
        </p:spPr>
        <p:txBody>
          <a:bodyPr wrap="square" rtlCol="0">
            <a:spAutoFit/>
          </a:bodyPr>
          <a:lstStyle/>
          <a:p>
            <a:r>
              <a:rPr lang="en-GB" sz="2400" dirty="0"/>
              <a:t>A distribution that generates sensations when there is </a:t>
            </a:r>
            <a:r>
              <a:rPr lang="en-GB" sz="2400" b="1" dirty="0"/>
              <a:t>no signal </a:t>
            </a:r>
            <a:r>
              <a:rPr lang="en-GB" sz="2400" dirty="0"/>
              <a:t>present</a:t>
            </a:r>
            <a:r>
              <a:rPr lang="en-GB" sz="2400" b="1" dirty="0"/>
              <a:t> </a:t>
            </a:r>
            <a:r>
              <a:rPr lang="en-GB" sz="2400" dirty="0"/>
              <a:t>(correct response to these sensations is </a:t>
            </a:r>
            <a:r>
              <a:rPr lang="en-GB" sz="2400" b="1" dirty="0"/>
              <a:t>No</a:t>
            </a:r>
            <a:r>
              <a:rPr lang="en-GB" sz="2400" dirty="0"/>
              <a:t>)</a:t>
            </a:r>
          </a:p>
        </p:txBody>
      </p:sp>
      <p:sp>
        <p:nvSpPr>
          <p:cNvPr id="7" name="TextBox 6">
            <a:extLst>
              <a:ext uri="{FF2B5EF4-FFF2-40B4-BE49-F238E27FC236}">
                <a16:creationId xmlns:a16="http://schemas.microsoft.com/office/drawing/2014/main" id="{A86C89C8-6DF7-4C4C-A52E-875E4E4A0C03}"/>
              </a:ext>
            </a:extLst>
          </p:cNvPr>
          <p:cNvSpPr txBox="1"/>
          <p:nvPr/>
        </p:nvSpPr>
        <p:spPr>
          <a:xfrm>
            <a:off x="4760258" y="5165359"/>
            <a:ext cx="6320117" cy="1200329"/>
          </a:xfrm>
          <a:prstGeom prst="rect">
            <a:avLst/>
          </a:prstGeom>
          <a:noFill/>
        </p:spPr>
        <p:txBody>
          <a:bodyPr wrap="square" rtlCol="0">
            <a:spAutoFit/>
          </a:bodyPr>
          <a:lstStyle/>
          <a:p>
            <a:r>
              <a:rPr lang="en-GB" sz="2400" dirty="0"/>
              <a:t>A distribution that generates sensations when there </a:t>
            </a:r>
            <a:r>
              <a:rPr lang="en-GB" sz="2400" b="1" dirty="0"/>
              <a:t>is a signal </a:t>
            </a:r>
            <a:r>
              <a:rPr lang="en-GB" sz="2400" dirty="0"/>
              <a:t>present (correct response to these sensations is </a:t>
            </a:r>
            <a:r>
              <a:rPr lang="en-GB" sz="2400" b="1" dirty="0"/>
              <a:t>Yes</a:t>
            </a:r>
            <a:r>
              <a:rPr lang="en-GB" sz="2400" dirty="0"/>
              <a:t>)</a:t>
            </a:r>
            <a:endParaRPr lang="en-NL" sz="2400" dirty="0"/>
          </a:p>
        </p:txBody>
      </p:sp>
    </p:spTree>
    <p:extLst>
      <p:ext uri="{BB962C8B-B14F-4D97-AF65-F5344CB8AC3E}">
        <p14:creationId xmlns:p14="http://schemas.microsoft.com/office/powerpoint/2010/main" val="4147371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76936-ED61-074D-84B4-E8D32B90640E}"/>
              </a:ext>
            </a:extLst>
          </p:cNvPr>
          <p:cNvSpPr>
            <a:spLocks noGrp="1"/>
          </p:cNvSpPr>
          <p:nvPr>
            <p:ph type="title"/>
          </p:nvPr>
        </p:nvSpPr>
        <p:spPr/>
        <p:txBody>
          <a:bodyPr/>
          <a:lstStyle/>
          <a:p>
            <a:r>
              <a:rPr lang="en-NL" dirty="0"/>
              <a:t>Signal Detection Theory</a:t>
            </a:r>
          </a:p>
        </p:txBody>
      </p:sp>
      <p:sp>
        <p:nvSpPr>
          <p:cNvPr id="3" name="Content Placeholder 2">
            <a:extLst>
              <a:ext uri="{FF2B5EF4-FFF2-40B4-BE49-F238E27FC236}">
                <a16:creationId xmlns:a16="http://schemas.microsoft.com/office/drawing/2014/main" id="{CA4EAA27-D071-A04E-8792-FD630E6757C4}"/>
              </a:ext>
            </a:extLst>
          </p:cNvPr>
          <p:cNvSpPr>
            <a:spLocks noGrp="1"/>
          </p:cNvSpPr>
          <p:nvPr>
            <p:ph idx="1"/>
          </p:nvPr>
        </p:nvSpPr>
        <p:spPr>
          <a:xfrm>
            <a:off x="838200" y="1825625"/>
            <a:ext cx="10515600" cy="1603375"/>
          </a:xfrm>
        </p:spPr>
        <p:txBody>
          <a:bodyPr>
            <a:normAutofit/>
          </a:bodyPr>
          <a:lstStyle/>
          <a:p>
            <a:r>
              <a:rPr lang="en-GB" dirty="0"/>
              <a:t>Given a sensation X with some magnitude, there is no way to unambiguously determine which distribution the sensation came from </a:t>
            </a:r>
          </a:p>
        </p:txBody>
      </p:sp>
      <p:pic>
        <p:nvPicPr>
          <p:cNvPr id="4" name="Picture 3" descr="A close up of a logo&#10;&#10;Description automatically generated">
            <a:extLst>
              <a:ext uri="{FF2B5EF4-FFF2-40B4-BE49-F238E27FC236}">
                <a16:creationId xmlns:a16="http://schemas.microsoft.com/office/drawing/2014/main" id="{63FF943E-1DE4-294F-BFEA-F520BEF34649}"/>
              </a:ext>
            </a:extLst>
          </p:cNvPr>
          <p:cNvPicPr>
            <a:picLocks noChangeAspect="1"/>
          </p:cNvPicPr>
          <p:nvPr/>
        </p:nvPicPr>
        <p:blipFill>
          <a:blip r:embed="rId3"/>
          <a:stretch>
            <a:fillRect/>
          </a:stretch>
        </p:blipFill>
        <p:spPr>
          <a:xfrm>
            <a:off x="1781361" y="3429000"/>
            <a:ext cx="2197100" cy="3238500"/>
          </a:xfrm>
          <a:prstGeom prst="rect">
            <a:avLst/>
          </a:prstGeom>
        </p:spPr>
      </p:pic>
      <p:sp>
        <p:nvSpPr>
          <p:cNvPr id="5" name="TextBox 4">
            <a:extLst>
              <a:ext uri="{FF2B5EF4-FFF2-40B4-BE49-F238E27FC236}">
                <a16:creationId xmlns:a16="http://schemas.microsoft.com/office/drawing/2014/main" id="{AAFEBFA2-2D87-3E49-8117-3D58E3090EA2}"/>
              </a:ext>
            </a:extLst>
          </p:cNvPr>
          <p:cNvSpPr txBox="1"/>
          <p:nvPr/>
        </p:nvSpPr>
        <p:spPr>
          <a:xfrm>
            <a:off x="5124612" y="3586311"/>
            <a:ext cx="6177857" cy="2923877"/>
          </a:xfrm>
          <a:prstGeom prst="rect">
            <a:avLst/>
          </a:prstGeom>
          <a:noFill/>
        </p:spPr>
        <p:txBody>
          <a:bodyPr wrap="square" rtlCol="0">
            <a:spAutoFit/>
          </a:bodyPr>
          <a:lstStyle/>
          <a:p>
            <a:r>
              <a:rPr lang="en-GB" sz="2000" dirty="0"/>
              <a:t>SDT assumes the best an observer can do is set a criterion</a:t>
            </a:r>
          </a:p>
          <a:p>
            <a:pPr lvl="1"/>
            <a:endParaRPr lang="en-GB" sz="2000" dirty="0"/>
          </a:p>
          <a:p>
            <a:pPr lvl="1"/>
            <a:r>
              <a:rPr lang="en-GB" sz="2000" dirty="0"/>
              <a:t>X &gt; criterion = Yes</a:t>
            </a:r>
          </a:p>
          <a:p>
            <a:pPr lvl="1"/>
            <a:r>
              <a:rPr lang="en-GB" sz="2000" dirty="0"/>
              <a:t>X &lt; criterion = No</a:t>
            </a:r>
          </a:p>
          <a:p>
            <a:pPr lvl="1"/>
            <a:endParaRPr lang="en-GB" sz="2000" dirty="0"/>
          </a:p>
          <a:p>
            <a:r>
              <a:rPr lang="en-GB" sz="2000" dirty="0"/>
              <a:t>Given some parameters which determine the location and shape of the distributions and the position of the criterion, we can generate predictions for the HR and FA</a:t>
            </a:r>
          </a:p>
          <a:p>
            <a:endParaRPr lang="en-NL" sz="2400" dirty="0"/>
          </a:p>
        </p:txBody>
      </p:sp>
      <p:cxnSp>
        <p:nvCxnSpPr>
          <p:cNvPr id="7" name="Straight Connector 6">
            <a:extLst>
              <a:ext uri="{FF2B5EF4-FFF2-40B4-BE49-F238E27FC236}">
                <a16:creationId xmlns:a16="http://schemas.microsoft.com/office/drawing/2014/main" id="{BE2B9A7F-6AFD-614B-9356-4A107910EFE4}"/>
              </a:ext>
            </a:extLst>
          </p:cNvPr>
          <p:cNvCxnSpPr>
            <a:cxnSpLocks/>
            <a:stCxn id="4" idx="0"/>
          </p:cNvCxnSpPr>
          <p:nvPr/>
        </p:nvCxnSpPr>
        <p:spPr>
          <a:xfrm>
            <a:off x="2879911" y="3429000"/>
            <a:ext cx="0" cy="2918012"/>
          </a:xfrm>
          <a:prstGeom prst="line">
            <a:avLst/>
          </a:prstGeom>
          <a:ln w="25400">
            <a:solidFill>
              <a:schemeClr val="tx1"/>
            </a:solidFill>
            <a:prstDash val="dash"/>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A9784772-D882-D249-8027-B50AC4954A4A}"/>
              </a:ext>
            </a:extLst>
          </p:cNvPr>
          <p:cNvSpPr txBox="1"/>
          <p:nvPr/>
        </p:nvSpPr>
        <p:spPr>
          <a:xfrm>
            <a:off x="3029539" y="3294063"/>
            <a:ext cx="1129545" cy="923330"/>
          </a:xfrm>
          <a:prstGeom prst="rect">
            <a:avLst/>
          </a:prstGeom>
          <a:noFill/>
        </p:spPr>
        <p:txBody>
          <a:bodyPr wrap="square" rtlCol="0">
            <a:spAutoFit/>
          </a:bodyPr>
          <a:lstStyle/>
          <a:p>
            <a:pPr algn="ctr"/>
            <a:r>
              <a:rPr lang="en-GB" dirty="0"/>
              <a:t>Respond ‘Yes’</a:t>
            </a:r>
          </a:p>
          <a:p>
            <a:pPr algn="ctr"/>
            <a:endParaRPr lang="en-NL" dirty="0"/>
          </a:p>
        </p:txBody>
      </p:sp>
      <p:sp>
        <p:nvSpPr>
          <p:cNvPr id="10" name="TextBox 9">
            <a:extLst>
              <a:ext uri="{FF2B5EF4-FFF2-40B4-BE49-F238E27FC236}">
                <a16:creationId xmlns:a16="http://schemas.microsoft.com/office/drawing/2014/main" id="{761A74E0-D0F3-E64E-B5C6-E3D11BAEA49B}"/>
              </a:ext>
            </a:extLst>
          </p:cNvPr>
          <p:cNvSpPr txBox="1"/>
          <p:nvPr/>
        </p:nvSpPr>
        <p:spPr>
          <a:xfrm>
            <a:off x="1561405" y="3294063"/>
            <a:ext cx="1129545" cy="923330"/>
          </a:xfrm>
          <a:prstGeom prst="rect">
            <a:avLst/>
          </a:prstGeom>
          <a:noFill/>
        </p:spPr>
        <p:txBody>
          <a:bodyPr wrap="square" rtlCol="0">
            <a:spAutoFit/>
          </a:bodyPr>
          <a:lstStyle/>
          <a:p>
            <a:pPr algn="ctr"/>
            <a:r>
              <a:rPr lang="en-GB" dirty="0"/>
              <a:t>Respond ‘No’</a:t>
            </a:r>
          </a:p>
          <a:p>
            <a:pPr algn="ctr"/>
            <a:endParaRPr lang="en-NL" dirty="0"/>
          </a:p>
        </p:txBody>
      </p:sp>
      <p:sp>
        <p:nvSpPr>
          <p:cNvPr id="12" name="TextBox 11">
            <a:extLst>
              <a:ext uri="{FF2B5EF4-FFF2-40B4-BE49-F238E27FC236}">
                <a16:creationId xmlns:a16="http://schemas.microsoft.com/office/drawing/2014/main" id="{08743B22-10BF-1F43-B42A-02EA2442860F}"/>
              </a:ext>
            </a:extLst>
          </p:cNvPr>
          <p:cNvSpPr txBox="1"/>
          <p:nvPr/>
        </p:nvSpPr>
        <p:spPr>
          <a:xfrm>
            <a:off x="596281" y="4306628"/>
            <a:ext cx="1632427" cy="369332"/>
          </a:xfrm>
          <a:prstGeom prst="rect">
            <a:avLst/>
          </a:prstGeom>
          <a:noFill/>
        </p:spPr>
        <p:txBody>
          <a:bodyPr wrap="square" rtlCol="0">
            <a:spAutoFit/>
          </a:bodyPr>
          <a:lstStyle/>
          <a:p>
            <a:pPr algn="ctr"/>
            <a:r>
              <a:rPr lang="en-GB" dirty="0"/>
              <a:t>Noise dist.</a:t>
            </a:r>
          </a:p>
        </p:txBody>
      </p:sp>
      <p:sp>
        <p:nvSpPr>
          <p:cNvPr id="13" name="TextBox 12">
            <a:extLst>
              <a:ext uri="{FF2B5EF4-FFF2-40B4-BE49-F238E27FC236}">
                <a16:creationId xmlns:a16="http://schemas.microsoft.com/office/drawing/2014/main" id="{07B1BF0D-328B-E440-8BBB-2B48F4A7E2AE}"/>
              </a:ext>
            </a:extLst>
          </p:cNvPr>
          <p:cNvSpPr txBox="1"/>
          <p:nvPr/>
        </p:nvSpPr>
        <p:spPr>
          <a:xfrm>
            <a:off x="583879" y="5820768"/>
            <a:ext cx="1632427" cy="369332"/>
          </a:xfrm>
          <a:prstGeom prst="rect">
            <a:avLst/>
          </a:prstGeom>
          <a:noFill/>
        </p:spPr>
        <p:txBody>
          <a:bodyPr wrap="square" rtlCol="0">
            <a:spAutoFit/>
          </a:bodyPr>
          <a:lstStyle/>
          <a:p>
            <a:pPr algn="ctr"/>
            <a:r>
              <a:rPr lang="en-GB" dirty="0"/>
              <a:t>Signal dist.</a:t>
            </a:r>
          </a:p>
        </p:txBody>
      </p:sp>
    </p:spTree>
    <p:extLst>
      <p:ext uri="{BB962C8B-B14F-4D97-AF65-F5344CB8AC3E}">
        <p14:creationId xmlns:p14="http://schemas.microsoft.com/office/powerpoint/2010/main" val="2438118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P spid="10" grpId="0"/>
      <p:bldP spid="12" grpId="0"/>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6D855-07B5-544F-B895-94CCFE24B30C}"/>
              </a:ext>
            </a:extLst>
          </p:cNvPr>
          <p:cNvSpPr>
            <a:spLocks noGrp="1"/>
          </p:cNvSpPr>
          <p:nvPr>
            <p:ph type="title"/>
          </p:nvPr>
        </p:nvSpPr>
        <p:spPr/>
        <p:txBody>
          <a:bodyPr/>
          <a:lstStyle/>
          <a:p>
            <a:r>
              <a:rPr lang="en-NL" dirty="0"/>
              <a:t>Signal Detection Theory</a:t>
            </a:r>
          </a:p>
        </p:txBody>
      </p:sp>
      <p:sp>
        <p:nvSpPr>
          <p:cNvPr id="3" name="Content Placeholder 2">
            <a:extLst>
              <a:ext uri="{FF2B5EF4-FFF2-40B4-BE49-F238E27FC236}">
                <a16:creationId xmlns:a16="http://schemas.microsoft.com/office/drawing/2014/main" id="{94CE5C22-A76B-FF41-9E68-17445CC27036}"/>
              </a:ext>
            </a:extLst>
          </p:cNvPr>
          <p:cNvSpPr>
            <a:spLocks noGrp="1"/>
          </p:cNvSpPr>
          <p:nvPr>
            <p:ph idx="1"/>
          </p:nvPr>
        </p:nvSpPr>
        <p:spPr>
          <a:xfrm>
            <a:off x="838200" y="1825625"/>
            <a:ext cx="10183330" cy="1160528"/>
          </a:xfrm>
        </p:spPr>
        <p:txBody>
          <a:bodyPr>
            <a:normAutofit/>
          </a:bodyPr>
          <a:lstStyle/>
          <a:p>
            <a:r>
              <a:rPr lang="en-GB" dirty="0"/>
              <a:t>Predictions come from integrating portions of the signal and noise distributions</a:t>
            </a:r>
          </a:p>
        </p:txBody>
      </p:sp>
      <p:pic>
        <p:nvPicPr>
          <p:cNvPr id="9" name="Picture 8" descr="A close up of a map&#10;&#10;Description automatically generated">
            <a:extLst>
              <a:ext uri="{FF2B5EF4-FFF2-40B4-BE49-F238E27FC236}">
                <a16:creationId xmlns:a16="http://schemas.microsoft.com/office/drawing/2014/main" id="{13C1E64D-4165-5D42-8EA2-DA203AFB6A90}"/>
              </a:ext>
            </a:extLst>
          </p:cNvPr>
          <p:cNvPicPr>
            <a:picLocks noChangeAspect="1"/>
          </p:cNvPicPr>
          <p:nvPr/>
        </p:nvPicPr>
        <p:blipFill rotWithShape="1">
          <a:blip r:embed="rId3"/>
          <a:srcRect l="2546" t="35783" r="51608" b="37265"/>
          <a:stretch/>
        </p:blipFill>
        <p:spPr>
          <a:xfrm>
            <a:off x="764302" y="3228975"/>
            <a:ext cx="5666977" cy="2784064"/>
          </a:xfrm>
          <a:prstGeom prst="rect">
            <a:avLst/>
          </a:prstGeom>
        </p:spPr>
      </p:pic>
      <p:pic>
        <p:nvPicPr>
          <p:cNvPr id="10" name="Picture 9" descr="A close up of a map&#10;&#10;Description automatically generated">
            <a:extLst>
              <a:ext uri="{FF2B5EF4-FFF2-40B4-BE49-F238E27FC236}">
                <a16:creationId xmlns:a16="http://schemas.microsoft.com/office/drawing/2014/main" id="{9241ACA8-B616-4642-A72A-ADFBC97FC462}"/>
              </a:ext>
            </a:extLst>
          </p:cNvPr>
          <p:cNvPicPr>
            <a:picLocks noChangeAspect="1"/>
          </p:cNvPicPr>
          <p:nvPr/>
        </p:nvPicPr>
        <p:blipFill rotWithShape="1">
          <a:blip r:embed="rId3"/>
          <a:srcRect l="34019" t="2224" r="37454" b="65366"/>
          <a:stretch/>
        </p:blipFill>
        <p:spPr>
          <a:xfrm>
            <a:off x="7833360" y="2986153"/>
            <a:ext cx="3188170" cy="3026886"/>
          </a:xfrm>
          <a:prstGeom prst="rect">
            <a:avLst/>
          </a:prstGeom>
        </p:spPr>
      </p:pic>
      <p:sp>
        <p:nvSpPr>
          <p:cNvPr id="11" name="TextBox 10">
            <a:extLst>
              <a:ext uri="{FF2B5EF4-FFF2-40B4-BE49-F238E27FC236}">
                <a16:creationId xmlns:a16="http://schemas.microsoft.com/office/drawing/2014/main" id="{ED5F559B-9A3B-0B44-9121-062C8FA7D570}"/>
              </a:ext>
            </a:extLst>
          </p:cNvPr>
          <p:cNvSpPr txBox="1"/>
          <p:nvPr/>
        </p:nvSpPr>
        <p:spPr>
          <a:xfrm>
            <a:off x="3640975" y="6149162"/>
            <a:ext cx="781396" cy="369332"/>
          </a:xfrm>
          <a:prstGeom prst="rect">
            <a:avLst/>
          </a:prstGeom>
          <a:noFill/>
        </p:spPr>
        <p:txBody>
          <a:bodyPr wrap="square" rtlCol="0">
            <a:spAutoFit/>
          </a:bodyPr>
          <a:lstStyle/>
          <a:p>
            <a:r>
              <a:rPr lang="en-NL" dirty="0"/>
              <a:t>Miss</a:t>
            </a:r>
          </a:p>
        </p:txBody>
      </p:sp>
      <p:sp>
        <p:nvSpPr>
          <p:cNvPr id="12" name="TextBox 11">
            <a:extLst>
              <a:ext uri="{FF2B5EF4-FFF2-40B4-BE49-F238E27FC236}">
                <a16:creationId xmlns:a16="http://schemas.microsoft.com/office/drawing/2014/main" id="{78C1AD3A-D1D0-FD41-93C4-6678D36F090A}"/>
              </a:ext>
            </a:extLst>
          </p:cNvPr>
          <p:cNvSpPr txBox="1"/>
          <p:nvPr/>
        </p:nvSpPr>
        <p:spPr>
          <a:xfrm>
            <a:off x="5094284" y="6152099"/>
            <a:ext cx="458780" cy="369332"/>
          </a:xfrm>
          <a:prstGeom prst="rect">
            <a:avLst/>
          </a:prstGeom>
          <a:noFill/>
        </p:spPr>
        <p:txBody>
          <a:bodyPr wrap="none" rtlCol="0">
            <a:spAutoFit/>
          </a:bodyPr>
          <a:lstStyle/>
          <a:p>
            <a:r>
              <a:rPr lang="en-NL" dirty="0"/>
              <a:t>Hit</a:t>
            </a:r>
          </a:p>
        </p:txBody>
      </p:sp>
      <p:sp>
        <p:nvSpPr>
          <p:cNvPr id="13" name="Rectangle 12">
            <a:extLst>
              <a:ext uri="{FF2B5EF4-FFF2-40B4-BE49-F238E27FC236}">
                <a16:creationId xmlns:a16="http://schemas.microsoft.com/office/drawing/2014/main" id="{A7A924E6-8B56-B94E-B45E-0ACF7FB87726}"/>
              </a:ext>
            </a:extLst>
          </p:cNvPr>
          <p:cNvSpPr/>
          <p:nvPr/>
        </p:nvSpPr>
        <p:spPr>
          <a:xfrm>
            <a:off x="457200" y="2849881"/>
            <a:ext cx="975360" cy="822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4" name="Rectangle 13">
            <a:extLst>
              <a:ext uri="{FF2B5EF4-FFF2-40B4-BE49-F238E27FC236}">
                <a16:creationId xmlns:a16="http://schemas.microsoft.com/office/drawing/2014/main" id="{EF0FDC7C-D1E2-8F40-BDEF-9B8F7CE6AD99}"/>
              </a:ext>
            </a:extLst>
          </p:cNvPr>
          <p:cNvSpPr/>
          <p:nvPr/>
        </p:nvSpPr>
        <p:spPr>
          <a:xfrm>
            <a:off x="3947434" y="2712719"/>
            <a:ext cx="975360" cy="5486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5" name="Rectangle 14">
            <a:extLst>
              <a:ext uri="{FF2B5EF4-FFF2-40B4-BE49-F238E27FC236}">
                <a16:creationId xmlns:a16="http://schemas.microsoft.com/office/drawing/2014/main" id="{2A49B364-6A7D-174F-A0E1-B709C0A86A00}"/>
              </a:ext>
            </a:extLst>
          </p:cNvPr>
          <p:cNvSpPr/>
          <p:nvPr/>
        </p:nvSpPr>
        <p:spPr>
          <a:xfrm>
            <a:off x="7345680" y="2849881"/>
            <a:ext cx="975360" cy="685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19363340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6D855-07B5-544F-B895-94CCFE24B30C}"/>
              </a:ext>
            </a:extLst>
          </p:cNvPr>
          <p:cNvSpPr>
            <a:spLocks noGrp="1"/>
          </p:cNvSpPr>
          <p:nvPr>
            <p:ph type="title"/>
          </p:nvPr>
        </p:nvSpPr>
        <p:spPr/>
        <p:txBody>
          <a:bodyPr/>
          <a:lstStyle/>
          <a:p>
            <a:r>
              <a:rPr lang="en-NL" dirty="0"/>
              <a:t>Signal Detection Theory</a:t>
            </a:r>
          </a:p>
        </p:txBody>
      </p:sp>
      <p:sp>
        <p:nvSpPr>
          <p:cNvPr id="3" name="Content Placeholder 2">
            <a:extLst>
              <a:ext uri="{FF2B5EF4-FFF2-40B4-BE49-F238E27FC236}">
                <a16:creationId xmlns:a16="http://schemas.microsoft.com/office/drawing/2014/main" id="{94CE5C22-A76B-FF41-9E68-17445CC27036}"/>
              </a:ext>
            </a:extLst>
          </p:cNvPr>
          <p:cNvSpPr>
            <a:spLocks noGrp="1"/>
          </p:cNvSpPr>
          <p:nvPr>
            <p:ph idx="1"/>
          </p:nvPr>
        </p:nvSpPr>
        <p:spPr>
          <a:xfrm>
            <a:off x="838200" y="1825625"/>
            <a:ext cx="10515600" cy="1160528"/>
          </a:xfrm>
        </p:spPr>
        <p:txBody>
          <a:bodyPr>
            <a:normAutofit/>
          </a:bodyPr>
          <a:lstStyle/>
          <a:p>
            <a:r>
              <a:rPr lang="en-GB" dirty="0"/>
              <a:t>Predictions come from integrating portions of the signal and noise distributions</a:t>
            </a:r>
          </a:p>
        </p:txBody>
      </p:sp>
      <p:pic>
        <p:nvPicPr>
          <p:cNvPr id="9" name="Picture 8" descr="A close up of a map&#10;&#10;Description automatically generated">
            <a:extLst>
              <a:ext uri="{FF2B5EF4-FFF2-40B4-BE49-F238E27FC236}">
                <a16:creationId xmlns:a16="http://schemas.microsoft.com/office/drawing/2014/main" id="{13C1E64D-4165-5D42-8EA2-DA203AFB6A90}"/>
              </a:ext>
            </a:extLst>
          </p:cNvPr>
          <p:cNvPicPr>
            <a:picLocks noChangeAspect="1"/>
          </p:cNvPicPr>
          <p:nvPr/>
        </p:nvPicPr>
        <p:blipFill rotWithShape="1">
          <a:blip r:embed="rId3"/>
          <a:srcRect l="51721" t="36244" r="1305" b="37560"/>
          <a:stretch/>
        </p:blipFill>
        <p:spPr>
          <a:xfrm>
            <a:off x="1051560" y="3143156"/>
            <a:ext cx="6158190" cy="2869883"/>
          </a:xfrm>
          <a:prstGeom prst="rect">
            <a:avLst/>
          </a:prstGeom>
        </p:spPr>
      </p:pic>
      <p:pic>
        <p:nvPicPr>
          <p:cNvPr id="10" name="Picture 9" descr="A close up of a map&#10;&#10;Description automatically generated">
            <a:extLst>
              <a:ext uri="{FF2B5EF4-FFF2-40B4-BE49-F238E27FC236}">
                <a16:creationId xmlns:a16="http://schemas.microsoft.com/office/drawing/2014/main" id="{9241ACA8-B616-4642-A72A-ADFBC97FC462}"/>
              </a:ext>
            </a:extLst>
          </p:cNvPr>
          <p:cNvPicPr>
            <a:picLocks noChangeAspect="1"/>
          </p:cNvPicPr>
          <p:nvPr/>
        </p:nvPicPr>
        <p:blipFill rotWithShape="1">
          <a:blip r:embed="rId3"/>
          <a:srcRect l="34019" t="2224" r="37454" b="65366"/>
          <a:stretch/>
        </p:blipFill>
        <p:spPr>
          <a:xfrm>
            <a:off x="7833360" y="2986153"/>
            <a:ext cx="3188170" cy="3026886"/>
          </a:xfrm>
          <a:prstGeom prst="rect">
            <a:avLst/>
          </a:prstGeom>
        </p:spPr>
      </p:pic>
      <p:sp>
        <p:nvSpPr>
          <p:cNvPr id="4" name="TextBox 3">
            <a:extLst>
              <a:ext uri="{FF2B5EF4-FFF2-40B4-BE49-F238E27FC236}">
                <a16:creationId xmlns:a16="http://schemas.microsoft.com/office/drawing/2014/main" id="{4AD40179-2D6B-8E4F-8B6C-5D49F4672AE4}"/>
              </a:ext>
            </a:extLst>
          </p:cNvPr>
          <p:cNvSpPr txBox="1"/>
          <p:nvPr/>
        </p:nvSpPr>
        <p:spPr>
          <a:xfrm>
            <a:off x="1325880" y="6127234"/>
            <a:ext cx="1764009" cy="369332"/>
          </a:xfrm>
          <a:prstGeom prst="rect">
            <a:avLst/>
          </a:prstGeom>
          <a:noFill/>
        </p:spPr>
        <p:txBody>
          <a:bodyPr wrap="none" rtlCol="0">
            <a:spAutoFit/>
          </a:bodyPr>
          <a:lstStyle/>
          <a:p>
            <a:r>
              <a:rPr lang="en-NL" dirty="0"/>
              <a:t>Correct rejection</a:t>
            </a:r>
          </a:p>
        </p:txBody>
      </p:sp>
      <p:sp>
        <p:nvSpPr>
          <p:cNvPr id="7" name="TextBox 6">
            <a:extLst>
              <a:ext uri="{FF2B5EF4-FFF2-40B4-BE49-F238E27FC236}">
                <a16:creationId xmlns:a16="http://schemas.microsoft.com/office/drawing/2014/main" id="{FA065626-6029-A34A-AB05-26AA7BAD562A}"/>
              </a:ext>
            </a:extLst>
          </p:cNvPr>
          <p:cNvSpPr txBox="1"/>
          <p:nvPr/>
        </p:nvSpPr>
        <p:spPr>
          <a:xfrm>
            <a:off x="4331991" y="6154752"/>
            <a:ext cx="1244443" cy="369332"/>
          </a:xfrm>
          <a:prstGeom prst="rect">
            <a:avLst/>
          </a:prstGeom>
          <a:noFill/>
        </p:spPr>
        <p:txBody>
          <a:bodyPr wrap="none" rtlCol="0">
            <a:spAutoFit/>
          </a:bodyPr>
          <a:lstStyle/>
          <a:p>
            <a:r>
              <a:rPr lang="en-NL" dirty="0"/>
              <a:t>False alarm</a:t>
            </a:r>
          </a:p>
        </p:txBody>
      </p:sp>
      <p:sp>
        <p:nvSpPr>
          <p:cNvPr id="8" name="Rectangle 7">
            <a:extLst>
              <a:ext uri="{FF2B5EF4-FFF2-40B4-BE49-F238E27FC236}">
                <a16:creationId xmlns:a16="http://schemas.microsoft.com/office/drawing/2014/main" id="{80C839F3-AA0A-6E41-AB76-EF558834B2AA}"/>
              </a:ext>
            </a:extLst>
          </p:cNvPr>
          <p:cNvSpPr/>
          <p:nvPr/>
        </p:nvSpPr>
        <p:spPr>
          <a:xfrm>
            <a:off x="7209750" y="2851217"/>
            <a:ext cx="975360" cy="8521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29163494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55B72-E626-1645-B446-41DD03D8D518}"/>
              </a:ext>
            </a:extLst>
          </p:cNvPr>
          <p:cNvSpPr>
            <a:spLocks noGrp="1"/>
          </p:cNvSpPr>
          <p:nvPr>
            <p:ph type="title"/>
          </p:nvPr>
        </p:nvSpPr>
        <p:spPr/>
        <p:txBody>
          <a:bodyPr/>
          <a:lstStyle/>
          <a:p>
            <a:r>
              <a:rPr lang="en-NL" dirty="0"/>
              <a:t>Signal Detection Theory</a:t>
            </a:r>
          </a:p>
        </p:txBody>
      </p:sp>
      <p:sp>
        <p:nvSpPr>
          <p:cNvPr id="3" name="Content Placeholder 2">
            <a:extLst>
              <a:ext uri="{FF2B5EF4-FFF2-40B4-BE49-F238E27FC236}">
                <a16:creationId xmlns:a16="http://schemas.microsoft.com/office/drawing/2014/main" id="{811EA6B6-2183-B646-B182-236A92F8EC0B}"/>
              </a:ext>
            </a:extLst>
          </p:cNvPr>
          <p:cNvSpPr>
            <a:spLocks noGrp="1"/>
          </p:cNvSpPr>
          <p:nvPr>
            <p:ph idx="1"/>
          </p:nvPr>
        </p:nvSpPr>
        <p:spPr>
          <a:xfrm>
            <a:off x="838200" y="1825625"/>
            <a:ext cx="9448800" cy="4907684"/>
          </a:xfrm>
        </p:spPr>
        <p:txBody>
          <a:bodyPr>
            <a:normAutofit fontScale="92500" lnSpcReduction="20000"/>
          </a:bodyPr>
          <a:lstStyle/>
          <a:p>
            <a:r>
              <a:rPr lang="en-GB" dirty="0"/>
              <a:t>Parameters: </a:t>
            </a:r>
          </a:p>
          <a:p>
            <a:pPr lvl="1"/>
            <a:r>
              <a:rPr lang="en-GB" dirty="0"/>
              <a:t>Mean &amp; SD of noise distribution</a:t>
            </a:r>
          </a:p>
          <a:p>
            <a:pPr lvl="1"/>
            <a:r>
              <a:rPr lang="en-GB" dirty="0"/>
              <a:t>Mean &amp; SD of signal distribution</a:t>
            </a:r>
          </a:p>
          <a:p>
            <a:pPr lvl="1"/>
            <a:r>
              <a:rPr lang="en-GB" dirty="0"/>
              <a:t>Criterion</a:t>
            </a:r>
          </a:p>
          <a:p>
            <a:r>
              <a:rPr lang="en-GB" dirty="0"/>
              <a:t>Given some parameter values we can </a:t>
            </a:r>
            <a:r>
              <a:rPr lang="en-GB" b="1" dirty="0"/>
              <a:t>generate predictions </a:t>
            </a:r>
          </a:p>
          <a:p>
            <a:pPr lvl="1"/>
            <a:r>
              <a:rPr lang="en-GB" dirty="0"/>
              <a:t>We can thus </a:t>
            </a:r>
            <a:r>
              <a:rPr lang="en-GB" b="1" dirty="0"/>
              <a:t>estimate the model’s parameters </a:t>
            </a:r>
            <a:r>
              <a:rPr lang="en-GB" dirty="0"/>
              <a:t>from observed data</a:t>
            </a:r>
          </a:p>
          <a:p>
            <a:pPr lvl="1"/>
            <a:endParaRPr lang="en-GB" dirty="0"/>
          </a:p>
          <a:p>
            <a:r>
              <a:rPr lang="en-GB" b="1" dirty="0"/>
              <a:t>Note: </a:t>
            </a:r>
            <a:r>
              <a:rPr lang="en-GB" dirty="0"/>
              <a:t>All that matters is the distance between the distributions (not the actual means)</a:t>
            </a:r>
          </a:p>
          <a:p>
            <a:pPr lvl="1"/>
            <a:r>
              <a:rPr lang="en-GB" dirty="0"/>
              <a:t>So we reparametrize in terms of this distance (i.e., sensitivity/d-prime)</a:t>
            </a:r>
          </a:p>
          <a:p>
            <a:pPr lvl="1"/>
            <a:r>
              <a:rPr lang="en-GB" dirty="0"/>
              <a:t>Computed as: 𝑑′ = 𝑍(𝐻𝑅) − 𝑍(𝐹𝐴)</a:t>
            </a:r>
          </a:p>
          <a:p>
            <a:pPr lvl="2"/>
            <a:r>
              <a:rPr lang="en-GB" dirty="0"/>
              <a:t>Z(P) is the inverse cumulative distribution function of a normal distribution</a:t>
            </a:r>
          </a:p>
          <a:p>
            <a:pPr lvl="2"/>
            <a:r>
              <a:rPr lang="en-GB" dirty="0"/>
              <a:t>This is only true if we assume that the variance of the signal and the noise distribution both equal 1</a:t>
            </a:r>
          </a:p>
          <a:p>
            <a:pPr lvl="2"/>
            <a:r>
              <a:rPr lang="en-GB" dirty="0"/>
              <a:t>If we assume different variance, then we need to alter the computation to account for that assumption</a:t>
            </a:r>
            <a:endParaRPr lang="en-NL" dirty="0"/>
          </a:p>
        </p:txBody>
      </p:sp>
      <p:pic>
        <p:nvPicPr>
          <p:cNvPr id="5" name="Picture 4" descr="A picture containing drawing&#10;&#10;Description automatically generated">
            <a:extLst>
              <a:ext uri="{FF2B5EF4-FFF2-40B4-BE49-F238E27FC236}">
                <a16:creationId xmlns:a16="http://schemas.microsoft.com/office/drawing/2014/main" id="{22CE048B-05F4-924D-83C6-234B7EED67E8}"/>
              </a:ext>
            </a:extLst>
          </p:cNvPr>
          <p:cNvPicPr>
            <a:picLocks noChangeAspect="1"/>
          </p:cNvPicPr>
          <p:nvPr/>
        </p:nvPicPr>
        <p:blipFill>
          <a:blip r:embed="rId3"/>
          <a:stretch>
            <a:fillRect/>
          </a:stretch>
        </p:blipFill>
        <p:spPr>
          <a:xfrm>
            <a:off x="6903720" y="267088"/>
            <a:ext cx="4695190" cy="2740457"/>
          </a:xfrm>
          <a:prstGeom prst="rect">
            <a:avLst/>
          </a:prstGeom>
        </p:spPr>
      </p:pic>
    </p:spTree>
    <p:extLst>
      <p:ext uri="{BB962C8B-B14F-4D97-AF65-F5344CB8AC3E}">
        <p14:creationId xmlns:p14="http://schemas.microsoft.com/office/powerpoint/2010/main" val="4138455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CC763-8B72-334B-A015-DE282F80E603}"/>
              </a:ext>
            </a:extLst>
          </p:cNvPr>
          <p:cNvSpPr>
            <a:spLocks noGrp="1"/>
          </p:cNvSpPr>
          <p:nvPr>
            <p:ph type="title"/>
          </p:nvPr>
        </p:nvSpPr>
        <p:spPr/>
        <p:txBody>
          <a:bodyPr/>
          <a:lstStyle/>
          <a:p>
            <a:r>
              <a:rPr lang="en-NL" dirty="0"/>
              <a:t>Limitations of SDT</a:t>
            </a:r>
          </a:p>
        </p:txBody>
      </p:sp>
      <p:sp>
        <p:nvSpPr>
          <p:cNvPr id="3" name="Content Placeholder 2">
            <a:extLst>
              <a:ext uri="{FF2B5EF4-FFF2-40B4-BE49-F238E27FC236}">
                <a16:creationId xmlns:a16="http://schemas.microsoft.com/office/drawing/2014/main" id="{AC9DF7DD-73AD-AB48-BAAC-48AC9E6E5FFA}"/>
              </a:ext>
            </a:extLst>
          </p:cNvPr>
          <p:cNvSpPr>
            <a:spLocks noGrp="1"/>
          </p:cNvSpPr>
          <p:nvPr>
            <p:ph idx="1"/>
          </p:nvPr>
        </p:nvSpPr>
        <p:spPr>
          <a:xfrm>
            <a:off x="838200" y="1690688"/>
            <a:ext cx="10515600" cy="4802187"/>
          </a:xfrm>
        </p:spPr>
        <p:txBody>
          <a:bodyPr>
            <a:normAutofit lnSpcReduction="10000"/>
          </a:bodyPr>
          <a:lstStyle/>
          <a:p>
            <a:r>
              <a:rPr lang="en-GB" dirty="0"/>
              <a:t>SDT explains HR/FA in terms of cognitive parameters</a:t>
            </a:r>
          </a:p>
          <a:p>
            <a:r>
              <a:rPr lang="en-GB" dirty="0"/>
              <a:t>However, </a:t>
            </a:r>
            <a:r>
              <a:rPr lang="en-GB" b="1" dirty="0"/>
              <a:t>SDT does not explain RT</a:t>
            </a:r>
          </a:p>
          <a:p>
            <a:pPr lvl="1"/>
            <a:r>
              <a:rPr lang="en-GB" dirty="0"/>
              <a:t>Behaviour takes time</a:t>
            </a:r>
          </a:p>
          <a:p>
            <a:pPr lvl="1"/>
            <a:r>
              <a:rPr lang="en-GB" dirty="0"/>
              <a:t>Model </a:t>
            </a:r>
            <a:r>
              <a:rPr lang="en-GB" b="1" dirty="0"/>
              <a:t>mimicry</a:t>
            </a:r>
            <a:r>
              <a:rPr lang="en-GB" dirty="0"/>
              <a:t> - many different models can accurately predict HR and FA</a:t>
            </a:r>
          </a:p>
          <a:p>
            <a:pPr lvl="1"/>
            <a:r>
              <a:rPr lang="en-GB" b="1" dirty="0"/>
              <a:t>Trade-offs</a:t>
            </a:r>
            <a:r>
              <a:rPr lang="en-GB" dirty="0"/>
              <a:t> between bias and sensitivity affect response time (i.e., speed-accuracy trade-off)</a:t>
            </a:r>
          </a:p>
          <a:p>
            <a:r>
              <a:rPr lang="en-GB" dirty="0"/>
              <a:t>So we need a model that allows independent variation of sensitivity and bias but </a:t>
            </a:r>
            <a:r>
              <a:rPr lang="en-GB" b="1" dirty="0"/>
              <a:t>also predicts RT</a:t>
            </a:r>
          </a:p>
          <a:p>
            <a:pPr lvl="1"/>
            <a:r>
              <a:rPr lang="en-GB" dirty="0"/>
              <a:t>Mean RT is not enough (predicting similar mean RTs is relatively easy)</a:t>
            </a:r>
          </a:p>
          <a:p>
            <a:pPr lvl="1"/>
            <a:r>
              <a:rPr lang="en-GB" dirty="0"/>
              <a:t>However, RT distributions provide a lot more information than mean RTs (e.g., the position of the leading edge, the mean/median, the amount of skew)</a:t>
            </a:r>
          </a:p>
          <a:p>
            <a:pPr lvl="1"/>
            <a:r>
              <a:rPr lang="en-GB" dirty="0"/>
              <a:t>All of these factors can be used to differentiate different models</a:t>
            </a:r>
          </a:p>
          <a:p>
            <a:pPr lvl="1"/>
            <a:r>
              <a:rPr lang="en-GB" dirty="0"/>
              <a:t>We want to make use of </a:t>
            </a:r>
            <a:r>
              <a:rPr lang="en-GB" b="1" dirty="0"/>
              <a:t>as much information in the data as possible</a:t>
            </a:r>
          </a:p>
        </p:txBody>
      </p:sp>
    </p:spTree>
    <p:extLst>
      <p:ext uri="{BB962C8B-B14F-4D97-AF65-F5344CB8AC3E}">
        <p14:creationId xmlns:p14="http://schemas.microsoft.com/office/powerpoint/2010/main" val="4207007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9ADF5-6DBE-7F41-B022-7D00E5601A22}"/>
              </a:ext>
            </a:extLst>
          </p:cNvPr>
          <p:cNvSpPr>
            <a:spLocks noGrp="1"/>
          </p:cNvSpPr>
          <p:nvPr>
            <p:ph type="title"/>
          </p:nvPr>
        </p:nvSpPr>
        <p:spPr/>
        <p:txBody>
          <a:bodyPr/>
          <a:lstStyle/>
          <a:p>
            <a:r>
              <a:rPr lang="en-NL" dirty="0"/>
              <a:t>What we still need to explain…</a:t>
            </a:r>
          </a:p>
        </p:txBody>
      </p:sp>
      <p:sp>
        <p:nvSpPr>
          <p:cNvPr id="3" name="Content Placeholder 2">
            <a:extLst>
              <a:ext uri="{FF2B5EF4-FFF2-40B4-BE49-F238E27FC236}">
                <a16:creationId xmlns:a16="http://schemas.microsoft.com/office/drawing/2014/main" id="{4BF99E02-4170-2E47-B2D1-6138C70792A0}"/>
              </a:ext>
            </a:extLst>
          </p:cNvPr>
          <p:cNvSpPr>
            <a:spLocks noGrp="1"/>
          </p:cNvSpPr>
          <p:nvPr>
            <p:ph idx="1"/>
          </p:nvPr>
        </p:nvSpPr>
        <p:spPr>
          <a:xfrm>
            <a:off x="838200" y="1825625"/>
            <a:ext cx="10515600" cy="4667250"/>
          </a:xfrm>
        </p:spPr>
        <p:txBody>
          <a:bodyPr>
            <a:normAutofit/>
          </a:bodyPr>
          <a:lstStyle/>
          <a:p>
            <a:r>
              <a:rPr lang="en-GB" dirty="0"/>
              <a:t>Speed-accuracy trade-off</a:t>
            </a:r>
          </a:p>
          <a:p>
            <a:pPr lvl="1"/>
            <a:r>
              <a:rPr lang="en-GB" dirty="0"/>
              <a:t> People can choose to respond faster (but with lower accuracy)</a:t>
            </a:r>
          </a:p>
          <a:p>
            <a:pPr lvl="1"/>
            <a:r>
              <a:rPr lang="en-GB" dirty="0"/>
              <a:t> People can choose to respond more accurately (but with slower speed)</a:t>
            </a:r>
          </a:p>
          <a:p>
            <a:r>
              <a:rPr lang="en-GB" dirty="0"/>
              <a:t>One property of RTs that has proven to be very difficult to explain is the very large difference in RT between the speed-emphasis and accuracy-emphasis conditions</a:t>
            </a:r>
          </a:p>
          <a:p>
            <a:pPr lvl="1"/>
            <a:r>
              <a:rPr lang="en-GB" dirty="0"/>
              <a:t>Mean RT </a:t>
            </a:r>
            <a:r>
              <a:rPr lang="en-GB" b="1" dirty="0"/>
              <a:t>more than doubles </a:t>
            </a:r>
            <a:r>
              <a:rPr lang="en-GB" dirty="0"/>
              <a:t>when people are instructed to be more accurate rather than instructed to be faster</a:t>
            </a:r>
          </a:p>
          <a:p>
            <a:pPr lvl="1"/>
            <a:r>
              <a:rPr lang="en-GB" dirty="0"/>
              <a:t>Accuracy only changes by &lt; 10%</a:t>
            </a:r>
          </a:p>
        </p:txBody>
      </p:sp>
    </p:spTree>
    <p:extLst>
      <p:ext uri="{BB962C8B-B14F-4D97-AF65-F5344CB8AC3E}">
        <p14:creationId xmlns:p14="http://schemas.microsoft.com/office/powerpoint/2010/main" val="3594725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7DEEB-1454-CB46-AFBF-AD3DB2E5B64A}"/>
              </a:ext>
            </a:extLst>
          </p:cNvPr>
          <p:cNvSpPr>
            <a:spLocks noGrp="1"/>
          </p:cNvSpPr>
          <p:nvPr>
            <p:ph type="title"/>
          </p:nvPr>
        </p:nvSpPr>
        <p:spPr/>
        <p:txBody>
          <a:bodyPr/>
          <a:lstStyle/>
          <a:p>
            <a:r>
              <a:rPr lang="en-NL" dirty="0"/>
              <a:t>What we still need to explain…</a:t>
            </a:r>
          </a:p>
        </p:txBody>
      </p:sp>
      <p:sp>
        <p:nvSpPr>
          <p:cNvPr id="3" name="Content Placeholder 2">
            <a:extLst>
              <a:ext uri="{FF2B5EF4-FFF2-40B4-BE49-F238E27FC236}">
                <a16:creationId xmlns:a16="http://schemas.microsoft.com/office/drawing/2014/main" id="{48DA8DB0-C6F1-FA47-B64F-EDEEF159D9FC}"/>
              </a:ext>
            </a:extLst>
          </p:cNvPr>
          <p:cNvSpPr>
            <a:spLocks noGrp="1"/>
          </p:cNvSpPr>
          <p:nvPr>
            <p:ph idx="1"/>
          </p:nvPr>
        </p:nvSpPr>
        <p:spPr>
          <a:xfrm>
            <a:off x="838200" y="1690688"/>
            <a:ext cx="10515600" cy="4992745"/>
          </a:xfrm>
        </p:spPr>
        <p:txBody>
          <a:bodyPr>
            <a:normAutofit lnSpcReduction="10000"/>
          </a:bodyPr>
          <a:lstStyle/>
          <a:p>
            <a:r>
              <a:rPr lang="en-GB" dirty="0"/>
              <a:t>Crossover pattern of correct and error RTs</a:t>
            </a:r>
          </a:p>
          <a:p>
            <a:pPr lvl="1"/>
            <a:r>
              <a:rPr lang="en-GB" dirty="0"/>
              <a:t>Under accuracy instructions (or when decisions are hard to make)</a:t>
            </a:r>
            <a:r>
              <a:rPr lang="en-GB" b="1" dirty="0"/>
              <a:t> errors are slower </a:t>
            </a:r>
            <a:r>
              <a:rPr lang="en-GB" dirty="0"/>
              <a:t>than correct responses </a:t>
            </a:r>
          </a:p>
          <a:p>
            <a:pPr lvl="1"/>
            <a:r>
              <a:rPr lang="en-GB" dirty="0"/>
              <a:t>Under speeded instructions (or when decisions are easy) </a:t>
            </a:r>
            <a:r>
              <a:rPr lang="en-GB" b="1" dirty="0"/>
              <a:t>errors are faster </a:t>
            </a:r>
            <a:r>
              <a:rPr lang="en-GB" dirty="0"/>
              <a:t>than correct responses</a:t>
            </a:r>
          </a:p>
          <a:p>
            <a:r>
              <a:rPr lang="en-GB" dirty="0"/>
              <a:t>This crossover pattern has also been observed by others and has proven difficult to model</a:t>
            </a:r>
          </a:p>
          <a:p>
            <a:pPr lvl="1"/>
            <a:r>
              <a:rPr lang="en-GB" dirty="0"/>
              <a:t>See Luce (1986) for a summary</a:t>
            </a:r>
          </a:p>
          <a:p>
            <a:r>
              <a:rPr lang="en-GB" dirty="0"/>
              <a:t>In summary, a model of choice-RT must be able to predict:</a:t>
            </a:r>
          </a:p>
          <a:p>
            <a:pPr lvl="1"/>
            <a:r>
              <a:rPr lang="en-GB" dirty="0"/>
              <a:t>Choices </a:t>
            </a:r>
            <a:r>
              <a:rPr lang="en-GB" i="1" dirty="0"/>
              <a:t>and</a:t>
            </a:r>
            <a:r>
              <a:rPr lang="en-GB" dirty="0"/>
              <a:t> response times</a:t>
            </a:r>
          </a:p>
          <a:p>
            <a:pPr lvl="1"/>
            <a:r>
              <a:rPr lang="en-GB" dirty="0"/>
              <a:t>Skewed shape of RT distributions</a:t>
            </a:r>
          </a:p>
          <a:p>
            <a:pPr lvl="1"/>
            <a:r>
              <a:rPr lang="en-GB" dirty="0"/>
              <a:t>Speed-accuracy trade-off</a:t>
            </a:r>
          </a:p>
          <a:p>
            <a:pPr lvl="1"/>
            <a:r>
              <a:rPr lang="en-GB" dirty="0"/>
              <a:t>Cross-over pattern of correct/error RTs</a:t>
            </a:r>
            <a:endParaRPr lang="en-NL" dirty="0"/>
          </a:p>
        </p:txBody>
      </p:sp>
    </p:spTree>
    <p:extLst>
      <p:ext uri="{BB962C8B-B14F-4D97-AF65-F5344CB8AC3E}">
        <p14:creationId xmlns:p14="http://schemas.microsoft.com/office/powerpoint/2010/main" val="1246596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DA3EF-8741-FD4F-AA7C-6EAE1E0365D3}"/>
              </a:ext>
            </a:extLst>
          </p:cNvPr>
          <p:cNvSpPr>
            <a:spLocks noGrp="1"/>
          </p:cNvSpPr>
          <p:nvPr>
            <p:ph type="title"/>
          </p:nvPr>
        </p:nvSpPr>
        <p:spPr/>
        <p:txBody>
          <a:bodyPr/>
          <a:lstStyle/>
          <a:p>
            <a:r>
              <a:rPr lang="en-NL" dirty="0"/>
              <a:t>Extending SDT to the time domain</a:t>
            </a:r>
          </a:p>
        </p:txBody>
      </p:sp>
      <p:pic>
        <p:nvPicPr>
          <p:cNvPr id="5" name="Content Placeholder 4" descr="A close up of a logo&#10;&#10;Description automatically generated">
            <a:extLst>
              <a:ext uri="{FF2B5EF4-FFF2-40B4-BE49-F238E27FC236}">
                <a16:creationId xmlns:a16="http://schemas.microsoft.com/office/drawing/2014/main" id="{28AC345E-7944-9B4C-9292-00174A53854F}"/>
              </a:ext>
            </a:extLst>
          </p:cNvPr>
          <p:cNvPicPr>
            <a:picLocks noGrp="1" noChangeAspect="1"/>
          </p:cNvPicPr>
          <p:nvPr>
            <p:ph idx="1"/>
          </p:nvPr>
        </p:nvPicPr>
        <p:blipFill rotWithShape="1">
          <a:blip r:embed="rId3"/>
          <a:srcRect l="10601" t="32643" r="9830" b="15127"/>
          <a:stretch/>
        </p:blipFill>
        <p:spPr>
          <a:xfrm>
            <a:off x="1228726" y="3028951"/>
            <a:ext cx="6129338" cy="2686050"/>
          </a:xfrm>
        </p:spPr>
      </p:pic>
      <p:sp>
        <p:nvSpPr>
          <p:cNvPr id="6" name="Rectangle 5">
            <a:extLst>
              <a:ext uri="{FF2B5EF4-FFF2-40B4-BE49-F238E27FC236}">
                <a16:creationId xmlns:a16="http://schemas.microsoft.com/office/drawing/2014/main" id="{F71EFC90-87BB-A842-8BF3-C0D2336277B8}"/>
              </a:ext>
            </a:extLst>
          </p:cNvPr>
          <p:cNvSpPr/>
          <p:nvPr/>
        </p:nvSpPr>
        <p:spPr>
          <a:xfrm>
            <a:off x="2178424" y="2634343"/>
            <a:ext cx="968188" cy="1019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7" name="Rectangle 6">
            <a:extLst>
              <a:ext uri="{FF2B5EF4-FFF2-40B4-BE49-F238E27FC236}">
                <a16:creationId xmlns:a16="http://schemas.microsoft.com/office/drawing/2014/main" id="{C45F9DE0-A305-9A45-8CE5-2774CB1D76AE}"/>
              </a:ext>
            </a:extLst>
          </p:cNvPr>
          <p:cNvSpPr/>
          <p:nvPr/>
        </p:nvSpPr>
        <p:spPr>
          <a:xfrm>
            <a:off x="5146862" y="2634342"/>
            <a:ext cx="968188" cy="1019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cxnSp>
        <p:nvCxnSpPr>
          <p:cNvPr id="8" name="Straight Connector 7">
            <a:extLst>
              <a:ext uri="{FF2B5EF4-FFF2-40B4-BE49-F238E27FC236}">
                <a16:creationId xmlns:a16="http://schemas.microsoft.com/office/drawing/2014/main" id="{0FA79472-FBD9-994F-909C-8A328F77CC1B}"/>
              </a:ext>
            </a:extLst>
          </p:cNvPr>
          <p:cNvCxnSpPr>
            <a:cxnSpLocks/>
          </p:cNvCxnSpPr>
          <p:nvPr/>
        </p:nvCxnSpPr>
        <p:spPr>
          <a:xfrm>
            <a:off x="4393408" y="3028951"/>
            <a:ext cx="0" cy="2571749"/>
          </a:xfrm>
          <a:prstGeom prst="line">
            <a:avLst/>
          </a:prstGeom>
          <a:ln w="44450">
            <a:solidFill>
              <a:schemeClr val="tx1"/>
            </a:solidFill>
            <a:prstDash val="dash"/>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AC7B3A6C-13BA-4E4A-AB9F-AA0F3C4F149F}"/>
              </a:ext>
            </a:extLst>
          </p:cNvPr>
          <p:cNvSpPr txBox="1"/>
          <p:nvPr/>
        </p:nvSpPr>
        <p:spPr>
          <a:xfrm>
            <a:off x="838200" y="1654841"/>
            <a:ext cx="10515600" cy="830997"/>
          </a:xfrm>
          <a:prstGeom prst="rect">
            <a:avLst/>
          </a:prstGeom>
          <a:noFill/>
        </p:spPr>
        <p:txBody>
          <a:bodyPr wrap="square" rtlCol="0">
            <a:spAutoFit/>
          </a:bodyPr>
          <a:lstStyle/>
          <a:p>
            <a:pPr marL="285750" indent="-285750">
              <a:buFont typeface="Arial" panose="020B0604020202020204" pitchFamily="34" charset="0"/>
              <a:buChar char="•"/>
            </a:pPr>
            <a:r>
              <a:rPr lang="en-GB" sz="2400" dirty="0"/>
              <a:t>In traditional SDT we sample just once and whichever side of the response criterion our sample falls on, we emit the associated response</a:t>
            </a:r>
            <a:endParaRPr lang="en-NL" sz="2400" dirty="0"/>
          </a:p>
        </p:txBody>
      </p:sp>
      <p:sp>
        <p:nvSpPr>
          <p:cNvPr id="15" name="TextBox 14">
            <a:extLst>
              <a:ext uri="{FF2B5EF4-FFF2-40B4-BE49-F238E27FC236}">
                <a16:creationId xmlns:a16="http://schemas.microsoft.com/office/drawing/2014/main" id="{0119EA90-8B7A-854D-B73C-3F049A376FBF}"/>
              </a:ext>
            </a:extLst>
          </p:cNvPr>
          <p:cNvSpPr txBox="1"/>
          <p:nvPr/>
        </p:nvSpPr>
        <p:spPr>
          <a:xfrm>
            <a:off x="7859486" y="3028951"/>
            <a:ext cx="3701143" cy="2862322"/>
          </a:xfrm>
          <a:prstGeom prst="rect">
            <a:avLst/>
          </a:prstGeom>
          <a:noFill/>
        </p:spPr>
        <p:txBody>
          <a:bodyPr wrap="square" rtlCol="0">
            <a:spAutoFit/>
          </a:bodyPr>
          <a:lstStyle/>
          <a:p>
            <a:pPr marL="285750" indent="-285750">
              <a:buFont typeface="Arial" panose="020B0604020202020204" pitchFamily="34" charset="0"/>
              <a:buChar char="•"/>
            </a:pPr>
            <a:r>
              <a:rPr lang="en-GB" sz="2000" dirty="0"/>
              <a:t>When samples fall above the criterion, the observer responds ‘signal’ (or whatever response is associated with that distribution)</a:t>
            </a:r>
          </a:p>
          <a:p>
            <a:pPr marL="285750" indent="-285750">
              <a:buFont typeface="Arial" panose="020B0604020202020204" pitchFamily="34" charset="0"/>
              <a:buChar char="•"/>
            </a:pPr>
            <a:endParaRPr lang="en-NL" sz="2000" dirty="0"/>
          </a:p>
          <a:p>
            <a:pPr marL="285750" indent="-285750">
              <a:buFont typeface="Arial" panose="020B0604020202020204" pitchFamily="34" charset="0"/>
              <a:buChar char="•"/>
            </a:pPr>
            <a:r>
              <a:rPr lang="en-GB" sz="2000" dirty="0"/>
              <a:t>When samples fall below the criterion, the observer responds 'noise' </a:t>
            </a:r>
            <a:endParaRPr lang="en-NL" sz="2000" dirty="0"/>
          </a:p>
        </p:txBody>
      </p:sp>
      <p:sp>
        <p:nvSpPr>
          <p:cNvPr id="16" name="Oval 15">
            <a:extLst>
              <a:ext uri="{FF2B5EF4-FFF2-40B4-BE49-F238E27FC236}">
                <a16:creationId xmlns:a16="http://schemas.microsoft.com/office/drawing/2014/main" id="{E02693D9-7E46-2C4B-A795-B3D032CB1074}"/>
              </a:ext>
            </a:extLst>
          </p:cNvPr>
          <p:cNvSpPr/>
          <p:nvPr/>
        </p:nvSpPr>
        <p:spPr>
          <a:xfrm>
            <a:off x="5140853" y="5399313"/>
            <a:ext cx="324000" cy="3240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Oval 16">
            <a:extLst>
              <a:ext uri="{FF2B5EF4-FFF2-40B4-BE49-F238E27FC236}">
                <a16:creationId xmlns:a16="http://schemas.microsoft.com/office/drawing/2014/main" id="{2A85F199-6CC1-1D4C-8674-07401DFD283D}"/>
              </a:ext>
            </a:extLst>
          </p:cNvPr>
          <p:cNvSpPr/>
          <p:nvPr/>
        </p:nvSpPr>
        <p:spPr>
          <a:xfrm>
            <a:off x="3457537" y="5391001"/>
            <a:ext cx="324000" cy="324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3234684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animBg="1"/>
      <p:bldP spid="1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DA3EF-8741-FD4F-AA7C-6EAE1E0365D3}"/>
              </a:ext>
            </a:extLst>
          </p:cNvPr>
          <p:cNvSpPr>
            <a:spLocks noGrp="1"/>
          </p:cNvSpPr>
          <p:nvPr>
            <p:ph type="title"/>
          </p:nvPr>
        </p:nvSpPr>
        <p:spPr/>
        <p:txBody>
          <a:bodyPr/>
          <a:lstStyle/>
          <a:p>
            <a:r>
              <a:rPr lang="en-NL" dirty="0"/>
              <a:t>Extending SDT to the time domain</a:t>
            </a:r>
          </a:p>
        </p:txBody>
      </p:sp>
      <p:pic>
        <p:nvPicPr>
          <p:cNvPr id="5" name="Content Placeholder 4" descr="A close up of a logo&#10;&#10;Description automatically generated">
            <a:extLst>
              <a:ext uri="{FF2B5EF4-FFF2-40B4-BE49-F238E27FC236}">
                <a16:creationId xmlns:a16="http://schemas.microsoft.com/office/drawing/2014/main" id="{28AC345E-7944-9B4C-9292-00174A53854F}"/>
              </a:ext>
            </a:extLst>
          </p:cNvPr>
          <p:cNvPicPr>
            <a:picLocks noGrp="1" noChangeAspect="1"/>
          </p:cNvPicPr>
          <p:nvPr>
            <p:ph idx="1"/>
          </p:nvPr>
        </p:nvPicPr>
        <p:blipFill rotWithShape="1">
          <a:blip r:embed="rId3"/>
          <a:srcRect l="10601" t="32643" r="9830" b="15127"/>
          <a:stretch/>
        </p:blipFill>
        <p:spPr>
          <a:xfrm>
            <a:off x="1228726" y="3028951"/>
            <a:ext cx="6129338" cy="2686050"/>
          </a:xfrm>
        </p:spPr>
      </p:pic>
      <p:sp>
        <p:nvSpPr>
          <p:cNvPr id="6" name="Rectangle 5">
            <a:extLst>
              <a:ext uri="{FF2B5EF4-FFF2-40B4-BE49-F238E27FC236}">
                <a16:creationId xmlns:a16="http://schemas.microsoft.com/office/drawing/2014/main" id="{F71EFC90-87BB-A842-8BF3-C0D2336277B8}"/>
              </a:ext>
            </a:extLst>
          </p:cNvPr>
          <p:cNvSpPr/>
          <p:nvPr/>
        </p:nvSpPr>
        <p:spPr>
          <a:xfrm>
            <a:off x="2178424" y="2634343"/>
            <a:ext cx="968188" cy="1019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7" name="Rectangle 6">
            <a:extLst>
              <a:ext uri="{FF2B5EF4-FFF2-40B4-BE49-F238E27FC236}">
                <a16:creationId xmlns:a16="http://schemas.microsoft.com/office/drawing/2014/main" id="{C45F9DE0-A305-9A45-8CE5-2774CB1D76AE}"/>
              </a:ext>
            </a:extLst>
          </p:cNvPr>
          <p:cNvSpPr/>
          <p:nvPr/>
        </p:nvSpPr>
        <p:spPr>
          <a:xfrm>
            <a:off x="5146862" y="2634342"/>
            <a:ext cx="968188" cy="1019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cxnSp>
        <p:nvCxnSpPr>
          <p:cNvPr id="8" name="Straight Connector 7">
            <a:extLst>
              <a:ext uri="{FF2B5EF4-FFF2-40B4-BE49-F238E27FC236}">
                <a16:creationId xmlns:a16="http://schemas.microsoft.com/office/drawing/2014/main" id="{0FA79472-FBD9-994F-909C-8A328F77CC1B}"/>
              </a:ext>
            </a:extLst>
          </p:cNvPr>
          <p:cNvCxnSpPr>
            <a:cxnSpLocks/>
          </p:cNvCxnSpPr>
          <p:nvPr/>
        </p:nvCxnSpPr>
        <p:spPr>
          <a:xfrm>
            <a:off x="4393408" y="3028951"/>
            <a:ext cx="0" cy="2571749"/>
          </a:xfrm>
          <a:prstGeom prst="line">
            <a:avLst/>
          </a:prstGeom>
          <a:ln w="44450">
            <a:solidFill>
              <a:schemeClr val="tx1"/>
            </a:solidFill>
            <a:prstDash val="dash"/>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AC7B3A6C-13BA-4E4A-AB9F-AA0F3C4F149F}"/>
              </a:ext>
            </a:extLst>
          </p:cNvPr>
          <p:cNvSpPr txBox="1"/>
          <p:nvPr/>
        </p:nvSpPr>
        <p:spPr>
          <a:xfrm>
            <a:off x="807790" y="1577464"/>
            <a:ext cx="10864932" cy="1323439"/>
          </a:xfrm>
          <a:prstGeom prst="rect">
            <a:avLst/>
          </a:prstGeom>
          <a:noFill/>
        </p:spPr>
        <p:txBody>
          <a:bodyPr wrap="square" rtlCol="0">
            <a:spAutoFit/>
          </a:bodyPr>
          <a:lstStyle/>
          <a:p>
            <a:pPr marL="285750" indent="-285750">
              <a:buFont typeface="Arial" panose="020B0604020202020204" pitchFamily="34" charset="0"/>
              <a:buChar char="•"/>
            </a:pPr>
            <a:r>
              <a:rPr lang="en-GB" sz="2000" dirty="0"/>
              <a:t>If we assume that </a:t>
            </a:r>
            <a:r>
              <a:rPr lang="en-GB" sz="2000" b="1" dirty="0"/>
              <a:t>we sample multiple times </a:t>
            </a:r>
            <a:r>
              <a:rPr lang="en-GB" sz="2000" dirty="0"/>
              <a:t>rather than responding after a single sample, each sample provides some evidence that the stimulus is drawn from the signal distribution and some evidence that the stimulus is drawn from the noise distribution</a:t>
            </a:r>
          </a:p>
          <a:p>
            <a:pPr marL="285750" indent="-285750">
              <a:buFont typeface="Arial" panose="020B0604020202020204" pitchFamily="34" charset="0"/>
              <a:buChar char="•"/>
            </a:pPr>
            <a:r>
              <a:rPr lang="en-GB" sz="2000" dirty="0"/>
              <a:t>This is known as </a:t>
            </a:r>
            <a:r>
              <a:rPr lang="en-GB" sz="2000" b="1" dirty="0"/>
              <a:t>sequential sampling </a:t>
            </a:r>
            <a:r>
              <a:rPr lang="en-GB" sz="2000" dirty="0"/>
              <a:t>and forms the basis for a very successful class of models</a:t>
            </a:r>
            <a:endParaRPr lang="en-NL" sz="2000" dirty="0"/>
          </a:p>
        </p:txBody>
      </p:sp>
      <p:sp>
        <p:nvSpPr>
          <p:cNvPr id="15" name="TextBox 14">
            <a:extLst>
              <a:ext uri="{FF2B5EF4-FFF2-40B4-BE49-F238E27FC236}">
                <a16:creationId xmlns:a16="http://schemas.microsoft.com/office/drawing/2014/main" id="{0119EA90-8B7A-854D-B73C-3F049A376FBF}"/>
              </a:ext>
            </a:extLst>
          </p:cNvPr>
          <p:cNvSpPr txBox="1"/>
          <p:nvPr/>
        </p:nvSpPr>
        <p:spPr>
          <a:xfrm>
            <a:off x="7859486" y="3028951"/>
            <a:ext cx="3701143" cy="2862322"/>
          </a:xfrm>
          <a:prstGeom prst="rect">
            <a:avLst/>
          </a:prstGeom>
          <a:noFill/>
        </p:spPr>
        <p:txBody>
          <a:bodyPr wrap="square" rtlCol="0">
            <a:spAutoFit/>
          </a:bodyPr>
          <a:lstStyle/>
          <a:p>
            <a:pPr marL="285750" indent="-285750">
              <a:buFont typeface="Arial" panose="020B0604020202020204" pitchFamily="34" charset="0"/>
              <a:buChar char="•"/>
            </a:pPr>
            <a:r>
              <a:rPr lang="en-GB" sz="2000" dirty="0"/>
              <a:t>When samples fall above the criterion, we step towards (i.e., gather evidence for) a ‘signal’ response</a:t>
            </a:r>
          </a:p>
          <a:p>
            <a:pPr marL="285750" indent="-285750">
              <a:buFont typeface="Arial" panose="020B0604020202020204" pitchFamily="34" charset="0"/>
              <a:buChar char="•"/>
            </a:pPr>
            <a:endParaRPr lang="en-NL" sz="2000" dirty="0"/>
          </a:p>
          <a:p>
            <a:pPr marL="285750" indent="-285750">
              <a:buFont typeface="Arial" panose="020B0604020202020204" pitchFamily="34" charset="0"/>
              <a:buChar char="•"/>
            </a:pPr>
            <a:r>
              <a:rPr lang="en-GB" sz="2000" dirty="0"/>
              <a:t>When samples fall below the criterion, we step towards a ‘noise’ response</a:t>
            </a:r>
          </a:p>
          <a:p>
            <a:pPr marL="285750" indent="-285750">
              <a:buFont typeface="Arial" panose="020B0604020202020204" pitchFamily="34" charset="0"/>
              <a:buChar char="•"/>
            </a:pPr>
            <a:endParaRPr lang="en-NL" sz="2000" dirty="0"/>
          </a:p>
        </p:txBody>
      </p:sp>
      <p:sp>
        <p:nvSpPr>
          <p:cNvPr id="16" name="Oval 15">
            <a:extLst>
              <a:ext uri="{FF2B5EF4-FFF2-40B4-BE49-F238E27FC236}">
                <a16:creationId xmlns:a16="http://schemas.microsoft.com/office/drawing/2014/main" id="{E02693D9-7E46-2C4B-A795-B3D032CB1074}"/>
              </a:ext>
            </a:extLst>
          </p:cNvPr>
          <p:cNvSpPr/>
          <p:nvPr/>
        </p:nvSpPr>
        <p:spPr>
          <a:xfrm>
            <a:off x="5140853" y="5399313"/>
            <a:ext cx="324000" cy="3240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Oval 16">
            <a:extLst>
              <a:ext uri="{FF2B5EF4-FFF2-40B4-BE49-F238E27FC236}">
                <a16:creationId xmlns:a16="http://schemas.microsoft.com/office/drawing/2014/main" id="{2A85F199-6CC1-1D4C-8674-07401DFD283D}"/>
              </a:ext>
            </a:extLst>
          </p:cNvPr>
          <p:cNvSpPr/>
          <p:nvPr/>
        </p:nvSpPr>
        <p:spPr>
          <a:xfrm>
            <a:off x="3457537" y="5391001"/>
            <a:ext cx="324000" cy="324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FB9AAA33-BA94-0F45-83F3-ED72FEAF5454}"/>
              </a:ext>
            </a:extLst>
          </p:cNvPr>
          <p:cNvSpPr/>
          <p:nvPr/>
        </p:nvSpPr>
        <p:spPr>
          <a:xfrm>
            <a:off x="5391564" y="5399313"/>
            <a:ext cx="324000" cy="3240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F7710E9F-5267-AA48-ABBE-99047D7E28A8}"/>
              </a:ext>
            </a:extLst>
          </p:cNvPr>
          <p:cNvSpPr/>
          <p:nvPr/>
        </p:nvSpPr>
        <p:spPr>
          <a:xfrm>
            <a:off x="4680413" y="5399313"/>
            <a:ext cx="324000" cy="3240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8" name="Oval 17">
            <a:extLst>
              <a:ext uri="{FF2B5EF4-FFF2-40B4-BE49-F238E27FC236}">
                <a16:creationId xmlns:a16="http://schemas.microsoft.com/office/drawing/2014/main" id="{27944007-1ECB-B74E-A673-B1A2D332C1E5}"/>
              </a:ext>
            </a:extLst>
          </p:cNvPr>
          <p:cNvSpPr/>
          <p:nvPr/>
        </p:nvSpPr>
        <p:spPr>
          <a:xfrm>
            <a:off x="2956115" y="5391001"/>
            <a:ext cx="324000" cy="324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9" name="Oval 18">
            <a:extLst>
              <a:ext uri="{FF2B5EF4-FFF2-40B4-BE49-F238E27FC236}">
                <a16:creationId xmlns:a16="http://schemas.microsoft.com/office/drawing/2014/main" id="{E01BF04D-D38C-D849-A00C-FAE4BD1BE306}"/>
              </a:ext>
            </a:extLst>
          </p:cNvPr>
          <p:cNvSpPr/>
          <p:nvPr/>
        </p:nvSpPr>
        <p:spPr>
          <a:xfrm>
            <a:off x="6054986" y="5399313"/>
            <a:ext cx="324000" cy="3240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0" name="Oval 19">
            <a:extLst>
              <a:ext uri="{FF2B5EF4-FFF2-40B4-BE49-F238E27FC236}">
                <a16:creationId xmlns:a16="http://schemas.microsoft.com/office/drawing/2014/main" id="{46FC8056-9FD8-0342-85B6-4646C66CFD8B}"/>
              </a:ext>
            </a:extLst>
          </p:cNvPr>
          <p:cNvSpPr/>
          <p:nvPr/>
        </p:nvSpPr>
        <p:spPr>
          <a:xfrm>
            <a:off x="4501529" y="5391001"/>
            <a:ext cx="324000" cy="3240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1" name="Oval 20">
            <a:extLst>
              <a:ext uri="{FF2B5EF4-FFF2-40B4-BE49-F238E27FC236}">
                <a16:creationId xmlns:a16="http://schemas.microsoft.com/office/drawing/2014/main" id="{C12ECDB2-8D81-CF41-98C2-F80E06BE890C}"/>
              </a:ext>
            </a:extLst>
          </p:cNvPr>
          <p:cNvSpPr/>
          <p:nvPr/>
        </p:nvSpPr>
        <p:spPr>
          <a:xfrm>
            <a:off x="3732843" y="5391001"/>
            <a:ext cx="324000" cy="324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2" name="Oval 21">
            <a:extLst>
              <a:ext uri="{FF2B5EF4-FFF2-40B4-BE49-F238E27FC236}">
                <a16:creationId xmlns:a16="http://schemas.microsoft.com/office/drawing/2014/main" id="{CD00358F-3DBF-2448-A573-7D3CABD791E2}"/>
              </a:ext>
            </a:extLst>
          </p:cNvPr>
          <p:cNvSpPr/>
          <p:nvPr/>
        </p:nvSpPr>
        <p:spPr>
          <a:xfrm>
            <a:off x="2403170" y="5399313"/>
            <a:ext cx="324000" cy="324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3" name="Oval 22">
            <a:extLst>
              <a:ext uri="{FF2B5EF4-FFF2-40B4-BE49-F238E27FC236}">
                <a16:creationId xmlns:a16="http://schemas.microsoft.com/office/drawing/2014/main" id="{758C49B1-218A-6449-AD6F-EA388A8A243F}"/>
              </a:ext>
            </a:extLst>
          </p:cNvPr>
          <p:cNvSpPr/>
          <p:nvPr/>
        </p:nvSpPr>
        <p:spPr>
          <a:xfrm>
            <a:off x="5582243" y="5411784"/>
            <a:ext cx="324000" cy="3240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4" name="Oval 23">
            <a:extLst>
              <a:ext uri="{FF2B5EF4-FFF2-40B4-BE49-F238E27FC236}">
                <a16:creationId xmlns:a16="http://schemas.microsoft.com/office/drawing/2014/main" id="{2E79D091-22F5-7840-951E-CB65FA2F350F}"/>
              </a:ext>
            </a:extLst>
          </p:cNvPr>
          <p:cNvSpPr/>
          <p:nvPr/>
        </p:nvSpPr>
        <p:spPr>
          <a:xfrm>
            <a:off x="4899967" y="5407625"/>
            <a:ext cx="324000" cy="3240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5" name="Oval 24">
            <a:extLst>
              <a:ext uri="{FF2B5EF4-FFF2-40B4-BE49-F238E27FC236}">
                <a16:creationId xmlns:a16="http://schemas.microsoft.com/office/drawing/2014/main" id="{97735AF8-0110-704E-A612-105A5C795652}"/>
              </a:ext>
            </a:extLst>
          </p:cNvPr>
          <p:cNvSpPr/>
          <p:nvPr/>
        </p:nvSpPr>
        <p:spPr>
          <a:xfrm>
            <a:off x="5916256" y="5407625"/>
            <a:ext cx="324000" cy="3240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 name="TextBox 2">
            <a:extLst>
              <a:ext uri="{FF2B5EF4-FFF2-40B4-BE49-F238E27FC236}">
                <a16:creationId xmlns:a16="http://schemas.microsoft.com/office/drawing/2014/main" id="{76764466-2445-ED4D-81E0-A5CE5416CCB9}"/>
              </a:ext>
            </a:extLst>
          </p:cNvPr>
          <p:cNvSpPr txBox="1"/>
          <p:nvPr/>
        </p:nvSpPr>
        <p:spPr>
          <a:xfrm>
            <a:off x="235852" y="6116538"/>
            <a:ext cx="11638268" cy="400110"/>
          </a:xfrm>
          <a:prstGeom prst="rect">
            <a:avLst/>
          </a:prstGeom>
          <a:noFill/>
        </p:spPr>
        <p:txBody>
          <a:bodyPr wrap="square" rtlCol="0">
            <a:spAutoFit/>
          </a:bodyPr>
          <a:lstStyle/>
          <a:p>
            <a:pPr algn="ctr"/>
            <a:r>
              <a:rPr lang="en-GB" sz="2000" b="1" dirty="0"/>
              <a:t>Assuming that each sample takes time, how many samples do we need before we make a decision?</a:t>
            </a:r>
            <a:endParaRPr lang="en-NL" sz="2000" b="1" dirty="0"/>
          </a:p>
        </p:txBody>
      </p:sp>
    </p:spTree>
    <p:extLst>
      <p:ext uri="{BB962C8B-B14F-4D97-AF65-F5344CB8AC3E}">
        <p14:creationId xmlns:p14="http://schemas.microsoft.com/office/powerpoint/2010/main" val="4139371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1" grpId="0" animBg="1"/>
      <p:bldP spid="12" grpId="0" animBg="1"/>
      <p:bldP spid="18" grpId="0" animBg="1"/>
      <p:bldP spid="19" grpId="0" animBg="1"/>
      <p:bldP spid="20" grpId="0" animBg="1"/>
      <p:bldP spid="21" grpId="0" animBg="1"/>
      <p:bldP spid="22" grpId="0" animBg="1"/>
      <p:bldP spid="23" grpId="0" animBg="1"/>
      <p:bldP spid="24" grpId="0" animBg="1"/>
      <p:bldP spid="25" grpId="0" animBg="1"/>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B8CF1-4437-C64C-8F95-489B3FE93689}"/>
              </a:ext>
            </a:extLst>
          </p:cNvPr>
          <p:cNvSpPr>
            <a:spLocks noGrp="1"/>
          </p:cNvSpPr>
          <p:nvPr>
            <p:ph type="title"/>
          </p:nvPr>
        </p:nvSpPr>
        <p:spPr/>
        <p:txBody>
          <a:bodyPr/>
          <a:lstStyle/>
          <a:p>
            <a:r>
              <a:rPr lang="en-NL" dirty="0"/>
              <a:t>This lecture covers…</a:t>
            </a:r>
          </a:p>
        </p:txBody>
      </p:sp>
      <p:sp>
        <p:nvSpPr>
          <p:cNvPr id="3" name="Content Placeholder 2">
            <a:extLst>
              <a:ext uri="{FF2B5EF4-FFF2-40B4-BE49-F238E27FC236}">
                <a16:creationId xmlns:a16="http://schemas.microsoft.com/office/drawing/2014/main" id="{488D9CD1-E8B3-9A49-8393-0D29FA8029A0}"/>
              </a:ext>
            </a:extLst>
          </p:cNvPr>
          <p:cNvSpPr>
            <a:spLocks noGrp="1"/>
          </p:cNvSpPr>
          <p:nvPr>
            <p:ph idx="1"/>
          </p:nvPr>
        </p:nvSpPr>
        <p:spPr>
          <a:xfrm>
            <a:off x="838200" y="1690688"/>
            <a:ext cx="10515600" cy="4995862"/>
          </a:xfrm>
        </p:spPr>
        <p:txBody>
          <a:bodyPr>
            <a:normAutofit/>
          </a:bodyPr>
          <a:lstStyle/>
          <a:p>
            <a:r>
              <a:rPr lang="en-NL" dirty="0"/>
              <a:t>Introduction to cognitive modelling</a:t>
            </a:r>
          </a:p>
          <a:p>
            <a:pPr lvl="1"/>
            <a:r>
              <a:rPr lang="en-NL" dirty="0"/>
              <a:t>What is a model? Why do we model? What makes a good model? </a:t>
            </a:r>
          </a:p>
          <a:p>
            <a:pPr lvl="1"/>
            <a:r>
              <a:rPr lang="en-NL" dirty="0"/>
              <a:t>Behavioural performance measures and their </a:t>
            </a:r>
            <a:r>
              <a:rPr lang="en-GB" dirty="0"/>
              <a:t>limitation</a:t>
            </a:r>
            <a:r>
              <a:rPr lang="en-NL" dirty="0"/>
              <a:t>s</a:t>
            </a:r>
          </a:p>
          <a:p>
            <a:r>
              <a:rPr lang="en-NL" dirty="0">
                <a:solidFill>
                  <a:schemeClr val="bg1">
                    <a:lumMod val="65000"/>
                  </a:schemeClr>
                </a:solidFill>
              </a:rPr>
              <a:t>Building a cognitive model from the ground up</a:t>
            </a:r>
          </a:p>
          <a:p>
            <a:pPr lvl="1"/>
            <a:r>
              <a:rPr lang="en-NL" dirty="0">
                <a:solidFill>
                  <a:schemeClr val="bg1">
                    <a:lumMod val="65000"/>
                  </a:schemeClr>
                </a:solidFill>
              </a:rPr>
              <a:t>Covers the historical progression from early signal detection theory to current evidence accumulation models</a:t>
            </a:r>
          </a:p>
          <a:p>
            <a:r>
              <a:rPr lang="en-NL" dirty="0">
                <a:solidFill>
                  <a:schemeClr val="bg1">
                    <a:lumMod val="65000"/>
                  </a:schemeClr>
                </a:solidFill>
              </a:rPr>
              <a:t>Example applications in cognitive neuroscience</a:t>
            </a:r>
          </a:p>
          <a:p>
            <a:pPr lvl="1"/>
            <a:r>
              <a:rPr lang="en-NL" dirty="0">
                <a:solidFill>
                  <a:schemeClr val="bg1">
                    <a:lumMod val="65000"/>
                  </a:schemeClr>
                </a:solidFill>
              </a:rPr>
              <a:t>Neural evidence for evidence accumulation</a:t>
            </a:r>
          </a:p>
          <a:p>
            <a:pPr lvl="1"/>
            <a:r>
              <a:rPr lang="en-NL" dirty="0">
                <a:solidFill>
                  <a:schemeClr val="bg1">
                    <a:lumMod val="65000"/>
                  </a:schemeClr>
                </a:solidFill>
              </a:rPr>
              <a:t>Relating model parameters to neuroscientific data</a:t>
            </a:r>
          </a:p>
          <a:p>
            <a:r>
              <a:rPr lang="en-NL" dirty="0">
                <a:solidFill>
                  <a:schemeClr val="bg1">
                    <a:lumMod val="65000"/>
                  </a:schemeClr>
                </a:solidFill>
              </a:rPr>
              <a:t>A (very) brief guide to implementing cognitive models</a:t>
            </a:r>
          </a:p>
          <a:p>
            <a:pPr lvl="1"/>
            <a:r>
              <a:rPr lang="en-NL" dirty="0">
                <a:solidFill>
                  <a:schemeClr val="bg1">
                    <a:lumMod val="65000"/>
                  </a:schemeClr>
                </a:solidFill>
              </a:rPr>
              <a:t>Experimental design, model building, model fitting, model selection</a:t>
            </a:r>
          </a:p>
          <a:p>
            <a:endParaRPr lang="en-NL" dirty="0"/>
          </a:p>
        </p:txBody>
      </p:sp>
    </p:spTree>
    <p:extLst>
      <p:ext uri="{BB962C8B-B14F-4D97-AF65-F5344CB8AC3E}">
        <p14:creationId xmlns:p14="http://schemas.microsoft.com/office/powerpoint/2010/main" val="22315421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19FDC-6479-4B4A-904D-A4920393DF68}"/>
              </a:ext>
            </a:extLst>
          </p:cNvPr>
          <p:cNvSpPr>
            <a:spLocks noGrp="1"/>
          </p:cNvSpPr>
          <p:nvPr>
            <p:ph type="title"/>
          </p:nvPr>
        </p:nvSpPr>
        <p:spPr/>
        <p:txBody>
          <a:bodyPr/>
          <a:lstStyle/>
          <a:p>
            <a:r>
              <a:rPr lang="en-NL" dirty="0"/>
              <a:t>The Random Walk Model</a:t>
            </a:r>
          </a:p>
        </p:txBody>
      </p:sp>
      <p:sp>
        <p:nvSpPr>
          <p:cNvPr id="3" name="Content Placeholder 2">
            <a:extLst>
              <a:ext uri="{FF2B5EF4-FFF2-40B4-BE49-F238E27FC236}">
                <a16:creationId xmlns:a16="http://schemas.microsoft.com/office/drawing/2014/main" id="{546C3A00-42F9-5644-AA6B-2E81DAC4D2CD}"/>
              </a:ext>
            </a:extLst>
          </p:cNvPr>
          <p:cNvSpPr>
            <a:spLocks noGrp="1"/>
          </p:cNvSpPr>
          <p:nvPr>
            <p:ph idx="1"/>
          </p:nvPr>
        </p:nvSpPr>
        <p:spPr>
          <a:xfrm>
            <a:off x="838200" y="1461676"/>
            <a:ext cx="10515600" cy="3159744"/>
          </a:xfrm>
        </p:spPr>
        <p:txBody>
          <a:bodyPr>
            <a:normAutofit fontScale="92500" lnSpcReduction="10000"/>
          </a:bodyPr>
          <a:lstStyle/>
          <a:p>
            <a:r>
              <a:rPr lang="en-GB" dirty="0"/>
              <a:t>Assume we have a counter between two response boundaries (representing ‘signal’ and ‘noise’ responses)</a:t>
            </a:r>
          </a:p>
          <a:p>
            <a:pPr lvl="1"/>
            <a:r>
              <a:rPr lang="en-GB" dirty="0"/>
              <a:t>Boundaries represent the evidence (number of samples) required to trigger the corresponding response </a:t>
            </a:r>
          </a:p>
          <a:p>
            <a:r>
              <a:rPr lang="en-GB" dirty="0"/>
              <a:t>We then accumulate a sample (gather evidence) at each time step and update our counter accordingly</a:t>
            </a:r>
          </a:p>
          <a:p>
            <a:pPr lvl="1"/>
            <a:r>
              <a:rPr lang="en-GB" dirty="0"/>
              <a:t>If the sample falls in the signal portion of the distribution, we take a step toward the signal boundary</a:t>
            </a:r>
          </a:p>
          <a:p>
            <a:pPr lvl="1"/>
            <a:r>
              <a:rPr lang="en-GB" dirty="0"/>
              <a:t>Otherwise, we take a step toward the noise boundary</a:t>
            </a:r>
          </a:p>
        </p:txBody>
      </p:sp>
      <p:pic>
        <p:nvPicPr>
          <p:cNvPr id="21" name="Content Placeholder 4" descr="A close up of a logo&#10;&#10;Description automatically generated">
            <a:extLst>
              <a:ext uri="{FF2B5EF4-FFF2-40B4-BE49-F238E27FC236}">
                <a16:creationId xmlns:a16="http://schemas.microsoft.com/office/drawing/2014/main" id="{08BFD813-B2FC-A348-8FCE-165FEDAF4FB0}"/>
              </a:ext>
            </a:extLst>
          </p:cNvPr>
          <p:cNvPicPr>
            <a:picLocks noChangeAspect="1"/>
          </p:cNvPicPr>
          <p:nvPr/>
        </p:nvPicPr>
        <p:blipFill rotWithShape="1">
          <a:blip r:embed="rId3"/>
          <a:srcRect l="10601" t="32643" r="9830" b="15127"/>
          <a:stretch/>
        </p:blipFill>
        <p:spPr>
          <a:xfrm>
            <a:off x="544498" y="5002671"/>
            <a:ext cx="3746368" cy="1641765"/>
          </a:xfrm>
          <a:prstGeom prst="rect">
            <a:avLst/>
          </a:prstGeom>
        </p:spPr>
      </p:pic>
      <p:sp>
        <p:nvSpPr>
          <p:cNvPr id="22" name="Rectangle 21">
            <a:extLst>
              <a:ext uri="{FF2B5EF4-FFF2-40B4-BE49-F238E27FC236}">
                <a16:creationId xmlns:a16="http://schemas.microsoft.com/office/drawing/2014/main" id="{FC0F0C9C-3838-E541-8DC6-14394C82CE88}"/>
              </a:ext>
            </a:extLst>
          </p:cNvPr>
          <p:cNvSpPr/>
          <p:nvPr/>
        </p:nvSpPr>
        <p:spPr>
          <a:xfrm>
            <a:off x="1221104" y="4824148"/>
            <a:ext cx="462449" cy="623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3" name="Rectangle 22">
            <a:extLst>
              <a:ext uri="{FF2B5EF4-FFF2-40B4-BE49-F238E27FC236}">
                <a16:creationId xmlns:a16="http://schemas.microsoft.com/office/drawing/2014/main" id="{2F39AAFB-E438-CF41-BDD8-C6A37C76D316}"/>
              </a:ext>
            </a:extLst>
          </p:cNvPr>
          <p:cNvSpPr/>
          <p:nvPr/>
        </p:nvSpPr>
        <p:spPr>
          <a:xfrm>
            <a:off x="2947274" y="4773148"/>
            <a:ext cx="462449" cy="623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cxnSp>
        <p:nvCxnSpPr>
          <p:cNvPr id="24" name="Straight Connector 23">
            <a:extLst>
              <a:ext uri="{FF2B5EF4-FFF2-40B4-BE49-F238E27FC236}">
                <a16:creationId xmlns:a16="http://schemas.microsoft.com/office/drawing/2014/main" id="{2A95FE0A-080D-CB4C-A9F3-33E1966D786F}"/>
              </a:ext>
            </a:extLst>
          </p:cNvPr>
          <p:cNvCxnSpPr>
            <a:cxnSpLocks/>
          </p:cNvCxnSpPr>
          <p:nvPr/>
        </p:nvCxnSpPr>
        <p:spPr>
          <a:xfrm>
            <a:off x="2475077" y="4986047"/>
            <a:ext cx="0" cy="1571902"/>
          </a:xfrm>
          <a:prstGeom prst="line">
            <a:avLst/>
          </a:prstGeom>
          <a:ln w="44450">
            <a:solidFill>
              <a:schemeClr val="tx1"/>
            </a:solidFill>
            <a:prstDash val="dash"/>
          </a:ln>
        </p:spPr>
        <p:style>
          <a:lnRef idx="1">
            <a:schemeClr val="dk1"/>
          </a:lnRef>
          <a:fillRef idx="0">
            <a:schemeClr val="dk1"/>
          </a:fillRef>
          <a:effectRef idx="0">
            <a:schemeClr val="dk1"/>
          </a:effectRef>
          <a:fontRef idx="minor">
            <a:schemeClr val="tx1"/>
          </a:fontRef>
        </p:style>
      </p:cxnSp>
      <p:sp>
        <p:nvSpPr>
          <p:cNvPr id="25" name="Oval 24">
            <a:extLst>
              <a:ext uri="{FF2B5EF4-FFF2-40B4-BE49-F238E27FC236}">
                <a16:creationId xmlns:a16="http://schemas.microsoft.com/office/drawing/2014/main" id="{4B365205-32FC-5B44-9B0B-036DE8A58A82}"/>
              </a:ext>
            </a:extLst>
          </p:cNvPr>
          <p:cNvSpPr/>
          <p:nvPr/>
        </p:nvSpPr>
        <p:spPr>
          <a:xfrm>
            <a:off x="2673450" y="6455086"/>
            <a:ext cx="154756" cy="19803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6" name="Oval 25">
            <a:extLst>
              <a:ext uri="{FF2B5EF4-FFF2-40B4-BE49-F238E27FC236}">
                <a16:creationId xmlns:a16="http://schemas.microsoft.com/office/drawing/2014/main" id="{834E2598-5ACD-7247-8055-687151C27B28}"/>
              </a:ext>
            </a:extLst>
          </p:cNvPr>
          <p:cNvSpPr/>
          <p:nvPr/>
        </p:nvSpPr>
        <p:spPr>
          <a:xfrm>
            <a:off x="1535418" y="6429777"/>
            <a:ext cx="154756" cy="19803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7" name="Oval 26">
            <a:extLst>
              <a:ext uri="{FF2B5EF4-FFF2-40B4-BE49-F238E27FC236}">
                <a16:creationId xmlns:a16="http://schemas.microsoft.com/office/drawing/2014/main" id="{34C8BE85-4881-674B-8324-60B7CC318B4C}"/>
              </a:ext>
            </a:extLst>
          </p:cNvPr>
          <p:cNvSpPr/>
          <p:nvPr/>
        </p:nvSpPr>
        <p:spPr>
          <a:xfrm>
            <a:off x="3256768" y="6438089"/>
            <a:ext cx="154756" cy="19803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8" name="Oval 27">
            <a:extLst>
              <a:ext uri="{FF2B5EF4-FFF2-40B4-BE49-F238E27FC236}">
                <a16:creationId xmlns:a16="http://schemas.microsoft.com/office/drawing/2014/main" id="{C43F1C68-0FB9-8243-ACF9-395759DCFCBD}"/>
              </a:ext>
            </a:extLst>
          </p:cNvPr>
          <p:cNvSpPr/>
          <p:nvPr/>
        </p:nvSpPr>
        <p:spPr>
          <a:xfrm>
            <a:off x="2771333" y="6455087"/>
            <a:ext cx="154756" cy="19803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9" name="Oval 28">
            <a:extLst>
              <a:ext uri="{FF2B5EF4-FFF2-40B4-BE49-F238E27FC236}">
                <a16:creationId xmlns:a16="http://schemas.microsoft.com/office/drawing/2014/main" id="{24AD506E-3445-4444-952A-E20B9533C39A}"/>
              </a:ext>
            </a:extLst>
          </p:cNvPr>
          <p:cNvSpPr/>
          <p:nvPr/>
        </p:nvSpPr>
        <p:spPr>
          <a:xfrm>
            <a:off x="1990219" y="6446387"/>
            <a:ext cx="154756" cy="19803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0" name="Oval 29">
            <a:extLst>
              <a:ext uri="{FF2B5EF4-FFF2-40B4-BE49-F238E27FC236}">
                <a16:creationId xmlns:a16="http://schemas.microsoft.com/office/drawing/2014/main" id="{7E99EADA-4742-F84D-9C4E-B56555572CB8}"/>
              </a:ext>
            </a:extLst>
          </p:cNvPr>
          <p:cNvSpPr/>
          <p:nvPr/>
        </p:nvSpPr>
        <p:spPr>
          <a:xfrm>
            <a:off x="3517552" y="6438089"/>
            <a:ext cx="154756" cy="19803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1" name="Oval 30">
            <a:extLst>
              <a:ext uri="{FF2B5EF4-FFF2-40B4-BE49-F238E27FC236}">
                <a16:creationId xmlns:a16="http://schemas.microsoft.com/office/drawing/2014/main" id="{3DF14E2F-510C-E44E-819B-98333C281B57}"/>
              </a:ext>
            </a:extLst>
          </p:cNvPr>
          <p:cNvSpPr/>
          <p:nvPr/>
        </p:nvSpPr>
        <p:spPr>
          <a:xfrm>
            <a:off x="2563739" y="6446386"/>
            <a:ext cx="154756" cy="19803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2" name="Oval 31">
            <a:extLst>
              <a:ext uri="{FF2B5EF4-FFF2-40B4-BE49-F238E27FC236}">
                <a16:creationId xmlns:a16="http://schemas.microsoft.com/office/drawing/2014/main" id="{B0054BFF-8ABF-DA4D-8832-4A775304241B}"/>
              </a:ext>
            </a:extLst>
          </p:cNvPr>
          <p:cNvSpPr/>
          <p:nvPr/>
        </p:nvSpPr>
        <p:spPr>
          <a:xfrm>
            <a:off x="2083950" y="6443471"/>
            <a:ext cx="154756" cy="19803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3" name="Oval 32">
            <a:extLst>
              <a:ext uri="{FF2B5EF4-FFF2-40B4-BE49-F238E27FC236}">
                <a16:creationId xmlns:a16="http://schemas.microsoft.com/office/drawing/2014/main" id="{88D74AA9-0647-4F4E-A604-1B3EC7305A30}"/>
              </a:ext>
            </a:extLst>
          </p:cNvPr>
          <p:cNvSpPr/>
          <p:nvPr/>
        </p:nvSpPr>
        <p:spPr>
          <a:xfrm>
            <a:off x="1738151" y="6438089"/>
            <a:ext cx="154756" cy="19803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4" name="Oval 33">
            <a:extLst>
              <a:ext uri="{FF2B5EF4-FFF2-40B4-BE49-F238E27FC236}">
                <a16:creationId xmlns:a16="http://schemas.microsoft.com/office/drawing/2014/main" id="{5974EF41-3EDD-9F45-B693-94E6793C27A3}"/>
              </a:ext>
            </a:extLst>
          </p:cNvPr>
          <p:cNvSpPr/>
          <p:nvPr/>
        </p:nvSpPr>
        <p:spPr>
          <a:xfrm>
            <a:off x="2956549" y="6442526"/>
            <a:ext cx="154756" cy="19803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5" name="Oval 34">
            <a:extLst>
              <a:ext uri="{FF2B5EF4-FFF2-40B4-BE49-F238E27FC236}">
                <a16:creationId xmlns:a16="http://schemas.microsoft.com/office/drawing/2014/main" id="{D92A5A90-864A-424E-8E4E-3A15BD362F07}"/>
              </a:ext>
            </a:extLst>
          </p:cNvPr>
          <p:cNvSpPr/>
          <p:nvPr/>
        </p:nvSpPr>
        <p:spPr>
          <a:xfrm>
            <a:off x="3105225" y="6446386"/>
            <a:ext cx="154756" cy="19803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6" name="Oval 35">
            <a:extLst>
              <a:ext uri="{FF2B5EF4-FFF2-40B4-BE49-F238E27FC236}">
                <a16:creationId xmlns:a16="http://schemas.microsoft.com/office/drawing/2014/main" id="{32BBFF4A-D435-A44F-9D5F-E296AC5B2FE4}"/>
              </a:ext>
            </a:extLst>
          </p:cNvPr>
          <p:cNvSpPr/>
          <p:nvPr/>
        </p:nvSpPr>
        <p:spPr>
          <a:xfrm>
            <a:off x="3337126" y="6446386"/>
            <a:ext cx="154756" cy="19803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39" name="Picture 38" descr="A close up of a logo&#10;&#10;Description automatically generated">
            <a:extLst>
              <a:ext uri="{FF2B5EF4-FFF2-40B4-BE49-F238E27FC236}">
                <a16:creationId xmlns:a16="http://schemas.microsoft.com/office/drawing/2014/main" id="{00A14E69-1A54-874B-A04B-4D7D793CA110}"/>
              </a:ext>
            </a:extLst>
          </p:cNvPr>
          <p:cNvPicPr>
            <a:picLocks noChangeAspect="1"/>
          </p:cNvPicPr>
          <p:nvPr/>
        </p:nvPicPr>
        <p:blipFill>
          <a:blip r:embed="rId4"/>
          <a:stretch>
            <a:fillRect/>
          </a:stretch>
        </p:blipFill>
        <p:spPr>
          <a:xfrm>
            <a:off x="5645513" y="4824148"/>
            <a:ext cx="6189758" cy="1605630"/>
          </a:xfrm>
          <a:prstGeom prst="rect">
            <a:avLst/>
          </a:prstGeom>
        </p:spPr>
      </p:pic>
      <p:sp>
        <p:nvSpPr>
          <p:cNvPr id="40" name="TextBox 39">
            <a:extLst>
              <a:ext uri="{FF2B5EF4-FFF2-40B4-BE49-F238E27FC236}">
                <a16:creationId xmlns:a16="http://schemas.microsoft.com/office/drawing/2014/main" id="{22C82098-3A74-FA46-B895-68C54CBE631E}"/>
              </a:ext>
            </a:extLst>
          </p:cNvPr>
          <p:cNvSpPr txBox="1"/>
          <p:nvPr/>
        </p:nvSpPr>
        <p:spPr>
          <a:xfrm>
            <a:off x="3594930" y="5760461"/>
            <a:ext cx="417102" cy="369332"/>
          </a:xfrm>
          <a:prstGeom prst="rect">
            <a:avLst/>
          </a:prstGeom>
          <a:noFill/>
        </p:spPr>
        <p:txBody>
          <a:bodyPr wrap="none" rtlCol="0">
            <a:spAutoFit/>
          </a:bodyPr>
          <a:lstStyle/>
          <a:p>
            <a:r>
              <a:rPr lang="en-NL" dirty="0"/>
              <a:t>+1</a:t>
            </a:r>
          </a:p>
        </p:txBody>
      </p:sp>
      <p:sp>
        <p:nvSpPr>
          <p:cNvPr id="41" name="TextBox 40">
            <a:extLst>
              <a:ext uri="{FF2B5EF4-FFF2-40B4-BE49-F238E27FC236}">
                <a16:creationId xmlns:a16="http://schemas.microsoft.com/office/drawing/2014/main" id="{02E56E67-A81A-1C40-8D66-72DDA235FA56}"/>
              </a:ext>
            </a:extLst>
          </p:cNvPr>
          <p:cNvSpPr txBox="1"/>
          <p:nvPr/>
        </p:nvSpPr>
        <p:spPr>
          <a:xfrm>
            <a:off x="3386379" y="5412948"/>
            <a:ext cx="417102" cy="369332"/>
          </a:xfrm>
          <a:prstGeom prst="rect">
            <a:avLst/>
          </a:prstGeom>
          <a:noFill/>
        </p:spPr>
        <p:txBody>
          <a:bodyPr wrap="none" rtlCol="0">
            <a:spAutoFit/>
          </a:bodyPr>
          <a:lstStyle/>
          <a:p>
            <a:r>
              <a:rPr lang="en-NL" dirty="0"/>
              <a:t>+1</a:t>
            </a:r>
          </a:p>
        </p:txBody>
      </p:sp>
      <p:sp>
        <p:nvSpPr>
          <p:cNvPr id="42" name="TextBox 41">
            <a:extLst>
              <a:ext uri="{FF2B5EF4-FFF2-40B4-BE49-F238E27FC236}">
                <a16:creationId xmlns:a16="http://schemas.microsoft.com/office/drawing/2014/main" id="{19217D26-5B11-6D48-B29C-E121FB2309B7}"/>
              </a:ext>
            </a:extLst>
          </p:cNvPr>
          <p:cNvSpPr txBox="1"/>
          <p:nvPr/>
        </p:nvSpPr>
        <p:spPr>
          <a:xfrm>
            <a:off x="3853361" y="5454221"/>
            <a:ext cx="417102" cy="369332"/>
          </a:xfrm>
          <a:prstGeom prst="rect">
            <a:avLst/>
          </a:prstGeom>
          <a:noFill/>
        </p:spPr>
        <p:txBody>
          <a:bodyPr wrap="none" rtlCol="0">
            <a:spAutoFit/>
          </a:bodyPr>
          <a:lstStyle/>
          <a:p>
            <a:r>
              <a:rPr lang="en-NL" dirty="0"/>
              <a:t>+1</a:t>
            </a:r>
          </a:p>
        </p:txBody>
      </p:sp>
      <p:sp>
        <p:nvSpPr>
          <p:cNvPr id="43" name="TextBox 42">
            <a:extLst>
              <a:ext uri="{FF2B5EF4-FFF2-40B4-BE49-F238E27FC236}">
                <a16:creationId xmlns:a16="http://schemas.microsoft.com/office/drawing/2014/main" id="{1B3EBBF8-7EBB-614B-843E-9F251756A0A5}"/>
              </a:ext>
            </a:extLst>
          </p:cNvPr>
          <p:cNvSpPr txBox="1"/>
          <p:nvPr/>
        </p:nvSpPr>
        <p:spPr>
          <a:xfrm>
            <a:off x="3595951" y="5165627"/>
            <a:ext cx="417102" cy="369332"/>
          </a:xfrm>
          <a:prstGeom prst="rect">
            <a:avLst/>
          </a:prstGeom>
          <a:noFill/>
        </p:spPr>
        <p:txBody>
          <a:bodyPr wrap="none" rtlCol="0">
            <a:spAutoFit/>
          </a:bodyPr>
          <a:lstStyle/>
          <a:p>
            <a:r>
              <a:rPr lang="en-NL" dirty="0"/>
              <a:t>+1</a:t>
            </a:r>
          </a:p>
        </p:txBody>
      </p:sp>
      <p:sp>
        <p:nvSpPr>
          <p:cNvPr id="44" name="TextBox 43">
            <a:extLst>
              <a:ext uri="{FF2B5EF4-FFF2-40B4-BE49-F238E27FC236}">
                <a16:creationId xmlns:a16="http://schemas.microsoft.com/office/drawing/2014/main" id="{39784F5F-5281-5047-B1D6-33B1B7A5C4D0}"/>
              </a:ext>
            </a:extLst>
          </p:cNvPr>
          <p:cNvSpPr txBox="1"/>
          <p:nvPr/>
        </p:nvSpPr>
        <p:spPr>
          <a:xfrm>
            <a:off x="4062933" y="5206900"/>
            <a:ext cx="417102" cy="369332"/>
          </a:xfrm>
          <a:prstGeom prst="rect">
            <a:avLst/>
          </a:prstGeom>
          <a:noFill/>
        </p:spPr>
        <p:txBody>
          <a:bodyPr wrap="none" rtlCol="0">
            <a:spAutoFit/>
          </a:bodyPr>
          <a:lstStyle/>
          <a:p>
            <a:r>
              <a:rPr lang="en-NL" dirty="0"/>
              <a:t>+1</a:t>
            </a:r>
          </a:p>
        </p:txBody>
      </p:sp>
      <p:sp>
        <p:nvSpPr>
          <p:cNvPr id="45" name="TextBox 44">
            <a:extLst>
              <a:ext uri="{FF2B5EF4-FFF2-40B4-BE49-F238E27FC236}">
                <a16:creationId xmlns:a16="http://schemas.microsoft.com/office/drawing/2014/main" id="{5EFCB671-10E2-884C-89C1-F390D24CD5A1}"/>
              </a:ext>
            </a:extLst>
          </p:cNvPr>
          <p:cNvSpPr txBox="1"/>
          <p:nvPr/>
        </p:nvSpPr>
        <p:spPr>
          <a:xfrm>
            <a:off x="548519" y="5222705"/>
            <a:ext cx="372218" cy="369332"/>
          </a:xfrm>
          <a:prstGeom prst="rect">
            <a:avLst/>
          </a:prstGeom>
          <a:noFill/>
        </p:spPr>
        <p:txBody>
          <a:bodyPr wrap="none" rtlCol="0">
            <a:spAutoFit/>
          </a:bodyPr>
          <a:lstStyle/>
          <a:p>
            <a:r>
              <a:rPr lang="en-NL" dirty="0"/>
              <a:t>-1</a:t>
            </a:r>
          </a:p>
        </p:txBody>
      </p:sp>
      <p:sp>
        <p:nvSpPr>
          <p:cNvPr id="46" name="TextBox 45">
            <a:extLst>
              <a:ext uri="{FF2B5EF4-FFF2-40B4-BE49-F238E27FC236}">
                <a16:creationId xmlns:a16="http://schemas.microsoft.com/office/drawing/2014/main" id="{C0D69730-B5FA-8C4B-9E30-CACB3CE5FEEE}"/>
              </a:ext>
            </a:extLst>
          </p:cNvPr>
          <p:cNvSpPr txBox="1"/>
          <p:nvPr/>
        </p:nvSpPr>
        <p:spPr>
          <a:xfrm>
            <a:off x="1015501" y="5263978"/>
            <a:ext cx="372218" cy="369332"/>
          </a:xfrm>
          <a:prstGeom prst="rect">
            <a:avLst/>
          </a:prstGeom>
          <a:noFill/>
        </p:spPr>
        <p:txBody>
          <a:bodyPr wrap="none" rtlCol="0">
            <a:spAutoFit/>
          </a:bodyPr>
          <a:lstStyle/>
          <a:p>
            <a:r>
              <a:rPr lang="en-NL" dirty="0"/>
              <a:t>-1</a:t>
            </a:r>
          </a:p>
        </p:txBody>
      </p:sp>
      <p:sp>
        <p:nvSpPr>
          <p:cNvPr id="47" name="TextBox 46">
            <a:extLst>
              <a:ext uri="{FF2B5EF4-FFF2-40B4-BE49-F238E27FC236}">
                <a16:creationId xmlns:a16="http://schemas.microsoft.com/office/drawing/2014/main" id="{D7BF32E6-0951-6545-9929-E31E5FD4FE89}"/>
              </a:ext>
            </a:extLst>
          </p:cNvPr>
          <p:cNvSpPr txBox="1"/>
          <p:nvPr/>
        </p:nvSpPr>
        <p:spPr>
          <a:xfrm>
            <a:off x="659289" y="5564238"/>
            <a:ext cx="372218" cy="369332"/>
          </a:xfrm>
          <a:prstGeom prst="rect">
            <a:avLst/>
          </a:prstGeom>
          <a:noFill/>
        </p:spPr>
        <p:txBody>
          <a:bodyPr wrap="none" rtlCol="0">
            <a:spAutoFit/>
          </a:bodyPr>
          <a:lstStyle/>
          <a:p>
            <a:r>
              <a:rPr lang="en-NL" dirty="0"/>
              <a:t>-1</a:t>
            </a:r>
          </a:p>
        </p:txBody>
      </p:sp>
      <p:sp>
        <p:nvSpPr>
          <p:cNvPr id="48" name="TextBox 47">
            <a:extLst>
              <a:ext uri="{FF2B5EF4-FFF2-40B4-BE49-F238E27FC236}">
                <a16:creationId xmlns:a16="http://schemas.microsoft.com/office/drawing/2014/main" id="{F5CBBCB5-D56E-AC4D-88E2-4569BA90FE24}"/>
              </a:ext>
            </a:extLst>
          </p:cNvPr>
          <p:cNvSpPr txBox="1"/>
          <p:nvPr/>
        </p:nvSpPr>
        <p:spPr>
          <a:xfrm>
            <a:off x="411156" y="5587332"/>
            <a:ext cx="372218" cy="369332"/>
          </a:xfrm>
          <a:prstGeom prst="rect">
            <a:avLst/>
          </a:prstGeom>
          <a:noFill/>
        </p:spPr>
        <p:txBody>
          <a:bodyPr wrap="none" rtlCol="0">
            <a:spAutoFit/>
          </a:bodyPr>
          <a:lstStyle/>
          <a:p>
            <a:r>
              <a:rPr lang="en-NL" dirty="0"/>
              <a:t>-1</a:t>
            </a:r>
          </a:p>
        </p:txBody>
      </p:sp>
      <p:sp>
        <p:nvSpPr>
          <p:cNvPr id="49" name="TextBox 48">
            <a:extLst>
              <a:ext uri="{FF2B5EF4-FFF2-40B4-BE49-F238E27FC236}">
                <a16:creationId xmlns:a16="http://schemas.microsoft.com/office/drawing/2014/main" id="{3B19A867-DB7D-4441-9454-F75942D3A3B9}"/>
              </a:ext>
            </a:extLst>
          </p:cNvPr>
          <p:cNvSpPr txBox="1"/>
          <p:nvPr/>
        </p:nvSpPr>
        <p:spPr>
          <a:xfrm>
            <a:off x="4105891" y="5617341"/>
            <a:ext cx="417102" cy="369332"/>
          </a:xfrm>
          <a:prstGeom prst="rect">
            <a:avLst/>
          </a:prstGeom>
          <a:noFill/>
        </p:spPr>
        <p:txBody>
          <a:bodyPr wrap="none" rtlCol="0">
            <a:spAutoFit/>
          </a:bodyPr>
          <a:lstStyle/>
          <a:p>
            <a:r>
              <a:rPr lang="en-NL" dirty="0"/>
              <a:t>+1</a:t>
            </a:r>
          </a:p>
        </p:txBody>
      </p:sp>
      <p:sp>
        <p:nvSpPr>
          <p:cNvPr id="50" name="TextBox 49">
            <a:extLst>
              <a:ext uri="{FF2B5EF4-FFF2-40B4-BE49-F238E27FC236}">
                <a16:creationId xmlns:a16="http://schemas.microsoft.com/office/drawing/2014/main" id="{A6BCA7A6-F822-104C-8EF0-DBDC78590D35}"/>
              </a:ext>
            </a:extLst>
          </p:cNvPr>
          <p:cNvSpPr txBox="1"/>
          <p:nvPr/>
        </p:nvSpPr>
        <p:spPr>
          <a:xfrm>
            <a:off x="3940858" y="5933570"/>
            <a:ext cx="417102" cy="369332"/>
          </a:xfrm>
          <a:prstGeom prst="rect">
            <a:avLst/>
          </a:prstGeom>
          <a:noFill/>
        </p:spPr>
        <p:txBody>
          <a:bodyPr wrap="none" rtlCol="0">
            <a:spAutoFit/>
          </a:bodyPr>
          <a:lstStyle/>
          <a:p>
            <a:r>
              <a:rPr lang="en-NL" dirty="0"/>
              <a:t>+1</a:t>
            </a:r>
          </a:p>
        </p:txBody>
      </p:sp>
      <p:sp>
        <p:nvSpPr>
          <p:cNvPr id="51" name="TextBox 50">
            <a:extLst>
              <a:ext uri="{FF2B5EF4-FFF2-40B4-BE49-F238E27FC236}">
                <a16:creationId xmlns:a16="http://schemas.microsoft.com/office/drawing/2014/main" id="{3537AD98-F41E-C74D-BAE5-77B3AEADC051}"/>
              </a:ext>
            </a:extLst>
          </p:cNvPr>
          <p:cNvSpPr txBox="1"/>
          <p:nvPr/>
        </p:nvSpPr>
        <p:spPr>
          <a:xfrm>
            <a:off x="3895701" y="4889587"/>
            <a:ext cx="417102" cy="369332"/>
          </a:xfrm>
          <a:prstGeom prst="rect">
            <a:avLst/>
          </a:prstGeom>
          <a:noFill/>
        </p:spPr>
        <p:txBody>
          <a:bodyPr wrap="none" rtlCol="0">
            <a:spAutoFit/>
          </a:bodyPr>
          <a:lstStyle/>
          <a:p>
            <a:r>
              <a:rPr lang="en-NL" dirty="0"/>
              <a:t>+1</a:t>
            </a:r>
          </a:p>
        </p:txBody>
      </p:sp>
      <p:sp>
        <p:nvSpPr>
          <p:cNvPr id="52" name="Striped Right Arrow 51">
            <a:extLst>
              <a:ext uri="{FF2B5EF4-FFF2-40B4-BE49-F238E27FC236}">
                <a16:creationId xmlns:a16="http://schemas.microsoft.com/office/drawing/2014/main" id="{A45B1A01-45B4-EF4C-86A8-22B7BD83EEE4}"/>
              </a:ext>
            </a:extLst>
          </p:cNvPr>
          <p:cNvSpPr/>
          <p:nvPr/>
        </p:nvSpPr>
        <p:spPr>
          <a:xfrm>
            <a:off x="4782961" y="5391109"/>
            <a:ext cx="652980" cy="595564"/>
          </a:xfrm>
          <a:prstGeom prst="stripedRightArrow">
            <a:avLst/>
          </a:prstGeom>
          <a:ln>
            <a:solidFill>
              <a:schemeClr val="dk1">
                <a:shade val="50000"/>
                <a:alpha val="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NL"/>
          </a:p>
        </p:txBody>
      </p:sp>
      <p:sp>
        <p:nvSpPr>
          <p:cNvPr id="53" name="TextBox 52">
            <a:extLst>
              <a:ext uri="{FF2B5EF4-FFF2-40B4-BE49-F238E27FC236}">
                <a16:creationId xmlns:a16="http://schemas.microsoft.com/office/drawing/2014/main" id="{0DD844FE-45D8-B845-92FE-1EC4E7459BC8}"/>
              </a:ext>
            </a:extLst>
          </p:cNvPr>
          <p:cNvSpPr txBox="1"/>
          <p:nvPr/>
        </p:nvSpPr>
        <p:spPr>
          <a:xfrm>
            <a:off x="9902790" y="4454815"/>
            <a:ext cx="1691745" cy="369332"/>
          </a:xfrm>
          <a:prstGeom prst="rect">
            <a:avLst/>
          </a:prstGeom>
          <a:noFill/>
        </p:spPr>
        <p:txBody>
          <a:bodyPr wrap="none" rtlCol="0">
            <a:spAutoFit/>
          </a:bodyPr>
          <a:lstStyle/>
          <a:p>
            <a:r>
              <a:rPr lang="en-NL" dirty="0"/>
              <a:t>Respond ‘signal’</a:t>
            </a:r>
          </a:p>
        </p:txBody>
      </p:sp>
      <p:sp>
        <p:nvSpPr>
          <p:cNvPr id="54" name="TextBox 53">
            <a:extLst>
              <a:ext uri="{FF2B5EF4-FFF2-40B4-BE49-F238E27FC236}">
                <a16:creationId xmlns:a16="http://schemas.microsoft.com/office/drawing/2014/main" id="{38F4A623-C399-994F-86E1-93610ED5D04D}"/>
              </a:ext>
            </a:extLst>
          </p:cNvPr>
          <p:cNvSpPr txBox="1"/>
          <p:nvPr/>
        </p:nvSpPr>
        <p:spPr>
          <a:xfrm>
            <a:off x="9902790" y="6438089"/>
            <a:ext cx="1668214" cy="369332"/>
          </a:xfrm>
          <a:prstGeom prst="rect">
            <a:avLst/>
          </a:prstGeom>
          <a:noFill/>
        </p:spPr>
        <p:txBody>
          <a:bodyPr wrap="none" rtlCol="0">
            <a:spAutoFit/>
          </a:bodyPr>
          <a:lstStyle/>
          <a:p>
            <a:r>
              <a:rPr lang="en-NL" dirty="0"/>
              <a:t>Respond ‘noise’</a:t>
            </a:r>
          </a:p>
        </p:txBody>
      </p:sp>
      <p:sp>
        <p:nvSpPr>
          <p:cNvPr id="4" name="TextBox 3">
            <a:extLst>
              <a:ext uri="{FF2B5EF4-FFF2-40B4-BE49-F238E27FC236}">
                <a16:creationId xmlns:a16="http://schemas.microsoft.com/office/drawing/2014/main" id="{58BB019C-2825-904B-9196-401D7EE824F8}"/>
              </a:ext>
            </a:extLst>
          </p:cNvPr>
          <p:cNvSpPr txBox="1"/>
          <p:nvPr/>
        </p:nvSpPr>
        <p:spPr>
          <a:xfrm>
            <a:off x="5638660" y="6429777"/>
            <a:ext cx="649537" cy="369332"/>
          </a:xfrm>
          <a:prstGeom prst="rect">
            <a:avLst/>
          </a:prstGeom>
          <a:noFill/>
        </p:spPr>
        <p:txBody>
          <a:bodyPr wrap="none" rtlCol="0">
            <a:spAutoFit/>
          </a:bodyPr>
          <a:lstStyle/>
          <a:p>
            <a:r>
              <a:rPr lang="en-AU" dirty="0"/>
              <a:t>Time</a:t>
            </a:r>
          </a:p>
        </p:txBody>
      </p:sp>
      <p:cxnSp>
        <p:nvCxnSpPr>
          <p:cNvPr id="6" name="Straight Arrow Connector 5">
            <a:extLst>
              <a:ext uri="{FF2B5EF4-FFF2-40B4-BE49-F238E27FC236}">
                <a16:creationId xmlns:a16="http://schemas.microsoft.com/office/drawing/2014/main" id="{3636C025-E2AD-4842-A7F0-2C38A760A089}"/>
              </a:ext>
            </a:extLst>
          </p:cNvPr>
          <p:cNvCxnSpPr/>
          <p:nvPr/>
        </p:nvCxnSpPr>
        <p:spPr>
          <a:xfrm>
            <a:off x="6288197" y="6622755"/>
            <a:ext cx="115429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4660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3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2"/>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53"/>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54"/>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40" grpId="0"/>
      <p:bldP spid="41" grpId="0"/>
      <p:bldP spid="42" grpId="0"/>
      <p:bldP spid="43" grpId="0"/>
      <p:bldP spid="44" grpId="0"/>
      <p:bldP spid="45" grpId="0"/>
      <p:bldP spid="46" grpId="0"/>
      <p:bldP spid="47" grpId="0"/>
      <p:bldP spid="48" grpId="0"/>
      <p:bldP spid="49" grpId="0"/>
      <p:bldP spid="50" grpId="0"/>
      <p:bldP spid="51" grpId="0"/>
      <p:bldP spid="52" grpId="0" animBg="1"/>
      <p:bldP spid="53" grpId="0"/>
      <p:bldP spid="54" grpId="0"/>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A54FD-5435-7A4F-8483-366E28498FC9}"/>
              </a:ext>
            </a:extLst>
          </p:cNvPr>
          <p:cNvSpPr>
            <a:spLocks noGrp="1"/>
          </p:cNvSpPr>
          <p:nvPr>
            <p:ph type="title"/>
          </p:nvPr>
        </p:nvSpPr>
        <p:spPr/>
        <p:txBody>
          <a:bodyPr/>
          <a:lstStyle/>
          <a:p>
            <a:r>
              <a:rPr lang="en-NL" dirty="0"/>
              <a:t>The Random Walk Model</a:t>
            </a:r>
          </a:p>
        </p:txBody>
      </p:sp>
      <p:sp>
        <p:nvSpPr>
          <p:cNvPr id="3" name="Content Placeholder 2">
            <a:extLst>
              <a:ext uri="{FF2B5EF4-FFF2-40B4-BE49-F238E27FC236}">
                <a16:creationId xmlns:a16="http://schemas.microsoft.com/office/drawing/2014/main" id="{58572870-888D-FA4F-BA43-2F8C9D4B416E}"/>
              </a:ext>
            </a:extLst>
          </p:cNvPr>
          <p:cNvSpPr>
            <a:spLocks noGrp="1"/>
          </p:cNvSpPr>
          <p:nvPr>
            <p:ph idx="1"/>
          </p:nvPr>
        </p:nvSpPr>
        <p:spPr>
          <a:xfrm>
            <a:off x="838200" y="1660523"/>
            <a:ext cx="10848975" cy="2074864"/>
          </a:xfrm>
        </p:spPr>
        <p:txBody>
          <a:bodyPr>
            <a:normAutofit lnSpcReduction="10000"/>
          </a:bodyPr>
          <a:lstStyle/>
          <a:p>
            <a:r>
              <a:rPr lang="en-GB" dirty="0"/>
              <a:t>Samples (i.e., evidence) continue to accumulate until we hit one of the two boundaries</a:t>
            </a:r>
          </a:p>
          <a:p>
            <a:pPr lvl="1"/>
            <a:r>
              <a:rPr lang="en-GB" dirty="0"/>
              <a:t>When that occurs, we stop sampling and make the response associated with that boundary</a:t>
            </a:r>
            <a:endParaRPr lang="en-NL" dirty="0"/>
          </a:p>
          <a:p>
            <a:r>
              <a:rPr lang="en-GB" dirty="0"/>
              <a:t>How does this help us model reaction time?</a:t>
            </a:r>
          </a:p>
        </p:txBody>
      </p:sp>
      <p:pic>
        <p:nvPicPr>
          <p:cNvPr id="7" name="Picture 6" descr="A picture containing clock&#10;&#10;Description automatically generated">
            <a:extLst>
              <a:ext uri="{FF2B5EF4-FFF2-40B4-BE49-F238E27FC236}">
                <a16:creationId xmlns:a16="http://schemas.microsoft.com/office/drawing/2014/main" id="{0D52E782-E7C1-3443-9D55-FA477D9C20F1}"/>
              </a:ext>
            </a:extLst>
          </p:cNvPr>
          <p:cNvPicPr>
            <a:picLocks noChangeAspect="1"/>
          </p:cNvPicPr>
          <p:nvPr/>
        </p:nvPicPr>
        <p:blipFill>
          <a:blip r:embed="rId3"/>
          <a:stretch>
            <a:fillRect/>
          </a:stretch>
        </p:blipFill>
        <p:spPr>
          <a:xfrm>
            <a:off x="2250701" y="3735387"/>
            <a:ext cx="2614891" cy="1462090"/>
          </a:xfrm>
          <a:prstGeom prst="rect">
            <a:avLst/>
          </a:prstGeom>
        </p:spPr>
      </p:pic>
      <p:pic>
        <p:nvPicPr>
          <p:cNvPr id="9" name="Picture 8" descr="A close up of a logo&#10;&#10;Description automatically generated">
            <a:extLst>
              <a:ext uri="{FF2B5EF4-FFF2-40B4-BE49-F238E27FC236}">
                <a16:creationId xmlns:a16="http://schemas.microsoft.com/office/drawing/2014/main" id="{D6F6C1F8-7C83-7541-ACA0-B5C27E81B134}"/>
              </a:ext>
            </a:extLst>
          </p:cNvPr>
          <p:cNvPicPr>
            <a:picLocks noChangeAspect="1"/>
          </p:cNvPicPr>
          <p:nvPr/>
        </p:nvPicPr>
        <p:blipFill>
          <a:blip r:embed="rId4"/>
          <a:stretch>
            <a:fillRect/>
          </a:stretch>
        </p:blipFill>
        <p:spPr>
          <a:xfrm>
            <a:off x="7326409" y="3735387"/>
            <a:ext cx="2717704" cy="1462090"/>
          </a:xfrm>
          <a:prstGeom prst="rect">
            <a:avLst/>
          </a:prstGeom>
        </p:spPr>
      </p:pic>
      <p:sp>
        <p:nvSpPr>
          <p:cNvPr id="10" name="TextBox 9">
            <a:extLst>
              <a:ext uri="{FF2B5EF4-FFF2-40B4-BE49-F238E27FC236}">
                <a16:creationId xmlns:a16="http://schemas.microsoft.com/office/drawing/2014/main" id="{9FFC7B18-5C4B-964A-A7B1-1C8BF6006EE2}"/>
              </a:ext>
            </a:extLst>
          </p:cNvPr>
          <p:cNvSpPr txBox="1"/>
          <p:nvPr/>
        </p:nvSpPr>
        <p:spPr>
          <a:xfrm>
            <a:off x="1209675" y="5548610"/>
            <a:ext cx="4886325" cy="923330"/>
          </a:xfrm>
          <a:prstGeom prst="rect">
            <a:avLst/>
          </a:prstGeom>
          <a:noFill/>
        </p:spPr>
        <p:txBody>
          <a:bodyPr wrap="square" rtlCol="0">
            <a:spAutoFit/>
          </a:bodyPr>
          <a:lstStyle/>
          <a:p>
            <a:pPr algn="ctr"/>
            <a:r>
              <a:rPr lang="en-GB" b="1" dirty="0"/>
              <a:t>Boundary Separation</a:t>
            </a:r>
          </a:p>
          <a:p>
            <a:pPr algn="ctr"/>
            <a:r>
              <a:rPr lang="en-GB" dirty="0"/>
              <a:t>We can independently vary </a:t>
            </a:r>
            <a:r>
              <a:rPr lang="en-GB" b="1" dirty="0"/>
              <a:t>how much evidence </a:t>
            </a:r>
            <a:r>
              <a:rPr lang="en-GB" dirty="0"/>
              <a:t>is necessary before we make a decision</a:t>
            </a:r>
          </a:p>
        </p:txBody>
      </p:sp>
      <p:sp>
        <p:nvSpPr>
          <p:cNvPr id="11" name="TextBox 10">
            <a:extLst>
              <a:ext uri="{FF2B5EF4-FFF2-40B4-BE49-F238E27FC236}">
                <a16:creationId xmlns:a16="http://schemas.microsoft.com/office/drawing/2014/main" id="{51097B22-A94E-8143-9D57-833ABA6393D8}"/>
              </a:ext>
            </a:extLst>
          </p:cNvPr>
          <p:cNvSpPr txBox="1"/>
          <p:nvPr/>
        </p:nvSpPr>
        <p:spPr>
          <a:xfrm>
            <a:off x="6323061" y="5548610"/>
            <a:ext cx="4724400" cy="1200329"/>
          </a:xfrm>
          <a:prstGeom prst="rect">
            <a:avLst/>
          </a:prstGeom>
          <a:noFill/>
        </p:spPr>
        <p:txBody>
          <a:bodyPr wrap="square" rtlCol="0">
            <a:spAutoFit/>
          </a:bodyPr>
          <a:lstStyle/>
          <a:p>
            <a:pPr algn="ctr"/>
            <a:r>
              <a:rPr lang="en-GB" b="1" dirty="0"/>
              <a:t>Quality of Evidence</a:t>
            </a:r>
          </a:p>
          <a:p>
            <a:pPr algn="ctr"/>
            <a:r>
              <a:rPr lang="en-GB" dirty="0"/>
              <a:t>The overall quality of evidence affects the </a:t>
            </a:r>
            <a:r>
              <a:rPr lang="en-GB" b="1" dirty="0"/>
              <a:t>drift rate </a:t>
            </a:r>
            <a:r>
              <a:rPr lang="en-GB" dirty="0"/>
              <a:t>(i.e., the probability of taking a step up / sampling from the signal distribution)</a:t>
            </a:r>
          </a:p>
        </p:txBody>
      </p:sp>
    </p:spTree>
    <p:extLst>
      <p:ext uri="{BB962C8B-B14F-4D97-AF65-F5344CB8AC3E}">
        <p14:creationId xmlns:p14="http://schemas.microsoft.com/office/powerpoint/2010/main" val="2896301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7C66F-2E7C-6646-AA6A-7D66456603F8}"/>
              </a:ext>
            </a:extLst>
          </p:cNvPr>
          <p:cNvSpPr>
            <a:spLocks noGrp="1"/>
          </p:cNvSpPr>
          <p:nvPr>
            <p:ph type="title"/>
          </p:nvPr>
        </p:nvSpPr>
        <p:spPr/>
        <p:txBody>
          <a:bodyPr/>
          <a:lstStyle/>
          <a:p>
            <a:r>
              <a:rPr lang="en-NL" dirty="0"/>
              <a:t>The Random Walk Model</a:t>
            </a:r>
          </a:p>
        </p:txBody>
      </p:sp>
      <p:sp>
        <p:nvSpPr>
          <p:cNvPr id="3" name="Content Placeholder 2">
            <a:extLst>
              <a:ext uri="{FF2B5EF4-FFF2-40B4-BE49-F238E27FC236}">
                <a16:creationId xmlns:a16="http://schemas.microsoft.com/office/drawing/2014/main" id="{F1BC2C86-3A19-0644-9517-AA826B38BED5}"/>
              </a:ext>
            </a:extLst>
          </p:cNvPr>
          <p:cNvSpPr>
            <a:spLocks noGrp="1"/>
          </p:cNvSpPr>
          <p:nvPr>
            <p:ph idx="1"/>
          </p:nvPr>
        </p:nvSpPr>
        <p:spPr>
          <a:xfrm>
            <a:off x="6772754" y="3400343"/>
            <a:ext cx="4543425" cy="2830930"/>
          </a:xfrm>
        </p:spPr>
        <p:txBody>
          <a:bodyPr>
            <a:normAutofit/>
          </a:bodyPr>
          <a:lstStyle/>
          <a:p>
            <a:r>
              <a:rPr lang="en-GB" sz="2000" dirty="0"/>
              <a:t>We can then </a:t>
            </a:r>
            <a:r>
              <a:rPr lang="en-GB" sz="2000" b="1" dirty="0"/>
              <a:t>compare</a:t>
            </a:r>
            <a:r>
              <a:rPr lang="en-GB" sz="2000" dirty="0"/>
              <a:t> this predicted RT distribution with our actual observed data</a:t>
            </a:r>
          </a:p>
          <a:p>
            <a:r>
              <a:rPr lang="en-GB" sz="2000" dirty="0"/>
              <a:t>We do this by</a:t>
            </a:r>
            <a:r>
              <a:rPr lang="en-GB" sz="2000" b="1" dirty="0"/>
              <a:t> adjusting the parameters </a:t>
            </a:r>
            <a:r>
              <a:rPr lang="en-GB" sz="2000" dirty="0"/>
              <a:t>representing the probability of sampling from the signal distribution and the stopping threshold until we obtain a distribution that fits our data well</a:t>
            </a:r>
            <a:endParaRPr lang="en-NL" sz="2000" dirty="0"/>
          </a:p>
        </p:txBody>
      </p:sp>
      <p:pic>
        <p:nvPicPr>
          <p:cNvPr id="5" name="Picture 4" descr="A screenshot of a cell phone&#10;&#10;Description automatically generated">
            <a:extLst>
              <a:ext uri="{FF2B5EF4-FFF2-40B4-BE49-F238E27FC236}">
                <a16:creationId xmlns:a16="http://schemas.microsoft.com/office/drawing/2014/main" id="{F6F685B9-4BA2-D14F-B24A-6BE0CE086978}"/>
              </a:ext>
            </a:extLst>
          </p:cNvPr>
          <p:cNvPicPr>
            <a:picLocks noChangeAspect="1"/>
          </p:cNvPicPr>
          <p:nvPr/>
        </p:nvPicPr>
        <p:blipFill>
          <a:blip r:embed="rId2"/>
          <a:stretch>
            <a:fillRect/>
          </a:stretch>
        </p:blipFill>
        <p:spPr>
          <a:xfrm>
            <a:off x="838200" y="2869743"/>
            <a:ext cx="5427901" cy="3654249"/>
          </a:xfrm>
          <a:prstGeom prst="rect">
            <a:avLst/>
          </a:prstGeom>
        </p:spPr>
      </p:pic>
      <p:sp>
        <p:nvSpPr>
          <p:cNvPr id="6" name="TextBox 5">
            <a:extLst>
              <a:ext uri="{FF2B5EF4-FFF2-40B4-BE49-F238E27FC236}">
                <a16:creationId xmlns:a16="http://schemas.microsoft.com/office/drawing/2014/main" id="{C3599159-333C-9940-85CC-CC680631DD8A}"/>
              </a:ext>
            </a:extLst>
          </p:cNvPr>
          <p:cNvSpPr txBox="1"/>
          <p:nvPr/>
        </p:nvSpPr>
        <p:spPr>
          <a:xfrm>
            <a:off x="682864" y="1544180"/>
            <a:ext cx="10875723" cy="1138773"/>
          </a:xfrm>
          <a:prstGeom prst="rect">
            <a:avLst/>
          </a:prstGeom>
          <a:noFill/>
        </p:spPr>
        <p:txBody>
          <a:bodyPr wrap="square" rtlCol="0">
            <a:spAutoFit/>
          </a:bodyPr>
          <a:lstStyle/>
          <a:p>
            <a:pPr marL="285750" indent="-285750">
              <a:buFont typeface="Arial" panose="020B0604020202020204" pitchFamily="34" charset="0"/>
              <a:buChar char="•"/>
            </a:pPr>
            <a:r>
              <a:rPr lang="en-GB" sz="2400" dirty="0"/>
              <a:t>We can then </a:t>
            </a:r>
            <a:r>
              <a:rPr lang="en-GB" sz="2400" b="1" dirty="0"/>
              <a:t>repeat this process over many trials </a:t>
            </a:r>
            <a:r>
              <a:rPr lang="en-GB" sz="2400" dirty="0"/>
              <a:t>to generate a </a:t>
            </a:r>
            <a:r>
              <a:rPr lang="en-GB" sz="2400" b="1" dirty="0"/>
              <a:t>predicted RT distribution</a:t>
            </a:r>
          </a:p>
          <a:p>
            <a:pPr marL="742950" lvl="1" indent="-285750">
              <a:buFont typeface="Arial" panose="020B0604020202020204" pitchFamily="34" charset="0"/>
              <a:buChar char="•"/>
            </a:pPr>
            <a:r>
              <a:rPr lang="en-GB" sz="2000" dirty="0"/>
              <a:t>The frequency of stopping at each time point gives us the </a:t>
            </a:r>
            <a:r>
              <a:rPr lang="en-GB" sz="2000" b="1" dirty="0"/>
              <a:t>probability of stopping at that point</a:t>
            </a:r>
          </a:p>
        </p:txBody>
      </p:sp>
    </p:spTree>
    <p:extLst>
      <p:ext uri="{BB962C8B-B14F-4D97-AF65-F5344CB8AC3E}">
        <p14:creationId xmlns:p14="http://schemas.microsoft.com/office/powerpoint/2010/main" val="3109692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7C66F-2E7C-6646-AA6A-7D66456603F8}"/>
              </a:ext>
            </a:extLst>
          </p:cNvPr>
          <p:cNvSpPr>
            <a:spLocks noGrp="1"/>
          </p:cNvSpPr>
          <p:nvPr>
            <p:ph type="title"/>
          </p:nvPr>
        </p:nvSpPr>
        <p:spPr/>
        <p:txBody>
          <a:bodyPr/>
          <a:lstStyle/>
          <a:p>
            <a:r>
              <a:rPr lang="en-NL" dirty="0"/>
              <a:t>The Drift Diffusion Model</a:t>
            </a:r>
          </a:p>
        </p:txBody>
      </p:sp>
      <p:sp>
        <p:nvSpPr>
          <p:cNvPr id="3" name="Content Placeholder 2">
            <a:extLst>
              <a:ext uri="{FF2B5EF4-FFF2-40B4-BE49-F238E27FC236}">
                <a16:creationId xmlns:a16="http://schemas.microsoft.com/office/drawing/2014/main" id="{F1BC2C86-3A19-0644-9517-AA826B38BED5}"/>
              </a:ext>
            </a:extLst>
          </p:cNvPr>
          <p:cNvSpPr>
            <a:spLocks noGrp="1"/>
          </p:cNvSpPr>
          <p:nvPr>
            <p:ph idx="1"/>
          </p:nvPr>
        </p:nvSpPr>
        <p:spPr>
          <a:xfrm>
            <a:off x="6810375" y="2869743"/>
            <a:ext cx="4543425" cy="3623132"/>
          </a:xfrm>
        </p:spPr>
        <p:txBody>
          <a:bodyPr>
            <a:normAutofit lnSpcReduction="10000"/>
          </a:bodyPr>
          <a:lstStyle/>
          <a:p>
            <a:pPr marL="285750" indent="-285750"/>
            <a:r>
              <a:rPr lang="en-GB" sz="2000" dirty="0"/>
              <a:t>In the limit, as the step size approaches zero, the discrete-time random walk becomes a </a:t>
            </a:r>
            <a:r>
              <a:rPr lang="en-GB" sz="2000" b="1" dirty="0"/>
              <a:t>continuous-time Weiner diffusion process</a:t>
            </a:r>
            <a:endParaRPr lang="en-NL" sz="2000" b="1" dirty="0"/>
          </a:p>
          <a:p>
            <a:pPr marL="285750" indent="-285750"/>
            <a:r>
              <a:rPr lang="en-NL" sz="2000" dirty="0"/>
              <a:t>In psychology and cognitive science this model was popularised by Ratcliff (1978) and is known as the </a:t>
            </a:r>
            <a:r>
              <a:rPr lang="en-NL" sz="2000" b="1" dirty="0"/>
              <a:t>drift diffusion model (DDM) </a:t>
            </a:r>
            <a:r>
              <a:rPr lang="en-NL" sz="2000" dirty="0"/>
              <a:t>or Ratcliff diffusion model</a:t>
            </a:r>
          </a:p>
          <a:p>
            <a:pPr marL="285750" indent="-285750"/>
            <a:r>
              <a:rPr lang="en-NL" sz="2000" dirty="0"/>
              <a:t>We will now look at how adjusting diffusion model parameters affects the shape and position of RT distributions</a:t>
            </a:r>
            <a:endParaRPr lang="en-GB" sz="2000" dirty="0"/>
          </a:p>
        </p:txBody>
      </p:sp>
      <p:pic>
        <p:nvPicPr>
          <p:cNvPr id="5" name="Picture 4" descr="A screenshot of a cell phone&#10;&#10;Description automatically generated">
            <a:extLst>
              <a:ext uri="{FF2B5EF4-FFF2-40B4-BE49-F238E27FC236}">
                <a16:creationId xmlns:a16="http://schemas.microsoft.com/office/drawing/2014/main" id="{F6F685B9-4BA2-D14F-B24A-6BE0CE086978}"/>
              </a:ext>
            </a:extLst>
          </p:cNvPr>
          <p:cNvPicPr>
            <a:picLocks noChangeAspect="1"/>
          </p:cNvPicPr>
          <p:nvPr/>
        </p:nvPicPr>
        <p:blipFill>
          <a:blip r:embed="rId2"/>
          <a:stretch>
            <a:fillRect/>
          </a:stretch>
        </p:blipFill>
        <p:spPr>
          <a:xfrm>
            <a:off x="838200" y="2869743"/>
            <a:ext cx="5427901" cy="3654249"/>
          </a:xfrm>
          <a:prstGeom prst="rect">
            <a:avLst/>
          </a:prstGeom>
        </p:spPr>
      </p:pic>
      <p:sp>
        <p:nvSpPr>
          <p:cNvPr id="6" name="TextBox 5">
            <a:extLst>
              <a:ext uri="{FF2B5EF4-FFF2-40B4-BE49-F238E27FC236}">
                <a16:creationId xmlns:a16="http://schemas.microsoft.com/office/drawing/2014/main" id="{C3599159-333C-9940-85CC-CC680631DD8A}"/>
              </a:ext>
            </a:extLst>
          </p:cNvPr>
          <p:cNvSpPr txBox="1"/>
          <p:nvPr/>
        </p:nvSpPr>
        <p:spPr>
          <a:xfrm>
            <a:off x="682864" y="1544180"/>
            <a:ext cx="10875723" cy="830997"/>
          </a:xfrm>
          <a:prstGeom prst="rect">
            <a:avLst/>
          </a:prstGeom>
          <a:noFill/>
        </p:spPr>
        <p:txBody>
          <a:bodyPr wrap="square" rtlCol="0">
            <a:spAutoFit/>
          </a:bodyPr>
          <a:lstStyle/>
          <a:p>
            <a:pPr marL="285750" indent="-285750">
              <a:buFont typeface="Arial" panose="020B0604020202020204" pitchFamily="34" charset="0"/>
              <a:buChar char="•"/>
            </a:pPr>
            <a:r>
              <a:rPr lang="en-GB" sz="2400" dirty="0"/>
              <a:t>Evidence accumulation in the basic random walk model proceeds in </a:t>
            </a:r>
            <a:r>
              <a:rPr lang="en-GB" sz="2400" b="1" dirty="0"/>
              <a:t>discrete time steps</a:t>
            </a:r>
            <a:r>
              <a:rPr lang="en-GB" sz="2400" dirty="0"/>
              <a:t> of a particular size/duration</a:t>
            </a:r>
          </a:p>
        </p:txBody>
      </p:sp>
    </p:spTree>
    <p:extLst>
      <p:ext uri="{BB962C8B-B14F-4D97-AF65-F5344CB8AC3E}">
        <p14:creationId xmlns:p14="http://schemas.microsoft.com/office/powerpoint/2010/main" val="2997001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C5DA3-9796-A843-A959-28856AECB4A3}"/>
              </a:ext>
            </a:extLst>
          </p:cNvPr>
          <p:cNvSpPr>
            <a:spLocks noGrp="1"/>
          </p:cNvSpPr>
          <p:nvPr>
            <p:ph type="title"/>
          </p:nvPr>
        </p:nvSpPr>
        <p:spPr/>
        <p:txBody>
          <a:bodyPr/>
          <a:lstStyle/>
          <a:p>
            <a:r>
              <a:rPr lang="en-GB" dirty="0"/>
              <a:t>Effect of drift rate on choice-RT</a:t>
            </a:r>
            <a:endParaRPr lang="en-NL" dirty="0"/>
          </a:p>
        </p:txBody>
      </p:sp>
      <p:sp>
        <p:nvSpPr>
          <p:cNvPr id="3" name="Content Placeholder 2">
            <a:extLst>
              <a:ext uri="{FF2B5EF4-FFF2-40B4-BE49-F238E27FC236}">
                <a16:creationId xmlns:a16="http://schemas.microsoft.com/office/drawing/2014/main" id="{BAEDA739-5467-E945-9A2C-C0087EDFA659}"/>
              </a:ext>
            </a:extLst>
          </p:cNvPr>
          <p:cNvSpPr>
            <a:spLocks noGrp="1"/>
          </p:cNvSpPr>
          <p:nvPr>
            <p:ph idx="1"/>
          </p:nvPr>
        </p:nvSpPr>
        <p:spPr>
          <a:xfrm>
            <a:off x="838200" y="2111433"/>
            <a:ext cx="4793673" cy="4065530"/>
          </a:xfrm>
        </p:spPr>
        <p:txBody>
          <a:bodyPr/>
          <a:lstStyle/>
          <a:p>
            <a:r>
              <a:rPr lang="en-GB" dirty="0"/>
              <a:t>High drift rates make responses </a:t>
            </a:r>
            <a:r>
              <a:rPr lang="en-GB" b="1" dirty="0"/>
              <a:t>fast and accurate</a:t>
            </a:r>
          </a:p>
          <a:p>
            <a:pPr lvl="1"/>
            <a:r>
              <a:rPr lang="en-GB" dirty="0"/>
              <a:t>Less skewed RT distributions</a:t>
            </a:r>
          </a:p>
          <a:p>
            <a:pPr lvl="1"/>
            <a:endParaRPr lang="en-GB" dirty="0"/>
          </a:p>
          <a:p>
            <a:r>
              <a:rPr lang="en-GB" dirty="0"/>
              <a:t>Low drift rates make responses </a:t>
            </a:r>
            <a:r>
              <a:rPr lang="en-GB" b="1" dirty="0"/>
              <a:t>slower and less accurate</a:t>
            </a:r>
          </a:p>
          <a:p>
            <a:pPr lvl="1"/>
            <a:r>
              <a:rPr lang="en-GB" dirty="0"/>
              <a:t>More skewed RT distributions</a:t>
            </a:r>
            <a:endParaRPr lang="en-NL" dirty="0"/>
          </a:p>
        </p:txBody>
      </p:sp>
      <p:pic>
        <p:nvPicPr>
          <p:cNvPr id="5" name="Picture 4" descr="A picture containing clock&#10;&#10;Description automatically generated">
            <a:extLst>
              <a:ext uri="{FF2B5EF4-FFF2-40B4-BE49-F238E27FC236}">
                <a16:creationId xmlns:a16="http://schemas.microsoft.com/office/drawing/2014/main" id="{3C847EAE-7A13-6A4D-9417-E6DF74022E13}"/>
              </a:ext>
            </a:extLst>
          </p:cNvPr>
          <p:cNvPicPr>
            <a:picLocks noChangeAspect="1"/>
          </p:cNvPicPr>
          <p:nvPr/>
        </p:nvPicPr>
        <p:blipFill>
          <a:blip r:embed="rId2"/>
          <a:stretch>
            <a:fillRect/>
          </a:stretch>
        </p:blipFill>
        <p:spPr>
          <a:xfrm>
            <a:off x="5631873" y="1690688"/>
            <a:ext cx="6248400" cy="4483100"/>
          </a:xfrm>
          <a:prstGeom prst="rect">
            <a:avLst/>
          </a:prstGeom>
        </p:spPr>
      </p:pic>
    </p:spTree>
    <p:extLst>
      <p:ext uri="{BB962C8B-B14F-4D97-AF65-F5344CB8AC3E}">
        <p14:creationId xmlns:p14="http://schemas.microsoft.com/office/powerpoint/2010/main" val="232337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1B76A-A0AB-954D-BE10-974E4AD393DF}"/>
              </a:ext>
            </a:extLst>
          </p:cNvPr>
          <p:cNvSpPr>
            <a:spLocks noGrp="1"/>
          </p:cNvSpPr>
          <p:nvPr>
            <p:ph type="title"/>
          </p:nvPr>
        </p:nvSpPr>
        <p:spPr/>
        <p:txBody>
          <a:bodyPr/>
          <a:lstStyle/>
          <a:p>
            <a:r>
              <a:rPr lang="en-GB" dirty="0"/>
              <a:t>Effect of thresholds on choice-RT</a:t>
            </a:r>
            <a:endParaRPr lang="en-NL" dirty="0"/>
          </a:p>
        </p:txBody>
      </p:sp>
      <p:sp>
        <p:nvSpPr>
          <p:cNvPr id="3" name="Content Placeholder 2">
            <a:extLst>
              <a:ext uri="{FF2B5EF4-FFF2-40B4-BE49-F238E27FC236}">
                <a16:creationId xmlns:a16="http://schemas.microsoft.com/office/drawing/2014/main" id="{05B0FB8E-7956-3445-9E61-A76D5EB637D2}"/>
              </a:ext>
            </a:extLst>
          </p:cNvPr>
          <p:cNvSpPr>
            <a:spLocks noGrp="1"/>
          </p:cNvSpPr>
          <p:nvPr>
            <p:ph idx="1"/>
          </p:nvPr>
        </p:nvSpPr>
        <p:spPr>
          <a:xfrm>
            <a:off x="838200" y="1825625"/>
            <a:ext cx="4897582" cy="4351338"/>
          </a:xfrm>
        </p:spPr>
        <p:txBody>
          <a:bodyPr>
            <a:normAutofit/>
          </a:bodyPr>
          <a:lstStyle/>
          <a:p>
            <a:r>
              <a:rPr lang="en-GB" dirty="0"/>
              <a:t>Low thresholds (narrow boundaries) make responses </a:t>
            </a:r>
            <a:r>
              <a:rPr lang="en-GB" b="1" dirty="0"/>
              <a:t>faster but less accurate</a:t>
            </a:r>
          </a:p>
          <a:p>
            <a:pPr lvl="1"/>
            <a:r>
              <a:rPr lang="en-GB" dirty="0"/>
              <a:t>Diffusion paths more susceptible to random fluctuations</a:t>
            </a:r>
          </a:p>
          <a:p>
            <a:r>
              <a:rPr lang="en-GB" dirty="0"/>
              <a:t>High thresholds (wide boundaries) make responses </a:t>
            </a:r>
            <a:r>
              <a:rPr lang="en-GB" b="1" dirty="0"/>
              <a:t>slower and more accurate</a:t>
            </a:r>
          </a:p>
          <a:p>
            <a:pPr lvl="1"/>
            <a:r>
              <a:rPr lang="en-GB" dirty="0"/>
              <a:t>Diffusion paths less susceptible to random fluctuations</a:t>
            </a:r>
            <a:endParaRPr lang="en-NL" dirty="0"/>
          </a:p>
        </p:txBody>
      </p:sp>
      <p:pic>
        <p:nvPicPr>
          <p:cNvPr id="5" name="Picture 4" descr="A picture containing clock, drawing&#10;&#10;Description automatically generated">
            <a:extLst>
              <a:ext uri="{FF2B5EF4-FFF2-40B4-BE49-F238E27FC236}">
                <a16:creationId xmlns:a16="http://schemas.microsoft.com/office/drawing/2014/main" id="{1755262E-13EF-D049-A783-86BAE29A2960}"/>
              </a:ext>
            </a:extLst>
          </p:cNvPr>
          <p:cNvPicPr>
            <a:picLocks noChangeAspect="1"/>
          </p:cNvPicPr>
          <p:nvPr/>
        </p:nvPicPr>
        <p:blipFill>
          <a:blip r:embed="rId2"/>
          <a:stretch>
            <a:fillRect/>
          </a:stretch>
        </p:blipFill>
        <p:spPr>
          <a:xfrm>
            <a:off x="5590309" y="1592228"/>
            <a:ext cx="6393873" cy="4327560"/>
          </a:xfrm>
          <a:prstGeom prst="rect">
            <a:avLst/>
          </a:prstGeom>
        </p:spPr>
      </p:pic>
    </p:spTree>
    <p:extLst>
      <p:ext uri="{BB962C8B-B14F-4D97-AF65-F5344CB8AC3E}">
        <p14:creationId xmlns:p14="http://schemas.microsoft.com/office/powerpoint/2010/main" val="1182108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87704-1EDB-6444-8F5E-FCDE2F0FAEDA}"/>
              </a:ext>
            </a:extLst>
          </p:cNvPr>
          <p:cNvSpPr>
            <a:spLocks noGrp="1"/>
          </p:cNvSpPr>
          <p:nvPr>
            <p:ph type="title"/>
          </p:nvPr>
        </p:nvSpPr>
        <p:spPr/>
        <p:txBody>
          <a:bodyPr/>
          <a:lstStyle/>
          <a:p>
            <a:r>
              <a:rPr lang="en-GB" dirty="0"/>
              <a:t>Effect of starting point on choice-RT</a:t>
            </a:r>
            <a:endParaRPr lang="en-NL" dirty="0"/>
          </a:p>
        </p:txBody>
      </p:sp>
      <p:sp>
        <p:nvSpPr>
          <p:cNvPr id="3" name="Content Placeholder 2">
            <a:extLst>
              <a:ext uri="{FF2B5EF4-FFF2-40B4-BE49-F238E27FC236}">
                <a16:creationId xmlns:a16="http://schemas.microsoft.com/office/drawing/2014/main" id="{B9B2DA0B-FD33-FC4F-B0F2-AF883D65DE52}"/>
              </a:ext>
            </a:extLst>
          </p:cNvPr>
          <p:cNvSpPr>
            <a:spLocks noGrp="1"/>
          </p:cNvSpPr>
          <p:nvPr>
            <p:ph idx="1"/>
          </p:nvPr>
        </p:nvSpPr>
        <p:spPr>
          <a:xfrm>
            <a:off x="838200" y="1825625"/>
            <a:ext cx="4689764" cy="4351338"/>
          </a:xfrm>
        </p:spPr>
        <p:txBody>
          <a:bodyPr/>
          <a:lstStyle/>
          <a:p>
            <a:r>
              <a:rPr lang="en-GB" dirty="0"/>
              <a:t>Starting closer to the correct response boundary makes </a:t>
            </a:r>
            <a:r>
              <a:rPr lang="en-GB" b="1" dirty="0"/>
              <a:t>errors slower and less frequent </a:t>
            </a:r>
            <a:r>
              <a:rPr lang="en-GB" dirty="0"/>
              <a:t>(due to the longer distance to the error boundary)</a:t>
            </a:r>
          </a:p>
          <a:p>
            <a:r>
              <a:rPr lang="en-GB" dirty="0"/>
              <a:t>Conversely, starting closer to the error boundary makes </a:t>
            </a:r>
            <a:r>
              <a:rPr lang="en-GB" b="1" dirty="0"/>
              <a:t>errors faster and more frequent</a:t>
            </a:r>
          </a:p>
        </p:txBody>
      </p:sp>
      <p:pic>
        <p:nvPicPr>
          <p:cNvPr id="5" name="Picture 4" descr="A picture containing airplane&#10;&#10;Description automatically generated">
            <a:extLst>
              <a:ext uri="{FF2B5EF4-FFF2-40B4-BE49-F238E27FC236}">
                <a16:creationId xmlns:a16="http://schemas.microsoft.com/office/drawing/2014/main" id="{B705D4C2-5984-034C-8A96-88E72DAC656B}"/>
              </a:ext>
            </a:extLst>
          </p:cNvPr>
          <p:cNvPicPr>
            <a:picLocks noChangeAspect="1"/>
          </p:cNvPicPr>
          <p:nvPr/>
        </p:nvPicPr>
        <p:blipFill>
          <a:blip r:embed="rId2"/>
          <a:stretch>
            <a:fillRect/>
          </a:stretch>
        </p:blipFill>
        <p:spPr>
          <a:xfrm>
            <a:off x="5527964" y="1690688"/>
            <a:ext cx="6248400" cy="4432300"/>
          </a:xfrm>
          <a:prstGeom prst="rect">
            <a:avLst/>
          </a:prstGeom>
        </p:spPr>
      </p:pic>
    </p:spTree>
    <p:extLst>
      <p:ext uri="{BB962C8B-B14F-4D97-AF65-F5344CB8AC3E}">
        <p14:creationId xmlns:p14="http://schemas.microsoft.com/office/powerpoint/2010/main" val="1556877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DD41E-6557-E94B-9D09-ED7FD210C24D}"/>
              </a:ext>
            </a:extLst>
          </p:cNvPr>
          <p:cNvSpPr>
            <a:spLocks noGrp="1"/>
          </p:cNvSpPr>
          <p:nvPr>
            <p:ph type="title"/>
          </p:nvPr>
        </p:nvSpPr>
        <p:spPr/>
        <p:txBody>
          <a:bodyPr/>
          <a:lstStyle/>
          <a:p>
            <a:r>
              <a:rPr lang="en-GB" dirty="0"/>
              <a:t>Effect of nondecision time on choice-RT</a:t>
            </a:r>
            <a:endParaRPr lang="en-NL" dirty="0"/>
          </a:p>
        </p:txBody>
      </p:sp>
      <p:sp>
        <p:nvSpPr>
          <p:cNvPr id="3" name="Content Placeholder 2">
            <a:extLst>
              <a:ext uri="{FF2B5EF4-FFF2-40B4-BE49-F238E27FC236}">
                <a16:creationId xmlns:a16="http://schemas.microsoft.com/office/drawing/2014/main" id="{0E2EDFB6-F11A-3546-9857-8B379DE28314}"/>
              </a:ext>
            </a:extLst>
          </p:cNvPr>
          <p:cNvSpPr>
            <a:spLocks noGrp="1"/>
          </p:cNvSpPr>
          <p:nvPr>
            <p:ph idx="1"/>
          </p:nvPr>
        </p:nvSpPr>
        <p:spPr>
          <a:xfrm>
            <a:off x="838201" y="1825624"/>
            <a:ext cx="4585854" cy="4845339"/>
          </a:xfrm>
        </p:spPr>
        <p:txBody>
          <a:bodyPr>
            <a:normAutofit fontScale="85000" lnSpcReduction="20000"/>
          </a:bodyPr>
          <a:lstStyle/>
          <a:p>
            <a:r>
              <a:rPr lang="en-GB" dirty="0"/>
              <a:t>Nondecision time </a:t>
            </a:r>
            <a:r>
              <a:rPr lang="en-GB" b="1" dirty="0"/>
              <a:t>shifts the RT distribution </a:t>
            </a:r>
            <a:r>
              <a:rPr lang="en-GB" dirty="0"/>
              <a:t>along the horizontal (time) axis</a:t>
            </a:r>
          </a:p>
          <a:p>
            <a:pPr lvl="1"/>
            <a:r>
              <a:rPr lang="en-GB" dirty="0"/>
              <a:t>Cannot affect accuracy</a:t>
            </a:r>
          </a:p>
          <a:p>
            <a:pPr marL="0" indent="0">
              <a:buNone/>
            </a:pPr>
            <a:endParaRPr lang="en-GB" dirty="0"/>
          </a:p>
          <a:p>
            <a:r>
              <a:rPr lang="en-GB" dirty="0"/>
              <a:t>Full DDM also includes parameters to capture </a:t>
            </a:r>
            <a:r>
              <a:rPr lang="en-GB" b="1" dirty="0"/>
              <a:t>between- and within-trial variance </a:t>
            </a:r>
            <a:r>
              <a:rPr lang="en-GB" dirty="0"/>
              <a:t>in key parameters</a:t>
            </a:r>
          </a:p>
          <a:p>
            <a:pPr lvl="1"/>
            <a:r>
              <a:rPr lang="en-GB" dirty="0"/>
              <a:t>These too are sometimes interpreted cognitively</a:t>
            </a:r>
          </a:p>
          <a:p>
            <a:pPr lvl="1"/>
            <a:endParaRPr lang="en-GB" dirty="0"/>
          </a:p>
          <a:p>
            <a:r>
              <a:rPr lang="en-GB" dirty="0"/>
              <a:t>For a review of the evolution of and extensions to the DDM:</a:t>
            </a:r>
          </a:p>
          <a:p>
            <a:pPr lvl="1"/>
            <a:r>
              <a:rPr lang="en-GB" dirty="0"/>
              <a:t>Ratcliff et al. (2016) Trends Cog Sci</a:t>
            </a:r>
            <a:endParaRPr lang="en-NL" dirty="0"/>
          </a:p>
        </p:txBody>
      </p:sp>
      <p:pic>
        <p:nvPicPr>
          <p:cNvPr id="5" name="Picture 4" descr="A picture containing clock&#10;&#10;Description automatically generated">
            <a:extLst>
              <a:ext uri="{FF2B5EF4-FFF2-40B4-BE49-F238E27FC236}">
                <a16:creationId xmlns:a16="http://schemas.microsoft.com/office/drawing/2014/main" id="{968FDA6A-B0A9-AD43-B06C-7578C827AC28}"/>
              </a:ext>
            </a:extLst>
          </p:cNvPr>
          <p:cNvPicPr>
            <a:picLocks noChangeAspect="1"/>
          </p:cNvPicPr>
          <p:nvPr/>
        </p:nvPicPr>
        <p:blipFill>
          <a:blip r:embed="rId2"/>
          <a:stretch>
            <a:fillRect/>
          </a:stretch>
        </p:blipFill>
        <p:spPr>
          <a:xfrm>
            <a:off x="5424055" y="1516063"/>
            <a:ext cx="6248400" cy="4660900"/>
          </a:xfrm>
          <a:prstGeom prst="rect">
            <a:avLst/>
          </a:prstGeom>
        </p:spPr>
      </p:pic>
    </p:spTree>
    <p:extLst>
      <p:ext uri="{BB962C8B-B14F-4D97-AF65-F5344CB8AC3E}">
        <p14:creationId xmlns:p14="http://schemas.microsoft.com/office/powerpoint/2010/main" val="1027312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3675A-0C92-6641-8A3B-D7662B288A5B}"/>
              </a:ext>
            </a:extLst>
          </p:cNvPr>
          <p:cNvSpPr>
            <a:spLocks noGrp="1"/>
          </p:cNvSpPr>
          <p:nvPr>
            <p:ph type="title"/>
          </p:nvPr>
        </p:nvSpPr>
        <p:spPr/>
        <p:txBody>
          <a:bodyPr/>
          <a:lstStyle/>
          <a:p>
            <a:r>
              <a:rPr lang="en-NL" dirty="0"/>
              <a:t>The Diffusion Model</a:t>
            </a:r>
          </a:p>
        </p:txBody>
      </p:sp>
      <p:sp>
        <p:nvSpPr>
          <p:cNvPr id="3" name="Content Placeholder 2">
            <a:extLst>
              <a:ext uri="{FF2B5EF4-FFF2-40B4-BE49-F238E27FC236}">
                <a16:creationId xmlns:a16="http://schemas.microsoft.com/office/drawing/2014/main" id="{41996EB5-BB49-0C43-A78B-30C2B231E2D2}"/>
              </a:ext>
            </a:extLst>
          </p:cNvPr>
          <p:cNvSpPr>
            <a:spLocks noGrp="1"/>
          </p:cNvSpPr>
          <p:nvPr>
            <p:ph idx="1"/>
          </p:nvPr>
        </p:nvSpPr>
        <p:spPr>
          <a:xfrm>
            <a:off x="838200" y="1825625"/>
            <a:ext cx="5422900" cy="4667250"/>
          </a:xfrm>
        </p:spPr>
        <p:txBody>
          <a:bodyPr>
            <a:normAutofit fontScale="92500" lnSpcReduction="20000"/>
          </a:bodyPr>
          <a:lstStyle/>
          <a:p>
            <a:r>
              <a:rPr lang="en-GB" dirty="0"/>
              <a:t>Diffusion (and random walk) models allow independent variation of sensitivity (drift rate), response threshold (boundary separation), nondecision time</a:t>
            </a:r>
          </a:p>
          <a:p>
            <a:pPr lvl="1"/>
            <a:r>
              <a:rPr lang="en-GB" dirty="0"/>
              <a:t>Can predict a wide variety of RT distribution shapes (inc. SAT and crossover effects) by varying its parameters</a:t>
            </a:r>
          </a:p>
          <a:p>
            <a:r>
              <a:rPr lang="en-GB" dirty="0"/>
              <a:t>Allows the model to predict all benchmark data</a:t>
            </a:r>
          </a:p>
          <a:p>
            <a:pPr lvl="1"/>
            <a:r>
              <a:rPr lang="en-GB" dirty="0"/>
              <a:t>Skew, speed-accuracy trade-off, crossover of correct/error RTs</a:t>
            </a:r>
          </a:p>
          <a:p>
            <a:r>
              <a:rPr lang="en-GB" dirty="0"/>
              <a:t>Disentangles the action of different latent processes</a:t>
            </a:r>
          </a:p>
        </p:txBody>
      </p:sp>
      <p:pic>
        <p:nvPicPr>
          <p:cNvPr id="5" name="Picture 4" descr="A close up of text on a black background&#10;&#10;Description automatically generated">
            <a:extLst>
              <a:ext uri="{FF2B5EF4-FFF2-40B4-BE49-F238E27FC236}">
                <a16:creationId xmlns:a16="http://schemas.microsoft.com/office/drawing/2014/main" id="{8F2A26B5-7B43-174C-9059-7478436C188C}"/>
              </a:ext>
            </a:extLst>
          </p:cNvPr>
          <p:cNvPicPr>
            <a:picLocks noChangeAspect="1"/>
          </p:cNvPicPr>
          <p:nvPr/>
        </p:nvPicPr>
        <p:blipFill>
          <a:blip r:embed="rId2"/>
          <a:stretch>
            <a:fillRect/>
          </a:stretch>
        </p:blipFill>
        <p:spPr>
          <a:xfrm>
            <a:off x="6431282" y="1282700"/>
            <a:ext cx="5422900" cy="4292600"/>
          </a:xfrm>
          <a:prstGeom prst="rect">
            <a:avLst/>
          </a:prstGeom>
        </p:spPr>
      </p:pic>
    </p:spTree>
    <p:extLst>
      <p:ext uri="{BB962C8B-B14F-4D97-AF65-F5344CB8AC3E}">
        <p14:creationId xmlns:p14="http://schemas.microsoft.com/office/powerpoint/2010/main" val="3094872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5EC04-EF10-A04F-BE5F-DCCE4D0C6C37}"/>
              </a:ext>
            </a:extLst>
          </p:cNvPr>
          <p:cNvSpPr>
            <a:spLocks noGrp="1"/>
          </p:cNvSpPr>
          <p:nvPr>
            <p:ph type="title"/>
          </p:nvPr>
        </p:nvSpPr>
        <p:spPr/>
        <p:txBody>
          <a:bodyPr/>
          <a:lstStyle/>
          <a:p>
            <a:r>
              <a:rPr lang="en-AU" dirty="0"/>
              <a:t>The Diffusion Model</a:t>
            </a:r>
          </a:p>
        </p:txBody>
      </p:sp>
      <p:sp>
        <p:nvSpPr>
          <p:cNvPr id="3" name="Content Placeholder 2">
            <a:extLst>
              <a:ext uri="{FF2B5EF4-FFF2-40B4-BE49-F238E27FC236}">
                <a16:creationId xmlns:a16="http://schemas.microsoft.com/office/drawing/2014/main" id="{8AA4554A-06FA-0D41-8A9A-BE173A78F409}"/>
              </a:ext>
            </a:extLst>
          </p:cNvPr>
          <p:cNvSpPr>
            <a:spLocks noGrp="1"/>
          </p:cNvSpPr>
          <p:nvPr>
            <p:ph idx="1"/>
          </p:nvPr>
        </p:nvSpPr>
        <p:spPr>
          <a:xfrm>
            <a:off x="838200" y="1690688"/>
            <a:ext cx="10515600" cy="4802187"/>
          </a:xfrm>
        </p:spPr>
        <p:txBody>
          <a:bodyPr>
            <a:normAutofit lnSpcReduction="10000"/>
          </a:bodyPr>
          <a:lstStyle/>
          <a:p>
            <a:r>
              <a:rPr lang="en-GB" dirty="0"/>
              <a:t>Model parameters map onto </a:t>
            </a:r>
            <a:r>
              <a:rPr lang="en-GB" b="1" dirty="0"/>
              <a:t>psychologically meaningful processes</a:t>
            </a:r>
          </a:p>
          <a:p>
            <a:pPr lvl="1"/>
            <a:r>
              <a:rPr lang="en-GB" b="1" dirty="0"/>
              <a:t>Drift rate </a:t>
            </a:r>
            <a:r>
              <a:rPr lang="en-GB" dirty="0"/>
              <a:t>measures processing speed/stimulus discriminability</a:t>
            </a:r>
          </a:p>
          <a:p>
            <a:pPr lvl="1"/>
            <a:r>
              <a:rPr lang="en-GB" b="1" dirty="0"/>
              <a:t>Boundary separation</a:t>
            </a:r>
            <a:r>
              <a:rPr lang="en-GB" dirty="0"/>
              <a:t> (distance between thresholds) measures response caution (i.e., amount of evidence needed)</a:t>
            </a:r>
          </a:p>
          <a:p>
            <a:pPr lvl="1"/>
            <a:r>
              <a:rPr lang="en-GB" b="1" dirty="0"/>
              <a:t>Starting point </a:t>
            </a:r>
            <a:r>
              <a:rPr lang="en-GB" dirty="0"/>
              <a:t>measures a priori response/base-rate biases</a:t>
            </a:r>
          </a:p>
          <a:p>
            <a:pPr lvl="1"/>
            <a:r>
              <a:rPr lang="en-GB" b="1" dirty="0"/>
              <a:t>Nondecision time </a:t>
            </a:r>
            <a:r>
              <a:rPr lang="en-GB" dirty="0"/>
              <a:t>measures time for perceptual encoding and motor response execution</a:t>
            </a:r>
          </a:p>
          <a:p>
            <a:r>
              <a:rPr lang="en-GB" dirty="0"/>
              <a:t>Establishes links between Marr’s (1982) levels </a:t>
            </a:r>
          </a:p>
          <a:p>
            <a:pPr lvl="1"/>
            <a:r>
              <a:rPr lang="en-GB" dirty="0"/>
              <a:t>Mainly at computational and algorithmic levels</a:t>
            </a:r>
          </a:p>
          <a:p>
            <a:pPr lvl="2"/>
            <a:r>
              <a:rPr lang="en-GB" dirty="0"/>
              <a:t>Explains latent cognitive processes that give rise to behaviour</a:t>
            </a:r>
          </a:p>
          <a:p>
            <a:pPr lvl="1"/>
            <a:r>
              <a:rPr lang="en-GB" dirty="0"/>
              <a:t>But also makes connections to neural/implementation level</a:t>
            </a:r>
          </a:p>
          <a:p>
            <a:pPr lvl="2"/>
            <a:r>
              <a:rPr lang="en-GB" dirty="0"/>
              <a:t>Model-based cognitive neuroscience</a:t>
            </a:r>
          </a:p>
          <a:p>
            <a:pPr lvl="2"/>
            <a:r>
              <a:rPr lang="en-GB" dirty="0"/>
              <a:t>We will see more on this shortly…</a:t>
            </a:r>
            <a:endParaRPr lang="en-NL" dirty="0"/>
          </a:p>
        </p:txBody>
      </p:sp>
    </p:spTree>
    <p:extLst>
      <p:ext uri="{BB962C8B-B14F-4D97-AF65-F5344CB8AC3E}">
        <p14:creationId xmlns:p14="http://schemas.microsoft.com/office/powerpoint/2010/main" val="3600564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E7505E-CE8B-8C45-9298-173AB8D05194}"/>
              </a:ext>
            </a:extLst>
          </p:cNvPr>
          <p:cNvSpPr>
            <a:spLocks noGrp="1"/>
          </p:cNvSpPr>
          <p:nvPr>
            <p:ph idx="1"/>
          </p:nvPr>
        </p:nvSpPr>
        <p:spPr>
          <a:xfrm>
            <a:off x="838200" y="4389119"/>
            <a:ext cx="10944114" cy="1787843"/>
          </a:xfrm>
        </p:spPr>
        <p:txBody>
          <a:bodyPr>
            <a:normAutofit/>
          </a:bodyPr>
          <a:lstStyle/>
          <a:p>
            <a:pPr marL="0" indent="0">
              <a:buNone/>
            </a:pPr>
            <a:r>
              <a:rPr lang="en-GB" dirty="0"/>
              <a:t>“To have one’s hunches about how a simple combination of processes will behave repeatedly dashed by one’s own computer program is a humbling experience that no experimental psychologist should miss.”</a:t>
            </a:r>
          </a:p>
        </p:txBody>
      </p:sp>
      <p:sp>
        <p:nvSpPr>
          <p:cNvPr id="4" name="TextBox 3">
            <a:extLst>
              <a:ext uri="{FF2B5EF4-FFF2-40B4-BE49-F238E27FC236}">
                <a16:creationId xmlns:a16="http://schemas.microsoft.com/office/drawing/2014/main" id="{93BD095B-B942-5B4F-B2F5-40214E18E741}"/>
              </a:ext>
            </a:extLst>
          </p:cNvPr>
          <p:cNvSpPr txBox="1"/>
          <p:nvPr/>
        </p:nvSpPr>
        <p:spPr>
          <a:xfrm>
            <a:off x="9052561" y="5807630"/>
            <a:ext cx="2729754" cy="369332"/>
          </a:xfrm>
          <a:prstGeom prst="rect">
            <a:avLst/>
          </a:prstGeom>
          <a:noFill/>
        </p:spPr>
        <p:txBody>
          <a:bodyPr wrap="square" rtlCol="0">
            <a:spAutoFit/>
          </a:bodyPr>
          <a:lstStyle/>
          <a:p>
            <a:r>
              <a:rPr lang="en-GB" dirty="0"/>
              <a:t>Douglas </a:t>
            </a:r>
            <a:r>
              <a:rPr lang="en-GB" dirty="0" err="1"/>
              <a:t>Hintzman</a:t>
            </a:r>
            <a:r>
              <a:rPr lang="en-GB" dirty="0"/>
              <a:t> (1990)</a:t>
            </a:r>
            <a:endParaRPr lang="en-NL" dirty="0"/>
          </a:p>
        </p:txBody>
      </p:sp>
      <p:pic>
        <p:nvPicPr>
          <p:cNvPr id="9" name="Picture 8" descr="A person standing in front of a blackboard&#10;&#10;Description automatically generated">
            <a:extLst>
              <a:ext uri="{FF2B5EF4-FFF2-40B4-BE49-F238E27FC236}">
                <a16:creationId xmlns:a16="http://schemas.microsoft.com/office/drawing/2014/main" id="{CCCF8BDA-A3C3-4C40-854D-011BB1994ED8}"/>
              </a:ext>
            </a:extLst>
          </p:cNvPr>
          <p:cNvPicPr>
            <a:picLocks noChangeAspect="1"/>
          </p:cNvPicPr>
          <p:nvPr/>
        </p:nvPicPr>
        <p:blipFill>
          <a:blip r:embed="rId3"/>
          <a:stretch>
            <a:fillRect/>
          </a:stretch>
        </p:blipFill>
        <p:spPr>
          <a:xfrm>
            <a:off x="10044057" y="1368065"/>
            <a:ext cx="1440756" cy="1800945"/>
          </a:xfrm>
          <a:prstGeom prst="rect">
            <a:avLst/>
          </a:prstGeom>
        </p:spPr>
      </p:pic>
      <p:sp>
        <p:nvSpPr>
          <p:cNvPr id="10" name="TextBox 9">
            <a:extLst>
              <a:ext uri="{FF2B5EF4-FFF2-40B4-BE49-F238E27FC236}">
                <a16:creationId xmlns:a16="http://schemas.microsoft.com/office/drawing/2014/main" id="{204553ED-7C63-D64A-86B0-424C1348C61B}"/>
              </a:ext>
            </a:extLst>
          </p:cNvPr>
          <p:cNvSpPr txBox="1"/>
          <p:nvPr/>
        </p:nvSpPr>
        <p:spPr>
          <a:xfrm>
            <a:off x="2569269" y="1745318"/>
            <a:ext cx="6673045" cy="523220"/>
          </a:xfrm>
          <a:prstGeom prst="rect">
            <a:avLst/>
          </a:prstGeom>
          <a:noFill/>
        </p:spPr>
        <p:txBody>
          <a:bodyPr wrap="none" rtlCol="0">
            <a:spAutoFit/>
          </a:bodyPr>
          <a:lstStyle/>
          <a:p>
            <a:r>
              <a:rPr lang="en-GB" sz="2800" dirty="0"/>
              <a:t>“What I cannot create, I do not understand.” </a:t>
            </a:r>
          </a:p>
        </p:txBody>
      </p:sp>
      <p:sp>
        <p:nvSpPr>
          <p:cNvPr id="11" name="TextBox 10">
            <a:extLst>
              <a:ext uri="{FF2B5EF4-FFF2-40B4-BE49-F238E27FC236}">
                <a16:creationId xmlns:a16="http://schemas.microsoft.com/office/drawing/2014/main" id="{8554D98D-2FDE-2E43-822B-CEDFB0D47F7C}"/>
              </a:ext>
            </a:extLst>
          </p:cNvPr>
          <p:cNvSpPr txBox="1"/>
          <p:nvPr/>
        </p:nvSpPr>
        <p:spPr>
          <a:xfrm>
            <a:off x="6568441" y="2350412"/>
            <a:ext cx="2484120" cy="369332"/>
          </a:xfrm>
          <a:prstGeom prst="rect">
            <a:avLst/>
          </a:prstGeom>
          <a:noFill/>
        </p:spPr>
        <p:txBody>
          <a:bodyPr wrap="square" rtlCol="0">
            <a:spAutoFit/>
          </a:bodyPr>
          <a:lstStyle/>
          <a:p>
            <a:r>
              <a:rPr lang="en-GB" dirty="0"/>
              <a:t>Richard Feynman (1988)</a:t>
            </a:r>
            <a:endParaRPr lang="en-NL" dirty="0"/>
          </a:p>
        </p:txBody>
      </p:sp>
    </p:spTree>
    <p:extLst>
      <p:ext uri="{BB962C8B-B14F-4D97-AF65-F5344CB8AC3E}">
        <p14:creationId xmlns:p14="http://schemas.microsoft.com/office/powerpoint/2010/main" val="40131083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51742-634C-084B-84AA-65B1B3EC7B9F}"/>
              </a:ext>
            </a:extLst>
          </p:cNvPr>
          <p:cNvSpPr>
            <a:spLocks noGrp="1"/>
          </p:cNvSpPr>
          <p:nvPr>
            <p:ph type="title"/>
          </p:nvPr>
        </p:nvSpPr>
        <p:spPr>
          <a:xfrm>
            <a:off x="838200" y="365125"/>
            <a:ext cx="4756151" cy="1650711"/>
          </a:xfrm>
        </p:spPr>
        <p:txBody>
          <a:bodyPr>
            <a:normAutofit fontScale="90000"/>
          </a:bodyPr>
          <a:lstStyle/>
          <a:p>
            <a:r>
              <a:rPr lang="en-NL" dirty="0"/>
              <a:t>Accounting for multiple choices: Race architectures</a:t>
            </a:r>
          </a:p>
        </p:txBody>
      </p:sp>
      <p:sp>
        <p:nvSpPr>
          <p:cNvPr id="3" name="Content Placeholder 2">
            <a:extLst>
              <a:ext uri="{FF2B5EF4-FFF2-40B4-BE49-F238E27FC236}">
                <a16:creationId xmlns:a16="http://schemas.microsoft.com/office/drawing/2014/main" id="{50C9DE4D-7FE9-E144-BB56-1F812ACD6D2B}"/>
              </a:ext>
            </a:extLst>
          </p:cNvPr>
          <p:cNvSpPr>
            <a:spLocks noGrp="1"/>
          </p:cNvSpPr>
          <p:nvPr>
            <p:ph idx="1"/>
          </p:nvPr>
        </p:nvSpPr>
        <p:spPr>
          <a:xfrm>
            <a:off x="665018" y="2244436"/>
            <a:ext cx="10861964" cy="4613564"/>
          </a:xfrm>
        </p:spPr>
        <p:txBody>
          <a:bodyPr>
            <a:normAutofit fontScale="77500" lnSpcReduction="20000"/>
          </a:bodyPr>
          <a:lstStyle/>
          <a:p>
            <a:r>
              <a:rPr lang="en-GB" dirty="0"/>
              <a:t>DDM limited to tasks involving two choices</a:t>
            </a:r>
          </a:p>
          <a:p>
            <a:r>
              <a:rPr lang="en-GB" dirty="0"/>
              <a:t>Race architectures </a:t>
            </a:r>
          </a:p>
          <a:p>
            <a:pPr lvl="1"/>
            <a:r>
              <a:rPr lang="en-GB" dirty="0"/>
              <a:t>Have several ‘accumulators’ each gather evidence in a race against each other</a:t>
            </a:r>
          </a:p>
          <a:p>
            <a:pPr lvl="1"/>
            <a:r>
              <a:rPr lang="en-GB" dirty="0"/>
              <a:t>A step toward one options does not necessarily mean a step away from another option</a:t>
            </a:r>
          </a:p>
          <a:p>
            <a:pPr lvl="1"/>
            <a:r>
              <a:rPr lang="en-GB" dirty="0"/>
              <a:t>Can model any number of choice options (i.e., using one accumulator per response)</a:t>
            </a:r>
          </a:p>
          <a:p>
            <a:r>
              <a:rPr lang="en-GB" dirty="0"/>
              <a:t>The </a:t>
            </a:r>
            <a:r>
              <a:rPr lang="en-GB" b="1" dirty="0"/>
              <a:t>leaky competing accumulator </a:t>
            </a:r>
            <a:r>
              <a:rPr lang="en-GB" dirty="0"/>
              <a:t>adds nonlinear processes</a:t>
            </a:r>
          </a:p>
          <a:p>
            <a:pPr lvl="1"/>
            <a:r>
              <a:rPr lang="en-GB" b="1" dirty="0"/>
              <a:t>Passive decay </a:t>
            </a:r>
            <a:r>
              <a:rPr lang="en-GB" dirty="0"/>
              <a:t>of accumulated evidence</a:t>
            </a:r>
          </a:p>
          <a:p>
            <a:pPr lvl="1"/>
            <a:r>
              <a:rPr lang="en-GB" b="1" dirty="0"/>
              <a:t>Response competition </a:t>
            </a:r>
            <a:r>
              <a:rPr lang="en-GB" dirty="0"/>
              <a:t>(inhibition), i.e., evidence for one response decreases the evidence for the other </a:t>
            </a:r>
          </a:p>
          <a:p>
            <a:r>
              <a:rPr lang="en-GB" dirty="0"/>
              <a:t>The </a:t>
            </a:r>
            <a:r>
              <a:rPr lang="en-GB" b="1" dirty="0"/>
              <a:t>ballistic accumulator </a:t>
            </a:r>
            <a:r>
              <a:rPr lang="en-GB" dirty="0"/>
              <a:t>then omitted the within-trial noise from the evidence accumulation process</a:t>
            </a:r>
          </a:p>
          <a:p>
            <a:r>
              <a:rPr lang="en-GB" dirty="0"/>
              <a:t>The </a:t>
            </a:r>
            <a:r>
              <a:rPr lang="en-GB" b="1" dirty="0"/>
              <a:t>linear ballistic accumulator </a:t>
            </a:r>
            <a:r>
              <a:rPr lang="en-GB" dirty="0"/>
              <a:t>(LBA) further omits the nonlinearities from the ballistic accumulator</a:t>
            </a:r>
          </a:p>
          <a:p>
            <a:pPr lvl="1"/>
            <a:r>
              <a:rPr lang="en-GB" dirty="0"/>
              <a:t>Evidence accumulates linearly for both responses, without moment-to-moment variability (i.e., within-trial noise), continuing until the response threshold is reached for one response.</a:t>
            </a:r>
          </a:p>
          <a:p>
            <a:pPr lvl="1"/>
            <a:r>
              <a:rPr lang="en-GB" dirty="0"/>
              <a:t>Evidence for each response is independent of evidence for other responses</a:t>
            </a:r>
          </a:p>
        </p:txBody>
      </p:sp>
      <p:pic>
        <p:nvPicPr>
          <p:cNvPr id="5" name="Picture 4" descr="A screenshot of a cell phone&#10;&#10;Description automatically generated">
            <a:extLst>
              <a:ext uri="{FF2B5EF4-FFF2-40B4-BE49-F238E27FC236}">
                <a16:creationId xmlns:a16="http://schemas.microsoft.com/office/drawing/2014/main" id="{80C9D384-5FBF-1845-B801-D4C9DF253344}"/>
              </a:ext>
            </a:extLst>
          </p:cNvPr>
          <p:cNvPicPr>
            <a:picLocks noChangeAspect="1"/>
          </p:cNvPicPr>
          <p:nvPr/>
        </p:nvPicPr>
        <p:blipFill>
          <a:blip r:embed="rId2"/>
          <a:stretch>
            <a:fillRect/>
          </a:stretch>
        </p:blipFill>
        <p:spPr>
          <a:xfrm>
            <a:off x="6096000" y="261216"/>
            <a:ext cx="5573568" cy="2133600"/>
          </a:xfrm>
          <a:prstGeom prst="rect">
            <a:avLst/>
          </a:prstGeom>
        </p:spPr>
      </p:pic>
      <p:sp>
        <p:nvSpPr>
          <p:cNvPr id="4" name="TextBox 3">
            <a:extLst>
              <a:ext uri="{FF2B5EF4-FFF2-40B4-BE49-F238E27FC236}">
                <a16:creationId xmlns:a16="http://schemas.microsoft.com/office/drawing/2014/main" id="{FFA66DD2-78B8-E54E-8B8A-1F243E2280BA}"/>
              </a:ext>
            </a:extLst>
          </p:cNvPr>
          <p:cNvSpPr txBox="1"/>
          <p:nvPr/>
        </p:nvSpPr>
        <p:spPr>
          <a:xfrm>
            <a:off x="9376756" y="2394816"/>
            <a:ext cx="2508943" cy="338554"/>
          </a:xfrm>
          <a:prstGeom prst="rect">
            <a:avLst/>
          </a:prstGeom>
          <a:noFill/>
        </p:spPr>
        <p:txBody>
          <a:bodyPr wrap="square" rtlCol="0">
            <a:spAutoFit/>
          </a:bodyPr>
          <a:lstStyle/>
          <a:p>
            <a:r>
              <a:rPr lang="en-AU" sz="1600" dirty="0"/>
              <a:t>Brown &amp; Heathcote (2008)</a:t>
            </a:r>
          </a:p>
        </p:txBody>
      </p:sp>
    </p:spTree>
    <p:extLst>
      <p:ext uri="{BB962C8B-B14F-4D97-AF65-F5344CB8AC3E}">
        <p14:creationId xmlns:p14="http://schemas.microsoft.com/office/powerpoint/2010/main" val="4051619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14E44-B2C0-254D-8D81-E06E330FED2C}"/>
              </a:ext>
            </a:extLst>
          </p:cNvPr>
          <p:cNvSpPr>
            <a:spLocks noGrp="1"/>
          </p:cNvSpPr>
          <p:nvPr>
            <p:ph type="title"/>
          </p:nvPr>
        </p:nvSpPr>
        <p:spPr/>
        <p:txBody>
          <a:bodyPr/>
          <a:lstStyle/>
          <a:p>
            <a:r>
              <a:rPr lang="en-NL" dirty="0"/>
              <a:t>Recent extensions to accumulation models</a:t>
            </a:r>
          </a:p>
        </p:txBody>
      </p:sp>
      <p:sp>
        <p:nvSpPr>
          <p:cNvPr id="3" name="Content Placeholder 2">
            <a:extLst>
              <a:ext uri="{FF2B5EF4-FFF2-40B4-BE49-F238E27FC236}">
                <a16:creationId xmlns:a16="http://schemas.microsoft.com/office/drawing/2014/main" id="{1F348B2F-7A46-5540-A861-55BC9AC227F4}"/>
              </a:ext>
            </a:extLst>
          </p:cNvPr>
          <p:cNvSpPr>
            <a:spLocks noGrp="1"/>
          </p:cNvSpPr>
          <p:nvPr>
            <p:ph idx="1"/>
          </p:nvPr>
        </p:nvSpPr>
        <p:spPr>
          <a:xfrm>
            <a:off x="838200" y="1690688"/>
            <a:ext cx="10515600" cy="4926243"/>
          </a:xfrm>
        </p:spPr>
        <p:txBody>
          <a:bodyPr>
            <a:normAutofit lnSpcReduction="10000"/>
          </a:bodyPr>
          <a:lstStyle/>
          <a:p>
            <a:r>
              <a:rPr lang="en-NL" dirty="0"/>
              <a:t>The aforementioned architectures provide a basic framework for the majority of evidence accumulation modelling in cognitive neuroscience</a:t>
            </a:r>
          </a:p>
          <a:p>
            <a:r>
              <a:rPr lang="en-NL" dirty="0"/>
              <a:t>However, the basic models have been (and continue to be) extended in many interesting ways</a:t>
            </a:r>
          </a:p>
          <a:p>
            <a:pPr lvl="1"/>
            <a:r>
              <a:rPr lang="en-NL" dirty="0"/>
              <a:t>Collapsing bounds, drift rate gain, urgency (Hawkins et al., 2015)</a:t>
            </a:r>
          </a:p>
          <a:p>
            <a:pPr lvl="1"/>
            <a:r>
              <a:rPr lang="en-NL" dirty="0"/>
              <a:t>Attentional capacity, gain and focus (Boag et al., 2019a,b)</a:t>
            </a:r>
          </a:p>
          <a:p>
            <a:pPr lvl="1"/>
            <a:r>
              <a:rPr lang="en-NL" dirty="0"/>
              <a:t>Reinforcement learning for adaptive evolution of decision-making over time (Miletic, Boag, &amp; Forstmann, 2020)</a:t>
            </a:r>
          </a:p>
          <a:p>
            <a:r>
              <a:rPr lang="en-NL" dirty="0"/>
              <a:t>Many other modelling frameworks – not only decision-making models!</a:t>
            </a:r>
          </a:p>
          <a:p>
            <a:pPr lvl="1"/>
            <a:r>
              <a:rPr lang="en-NL" dirty="0"/>
              <a:t>However, evidence accumulation models are one of the most successful classes of model in cognitive (neuro)science</a:t>
            </a:r>
          </a:p>
        </p:txBody>
      </p:sp>
    </p:spTree>
    <p:extLst>
      <p:ext uri="{BB962C8B-B14F-4D97-AF65-F5344CB8AC3E}">
        <p14:creationId xmlns:p14="http://schemas.microsoft.com/office/powerpoint/2010/main" val="49738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1AE22-A864-C94E-9296-0DCF782FC7F4}"/>
              </a:ext>
            </a:extLst>
          </p:cNvPr>
          <p:cNvSpPr>
            <a:spLocks noGrp="1"/>
          </p:cNvSpPr>
          <p:nvPr>
            <p:ph type="title"/>
          </p:nvPr>
        </p:nvSpPr>
        <p:spPr/>
        <p:txBody>
          <a:bodyPr/>
          <a:lstStyle/>
          <a:p>
            <a:r>
              <a:rPr lang="en-NL" dirty="0"/>
              <a:t>This lecture covers…</a:t>
            </a:r>
          </a:p>
        </p:txBody>
      </p:sp>
      <p:sp>
        <p:nvSpPr>
          <p:cNvPr id="4" name="Content Placeholder 2">
            <a:extLst>
              <a:ext uri="{FF2B5EF4-FFF2-40B4-BE49-F238E27FC236}">
                <a16:creationId xmlns:a16="http://schemas.microsoft.com/office/drawing/2014/main" id="{D3505F8B-69F3-5348-B08A-A022D3708E24}"/>
              </a:ext>
            </a:extLst>
          </p:cNvPr>
          <p:cNvSpPr>
            <a:spLocks noGrp="1"/>
          </p:cNvSpPr>
          <p:nvPr>
            <p:ph idx="1"/>
          </p:nvPr>
        </p:nvSpPr>
        <p:spPr>
          <a:xfrm>
            <a:off x="838200" y="1690687"/>
            <a:ext cx="10515600" cy="4910137"/>
          </a:xfrm>
        </p:spPr>
        <p:txBody>
          <a:bodyPr>
            <a:normAutofit/>
          </a:bodyPr>
          <a:lstStyle/>
          <a:p>
            <a:r>
              <a:rPr lang="en-NL" dirty="0">
                <a:solidFill>
                  <a:schemeClr val="bg1">
                    <a:lumMod val="65000"/>
                  </a:schemeClr>
                </a:solidFill>
              </a:rPr>
              <a:t>Introduction to cognitive modeling</a:t>
            </a:r>
          </a:p>
          <a:p>
            <a:pPr lvl="1"/>
            <a:r>
              <a:rPr lang="en-NL" dirty="0">
                <a:solidFill>
                  <a:schemeClr val="bg1">
                    <a:lumMod val="65000"/>
                  </a:schemeClr>
                </a:solidFill>
              </a:rPr>
              <a:t>What is a model? Why do we model? What makes a good model? </a:t>
            </a:r>
          </a:p>
          <a:p>
            <a:pPr lvl="1"/>
            <a:r>
              <a:rPr lang="en-NL" dirty="0">
                <a:solidFill>
                  <a:schemeClr val="bg1">
                    <a:lumMod val="65000"/>
                  </a:schemeClr>
                </a:solidFill>
              </a:rPr>
              <a:t>Behavioural performance measures and their </a:t>
            </a:r>
            <a:r>
              <a:rPr lang="en-GB" dirty="0">
                <a:solidFill>
                  <a:schemeClr val="bg1">
                    <a:lumMod val="65000"/>
                  </a:schemeClr>
                </a:solidFill>
              </a:rPr>
              <a:t>limitation</a:t>
            </a:r>
            <a:r>
              <a:rPr lang="en-NL" dirty="0">
                <a:solidFill>
                  <a:schemeClr val="bg1">
                    <a:lumMod val="65000"/>
                  </a:schemeClr>
                </a:solidFill>
              </a:rPr>
              <a:t>s</a:t>
            </a:r>
          </a:p>
          <a:p>
            <a:r>
              <a:rPr lang="en-NL" dirty="0">
                <a:solidFill>
                  <a:schemeClr val="bg1">
                    <a:lumMod val="65000"/>
                  </a:schemeClr>
                </a:solidFill>
              </a:rPr>
              <a:t>Building a cognitive model from the ground up</a:t>
            </a:r>
          </a:p>
          <a:p>
            <a:pPr lvl="1"/>
            <a:r>
              <a:rPr lang="en-NL" dirty="0">
                <a:solidFill>
                  <a:schemeClr val="bg1">
                    <a:lumMod val="65000"/>
                  </a:schemeClr>
                </a:solidFill>
              </a:rPr>
              <a:t>Covers the historical progression from early signal detection theory to current evidence accumulation models</a:t>
            </a:r>
          </a:p>
          <a:p>
            <a:r>
              <a:rPr lang="en-NL" dirty="0"/>
              <a:t>Example applications in cognitive neuroscience</a:t>
            </a:r>
          </a:p>
          <a:p>
            <a:pPr lvl="1"/>
            <a:r>
              <a:rPr lang="en-NL" dirty="0"/>
              <a:t>Neural evidence for evidence accumulation</a:t>
            </a:r>
          </a:p>
          <a:p>
            <a:pPr lvl="1"/>
            <a:r>
              <a:rPr lang="en-NL" dirty="0"/>
              <a:t>Relating model parameters to neuroscientific data</a:t>
            </a:r>
          </a:p>
          <a:p>
            <a:r>
              <a:rPr lang="en-NL" dirty="0">
                <a:solidFill>
                  <a:schemeClr val="bg1">
                    <a:lumMod val="65000"/>
                  </a:schemeClr>
                </a:solidFill>
              </a:rPr>
              <a:t>A (very) brief guide to implementing cognitive models</a:t>
            </a:r>
          </a:p>
          <a:p>
            <a:pPr lvl="1"/>
            <a:r>
              <a:rPr lang="en-NL" dirty="0">
                <a:solidFill>
                  <a:schemeClr val="bg1">
                    <a:lumMod val="65000"/>
                  </a:schemeClr>
                </a:solidFill>
              </a:rPr>
              <a:t>Experimental design, model building, model fitting, model selection</a:t>
            </a:r>
          </a:p>
        </p:txBody>
      </p:sp>
    </p:spTree>
    <p:extLst>
      <p:ext uri="{BB962C8B-B14F-4D97-AF65-F5344CB8AC3E}">
        <p14:creationId xmlns:p14="http://schemas.microsoft.com/office/powerpoint/2010/main" val="42358072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29BC1-E660-6341-8CBB-97E3D693A470}"/>
              </a:ext>
            </a:extLst>
          </p:cNvPr>
          <p:cNvSpPr>
            <a:spLocks noGrp="1"/>
          </p:cNvSpPr>
          <p:nvPr>
            <p:ph type="title"/>
          </p:nvPr>
        </p:nvSpPr>
        <p:spPr/>
        <p:txBody>
          <a:bodyPr/>
          <a:lstStyle/>
          <a:p>
            <a:r>
              <a:rPr lang="en-NL" dirty="0"/>
              <a:t>Example applications</a:t>
            </a:r>
          </a:p>
        </p:txBody>
      </p:sp>
      <p:sp>
        <p:nvSpPr>
          <p:cNvPr id="3" name="Content Placeholder 2">
            <a:extLst>
              <a:ext uri="{FF2B5EF4-FFF2-40B4-BE49-F238E27FC236}">
                <a16:creationId xmlns:a16="http://schemas.microsoft.com/office/drawing/2014/main" id="{CBB00C2E-DF6C-AA49-BB35-69A00B08492B}"/>
              </a:ext>
            </a:extLst>
          </p:cNvPr>
          <p:cNvSpPr>
            <a:spLocks noGrp="1"/>
          </p:cNvSpPr>
          <p:nvPr>
            <p:ph idx="1"/>
          </p:nvPr>
        </p:nvSpPr>
        <p:spPr>
          <a:xfrm>
            <a:off x="838200" y="1825625"/>
            <a:ext cx="10515600" cy="4667250"/>
          </a:xfrm>
        </p:spPr>
        <p:txBody>
          <a:bodyPr>
            <a:normAutofit fontScale="92500" lnSpcReduction="20000"/>
          </a:bodyPr>
          <a:lstStyle/>
          <a:p>
            <a:r>
              <a:rPr lang="en-GB" dirty="0"/>
              <a:t>Evidence accumulation models widely applied in many domains</a:t>
            </a:r>
          </a:p>
          <a:p>
            <a:r>
              <a:rPr lang="en-GB" dirty="0"/>
              <a:t>Cognitive psychology</a:t>
            </a:r>
          </a:p>
          <a:p>
            <a:pPr lvl="1"/>
            <a:r>
              <a:rPr lang="en-GB" dirty="0"/>
              <a:t>Cognitive processes underlying decision making (VSTM, lexical decision, prospective memory, identification)</a:t>
            </a:r>
          </a:p>
          <a:p>
            <a:r>
              <a:rPr lang="en-GB" dirty="0"/>
              <a:t>Applied psychology/human factors</a:t>
            </a:r>
          </a:p>
          <a:p>
            <a:pPr lvl="1"/>
            <a:r>
              <a:rPr lang="en-GB" dirty="0"/>
              <a:t>Air-traffic control, maritime surveillance/UAVs, submarine navigation, automation</a:t>
            </a:r>
          </a:p>
          <a:p>
            <a:r>
              <a:rPr lang="en-GB" dirty="0"/>
              <a:t>Clinical psychology/psychiatry</a:t>
            </a:r>
          </a:p>
          <a:p>
            <a:pPr lvl="1"/>
            <a:r>
              <a:rPr lang="en-GB" dirty="0"/>
              <a:t>Locus of cognitive deficits in clinical populations (depression, anxiety, schizophrenia, aging)</a:t>
            </a:r>
          </a:p>
          <a:p>
            <a:r>
              <a:rPr lang="en-GB" dirty="0"/>
              <a:t>Model-based cognitive neuroscience</a:t>
            </a:r>
          </a:p>
          <a:p>
            <a:pPr lvl="1"/>
            <a:r>
              <a:rPr lang="en-GB" dirty="0"/>
              <a:t>Explores the neural basis of cognitive processes</a:t>
            </a:r>
          </a:p>
          <a:p>
            <a:pPr lvl="1"/>
            <a:r>
              <a:rPr lang="en-GB" dirty="0"/>
              <a:t>Associate brain measurements with latent cognitive processes rather than statistical summaries of behavioural data</a:t>
            </a:r>
          </a:p>
          <a:p>
            <a:pPr lvl="1"/>
            <a:r>
              <a:rPr lang="en-GB" dirty="0"/>
              <a:t>Individual differences analyses</a:t>
            </a:r>
            <a:endParaRPr lang="en-NL" dirty="0"/>
          </a:p>
        </p:txBody>
      </p:sp>
    </p:spTree>
    <p:extLst>
      <p:ext uri="{BB962C8B-B14F-4D97-AF65-F5344CB8AC3E}">
        <p14:creationId xmlns:p14="http://schemas.microsoft.com/office/powerpoint/2010/main" val="2890843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06A99-D4E4-EC42-BADA-1978E7E9247F}"/>
              </a:ext>
            </a:extLst>
          </p:cNvPr>
          <p:cNvSpPr>
            <a:spLocks noGrp="1"/>
          </p:cNvSpPr>
          <p:nvPr>
            <p:ph type="title"/>
          </p:nvPr>
        </p:nvSpPr>
        <p:spPr/>
        <p:txBody>
          <a:bodyPr/>
          <a:lstStyle/>
          <a:p>
            <a:r>
              <a:rPr lang="en-GB" dirty="0"/>
              <a:t>Model-based cognitive neuroscience </a:t>
            </a:r>
            <a:endParaRPr lang="en-NL" dirty="0"/>
          </a:p>
        </p:txBody>
      </p:sp>
      <p:sp>
        <p:nvSpPr>
          <p:cNvPr id="3" name="Content Placeholder 2">
            <a:extLst>
              <a:ext uri="{FF2B5EF4-FFF2-40B4-BE49-F238E27FC236}">
                <a16:creationId xmlns:a16="http://schemas.microsoft.com/office/drawing/2014/main" id="{37E7A178-A88E-9345-967D-374A459400F1}"/>
              </a:ext>
            </a:extLst>
          </p:cNvPr>
          <p:cNvSpPr>
            <a:spLocks noGrp="1"/>
          </p:cNvSpPr>
          <p:nvPr>
            <p:ph idx="1"/>
          </p:nvPr>
        </p:nvSpPr>
        <p:spPr>
          <a:xfrm>
            <a:off x="838200" y="1517073"/>
            <a:ext cx="9020695" cy="5149734"/>
          </a:xfrm>
        </p:spPr>
        <p:txBody>
          <a:bodyPr>
            <a:normAutofit lnSpcReduction="10000"/>
          </a:bodyPr>
          <a:lstStyle/>
          <a:p>
            <a:r>
              <a:rPr lang="en-US" dirty="0"/>
              <a:t>Highly interdisciplinary field... </a:t>
            </a:r>
          </a:p>
          <a:p>
            <a:pPr lvl="1"/>
            <a:r>
              <a:rPr lang="en-US" b="1" dirty="0"/>
              <a:t>Cognitive science:</a:t>
            </a:r>
            <a:r>
              <a:rPr lang="en-US" dirty="0"/>
              <a:t> learning, memory, decision making, attention, perception</a:t>
            </a:r>
          </a:p>
          <a:p>
            <a:pPr lvl="1"/>
            <a:r>
              <a:rPr lang="en-US" b="1" dirty="0"/>
              <a:t>Mathematics:</a:t>
            </a:r>
            <a:r>
              <a:rPr lang="en-US" dirty="0"/>
              <a:t> statistics &amp; probability theory, linear algebra, calculus, DEs </a:t>
            </a:r>
            <a:endParaRPr lang="en-US" b="1" dirty="0"/>
          </a:p>
          <a:p>
            <a:pPr lvl="1"/>
            <a:r>
              <a:rPr lang="en-US" b="1" dirty="0"/>
              <a:t>Data analysis: </a:t>
            </a:r>
            <a:r>
              <a:rPr lang="en-US" dirty="0"/>
              <a:t>general linear model, machine learning, Bayesian modelling, hierarchical modelling </a:t>
            </a:r>
          </a:p>
          <a:p>
            <a:pPr lvl="1"/>
            <a:r>
              <a:rPr lang="en-US" b="1" dirty="0"/>
              <a:t>Physics: </a:t>
            </a:r>
            <a:r>
              <a:rPr lang="en-US" dirty="0"/>
              <a:t>understanding models at a mechanical level, understanding methods, e.g., MR physics (fMRI), signal processing (EEG)</a:t>
            </a:r>
          </a:p>
          <a:p>
            <a:pPr lvl="1"/>
            <a:r>
              <a:rPr lang="en-US" b="1" dirty="0"/>
              <a:t>Neuroscience:</a:t>
            </a:r>
            <a:r>
              <a:rPr lang="en-US" dirty="0"/>
              <a:t> biology, anatomy, chemistry, physiology</a:t>
            </a:r>
          </a:p>
          <a:p>
            <a:pPr lvl="1"/>
            <a:r>
              <a:rPr lang="en-US" b="1" dirty="0"/>
              <a:t>Computer science: </a:t>
            </a:r>
            <a:r>
              <a:rPr lang="en-US" dirty="0"/>
              <a:t>programming, algorithms, parallel computing, reproducible research</a:t>
            </a:r>
          </a:p>
          <a:p>
            <a:pPr lvl="1"/>
            <a:r>
              <a:rPr lang="en-US" b="1" dirty="0"/>
              <a:t>Communication:</a:t>
            </a:r>
            <a:r>
              <a:rPr lang="en-US" dirty="0"/>
              <a:t> scientific writing, data visualization, teaching, presenting</a:t>
            </a:r>
          </a:p>
        </p:txBody>
      </p:sp>
      <p:pic>
        <p:nvPicPr>
          <p:cNvPr id="5" name="Picture 4" descr="A screenshot of a cell phone&#10;&#10;Description automatically generated">
            <a:extLst>
              <a:ext uri="{FF2B5EF4-FFF2-40B4-BE49-F238E27FC236}">
                <a16:creationId xmlns:a16="http://schemas.microsoft.com/office/drawing/2014/main" id="{1B07DFB7-E602-FF47-A465-BC8A21542E68}"/>
              </a:ext>
            </a:extLst>
          </p:cNvPr>
          <p:cNvPicPr>
            <a:picLocks noChangeAspect="1"/>
          </p:cNvPicPr>
          <p:nvPr/>
        </p:nvPicPr>
        <p:blipFill>
          <a:blip r:embed="rId2"/>
          <a:stretch>
            <a:fillRect/>
          </a:stretch>
        </p:blipFill>
        <p:spPr>
          <a:xfrm>
            <a:off x="10037618" y="1968500"/>
            <a:ext cx="1943100" cy="2921000"/>
          </a:xfrm>
          <a:prstGeom prst="rect">
            <a:avLst/>
          </a:prstGeom>
        </p:spPr>
      </p:pic>
      <p:sp>
        <p:nvSpPr>
          <p:cNvPr id="4" name="TextBox 3">
            <a:extLst>
              <a:ext uri="{FF2B5EF4-FFF2-40B4-BE49-F238E27FC236}">
                <a16:creationId xmlns:a16="http://schemas.microsoft.com/office/drawing/2014/main" id="{B351A9FE-660D-A743-AF3D-6358B2D9823B}"/>
              </a:ext>
            </a:extLst>
          </p:cNvPr>
          <p:cNvSpPr txBox="1"/>
          <p:nvPr/>
        </p:nvSpPr>
        <p:spPr>
          <a:xfrm>
            <a:off x="10037619" y="4982646"/>
            <a:ext cx="1943100" cy="584775"/>
          </a:xfrm>
          <a:prstGeom prst="rect">
            <a:avLst/>
          </a:prstGeom>
          <a:noFill/>
        </p:spPr>
        <p:txBody>
          <a:bodyPr wrap="square" rtlCol="0">
            <a:spAutoFit/>
          </a:bodyPr>
          <a:lstStyle/>
          <a:p>
            <a:r>
              <a:rPr lang="en-US" sz="1600" dirty="0"/>
              <a:t>Forstmann &amp; Wagenmakers (2015)</a:t>
            </a:r>
            <a:endParaRPr lang="en-AU" sz="1600" dirty="0"/>
          </a:p>
        </p:txBody>
      </p:sp>
    </p:spTree>
    <p:extLst>
      <p:ext uri="{BB962C8B-B14F-4D97-AF65-F5344CB8AC3E}">
        <p14:creationId xmlns:p14="http://schemas.microsoft.com/office/powerpoint/2010/main" val="3971618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06A99-D4E4-EC42-BADA-1978E7E9247F}"/>
              </a:ext>
            </a:extLst>
          </p:cNvPr>
          <p:cNvSpPr>
            <a:spLocks noGrp="1"/>
          </p:cNvSpPr>
          <p:nvPr>
            <p:ph type="title"/>
          </p:nvPr>
        </p:nvSpPr>
        <p:spPr/>
        <p:txBody>
          <a:bodyPr/>
          <a:lstStyle/>
          <a:p>
            <a:r>
              <a:rPr lang="en-GB" dirty="0"/>
              <a:t>Model-based cognitive neuroscience </a:t>
            </a:r>
            <a:endParaRPr lang="en-NL" dirty="0"/>
          </a:p>
        </p:txBody>
      </p:sp>
      <p:sp>
        <p:nvSpPr>
          <p:cNvPr id="3" name="Content Placeholder 2">
            <a:extLst>
              <a:ext uri="{FF2B5EF4-FFF2-40B4-BE49-F238E27FC236}">
                <a16:creationId xmlns:a16="http://schemas.microsoft.com/office/drawing/2014/main" id="{37E7A178-A88E-9345-967D-374A459400F1}"/>
              </a:ext>
            </a:extLst>
          </p:cNvPr>
          <p:cNvSpPr>
            <a:spLocks noGrp="1"/>
          </p:cNvSpPr>
          <p:nvPr>
            <p:ph idx="1"/>
          </p:nvPr>
        </p:nvSpPr>
        <p:spPr>
          <a:xfrm>
            <a:off x="838200" y="1517074"/>
            <a:ext cx="10515600" cy="1744148"/>
          </a:xfrm>
        </p:spPr>
        <p:txBody>
          <a:bodyPr>
            <a:normAutofit/>
          </a:bodyPr>
          <a:lstStyle/>
          <a:p>
            <a:r>
              <a:rPr lang="en-US" sz="2400" dirty="0"/>
              <a:t>Models can be extended to account for </a:t>
            </a:r>
            <a:r>
              <a:rPr lang="en-US" sz="2400" b="1" dirty="0"/>
              <a:t>neurophysiological data </a:t>
            </a:r>
            <a:r>
              <a:rPr lang="en-US" sz="2400" dirty="0"/>
              <a:t>(EEG, MEG, fMRI, DWI)</a:t>
            </a:r>
          </a:p>
          <a:p>
            <a:pPr lvl="1"/>
            <a:r>
              <a:rPr lang="en-US" sz="2000" dirty="0"/>
              <a:t>Idea is to connect neuroscientific measurements to latent processes (described by model parameters) that give rise to observed behavior rather than relatively coarse summary statistics (e.g., mean RT, accuracy)</a:t>
            </a:r>
          </a:p>
        </p:txBody>
      </p:sp>
      <p:pic>
        <p:nvPicPr>
          <p:cNvPr id="6" name="Picture 5" descr="A close up of text on a black background&#10;&#10;Description automatically generated">
            <a:extLst>
              <a:ext uri="{FF2B5EF4-FFF2-40B4-BE49-F238E27FC236}">
                <a16:creationId xmlns:a16="http://schemas.microsoft.com/office/drawing/2014/main" id="{95F462E7-3810-484A-B965-174DF37CEAF3}"/>
              </a:ext>
            </a:extLst>
          </p:cNvPr>
          <p:cNvPicPr>
            <a:picLocks noChangeAspect="1"/>
          </p:cNvPicPr>
          <p:nvPr/>
        </p:nvPicPr>
        <p:blipFill>
          <a:blip r:embed="rId2"/>
          <a:stretch>
            <a:fillRect/>
          </a:stretch>
        </p:blipFill>
        <p:spPr>
          <a:xfrm>
            <a:off x="7533639" y="3429000"/>
            <a:ext cx="4318000" cy="3022600"/>
          </a:xfrm>
          <a:prstGeom prst="rect">
            <a:avLst/>
          </a:prstGeom>
        </p:spPr>
      </p:pic>
      <p:sp>
        <p:nvSpPr>
          <p:cNvPr id="7" name="TextBox 6">
            <a:extLst>
              <a:ext uri="{FF2B5EF4-FFF2-40B4-BE49-F238E27FC236}">
                <a16:creationId xmlns:a16="http://schemas.microsoft.com/office/drawing/2014/main" id="{F36660FD-33E4-384E-AF93-C4E77CE6B3E2}"/>
              </a:ext>
            </a:extLst>
          </p:cNvPr>
          <p:cNvSpPr txBox="1"/>
          <p:nvPr/>
        </p:nvSpPr>
        <p:spPr>
          <a:xfrm>
            <a:off x="838200" y="3261221"/>
            <a:ext cx="6695439" cy="3231654"/>
          </a:xfrm>
          <a:prstGeom prst="rect">
            <a:avLst/>
          </a:prstGeom>
          <a:noFill/>
        </p:spPr>
        <p:txBody>
          <a:bodyPr wrap="square" rtlCol="0">
            <a:spAutoFit/>
          </a:bodyPr>
          <a:lstStyle/>
          <a:p>
            <a:pPr marL="285750" indent="-285750">
              <a:buFont typeface="Arial" panose="020B0604020202020204" pitchFamily="34" charset="0"/>
              <a:buChar char="•"/>
            </a:pPr>
            <a:r>
              <a:rPr lang="en-US" sz="2400" dirty="0"/>
              <a:t>Models as a </a:t>
            </a:r>
            <a:r>
              <a:rPr lang="en-US" sz="2400" b="1" dirty="0"/>
              <a:t>bridge between brain and behavior</a:t>
            </a:r>
          </a:p>
          <a:p>
            <a:pPr marL="742950" lvl="1" indent="-285750">
              <a:buFont typeface="Arial" panose="020B0604020202020204" pitchFamily="34" charset="0"/>
              <a:buChar char="•"/>
            </a:pPr>
            <a:r>
              <a:rPr lang="en-US" sz="2000" dirty="0"/>
              <a:t>Love (2015)</a:t>
            </a:r>
          </a:p>
          <a:p>
            <a:pPr marL="285750" indent="-285750">
              <a:buFont typeface="Arial" panose="020B0604020202020204" pitchFamily="34" charset="0"/>
              <a:buChar char="•"/>
            </a:pPr>
            <a:r>
              <a:rPr lang="en-US" sz="2400" dirty="0"/>
              <a:t>”Model-in-the-middle” approach</a:t>
            </a:r>
          </a:p>
          <a:p>
            <a:pPr marL="742950" lvl="1" indent="-285750">
              <a:buFont typeface="Arial" panose="020B0604020202020204" pitchFamily="34" charset="0"/>
              <a:buChar char="•"/>
            </a:pPr>
            <a:r>
              <a:rPr lang="en-US" sz="2000" dirty="0" err="1"/>
              <a:t>Corrado</a:t>
            </a:r>
            <a:r>
              <a:rPr lang="en-US" sz="2000" dirty="0"/>
              <a:t> &amp; Doya (2007), Forstmann &amp; Wagenmakers (2015), Forstmann et al. (2016)</a:t>
            </a:r>
          </a:p>
          <a:p>
            <a:pPr marL="285750" indent="-285750">
              <a:buFont typeface="Arial" panose="020B0604020202020204" pitchFamily="34" charset="0"/>
              <a:buChar char="•"/>
            </a:pPr>
            <a:r>
              <a:rPr lang="en-US" sz="2400" dirty="0"/>
              <a:t>Further discussion of methods for relating brain and behavior</a:t>
            </a:r>
          </a:p>
          <a:p>
            <a:pPr marL="742950" lvl="1" indent="-285750">
              <a:buFont typeface="Arial" panose="020B0604020202020204" pitchFamily="34" charset="0"/>
              <a:buChar char="•"/>
            </a:pPr>
            <a:r>
              <a:rPr lang="en-US" sz="2000" dirty="0"/>
              <a:t>Turner et al. (2017)</a:t>
            </a:r>
          </a:p>
          <a:p>
            <a:pPr marL="285750" indent="-285750">
              <a:buFont typeface="Arial" panose="020B0604020202020204" pitchFamily="34" charset="0"/>
              <a:buChar char="•"/>
            </a:pPr>
            <a:r>
              <a:rPr lang="en-US" sz="2400" dirty="0"/>
              <a:t>Best to look at some examples…</a:t>
            </a:r>
          </a:p>
        </p:txBody>
      </p:sp>
    </p:spTree>
    <p:extLst>
      <p:ext uri="{BB962C8B-B14F-4D97-AF65-F5344CB8AC3E}">
        <p14:creationId xmlns:p14="http://schemas.microsoft.com/office/powerpoint/2010/main" val="369022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C34FC-15F1-8D4F-B627-CFA61F69C454}"/>
              </a:ext>
            </a:extLst>
          </p:cNvPr>
          <p:cNvSpPr>
            <a:spLocks noGrp="1"/>
          </p:cNvSpPr>
          <p:nvPr>
            <p:ph type="title"/>
          </p:nvPr>
        </p:nvSpPr>
        <p:spPr>
          <a:xfrm>
            <a:off x="572409" y="365125"/>
            <a:ext cx="6080760" cy="1325563"/>
          </a:xfrm>
        </p:spPr>
        <p:txBody>
          <a:bodyPr/>
          <a:lstStyle/>
          <a:p>
            <a:r>
              <a:rPr lang="en-NL" dirty="0"/>
              <a:t>Early neural evidence for evidence accumulation</a:t>
            </a:r>
          </a:p>
        </p:txBody>
      </p:sp>
      <p:sp>
        <p:nvSpPr>
          <p:cNvPr id="3" name="Content Placeholder 2">
            <a:extLst>
              <a:ext uri="{FF2B5EF4-FFF2-40B4-BE49-F238E27FC236}">
                <a16:creationId xmlns:a16="http://schemas.microsoft.com/office/drawing/2014/main" id="{7A7C4B34-6AC4-A141-8E60-50E2B5BE1FEB}"/>
              </a:ext>
            </a:extLst>
          </p:cNvPr>
          <p:cNvSpPr>
            <a:spLocks noGrp="1"/>
          </p:cNvSpPr>
          <p:nvPr>
            <p:ph idx="1"/>
          </p:nvPr>
        </p:nvSpPr>
        <p:spPr>
          <a:xfrm>
            <a:off x="838200" y="1943009"/>
            <a:ext cx="4046219" cy="4549866"/>
          </a:xfrm>
        </p:spPr>
        <p:txBody>
          <a:bodyPr>
            <a:normAutofit fontScale="85000" lnSpcReduction="20000"/>
          </a:bodyPr>
          <a:lstStyle/>
          <a:p>
            <a:r>
              <a:rPr lang="en-GB" dirty="0"/>
              <a:t>Jeff Schall (90s-00s)</a:t>
            </a:r>
          </a:p>
          <a:p>
            <a:r>
              <a:rPr lang="en-GB" dirty="0"/>
              <a:t>Gold &amp; Shadlen (2001, 2007)</a:t>
            </a:r>
          </a:p>
          <a:p>
            <a:r>
              <a:rPr lang="en-GB" dirty="0"/>
              <a:t>Firing rates in monkey LIP (and FEF) appear to mimic DDM predictions</a:t>
            </a:r>
          </a:p>
          <a:p>
            <a:r>
              <a:rPr lang="en-GB" dirty="0"/>
              <a:t>Speed of increase dependent on difficulty</a:t>
            </a:r>
          </a:p>
          <a:p>
            <a:r>
              <a:rPr lang="en-GB" dirty="0"/>
              <a:t>Reach threshold before movement</a:t>
            </a:r>
          </a:p>
          <a:p>
            <a:r>
              <a:rPr lang="en-GB" dirty="0"/>
              <a:t>Non-decision time component in range of fitted model parameters</a:t>
            </a:r>
          </a:p>
          <a:p>
            <a:r>
              <a:rPr lang="en-GB" dirty="0"/>
              <a:t>See Latimer et al. (2015) for further discussion</a:t>
            </a:r>
          </a:p>
        </p:txBody>
      </p:sp>
      <p:pic>
        <p:nvPicPr>
          <p:cNvPr id="5" name="Picture 4" descr="A close up of a map&#10;&#10;Description automatically generated">
            <a:extLst>
              <a:ext uri="{FF2B5EF4-FFF2-40B4-BE49-F238E27FC236}">
                <a16:creationId xmlns:a16="http://schemas.microsoft.com/office/drawing/2014/main" id="{419BD812-0FA5-0E41-99CB-5FBC656A01F3}"/>
              </a:ext>
            </a:extLst>
          </p:cNvPr>
          <p:cNvPicPr>
            <a:picLocks noChangeAspect="1"/>
          </p:cNvPicPr>
          <p:nvPr/>
        </p:nvPicPr>
        <p:blipFill>
          <a:blip r:embed="rId2"/>
          <a:stretch>
            <a:fillRect/>
          </a:stretch>
        </p:blipFill>
        <p:spPr>
          <a:xfrm>
            <a:off x="6653169" y="112804"/>
            <a:ext cx="3359511" cy="2642461"/>
          </a:xfrm>
          <a:prstGeom prst="rect">
            <a:avLst/>
          </a:prstGeom>
        </p:spPr>
      </p:pic>
      <p:pic>
        <p:nvPicPr>
          <p:cNvPr id="7" name="Picture 6" descr="A close up of a map&#10;&#10;Description automatically generated">
            <a:extLst>
              <a:ext uri="{FF2B5EF4-FFF2-40B4-BE49-F238E27FC236}">
                <a16:creationId xmlns:a16="http://schemas.microsoft.com/office/drawing/2014/main" id="{245A432B-2D61-2A4D-978E-6DF656FCD6F7}"/>
              </a:ext>
            </a:extLst>
          </p:cNvPr>
          <p:cNvPicPr>
            <a:picLocks noChangeAspect="1"/>
          </p:cNvPicPr>
          <p:nvPr/>
        </p:nvPicPr>
        <p:blipFill>
          <a:blip r:embed="rId3"/>
          <a:stretch>
            <a:fillRect/>
          </a:stretch>
        </p:blipFill>
        <p:spPr>
          <a:xfrm>
            <a:off x="4984389" y="2892425"/>
            <a:ext cx="3869141" cy="3600450"/>
          </a:xfrm>
          <a:prstGeom prst="rect">
            <a:avLst/>
          </a:prstGeom>
        </p:spPr>
      </p:pic>
      <p:pic>
        <p:nvPicPr>
          <p:cNvPr id="9" name="Picture 8" descr="A close up of a map&#10;&#10;Description automatically generated">
            <a:extLst>
              <a:ext uri="{FF2B5EF4-FFF2-40B4-BE49-F238E27FC236}">
                <a16:creationId xmlns:a16="http://schemas.microsoft.com/office/drawing/2014/main" id="{C9A82C40-00C5-2447-9EEC-56DA33F84877}"/>
              </a:ext>
            </a:extLst>
          </p:cNvPr>
          <p:cNvPicPr>
            <a:picLocks noChangeAspect="1"/>
          </p:cNvPicPr>
          <p:nvPr/>
        </p:nvPicPr>
        <p:blipFill rotWithShape="1">
          <a:blip r:embed="rId4"/>
          <a:srcRect t="17831"/>
          <a:stretch/>
        </p:blipFill>
        <p:spPr>
          <a:xfrm>
            <a:off x="8953500" y="2527300"/>
            <a:ext cx="3238500" cy="4330700"/>
          </a:xfrm>
          <a:prstGeom prst="rect">
            <a:avLst/>
          </a:prstGeom>
        </p:spPr>
      </p:pic>
      <p:pic>
        <p:nvPicPr>
          <p:cNvPr id="6" name="Picture 5" descr="A close up&#10;&#10;Description automatically generated">
            <a:extLst>
              <a:ext uri="{FF2B5EF4-FFF2-40B4-BE49-F238E27FC236}">
                <a16:creationId xmlns:a16="http://schemas.microsoft.com/office/drawing/2014/main" id="{2F12CFD9-FA49-7D4E-8A9D-DD5E5D9CF822}"/>
              </a:ext>
            </a:extLst>
          </p:cNvPr>
          <p:cNvPicPr>
            <a:picLocks noChangeAspect="1"/>
          </p:cNvPicPr>
          <p:nvPr/>
        </p:nvPicPr>
        <p:blipFill>
          <a:blip r:embed="rId5"/>
          <a:stretch>
            <a:fillRect/>
          </a:stretch>
        </p:blipFill>
        <p:spPr>
          <a:xfrm>
            <a:off x="10270140" y="112804"/>
            <a:ext cx="1779196" cy="2223996"/>
          </a:xfrm>
          <a:prstGeom prst="rect">
            <a:avLst/>
          </a:prstGeom>
        </p:spPr>
      </p:pic>
    </p:spTree>
    <p:extLst>
      <p:ext uri="{BB962C8B-B14F-4D97-AF65-F5344CB8AC3E}">
        <p14:creationId xmlns:p14="http://schemas.microsoft.com/office/powerpoint/2010/main" val="1941317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5ED39-D380-2F48-929A-9C5FE66A8A0F}"/>
              </a:ext>
            </a:extLst>
          </p:cNvPr>
          <p:cNvSpPr>
            <a:spLocks noGrp="1"/>
          </p:cNvSpPr>
          <p:nvPr>
            <p:ph type="title"/>
          </p:nvPr>
        </p:nvSpPr>
        <p:spPr>
          <a:xfrm>
            <a:off x="567267" y="326339"/>
            <a:ext cx="6096000" cy="1325563"/>
          </a:xfrm>
        </p:spPr>
        <p:txBody>
          <a:bodyPr/>
          <a:lstStyle/>
          <a:p>
            <a:r>
              <a:rPr lang="en-NL" dirty="0"/>
              <a:t>Early neural evidence for evidence accumulation</a:t>
            </a:r>
            <a:endParaRPr lang="en-AU" dirty="0"/>
          </a:p>
        </p:txBody>
      </p:sp>
      <p:sp>
        <p:nvSpPr>
          <p:cNvPr id="3" name="Content Placeholder 2">
            <a:extLst>
              <a:ext uri="{FF2B5EF4-FFF2-40B4-BE49-F238E27FC236}">
                <a16:creationId xmlns:a16="http://schemas.microsoft.com/office/drawing/2014/main" id="{630D1DF8-AF1B-C548-AD31-BC8C05B0987A}"/>
              </a:ext>
            </a:extLst>
          </p:cNvPr>
          <p:cNvSpPr>
            <a:spLocks noGrp="1"/>
          </p:cNvSpPr>
          <p:nvPr>
            <p:ph idx="1"/>
          </p:nvPr>
        </p:nvSpPr>
        <p:spPr>
          <a:xfrm>
            <a:off x="838200" y="1825625"/>
            <a:ext cx="4953001" cy="2061367"/>
          </a:xfrm>
        </p:spPr>
        <p:txBody>
          <a:bodyPr/>
          <a:lstStyle/>
          <a:p>
            <a:r>
              <a:rPr lang="en-GB" sz="2400" dirty="0"/>
              <a:t>Analogous findings in humans with EEG</a:t>
            </a:r>
          </a:p>
          <a:p>
            <a:pPr lvl="1"/>
            <a:r>
              <a:rPr lang="en-GB" sz="2000" dirty="0"/>
              <a:t>O’Connell et al (2012) Nat Neuro </a:t>
            </a:r>
          </a:p>
          <a:p>
            <a:r>
              <a:rPr lang="en-US" sz="2400" dirty="0"/>
              <a:t>Recent review paper</a:t>
            </a:r>
          </a:p>
          <a:p>
            <a:pPr lvl="1"/>
            <a:r>
              <a:rPr lang="en-US" sz="2000" dirty="0"/>
              <a:t>Schall (2019) Trends </a:t>
            </a:r>
            <a:r>
              <a:rPr lang="en-US" sz="2000" dirty="0" err="1"/>
              <a:t>Neurosci</a:t>
            </a:r>
            <a:endParaRPr lang="en-NL" sz="2000" dirty="0"/>
          </a:p>
          <a:p>
            <a:endParaRPr lang="en-AU" dirty="0"/>
          </a:p>
        </p:txBody>
      </p:sp>
      <p:pic>
        <p:nvPicPr>
          <p:cNvPr id="5" name="Picture 4" descr="A picture containing table&#10;&#10;Description automatically generated">
            <a:extLst>
              <a:ext uri="{FF2B5EF4-FFF2-40B4-BE49-F238E27FC236}">
                <a16:creationId xmlns:a16="http://schemas.microsoft.com/office/drawing/2014/main" id="{10267A34-4203-4949-9633-0C40F54FDB55}"/>
              </a:ext>
            </a:extLst>
          </p:cNvPr>
          <p:cNvPicPr>
            <a:picLocks noChangeAspect="1"/>
          </p:cNvPicPr>
          <p:nvPr/>
        </p:nvPicPr>
        <p:blipFill>
          <a:blip r:embed="rId2"/>
          <a:stretch>
            <a:fillRect/>
          </a:stretch>
        </p:blipFill>
        <p:spPr>
          <a:xfrm>
            <a:off x="6400800" y="0"/>
            <a:ext cx="5791200" cy="1257300"/>
          </a:xfrm>
          <a:prstGeom prst="rect">
            <a:avLst/>
          </a:prstGeom>
        </p:spPr>
      </p:pic>
      <p:pic>
        <p:nvPicPr>
          <p:cNvPr id="7" name="Picture 6" descr="A close up of a map&#10;&#10;Description automatically generated">
            <a:extLst>
              <a:ext uri="{FF2B5EF4-FFF2-40B4-BE49-F238E27FC236}">
                <a16:creationId xmlns:a16="http://schemas.microsoft.com/office/drawing/2014/main" id="{CA2BE441-2FF4-A543-B57F-FA79EB2036A2}"/>
              </a:ext>
            </a:extLst>
          </p:cNvPr>
          <p:cNvPicPr>
            <a:picLocks noChangeAspect="1"/>
          </p:cNvPicPr>
          <p:nvPr/>
        </p:nvPicPr>
        <p:blipFill>
          <a:blip r:embed="rId3"/>
          <a:stretch>
            <a:fillRect/>
          </a:stretch>
        </p:blipFill>
        <p:spPr>
          <a:xfrm>
            <a:off x="6400800" y="1409700"/>
            <a:ext cx="5505450" cy="2129846"/>
          </a:xfrm>
          <a:prstGeom prst="rect">
            <a:avLst/>
          </a:prstGeom>
        </p:spPr>
      </p:pic>
      <p:pic>
        <p:nvPicPr>
          <p:cNvPr id="9" name="Picture 8" descr="A close up of a map&#10;&#10;Description automatically generated">
            <a:extLst>
              <a:ext uri="{FF2B5EF4-FFF2-40B4-BE49-F238E27FC236}">
                <a16:creationId xmlns:a16="http://schemas.microsoft.com/office/drawing/2014/main" id="{5BDED7F7-13D4-624D-9885-28EE1AD08591}"/>
              </a:ext>
            </a:extLst>
          </p:cNvPr>
          <p:cNvPicPr>
            <a:picLocks noChangeAspect="1"/>
          </p:cNvPicPr>
          <p:nvPr/>
        </p:nvPicPr>
        <p:blipFill>
          <a:blip r:embed="rId4"/>
          <a:stretch>
            <a:fillRect/>
          </a:stretch>
        </p:blipFill>
        <p:spPr>
          <a:xfrm>
            <a:off x="2526892" y="3886992"/>
            <a:ext cx="6769508" cy="2595563"/>
          </a:xfrm>
          <a:prstGeom prst="rect">
            <a:avLst/>
          </a:prstGeom>
        </p:spPr>
      </p:pic>
      <p:pic>
        <p:nvPicPr>
          <p:cNvPr id="11" name="Picture 10" descr="A close up of a logo&#10;&#10;Description automatically generated">
            <a:extLst>
              <a:ext uri="{FF2B5EF4-FFF2-40B4-BE49-F238E27FC236}">
                <a16:creationId xmlns:a16="http://schemas.microsoft.com/office/drawing/2014/main" id="{E4BEF648-7336-0340-9170-931508BB7636}"/>
              </a:ext>
            </a:extLst>
          </p:cNvPr>
          <p:cNvPicPr>
            <a:picLocks noChangeAspect="1"/>
          </p:cNvPicPr>
          <p:nvPr/>
        </p:nvPicPr>
        <p:blipFill>
          <a:blip r:embed="rId5"/>
          <a:stretch>
            <a:fillRect/>
          </a:stretch>
        </p:blipFill>
        <p:spPr>
          <a:xfrm>
            <a:off x="9334515" y="4033281"/>
            <a:ext cx="2857486" cy="2449274"/>
          </a:xfrm>
          <a:prstGeom prst="rect">
            <a:avLst/>
          </a:prstGeom>
        </p:spPr>
      </p:pic>
    </p:spTree>
    <p:extLst>
      <p:ext uri="{BB962C8B-B14F-4D97-AF65-F5344CB8AC3E}">
        <p14:creationId xmlns:p14="http://schemas.microsoft.com/office/powerpoint/2010/main" val="42798829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862DA-1E65-B848-8AAC-33F489EDBA51}"/>
              </a:ext>
            </a:extLst>
          </p:cNvPr>
          <p:cNvSpPr>
            <a:spLocks noGrp="1"/>
          </p:cNvSpPr>
          <p:nvPr>
            <p:ph type="title"/>
          </p:nvPr>
        </p:nvSpPr>
        <p:spPr/>
        <p:txBody>
          <a:bodyPr/>
          <a:lstStyle/>
          <a:p>
            <a:r>
              <a:rPr lang="en-NL" dirty="0"/>
              <a:t>Forstmann et al. (2008)</a:t>
            </a:r>
          </a:p>
        </p:txBody>
      </p:sp>
      <p:sp>
        <p:nvSpPr>
          <p:cNvPr id="3" name="Content Placeholder 2">
            <a:extLst>
              <a:ext uri="{FF2B5EF4-FFF2-40B4-BE49-F238E27FC236}">
                <a16:creationId xmlns:a16="http://schemas.microsoft.com/office/drawing/2014/main" id="{F0B8E617-9FDA-4347-9A3B-A3D3B5B1F0F6}"/>
              </a:ext>
            </a:extLst>
          </p:cNvPr>
          <p:cNvSpPr>
            <a:spLocks noGrp="1"/>
          </p:cNvSpPr>
          <p:nvPr>
            <p:ph idx="1"/>
          </p:nvPr>
        </p:nvSpPr>
        <p:spPr>
          <a:xfrm>
            <a:off x="838201" y="1825625"/>
            <a:ext cx="6040582" cy="4351338"/>
          </a:xfrm>
        </p:spPr>
        <p:txBody>
          <a:bodyPr>
            <a:normAutofit/>
          </a:bodyPr>
          <a:lstStyle/>
          <a:p>
            <a:r>
              <a:rPr lang="en-GB" dirty="0"/>
              <a:t>Investigated the neural correlates of the speed-accuracy trade-off</a:t>
            </a:r>
          </a:p>
          <a:p>
            <a:pPr lvl="1"/>
            <a:r>
              <a:rPr lang="en-GB" dirty="0"/>
              <a:t>Participants performed a cued dot-motion discrimination task (i.e., classify left- vs. right-moving dots)</a:t>
            </a:r>
          </a:p>
          <a:p>
            <a:pPr lvl="1"/>
            <a:r>
              <a:rPr lang="en-GB" dirty="0"/>
              <a:t>Trials were cued with either speed, accuracy, or neutral instructions</a:t>
            </a:r>
          </a:p>
          <a:p>
            <a:r>
              <a:rPr lang="en-GB" dirty="0"/>
              <a:t>Behavioural results</a:t>
            </a:r>
          </a:p>
          <a:p>
            <a:pPr lvl="1"/>
            <a:r>
              <a:rPr lang="en-GB" dirty="0"/>
              <a:t>Responses faster and less accurate under speed instructions (suggesting a threshold effect)</a:t>
            </a:r>
            <a:endParaRPr lang="en-NL" dirty="0"/>
          </a:p>
        </p:txBody>
      </p:sp>
      <p:pic>
        <p:nvPicPr>
          <p:cNvPr id="5" name="Picture 4" descr="A screenshot of a cell phone screen with text&#10;&#10;Description automatically generated">
            <a:extLst>
              <a:ext uri="{FF2B5EF4-FFF2-40B4-BE49-F238E27FC236}">
                <a16:creationId xmlns:a16="http://schemas.microsoft.com/office/drawing/2014/main" id="{39958893-BC2A-A144-A9AE-6948406F80AB}"/>
              </a:ext>
            </a:extLst>
          </p:cNvPr>
          <p:cNvPicPr>
            <a:picLocks noChangeAspect="1"/>
          </p:cNvPicPr>
          <p:nvPr/>
        </p:nvPicPr>
        <p:blipFill>
          <a:blip r:embed="rId2"/>
          <a:stretch>
            <a:fillRect/>
          </a:stretch>
        </p:blipFill>
        <p:spPr>
          <a:xfrm>
            <a:off x="6878783" y="3497915"/>
            <a:ext cx="5313217" cy="3292299"/>
          </a:xfrm>
          <a:prstGeom prst="rect">
            <a:avLst/>
          </a:prstGeom>
        </p:spPr>
      </p:pic>
      <p:pic>
        <p:nvPicPr>
          <p:cNvPr id="6" name="Picture 5" descr="A screenshot of a cell phone screen with text&#10;&#10;Description automatically generated">
            <a:extLst>
              <a:ext uri="{FF2B5EF4-FFF2-40B4-BE49-F238E27FC236}">
                <a16:creationId xmlns:a16="http://schemas.microsoft.com/office/drawing/2014/main" id="{701936C5-7472-3644-B6E9-8DFF3A7193B4}"/>
              </a:ext>
            </a:extLst>
          </p:cNvPr>
          <p:cNvPicPr>
            <a:picLocks noChangeAspect="1"/>
          </p:cNvPicPr>
          <p:nvPr/>
        </p:nvPicPr>
        <p:blipFill>
          <a:blip r:embed="rId3"/>
          <a:stretch>
            <a:fillRect/>
          </a:stretch>
        </p:blipFill>
        <p:spPr>
          <a:xfrm>
            <a:off x="6878784" y="67786"/>
            <a:ext cx="5059680" cy="3276901"/>
          </a:xfrm>
          <a:prstGeom prst="rect">
            <a:avLst/>
          </a:prstGeom>
        </p:spPr>
      </p:pic>
    </p:spTree>
    <p:extLst>
      <p:ext uri="{BB962C8B-B14F-4D97-AF65-F5344CB8AC3E}">
        <p14:creationId xmlns:p14="http://schemas.microsoft.com/office/powerpoint/2010/main" val="648081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862DA-1E65-B848-8AAC-33F489EDBA51}"/>
              </a:ext>
            </a:extLst>
          </p:cNvPr>
          <p:cNvSpPr>
            <a:spLocks noGrp="1"/>
          </p:cNvSpPr>
          <p:nvPr>
            <p:ph type="title"/>
          </p:nvPr>
        </p:nvSpPr>
        <p:spPr/>
        <p:txBody>
          <a:bodyPr/>
          <a:lstStyle/>
          <a:p>
            <a:r>
              <a:rPr lang="en-NL" dirty="0"/>
              <a:t>Forstmann et al. (2008)</a:t>
            </a:r>
          </a:p>
        </p:txBody>
      </p:sp>
      <p:sp>
        <p:nvSpPr>
          <p:cNvPr id="3" name="Content Placeholder 2">
            <a:extLst>
              <a:ext uri="{FF2B5EF4-FFF2-40B4-BE49-F238E27FC236}">
                <a16:creationId xmlns:a16="http://schemas.microsoft.com/office/drawing/2014/main" id="{F0B8E617-9FDA-4347-9A3B-A3D3B5B1F0F6}"/>
              </a:ext>
            </a:extLst>
          </p:cNvPr>
          <p:cNvSpPr>
            <a:spLocks noGrp="1"/>
          </p:cNvSpPr>
          <p:nvPr>
            <p:ph idx="1"/>
          </p:nvPr>
        </p:nvSpPr>
        <p:spPr>
          <a:xfrm>
            <a:off x="838200" y="1825625"/>
            <a:ext cx="5257800" cy="4351338"/>
          </a:xfrm>
        </p:spPr>
        <p:txBody>
          <a:bodyPr>
            <a:normAutofit fontScale="92500" lnSpcReduction="10000"/>
          </a:bodyPr>
          <a:lstStyle/>
          <a:p>
            <a:r>
              <a:rPr lang="en-GB" dirty="0"/>
              <a:t>Cognitive modelling</a:t>
            </a:r>
          </a:p>
          <a:p>
            <a:pPr lvl="1"/>
            <a:r>
              <a:rPr lang="en-GB" dirty="0"/>
              <a:t>Fit LBA models with different parameters allowed to vary by speed/accuracy cue</a:t>
            </a:r>
          </a:p>
          <a:p>
            <a:pPr lvl="1"/>
            <a:r>
              <a:rPr lang="en-GB" dirty="0"/>
              <a:t>Model selection favoured model with only thresholds free to vary by cue</a:t>
            </a:r>
          </a:p>
          <a:p>
            <a:pPr lvl="1"/>
            <a:r>
              <a:rPr lang="en-GB" dirty="0"/>
              <a:t>Model captures empirical RT quantiles for both correct and error responses</a:t>
            </a:r>
          </a:p>
          <a:p>
            <a:pPr lvl="1"/>
            <a:r>
              <a:rPr lang="en-GB" dirty="0"/>
              <a:t>Accounts for changes in location and shape of entire RT distributions by cue</a:t>
            </a:r>
          </a:p>
          <a:p>
            <a:pPr lvl="1"/>
            <a:r>
              <a:rPr lang="en-GB" dirty="0"/>
              <a:t>Evidence for lower thresholds under speed instruction</a:t>
            </a:r>
          </a:p>
          <a:p>
            <a:pPr lvl="1"/>
            <a:r>
              <a:rPr lang="en-GB" dirty="0"/>
              <a:t>Drift rate and nondecision time trends but greater within-subjects variability</a:t>
            </a:r>
          </a:p>
        </p:txBody>
      </p:sp>
      <p:pic>
        <p:nvPicPr>
          <p:cNvPr id="5" name="Picture 4" descr="A screenshot of a cell phone&#10;&#10;Description automatically generated">
            <a:extLst>
              <a:ext uri="{FF2B5EF4-FFF2-40B4-BE49-F238E27FC236}">
                <a16:creationId xmlns:a16="http://schemas.microsoft.com/office/drawing/2014/main" id="{7909A6F2-6F22-1545-B80C-A4C29C7A9D84}"/>
              </a:ext>
            </a:extLst>
          </p:cNvPr>
          <p:cNvPicPr>
            <a:picLocks noChangeAspect="1"/>
          </p:cNvPicPr>
          <p:nvPr/>
        </p:nvPicPr>
        <p:blipFill>
          <a:blip r:embed="rId2"/>
          <a:stretch>
            <a:fillRect/>
          </a:stretch>
        </p:blipFill>
        <p:spPr>
          <a:xfrm>
            <a:off x="6166394" y="1184564"/>
            <a:ext cx="6025605" cy="2434477"/>
          </a:xfrm>
          <a:prstGeom prst="rect">
            <a:avLst/>
          </a:prstGeom>
        </p:spPr>
      </p:pic>
      <p:pic>
        <p:nvPicPr>
          <p:cNvPr id="7" name="Picture 6" descr="A close up of a map&#10;&#10;Description automatically generated">
            <a:extLst>
              <a:ext uri="{FF2B5EF4-FFF2-40B4-BE49-F238E27FC236}">
                <a16:creationId xmlns:a16="http://schemas.microsoft.com/office/drawing/2014/main" id="{44229BC6-D855-054E-BC7A-3B8621A2C0BC}"/>
              </a:ext>
            </a:extLst>
          </p:cNvPr>
          <p:cNvPicPr>
            <a:picLocks noChangeAspect="1"/>
          </p:cNvPicPr>
          <p:nvPr/>
        </p:nvPicPr>
        <p:blipFill>
          <a:blip r:embed="rId3"/>
          <a:stretch>
            <a:fillRect/>
          </a:stretch>
        </p:blipFill>
        <p:spPr>
          <a:xfrm>
            <a:off x="6426715" y="4113500"/>
            <a:ext cx="5765284" cy="2434477"/>
          </a:xfrm>
          <a:prstGeom prst="rect">
            <a:avLst/>
          </a:prstGeom>
        </p:spPr>
      </p:pic>
    </p:spTree>
    <p:extLst>
      <p:ext uri="{BB962C8B-B14F-4D97-AF65-F5344CB8AC3E}">
        <p14:creationId xmlns:p14="http://schemas.microsoft.com/office/powerpoint/2010/main" val="3418795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820BC-C8D9-D045-96A2-92C5F46C5F51}"/>
              </a:ext>
            </a:extLst>
          </p:cNvPr>
          <p:cNvSpPr>
            <a:spLocks noGrp="1"/>
          </p:cNvSpPr>
          <p:nvPr>
            <p:ph type="title"/>
          </p:nvPr>
        </p:nvSpPr>
        <p:spPr/>
        <p:txBody>
          <a:bodyPr/>
          <a:lstStyle/>
          <a:p>
            <a:r>
              <a:rPr lang="en-NL" dirty="0"/>
              <a:t>The ‘black box’ problem of cognitive science</a:t>
            </a:r>
          </a:p>
        </p:txBody>
      </p:sp>
      <p:sp>
        <p:nvSpPr>
          <p:cNvPr id="3" name="Content Placeholder 2">
            <a:extLst>
              <a:ext uri="{FF2B5EF4-FFF2-40B4-BE49-F238E27FC236}">
                <a16:creationId xmlns:a16="http://schemas.microsoft.com/office/drawing/2014/main" id="{BC7003CB-1A72-034B-856F-E9B2653911DE}"/>
              </a:ext>
            </a:extLst>
          </p:cNvPr>
          <p:cNvSpPr>
            <a:spLocks noGrp="1"/>
          </p:cNvSpPr>
          <p:nvPr>
            <p:ph idx="1"/>
          </p:nvPr>
        </p:nvSpPr>
        <p:spPr>
          <a:xfrm>
            <a:off x="838200" y="1497141"/>
            <a:ext cx="10322860" cy="4995734"/>
          </a:xfrm>
        </p:spPr>
        <p:txBody>
          <a:bodyPr>
            <a:normAutofit fontScale="92500"/>
          </a:bodyPr>
          <a:lstStyle/>
          <a:p>
            <a:r>
              <a:rPr lang="en-GB" dirty="0"/>
              <a:t>Cognitive scientists seek to </a:t>
            </a:r>
            <a:r>
              <a:rPr lang="en-GB" b="1" dirty="0"/>
              <a:t>understand</a:t>
            </a:r>
            <a:r>
              <a:rPr lang="en-GB" dirty="0"/>
              <a:t> how the mind produces behaviour</a:t>
            </a:r>
          </a:p>
          <a:p>
            <a:r>
              <a:rPr lang="en-GB" dirty="0"/>
              <a:t>By </a:t>
            </a:r>
            <a:r>
              <a:rPr lang="en-GB" b="1" dirty="0"/>
              <a:t>describing</a:t>
            </a:r>
            <a:r>
              <a:rPr lang="en-GB" dirty="0"/>
              <a:t>, </a:t>
            </a:r>
            <a:r>
              <a:rPr lang="en-GB" b="1" dirty="0"/>
              <a:t>predicting</a:t>
            </a:r>
            <a:r>
              <a:rPr lang="en-GB" dirty="0"/>
              <a:t>, and </a:t>
            </a:r>
            <a:r>
              <a:rPr lang="en-GB" b="1" dirty="0"/>
              <a:t>explaining</a:t>
            </a:r>
            <a:r>
              <a:rPr lang="en-GB" dirty="0"/>
              <a:t> behaviour</a:t>
            </a:r>
          </a:p>
          <a:p>
            <a:pPr lvl="1"/>
            <a:r>
              <a:rPr lang="en-GB" dirty="0"/>
              <a:t>What cognitive processes give rise to behaviour</a:t>
            </a:r>
          </a:p>
          <a:p>
            <a:r>
              <a:rPr lang="en-GB" dirty="0"/>
              <a:t>But cognitive processes are </a:t>
            </a:r>
            <a:r>
              <a:rPr lang="en-GB" b="1" dirty="0"/>
              <a:t>latent</a:t>
            </a:r>
            <a:r>
              <a:rPr lang="en-GB" dirty="0"/>
              <a:t> </a:t>
            </a:r>
          </a:p>
          <a:p>
            <a:pPr lvl="1"/>
            <a:r>
              <a:rPr lang="en-GB" dirty="0"/>
              <a:t>Cannot observe or measure cognitive processes directly – the mind is a </a:t>
            </a:r>
            <a:r>
              <a:rPr lang="en-GB" b="1" dirty="0"/>
              <a:t>‘black box’</a:t>
            </a:r>
          </a:p>
          <a:p>
            <a:pPr lvl="1"/>
            <a:r>
              <a:rPr lang="en-GB" dirty="0"/>
              <a:t>We must infer their properties from </a:t>
            </a:r>
            <a:r>
              <a:rPr lang="en-GB" b="1" dirty="0"/>
              <a:t>behavioural data </a:t>
            </a:r>
            <a:r>
              <a:rPr lang="en-GB" dirty="0"/>
              <a:t>(e.g., RT, accuracy) and controlled </a:t>
            </a:r>
            <a:r>
              <a:rPr lang="en-GB" b="1" dirty="0"/>
              <a:t>experimental manipulations</a:t>
            </a:r>
          </a:p>
          <a:p>
            <a:r>
              <a:rPr lang="en-GB" dirty="0"/>
              <a:t>Understanding data relies on </a:t>
            </a:r>
            <a:r>
              <a:rPr lang="en-GB" b="1" dirty="0"/>
              <a:t>quantitative mathematical models</a:t>
            </a:r>
            <a:endParaRPr lang="en-GB" dirty="0"/>
          </a:p>
          <a:p>
            <a:pPr lvl="1"/>
            <a:r>
              <a:rPr lang="en-GB" dirty="0"/>
              <a:t>Data do not ‘speak for themselves’ but require a model to be understood</a:t>
            </a:r>
          </a:p>
          <a:p>
            <a:r>
              <a:rPr lang="en-GB" dirty="0"/>
              <a:t>There are always </a:t>
            </a:r>
            <a:r>
              <a:rPr lang="en-GB" b="1" dirty="0"/>
              <a:t>several alternative models </a:t>
            </a:r>
            <a:r>
              <a:rPr lang="en-GB" dirty="0"/>
              <a:t>that can explain the data</a:t>
            </a:r>
          </a:p>
          <a:p>
            <a:pPr lvl="1"/>
            <a:r>
              <a:rPr lang="en-GB" dirty="0"/>
              <a:t>We would like to </a:t>
            </a:r>
            <a:r>
              <a:rPr lang="en-GB" b="1" dirty="0"/>
              <a:t>select between competing theories </a:t>
            </a:r>
            <a:r>
              <a:rPr lang="en-GB" dirty="0"/>
              <a:t>and </a:t>
            </a:r>
            <a:r>
              <a:rPr lang="en-GB" b="1" dirty="0"/>
              <a:t>find the best one</a:t>
            </a:r>
          </a:p>
        </p:txBody>
      </p:sp>
      <p:grpSp>
        <p:nvGrpSpPr>
          <p:cNvPr id="9" name="Group 8">
            <a:extLst>
              <a:ext uri="{FF2B5EF4-FFF2-40B4-BE49-F238E27FC236}">
                <a16:creationId xmlns:a16="http://schemas.microsoft.com/office/drawing/2014/main" id="{618E3768-7636-0143-803E-24C4E5297266}"/>
              </a:ext>
            </a:extLst>
          </p:cNvPr>
          <p:cNvGrpSpPr/>
          <p:nvPr/>
        </p:nvGrpSpPr>
        <p:grpSpPr>
          <a:xfrm>
            <a:off x="10390095" y="1497141"/>
            <a:ext cx="1541929" cy="1881854"/>
            <a:chOff x="10582835" y="4138550"/>
            <a:chExt cx="1541929" cy="1881854"/>
          </a:xfrm>
        </p:grpSpPr>
        <p:pic>
          <p:nvPicPr>
            <p:cNvPr id="7" name="Picture 6" descr="A close up of a logo&#10;&#10;Description automatically generated">
              <a:extLst>
                <a:ext uri="{FF2B5EF4-FFF2-40B4-BE49-F238E27FC236}">
                  <a16:creationId xmlns:a16="http://schemas.microsoft.com/office/drawing/2014/main" id="{3E41CE8C-4BBB-A948-A2A7-BC2A2CE356F1}"/>
                </a:ext>
              </a:extLst>
            </p:cNvPr>
            <p:cNvPicPr>
              <a:picLocks noChangeAspect="1"/>
            </p:cNvPicPr>
            <p:nvPr/>
          </p:nvPicPr>
          <p:blipFill>
            <a:blip r:embed="rId3">
              <a:alphaModFix/>
            </a:blip>
            <a:stretch>
              <a:fillRect/>
            </a:stretch>
          </p:blipFill>
          <p:spPr>
            <a:xfrm>
              <a:off x="10582835" y="4138550"/>
              <a:ext cx="1541929" cy="1881854"/>
            </a:xfrm>
            <a:prstGeom prst="rect">
              <a:avLst/>
            </a:prstGeom>
            <a:solidFill>
              <a:schemeClr val="bg1"/>
            </a:solidFill>
          </p:spPr>
        </p:pic>
        <p:sp>
          <p:nvSpPr>
            <p:cNvPr id="8" name="TextBox 7">
              <a:extLst>
                <a:ext uri="{FF2B5EF4-FFF2-40B4-BE49-F238E27FC236}">
                  <a16:creationId xmlns:a16="http://schemas.microsoft.com/office/drawing/2014/main" id="{24B69834-E4BE-D348-87F5-2136A10DE40C}"/>
                </a:ext>
              </a:extLst>
            </p:cNvPr>
            <p:cNvSpPr txBox="1"/>
            <p:nvPr/>
          </p:nvSpPr>
          <p:spPr>
            <a:xfrm>
              <a:off x="11161060" y="4437529"/>
              <a:ext cx="802340" cy="923330"/>
            </a:xfrm>
            <a:prstGeom prst="rect">
              <a:avLst/>
            </a:prstGeom>
            <a:noFill/>
          </p:spPr>
          <p:txBody>
            <a:bodyPr wrap="square" rtlCol="0">
              <a:spAutoFit/>
            </a:bodyPr>
            <a:lstStyle/>
            <a:p>
              <a:r>
                <a:rPr lang="en-NL" sz="5400" b="1" dirty="0">
                  <a:solidFill>
                    <a:schemeClr val="bg1"/>
                  </a:solidFill>
                </a:rPr>
                <a:t>?</a:t>
              </a:r>
            </a:p>
          </p:txBody>
        </p:sp>
      </p:grpSp>
    </p:spTree>
    <p:extLst>
      <p:ext uri="{BB962C8B-B14F-4D97-AF65-F5344CB8AC3E}">
        <p14:creationId xmlns:p14="http://schemas.microsoft.com/office/powerpoint/2010/main" val="712174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97448-33F4-134D-90F3-F0DF0D93D83C}"/>
              </a:ext>
            </a:extLst>
          </p:cNvPr>
          <p:cNvSpPr>
            <a:spLocks noGrp="1"/>
          </p:cNvSpPr>
          <p:nvPr>
            <p:ph type="title"/>
          </p:nvPr>
        </p:nvSpPr>
        <p:spPr/>
        <p:txBody>
          <a:bodyPr/>
          <a:lstStyle/>
          <a:p>
            <a:r>
              <a:rPr lang="en-NL" dirty="0"/>
              <a:t>Forstmann et al. (2008)</a:t>
            </a:r>
          </a:p>
        </p:txBody>
      </p:sp>
      <p:sp>
        <p:nvSpPr>
          <p:cNvPr id="3" name="Content Placeholder 2">
            <a:extLst>
              <a:ext uri="{FF2B5EF4-FFF2-40B4-BE49-F238E27FC236}">
                <a16:creationId xmlns:a16="http://schemas.microsoft.com/office/drawing/2014/main" id="{C7208444-D0A0-5E4D-A428-6177D8ABEF46}"/>
              </a:ext>
            </a:extLst>
          </p:cNvPr>
          <p:cNvSpPr>
            <a:spLocks noGrp="1"/>
          </p:cNvSpPr>
          <p:nvPr>
            <p:ph idx="1"/>
          </p:nvPr>
        </p:nvSpPr>
        <p:spPr>
          <a:xfrm>
            <a:off x="838200" y="1690688"/>
            <a:ext cx="4862368" cy="4910137"/>
          </a:xfrm>
        </p:spPr>
        <p:txBody>
          <a:bodyPr>
            <a:normAutofit fontScale="70000" lnSpcReduction="20000"/>
          </a:bodyPr>
          <a:lstStyle/>
          <a:p>
            <a:r>
              <a:rPr lang="en-GB" dirty="0"/>
              <a:t>Neuroimaging</a:t>
            </a:r>
          </a:p>
          <a:p>
            <a:pPr lvl="1"/>
            <a:r>
              <a:rPr lang="en-GB" dirty="0"/>
              <a:t>Performed individual difference analyses</a:t>
            </a:r>
          </a:p>
          <a:p>
            <a:pPr lvl="1"/>
            <a:r>
              <a:rPr lang="en-GB" dirty="0"/>
              <a:t>Correlated model parameters (size of threshold shift) with BOLD activity from fMRI data</a:t>
            </a:r>
          </a:p>
          <a:p>
            <a:pPr lvl="1"/>
            <a:r>
              <a:rPr lang="en-GB" dirty="0"/>
              <a:t>Larger threshold shifts under speed stress associated with increased BOLD % signal change in striatum and pre-SMA</a:t>
            </a:r>
          </a:p>
          <a:p>
            <a:pPr lvl="1"/>
            <a:r>
              <a:rPr lang="en-GB" dirty="0"/>
              <a:t>Facilitates fast but potentially premature responses</a:t>
            </a:r>
          </a:p>
          <a:p>
            <a:r>
              <a:rPr lang="en-NL" dirty="0"/>
              <a:t>Consistent with role of BG in regulating decision-making</a:t>
            </a:r>
          </a:p>
          <a:p>
            <a:r>
              <a:rPr lang="en-NL" dirty="0"/>
              <a:t>Established links between neural (implementation) level and cognitive (algorithmic) level processes that give rise to behaviour</a:t>
            </a:r>
          </a:p>
          <a:p>
            <a:r>
              <a:rPr lang="en-NL" dirty="0"/>
              <a:t>Also related to pre-SMA-BG connection strength in structural MRI</a:t>
            </a:r>
          </a:p>
          <a:p>
            <a:pPr lvl="1"/>
            <a:r>
              <a:rPr lang="en-NL" dirty="0"/>
              <a:t>Forstmann et al. (2010)</a:t>
            </a:r>
          </a:p>
          <a:p>
            <a:endParaRPr lang="en-NL" dirty="0"/>
          </a:p>
        </p:txBody>
      </p:sp>
      <p:pic>
        <p:nvPicPr>
          <p:cNvPr id="5" name="Picture 4" descr="A picture containing clock&#10;&#10;Description automatically generated">
            <a:extLst>
              <a:ext uri="{FF2B5EF4-FFF2-40B4-BE49-F238E27FC236}">
                <a16:creationId xmlns:a16="http://schemas.microsoft.com/office/drawing/2014/main" id="{FAB52D60-E518-7E4B-8AE7-E91B9B9687D3}"/>
              </a:ext>
            </a:extLst>
          </p:cNvPr>
          <p:cNvPicPr>
            <a:picLocks noChangeAspect="1"/>
          </p:cNvPicPr>
          <p:nvPr/>
        </p:nvPicPr>
        <p:blipFill>
          <a:blip r:embed="rId2"/>
          <a:stretch>
            <a:fillRect/>
          </a:stretch>
        </p:blipFill>
        <p:spPr>
          <a:xfrm>
            <a:off x="5956300" y="1690688"/>
            <a:ext cx="6235700" cy="4775200"/>
          </a:xfrm>
          <a:prstGeom prst="rect">
            <a:avLst/>
          </a:prstGeom>
        </p:spPr>
      </p:pic>
    </p:spTree>
    <p:extLst>
      <p:ext uri="{BB962C8B-B14F-4D97-AF65-F5344CB8AC3E}">
        <p14:creationId xmlns:p14="http://schemas.microsoft.com/office/powerpoint/2010/main" val="2583669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9D71E-4FDF-BE45-A135-8564292C88B0}"/>
              </a:ext>
            </a:extLst>
          </p:cNvPr>
          <p:cNvSpPr>
            <a:spLocks noGrp="1"/>
          </p:cNvSpPr>
          <p:nvPr>
            <p:ph type="title"/>
          </p:nvPr>
        </p:nvSpPr>
        <p:spPr>
          <a:xfrm>
            <a:off x="838200" y="365125"/>
            <a:ext cx="5664200" cy="1325563"/>
          </a:xfrm>
        </p:spPr>
        <p:txBody>
          <a:bodyPr/>
          <a:lstStyle/>
          <a:p>
            <a:r>
              <a:rPr lang="en-GB" dirty="0"/>
              <a:t>Mulder et al. (2012)</a:t>
            </a:r>
            <a:endParaRPr lang="en-NL" dirty="0"/>
          </a:p>
        </p:txBody>
      </p:sp>
      <p:sp>
        <p:nvSpPr>
          <p:cNvPr id="3" name="Content Placeholder 2">
            <a:extLst>
              <a:ext uri="{FF2B5EF4-FFF2-40B4-BE49-F238E27FC236}">
                <a16:creationId xmlns:a16="http://schemas.microsoft.com/office/drawing/2014/main" id="{76A7D965-DC13-3447-9E9D-4A3F031F81EA}"/>
              </a:ext>
            </a:extLst>
          </p:cNvPr>
          <p:cNvSpPr>
            <a:spLocks noGrp="1"/>
          </p:cNvSpPr>
          <p:nvPr>
            <p:ph idx="1"/>
          </p:nvPr>
        </p:nvSpPr>
        <p:spPr>
          <a:xfrm>
            <a:off x="838200" y="1825625"/>
            <a:ext cx="4556760" cy="4351338"/>
          </a:xfrm>
        </p:spPr>
        <p:txBody>
          <a:bodyPr>
            <a:normAutofit lnSpcReduction="10000"/>
          </a:bodyPr>
          <a:lstStyle/>
          <a:p>
            <a:r>
              <a:rPr lang="en-NL" dirty="0"/>
              <a:t>Similar random dot motion task</a:t>
            </a:r>
          </a:p>
          <a:p>
            <a:r>
              <a:rPr lang="en-NL" dirty="0"/>
              <a:t>Investigated effect of biases on cognitive processes and brain activity</a:t>
            </a:r>
          </a:p>
          <a:p>
            <a:pPr lvl="1"/>
            <a:r>
              <a:rPr lang="en-NL" dirty="0"/>
              <a:t>Prior probability</a:t>
            </a:r>
          </a:p>
          <a:p>
            <a:pPr lvl="1"/>
            <a:r>
              <a:rPr lang="en-NL" dirty="0"/>
              <a:t>Payoff structure</a:t>
            </a:r>
          </a:p>
          <a:p>
            <a:r>
              <a:rPr lang="en-NL" dirty="0"/>
              <a:t>Tested two competing explanations of bias in diffusion model</a:t>
            </a:r>
          </a:p>
          <a:p>
            <a:pPr lvl="1"/>
            <a:r>
              <a:rPr lang="en-NL" dirty="0"/>
              <a:t>Starting point vs. drift rate</a:t>
            </a:r>
          </a:p>
        </p:txBody>
      </p:sp>
      <p:pic>
        <p:nvPicPr>
          <p:cNvPr id="5" name="Picture 4" descr="A screenshot of a map&#10;&#10;Description automatically generated">
            <a:extLst>
              <a:ext uri="{FF2B5EF4-FFF2-40B4-BE49-F238E27FC236}">
                <a16:creationId xmlns:a16="http://schemas.microsoft.com/office/drawing/2014/main" id="{83C37E0F-726F-F642-8E6C-D707A87DE09D}"/>
              </a:ext>
            </a:extLst>
          </p:cNvPr>
          <p:cNvPicPr>
            <a:picLocks noChangeAspect="1"/>
          </p:cNvPicPr>
          <p:nvPr/>
        </p:nvPicPr>
        <p:blipFill>
          <a:blip r:embed="rId2"/>
          <a:stretch>
            <a:fillRect/>
          </a:stretch>
        </p:blipFill>
        <p:spPr>
          <a:xfrm>
            <a:off x="7018020" y="160814"/>
            <a:ext cx="4808220" cy="2704624"/>
          </a:xfrm>
          <a:prstGeom prst="rect">
            <a:avLst/>
          </a:prstGeom>
        </p:spPr>
      </p:pic>
      <p:pic>
        <p:nvPicPr>
          <p:cNvPr id="9" name="Picture 8" descr="A close up of text on a white background&#10;&#10;Description automatically generated">
            <a:extLst>
              <a:ext uri="{FF2B5EF4-FFF2-40B4-BE49-F238E27FC236}">
                <a16:creationId xmlns:a16="http://schemas.microsoft.com/office/drawing/2014/main" id="{5F63F046-B570-7E4A-BBF4-0B287399F773}"/>
              </a:ext>
            </a:extLst>
          </p:cNvPr>
          <p:cNvPicPr>
            <a:picLocks noChangeAspect="1"/>
          </p:cNvPicPr>
          <p:nvPr/>
        </p:nvPicPr>
        <p:blipFill>
          <a:blip r:embed="rId3"/>
          <a:stretch>
            <a:fillRect/>
          </a:stretch>
        </p:blipFill>
        <p:spPr>
          <a:xfrm>
            <a:off x="6911342" y="3218359"/>
            <a:ext cx="4914898" cy="3478827"/>
          </a:xfrm>
          <a:prstGeom prst="rect">
            <a:avLst/>
          </a:prstGeom>
        </p:spPr>
      </p:pic>
    </p:spTree>
    <p:extLst>
      <p:ext uri="{BB962C8B-B14F-4D97-AF65-F5344CB8AC3E}">
        <p14:creationId xmlns:p14="http://schemas.microsoft.com/office/powerpoint/2010/main" val="3360096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17B5D-C1C9-E441-BCA4-51CF8F1D8202}"/>
              </a:ext>
            </a:extLst>
          </p:cNvPr>
          <p:cNvSpPr>
            <a:spLocks noGrp="1"/>
          </p:cNvSpPr>
          <p:nvPr>
            <p:ph type="title"/>
          </p:nvPr>
        </p:nvSpPr>
        <p:spPr/>
        <p:txBody>
          <a:bodyPr/>
          <a:lstStyle/>
          <a:p>
            <a:r>
              <a:rPr lang="en-AU" dirty="0"/>
              <a:t>Mulder et al. (2012)</a:t>
            </a:r>
          </a:p>
        </p:txBody>
      </p:sp>
      <p:sp>
        <p:nvSpPr>
          <p:cNvPr id="3" name="Content Placeholder 2">
            <a:extLst>
              <a:ext uri="{FF2B5EF4-FFF2-40B4-BE49-F238E27FC236}">
                <a16:creationId xmlns:a16="http://schemas.microsoft.com/office/drawing/2014/main" id="{72DCEA58-4E81-4348-8B33-2525D0A901C9}"/>
              </a:ext>
            </a:extLst>
          </p:cNvPr>
          <p:cNvSpPr>
            <a:spLocks noGrp="1"/>
          </p:cNvSpPr>
          <p:nvPr>
            <p:ph idx="1"/>
          </p:nvPr>
        </p:nvSpPr>
        <p:spPr>
          <a:xfrm>
            <a:off x="838200" y="1825625"/>
            <a:ext cx="4968240" cy="4351338"/>
          </a:xfrm>
        </p:spPr>
        <p:txBody>
          <a:bodyPr/>
          <a:lstStyle/>
          <a:p>
            <a:r>
              <a:rPr lang="en-AU" dirty="0"/>
              <a:t>Behavioural results</a:t>
            </a:r>
          </a:p>
          <a:p>
            <a:pPr lvl="1"/>
            <a:r>
              <a:rPr lang="en-AU" dirty="0"/>
              <a:t>Pattern of correct and error RT and accuracy match predictions of starting point bias model</a:t>
            </a:r>
          </a:p>
          <a:p>
            <a:pPr lvl="1"/>
            <a:r>
              <a:rPr lang="en-AU" dirty="0"/>
              <a:t>For both manipulation types</a:t>
            </a:r>
          </a:p>
          <a:p>
            <a:r>
              <a:rPr lang="en-AU" dirty="0"/>
              <a:t>Cognitive modelling</a:t>
            </a:r>
          </a:p>
          <a:p>
            <a:pPr lvl="1"/>
            <a:r>
              <a:rPr lang="en-AU" dirty="0"/>
              <a:t>Prior probability and payoff reflected in starting point bias</a:t>
            </a:r>
          </a:p>
          <a:p>
            <a:pPr lvl="1"/>
            <a:r>
              <a:rPr lang="en-AU" dirty="0"/>
              <a:t>Little evidence for drift rate effect</a:t>
            </a:r>
          </a:p>
        </p:txBody>
      </p:sp>
      <p:pic>
        <p:nvPicPr>
          <p:cNvPr id="5" name="Picture 4" descr="A screenshot of a cell phone&#10;&#10;Description automatically generated">
            <a:extLst>
              <a:ext uri="{FF2B5EF4-FFF2-40B4-BE49-F238E27FC236}">
                <a16:creationId xmlns:a16="http://schemas.microsoft.com/office/drawing/2014/main" id="{73DEF7DF-D075-E445-BF9B-96151E8E80DA}"/>
              </a:ext>
            </a:extLst>
          </p:cNvPr>
          <p:cNvPicPr>
            <a:picLocks noChangeAspect="1"/>
          </p:cNvPicPr>
          <p:nvPr/>
        </p:nvPicPr>
        <p:blipFill rotWithShape="1">
          <a:blip r:embed="rId2"/>
          <a:srcRect r="45344"/>
          <a:stretch/>
        </p:blipFill>
        <p:spPr>
          <a:xfrm>
            <a:off x="7376160" y="365125"/>
            <a:ext cx="4426925" cy="3239831"/>
          </a:xfrm>
          <a:prstGeom prst="rect">
            <a:avLst/>
          </a:prstGeom>
        </p:spPr>
      </p:pic>
      <p:pic>
        <p:nvPicPr>
          <p:cNvPr id="9" name="Picture 8" descr="A close up of a map&#10;&#10;Description automatically generated">
            <a:extLst>
              <a:ext uri="{FF2B5EF4-FFF2-40B4-BE49-F238E27FC236}">
                <a16:creationId xmlns:a16="http://schemas.microsoft.com/office/drawing/2014/main" id="{D40478F6-480D-E94D-B664-81687C11E74F}"/>
              </a:ext>
            </a:extLst>
          </p:cNvPr>
          <p:cNvPicPr>
            <a:picLocks noChangeAspect="1"/>
          </p:cNvPicPr>
          <p:nvPr/>
        </p:nvPicPr>
        <p:blipFill rotWithShape="1">
          <a:blip r:embed="rId3"/>
          <a:srcRect r="-3171" b="44166"/>
          <a:stretch/>
        </p:blipFill>
        <p:spPr>
          <a:xfrm>
            <a:off x="6834845" y="3986371"/>
            <a:ext cx="4968240" cy="2858416"/>
          </a:xfrm>
          <a:prstGeom prst="rect">
            <a:avLst/>
          </a:prstGeom>
        </p:spPr>
      </p:pic>
    </p:spTree>
    <p:extLst>
      <p:ext uri="{BB962C8B-B14F-4D97-AF65-F5344CB8AC3E}">
        <p14:creationId xmlns:p14="http://schemas.microsoft.com/office/powerpoint/2010/main" val="1212301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9D71E-4FDF-BE45-A135-8564292C88B0}"/>
              </a:ext>
            </a:extLst>
          </p:cNvPr>
          <p:cNvSpPr>
            <a:spLocks noGrp="1"/>
          </p:cNvSpPr>
          <p:nvPr>
            <p:ph type="title"/>
          </p:nvPr>
        </p:nvSpPr>
        <p:spPr/>
        <p:txBody>
          <a:bodyPr/>
          <a:lstStyle/>
          <a:p>
            <a:r>
              <a:rPr lang="en-GB" dirty="0"/>
              <a:t>Mulder et al. (2012)</a:t>
            </a:r>
            <a:endParaRPr lang="en-NL" dirty="0"/>
          </a:p>
        </p:txBody>
      </p:sp>
      <p:sp>
        <p:nvSpPr>
          <p:cNvPr id="3" name="Content Placeholder 2">
            <a:extLst>
              <a:ext uri="{FF2B5EF4-FFF2-40B4-BE49-F238E27FC236}">
                <a16:creationId xmlns:a16="http://schemas.microsoft.com/office/drawing/2014/main" id="{76A7D965-DC13-3447-9E9D-4A3F031F81EA}"/>
              </a:ext>
            </a:extLst>
          </p:cNvPr>
          <p:cNvSpPr>
            <a:spLocks noGrp="1"/>
          </p:cNvSpPr>
          <p:nvPr>
            <p:ph idx="1"/>
          </p:nvPr>
        </p:nvSpPr>
        <p:spPr>
          <a:xfrm>
            <a:off x="838200" y="1825625"/>
            <a:ext cx="5745480" cy="4351338"/>
          </a:xfrm>
        </p:spPr>
        <p:txBody>
          <a:bodyPr>
            <a:normAutofit lnSpcReduction="10000"/>
          </a:bodyPr>
          <a:lstStyle/>
          <a:p>
            <a:r>
              <a:rPr lang="en-NL" dirty="0"/>
              <a:t>Neuroimaging</a:t>
            </a:r>
          </a:p>
          <a:p>
            <a:pPr lvl="1"/>
            <a:r>
              <a:rPr lang="en-NL" dirty="0"/>
              <a:t>Changes in fMRI BOLD response related to bias manipulations</a:t>
            </a:r>
          </a:p>
          <a:p>
            <a:pPr lvl="2"/>
            <a:r>
              <a:rPr lang="en-NL" dirty="0"/>
              <a:t>Frontal-temporal regions previously implicated in decision making</a:t>
            </a:r>
          </a:p>
          <a:p>
            <a:pPr lvl="1"/>
            <a:r>
              <a:rPr lang="en-NL" dirty="0"/>
              <a:t>Individual differences</a:t>
            </a:r>
          </a:p>
          <a:p>
            <a:pPr lvl="2"/>
            <a:r>
              <a:rPr lang="en-NL" dirty="0"/>
              <a:t>Size of BOLD changes related to size of changes in diffusion model parameters</a:t>
            </a:r>
          </a:p>
          <a:p>
            <a:pPr lvl="1"/>
            <a:r>
              <a:rPr lang="en-NL" dirty="0"/>
              <a:t>Further evidence for neural basis of cognitive processes that control decision-making behaviour</a:t>
            </a:r>
          </a:p>
          <a:p>
            <a:pPr lvl="1"/>
            <a:r>
              <a:rPr lang="en-NL" dirty="0"/>
              <a:t>Conclusions only possible with a cognitive model “in the middle”</a:t>
            </a:r>
          </a:p>
        </p:txBody>
      </p:sp>
      <p:pic>
        <p:nvPicPr>
          <p:cNvPr id="5" name="Picture 4" descr="A picture containing different&#10;&#10;Description automatically generated">
            <a:extLst>
              <a:ext uri="{FF2B5EF4-FFF2-40B4-BE49-F238E27FC236}">
                <a16:creationId xmlns:a16="http://schemas.microsoft.com/office/drawing/2014/main" id="{ECC2449D-52BE-0F41-A288-703ACA41FBF3}"/>
              </a:ext>
            </a:extLst>
          </p:cNvPr>
          <p:cNvPicPr>
            <a:picLocks noChangeAspect="1"/>
          </p:cNvPicPr>
          <p:nvPr/>
        </p:nvPicPr>
        <p:blipFill>
          <a:blip r:embed="rId2"/>
          <a:stretch>
            <a:fillRect/>
          </a:stretch>
        </p:blipFill>
        <p:spPr>
          <a:xfrm>
            <a:off x="6972300" y="156183"/>
            <a:ext cx="3680460" cy="2334791"/>
          </a:xfrm>
          <a:prstGeom prst="rect">
            <a:avLst/>
          </a:prstGeom>
        </p:spPr>
      </p:pic>
      <p:pic>
        <p:nvPicPr>
          <p:cNvPr id="7" name="Picture 6" descr="A close up of a piece of paper&#10;&#10;Description automatically generated">
            <a:extLst>
              <a:ext uri="{FF2B5EF4-FFF2-40B4-BE49-F238E27FC236}">
                <a16:creationId xmlns:a16="http://schemas.microsoft.com/office/drawing/2014/main" id="{20B2D11C-BCFB-EF42-8D9F-340733AE9BCB}"/>
              </a:ext>
            </a:extLst>
          </p:cNvPr>
          <p:cNvPicPr>
            <a:picLocks noChangeAspect="1"/>
          </p:cNvPicPr>
          <p:nvPr/>
        </p:nvPicPr>
        <p:blipFill>
          <a:blip r:embed="rId3"/>
          <a:stretch>
            <a:fillRect/>
          </a:stretch>
        </p:blipFill>
        <p:spPr>
          <a:xfrm>
            <a:off x="6701414" y="2611874"/>
            <a:ext cx="4248456" cy="4095777"/>
          </a:xfrm>
          <a:prstGeom prst="rect">
            <a:avLst/>
          </a:prstGeom>
        </p:spPr>
      </p:pic>
    </p:spTree>
    <p:extLst>
      <p:ext uri="{BB962C8B-B14F-4D97-AF65-F5344CB8AC3E}">
        <p14:creationId xmlns:p14="http://schemas.microsoft.com/office/powerpoint/2010/main" val="3492458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E431D-F6D4-0B45-B7B7-A5D3A2909BE0}"/>
              </a:ext>
            </a:extLst>
          </p:cNvPr>
          <p:cNvSpPr>
            <a:spLocks noGrp="1"/>
          </p:cNvSpPr>
          <p:nvPr>
            <p:ph type="title"/>
          </p:nvPr>
        </p:nvSpPr>
        <p:spPr/>
        <p:txBody>
          <a:bodyPr/>
          <a:lstStyle/>
          <a:p>
            <a:r>
              <a:rPr lang="en-NL" dirty="0"/>
              <a:t>Take-home messages</a:t>
            </a:r>
          </a:p>
        </p:txBody>
      </p:sp>
      <p:sp>
        <p:nvSpPr>
          <p:cNvPr id="3" name="Content Placeholder 2">
            <a:extLst>
              <a:ext uri="{FF2B5EF4-FFF2-40B4-BE49-F238E27FC236}">
                <a16:creationId xmlns:a16="http://schemas.microsoft.com/office/drawing/2014/main" id="{716E6F49-93BF-EF4D-8B39-2E8F020E4FAE}"/>
              </a:ext>
            </a:extLst>
          </p:cNvPr>
          <p:cNvSpPr>
            <a:spLocks noGrp="1"/>
          </p:cNvSpPr>
          <p:nvPr>
            <p:ph idx="1"/>
          </p:nvPr>
        </p:nvSpPr>
        <p:spPr>
          <a:xfrm>
            <a:off x="838200" y="1508760"/>
            <a:ext cx="10515600" cy="5349240"/>
          </a:xfrm>
        </p:spPr>
        <p:txBody>
          <a:bodyPr>
            <a:normAutofit/>
          </a:bodyPr>
          <a:lstStyle/>
          <a:p>
            <a:r>
              <a:rPr lang="en-GB" dirty="0"/>
              <a:t>Numerous limitations to using summary behavioural measures such as mean RT and accuracy</a:t>
            </a:r>
          </a:p>
          <a:p>
            <a:r>
              <a:rPr lang="en-GB" dirty="0"/>
              <a:t>Cognitive models address these issues and provide additional benefits</a:t>
            </a:r>
          </a:p>
          <a:p>
            <a:pPr lvl="1"/>
            <a:r>
              <a:rPr lang="en-GB" dirty="0"/>
              <a:t>Use all information in data</a:t>
            </a:r>
          </a:p>
          <a:p>
            <a:pPr lvl="1"/>
            <a:r>
              <a:rPr lang="en-GB" dirty="0"/>
              <a:t>Psychologically meaningful parameters</a:t>
            </a:r>
          </a:p>
          <a:p>
            <a:r>
              <a:rPr lang="en-GB" dirty="0"/>
              <a:t>Model parameters can be linked to neural data</a:t>
            </a:r>
          </a:p>
          <a:p>
            <a:pPr lvl="1"/>
            <a:r>
              <a:rPr lang="en-GB" dirty="0"/>
              <a:t>Aids interpretation of neural data</a:t>
            </a:r>
          </a:p>
          <a:p>
            <a:pPr lvl="1"/>
            <a:r>
              <a:rPr lang="en-GB" dirty="0"/>
              <a:t>Spurs further development of cognitive models</a:t>
            </a:r>
          </a:p>
          <a:p>
            <a:r>
              <a:rPr lang="en-GB" dirty="0"/>
              <a:t>Ultimately the goal is to facilitate shared understanding of our scientific theories, data, and the brain </a:t>
            </a:r>
          </a:p>
          <a:p>
            <a:pPr lvl="1"/>
            <a:r>
              <a:rPr lang="en-GB" dirty="0" err="1"/>
              <a:t>Chandraskharan</a:t>
            </a:r>
            <a:r>
              <a:rPr lang="en-GB" dirty="0"/>
              <a:t> (2009)</a:t>
            </a:r>
            <a:endParaRPr lang="en-NL" dirty="0"/>
          </a:p>
        </p:txBody>
      </p:sp>
    </p:spTree>
    <p:extLst>
      <p:ext uri="{BB962C8B-B14F-4D97-AF65-F5344CB8AC3E}">
        <p14:creationId xmlns:p14="http://schemas.microsoft.com/office/powerpoint/2010/main" val="798679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09DBE-8A5D-8948-9ECC-5E3A73947B87}"/>
              </a:ext>
            </a:extLst>
          </p:cNvPr>
          <p:cNvSpPr>
            <a:spLocks noGrp="1"/>
          </p:cNvSpPr>
          <p:nvPr>
            <p:ph type="title"/>
          </p:nvPr>
        </p:nvSpPr>
        <p:spPr/>
        <p:txBody>
          <a:bodyPr/>
          <a:lstStyle/>
          <a:p>
            <a:r>
              <a:rPr lang="en-AU" dirty="0"/>
              <a:t>This lecture covers…</a:t>
            </a:r>
          </a:p>
        </p:txBody>
      </p:sp>
      <p:sp>
        <p:nvSpPr>
          <p:cNvPr id="4" name="Content Placeholder 2">
            <a:extLst>
              <a:ext uri="{FF2B5EF4-FFF2-40B4-BE49-F238E27FC236}">
                <a16:creationId xmlns:a16="http://schemas.microsoft.com/office/drawing/2014/main" id="{E497D179-7291-E94D-919B-FA821AC559B3}"/>
              </a:ext>
            </a:extLst>
          </p:cNvPr>
          <p:cNvSpPr>
            <a:spLocks noGrp="1"/>
          </p:cNvSpPr>
          <p:nvPr>
            <p:ph idx="1"/>
          </p:nvPr>
        </p:nvSpPr>
        <p:spPr>
          <a:xfrm>
            <a:off x="838200" y="1690687"/>
            <a:ext cx="10515600" cy="4910137"/>
          </a:xfrm>
        </p:spPr>
        <p:txBody>
          <a:bodyPr>
            <a:normAutofit/>
          </a:bodyPr>
          <a:lstStyle/>
          <a:p>
            <a:r>
              <a:rPr lang="en-NL" dirty="0">
                <a:solidFill>
                  <a:schemeClr val="bg1">
                    <a:lumMod val="65000"/>
                  </a:schemeClr>
                </a:solidFill>
              </a:rPr>
              <a:t>Introduction to cognitive modeling</a:t>
            </a:r>
          </a:p>
          <a:p>
            <a:pPr lvl="1"/>
            <a:r>
              <a:rPr lang="en-NL" dirty="0">
                <a:solidFill>
                  <a:schemeClr val="bg1">
                    <a:lumMod val="65000"/>
                  </a:schemeClr>
                </a:solidFill>
              </a:rPr>
              <a:t>What is a model? Why do we model? What makes a good model? </a:t>
            </a:r>
          </a:p>
          <a:p>
            <a:pPr lvl="1"/>
            <a:r>
              <a:rPr lang="en-NL" dirty="0">
                <a:solidFill>
                  <a:schemeClr val="bg1">
                    <a:lumMod val="65000"/>
                  </a:schemeClr>
                </a:solidFill>
              </a:rPr>
              <a:t>Behavioural performance measures and their </a:t>
            </a:r>
            <a:r>
              <a:rPr lang="en-GB" dirty="0">
                <a:solidFill>
                  <a:schemeClr val="bg1">
                    <a:lumMod val="65000"/>
                  </a:schemeClr>
                </a:solidFill>
              </a:rPr>
              <a:t>limitation</a:t>
            </a:r>
            <a:r>
              <a:rPr lang="en-NL" dirty="0">
                <a:solidFill>
                  <a:schemeClr val="bg1">
                    <a:lumMod val="65000"/>
                  </a:schemeClr>
                </a:solidFill>
              </a:rPr>
              <a:t>s</a:t>
            </a:r>
          </a:p>
          <a:p>
            <a:r>
              <a:rPr lang="en-NL" dirty="0">
                <a:solidFill>
                  <a:schemeClr val="bg1">
                    <a:lumMod val="65000"/>
                  </a:schemeClr>
                </a:solidFill>
              </a:rPr>
              <a:t>Building a cognitive model from the ground up</a:t>
            </a:r>
          </a:p>
          <a:p>
            <a:pPr lvl="1"/>
            <a:r>
              <a:rPr lang="en-NL" dirty="0">
                <a:solidFill>
                  <a:schemeClr val="bg1">
                    <a:lumMod val="65000"/>
                  </a:schemeClr>
                </a:solidFill>
              </a:rPr>
              <a:t>Covers the historical progression from early signal detection theory to current evidence accumulation models</a:t>
            </a:r>
          </a:p>
          <a:p>
            <a:r>
              <a:rPr lang="en-NL" dirty="0">
                <a:solidFill>
                  <a:schemeClr val="bg1">
                    <a:lumMod val="65000"/>
                  </a:schemeClr>
                </a:solidFill>
              </a:rPr>
              <a:t>Example applications in cognitive neuroscience</a:t>
            </a:r>
          </a:p>
          <a:p>
            <a:pPr lvl="1"/>
            <a:r>
              <a:rPr lang="en-NL" dirty="0">
                <a:solidFill>
                  <a:schemeClr val="bg1">
                    <a:lumMod val="65000"/>
                  </a:schemeClr>
                </a:solidFill>
              </a:rPr>
              <a:t>Neural evidence for evidence accumulation</a:t>
            </a:r>
          </a:p>
          <a:p>
            <a:pPr lvl="1"/>
            <a:r>
              <a:rPr lang="en-NL" dirty="0">
                <a:solidFill>
                  <a:schemeClr val="bg1">
                    <a:lumMod val="65000"/>
                  </a:schemeClr>
                </a:solidFill>
              </a:rPr>
              <a:t>Relating model parameters to neuroscientific data</a:t>
            </a:r>
          </a:p>
          <a:p>
            <a:r>
              <a:rPr lang="en-NL" dirty="0"/>
              <a:t>A (very) brief guide to implementing cognitive models</a:t>
            </a:r>
          </a:p>
          <a:p>
            <a:pPr lvl="1"/>
            <a:r>
              <a:rPr lang="en-NL" dirty="0"/>
              <a:t>Experimental design, model building, model fitting, model selection</a:t>
            </a:r>
          </a:p>
        </p:txBody>
      </p:sp>
    </p:spTree>
    <p:extLst>
      <p:ext uri="{BB962C8B-B14F-4D97-AF65-F5344CB8AC3E}">
        <p14:creationId xmlns:p14="http://schemas.microsoft.com/office/powerpoint/2010/main" val="20004894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993D5-040A-BB4D-A5E4-CE87D9B4E536}"/>
              </a:ext>
            </a:extLst>
          </p:cNvPr>
          <p:cNvSpPr>
            <a:spLocks noGrp="1"/>
          </p:cNvSpPr>
          <p:nvPr>
            <p:ph type="ctrTitle"/>
          </p:nvPr>
        </p:nvSpPr>
        <p:spPr/>
        <p:txBody>
          <a:bodyPr>
            <a:normAutofit fontScale="90000"/>
          </a:bodyPr>
          <a:lstStyle/>
          <a:p>
            <a:r>
              <a:rPr lang="en-GB" dirty="0"/>
              <a:t>A (very) brief guide to implementing cognitive models</a:t>
            </a:r>
            <a:endParaRPr lang="en-NL" dirty="0"/>
          </a:p>
        </p:txBody>
      </p:sp>
      <p:sp>
        <p:nvSpPr>
          <p:cNvPr id="3" name="Subtitle 2">
            <a:extLst>
              <a:ext uri="{FF2B5EF4-FFF2-40B4-BE49-F238E27FC236}">
                <a16:creationId xmlns:a16="http://schemas.microsoft.com/office/drawing/2014/main" id="{07C1C4D0-24B6-BC4D-8EFC-DE652F26E24A}"/>
              </a:ext>
            </a:extLst>
          </p:cNvPr>
          <p:cNvSpPr>
            <a:spLocks noGrp="1"/>
          </p:cNvSpPr>
          <p:nvPr>
            <p:ph type="subTitle" idx="1"/>
          </p:nvPr>
        </p:nvSpPr>
        <p:spPr/>
        <p:txBody>
          <a:bodyPr/>
          <a:lstStyle/>
          <a:p>
            <a:r>
              <a:rPr lang="en-GB" dirty="0"/>
              <a:t>An overview of a typical modelling workflow </a:t>
            </a:r>
          </a:p>
          <a:p>
            <a:r>
              <a:rPr lang="en-GB" dirty="0"/>
              <a:t>(see Farrell &amp; Lewandowsky’s book for more info)</a:t>
            </a:r>
            <a:endParaRPr lang="en-NL" dirty="0"/>
          </a:p>
        </p:txBody>
      </p:sp>
    </p:spTree>
    <p:extLst>
      <p:ext uri="{BB962C8B-B14F-4D97-AF65-F5344CB8AC3E}">
        <p14:creationId xmlns:p14="http://schemas.microsoft.com/office/powerpoint/2010/main" val="41031602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1B312-B845-ED46-B3D8-8F4EEC3F03CB}"/>
              </a:ext>
            </a:extLst>
          </p:cNvPr>
          <p:cNvSpPr>
            <a:spLocks noGrp="1"/>
          </p:cNvSpPr>
          <p:nvPr>
            <p:ph type="title"/>
          </p:nvPr>
        </p:nvSpPr>
        <p:spPr>
          <a:xfrm>
            <a:off x="838200" y="365125"/>
            <a:ext cx="5257800" cy="1325563"/>
          </a:xfrm>
        </p:spPr>
        <p:txBody>
          <a:bodyPr/>
          <a:lstStyle/>
          <a:p>
            <a:r>
              <a:rPr lang="en-NL" dirty="0"/>
              <a:t>Experimental design and data preparation</a:t>
            </a:r>
          </a:p>
        </p:txBody>
      </p:sp>
      <p:sp>
        <p:nvSpPr>
          <p:cNvPr id="3" name="Content Placeholder 2">
            <a:extLst>
              <a:ext uri="{FF2B5EF4-FFF2-40B4-BE49-F238E27FC236}">
                <a16:creationId xmlns:a16="http://schemas.microsoft.com/office/drawing/2014/main" id="{F84522FB-C8FE-1741-8915-E739650A707D}"/>
              </a:ext>
            </a:extLst>
          </p:cNvPr>
          <p:cNvSpPr>
            <a:spLocks noGrp="1"/>
          </p:cNvSpPr>
          <p:nvPr>
            <p:ph idx="1"/>
          </p:nvPr>
        </p:nvSpPr>
        <p:spPr>
          <a:xfrm>
            <a:off x="838200" y="2117725"/>
            <a:ext cx="10568940" cy="4375149"/>
          </a:xfrm>
        </p:spPr>
        <p:txBody>
          <a:bodyPr>
            <a:normAutofit fontScale="92500"/>
          </a:bodyPr>
          <a:lstStyle/>
          <a:p>
            <a:r>
              <a:rPr lang="en-GB" sz="2400" dirty="0"/>
              <a:t>Select an appropriate task and experimental design to answer your research question</a:t>
            </a:r>
          </a:p>
          <a:p>
            <a:pPr lvl="1"/>
            <a:r>
              <a:rPr lang="en-GB" sz="2000" dirty="0"/>
              <a:t>What manipulations will be informative? </a:t>
            </a:r>
          </a:p>
          <a:p>
            <a:pPr lvl="1"/>
            <a:r>
              <a:rPr lang="en-GB" sz="2000" dirty="0"/>
              <a:t>E.g., speed-accuracy instructions, payoff structure, stimulus discriminability, etc.</a:t>
            </a:r>
          </a:p>
          <a:p>
            <a:pPr lvl="1"/>
            <a:r>
              <a:rPr lang="en-GB" sz="2000" dirty="0"/>
              <a:t>What are the expected effects? On behaviour? On model parameters?</a:t>
            </a:r>
          </a:p>
          <a:p>
            <a:r>
              <a:rPr lang="en-GB" sz="2400" dirty="0"/>
              <a:t>Collect data and ensure it is in an appropriate format for modelling</a:t>
            </a:r>
          </a:p>
          <a:p>
            <a:pPr lvl="1"/>
            <a:r>
              <a:rPr lang="en-GB" sz="2000" dirty="0"/>
              <a:t>Usually ‘long format’ (each row = 1 trial)</a:t>
            </a:r>
          </a:p>
          <a:p>
            <a:r>
              <a:rPr lang="en-GB" sz="2400" dirty="0"/>
              <a:t>Pre-process data</a:t>
            </a:r>
          </a:p>
          <a:p>
            <a:pPr lvl="1"/>
            <a:r>
              <a:rPr lang="en-GB" sz="2000" dirty="0"/>
              <a:t>Remove outliers </a:t>
            </a:r>
          </a:p>
          <a:p>
            <a:pPr lvl="2"/>
            <a:r>
              <a:rPr lang="en-GB" sz="1800" dirty="0"/>
              <a:t>Excessively fast or slow responses assumed to stem from nuisance processes</a:t>
            </a:r>
          </a:p>
          <a:p>
            <a:pPr lvl="2"/>
            <a:r>
              <a:rPr lang="en-GB" sz="1800" dirty="0"/>
              <a:t>E.g., pre-emptive responses, attentional lapses</a:t>
            </a:r>
          </a:p>
          <a:p>
            <a:pPr lvl="1"/>
            <a:r>
              <a:rPr lang="en-GB" sz="2000" dirty="0"/>
              <a:t>Remove nonresponses (if not modelling them… Matzke et al., 2017)</a:t>
            </a:r>
          </a:p>
          <a:p>
            <a:pPr lvl="1"/>
            <a:r>
              <a:rPr lang="en-GB" sz="2000" dirty="0"/>
              <a:t>Common practice recommendations can be found in model tutorial papers and methods sections</a:t>
            </a:r>
          </a:p>
        </p:txBody>
      </p:sp>
      <p:pic>
        <p:nvPicPr>
          <p:cNvPr id="5" name="Picture 4" descr="A picture containing clock&#10;&#10;Description automatically generated">
            <a:extLst>
              <a:ext uri="{FF2B5EF4-FFF2-40B4-BE49-F238E27FC236}">
                <a16:creationId xmlns:a16="http://schemas.microsoft.com/office/drawing/2014/main" id="{B79D78DF-9306-8941-95EA-77B76FB5201C}"/>
              </a:ext>
            </a:extLst>
          </p:cNvPr>
          <p:cNvPicPr>
            <a:picLocks noChangeAspect="1"/>
          </p:cNvPicPr>
          <p:nvPr/>
        </p:nvPicPr>
        <p:blipFill>
          <a:blip r:embed="rId2"/>
          <a:stretch>
            <a:fillRect/>
          </a:stretch>
        </p:blipFill>
        <p:spPr>
          <a:xfrm>
            <a:off x="6096000" y="365125"/>
            <a:ext cx="5715000" cy="1752600"/>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A78C5BD6-F5D6-904E-9E7A-EFC6B6032834}"/>
              </a:ext>
            </a:extLst>
          </p:cNvPr>
          <p:cNvPicPr>
            <a:picLocks noChangeAspect="1"/>
          </p:cNvPicPr>
          <p:nvPr/>
        </p:nvPicPr>
        <p:blipFill>
          <a:blip r:embed="rId3"/>
          <a:stretch>
            <a:fillRect/>
          </a:stretch>
        </p:blipFill>
        <p:spPr>
          <a:xfrm>
            <a:off x="9131300" y="3422649"/>
            <a:ext cx="2679700" cy="1765300"/>
          </a:xfrm>
          <a:prstGeom prst="rect">
            <a:avLst/>
          </a:prstGeom>
        </p:spPr>
      </p:pic>
    </p:spTree>
    <p:extLst>
      <p:ext uri="{BB962C8B-B14F-4D97-AF65-F5344CB8AC3E}">
        <p14:creationId xmlns:p14="http://schemas.microsoft.com/office/powerpoint/2010/main" val="1358753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C6545-62BD-9645-8753-E919B83364D6}"/>
              </a:ext>
            </a:extLst>
          </p:cNvPr>
          <p:cNvSpPr>
            <a:spLocks noGrp="1"/>
          </p:cNvSpPr>
          <p:nvPr>
            <p:ph type="title"/>
          </p:nvPr>
        </p:nvSpPr>
        <p:spPr/>
        <p:txBody>
          <a:bodyPr/>
          <a:lstStyle/>
          <a:p>
            <a:r>
              <a:rPr lang="en-NL" dirty="0"/>
              <a:t>Model building</a:t>
            </a:r>
          </a:p>
        </p:txBody>
      </p:sp>
      <p:sp>
        <p:nvSpPr>
          <p:cNvPr id="3" name="Content Placeholder 2">
            <a:extLst>
              <a:ext uri="{FF2B5EF4-FFF2-40B4-BE49-F238E27FC236}">
                <a16:creationId xmlns:a16="http://schemas.microsoft.com/office/drawing/2014/main" id="{22843D5D-06BB-1846-9FEF-6433F6F1A4A9}"/>
              </a:ext>
            </a:extLst>
          </p:cNvPr>
          <p:cNvSpPr>
            <a:spLocks noGrp="1"/>
          </p:cNvSpPr>
          <p:nvPr>
            <p:ph idx="1"/>
          </p:nvPr>
        </p:nvSpPr>
        <p:spPr/>
        <p:txBody>
          <a:bodyPr/>
          <a:lstStyle/>
          <a:p>
            <a:r>
              <a:rPr lang="en-GB" dirty="0"/>
              <a:t>Build a pool of candidate models and fit to data</a:t>
            </a:r>
          </a:p>
          <a:p>
            <a:pPr lvl="1"/>
            <a:r>
              <a:rPr lang="en-GB" dirty="0"/>
              <a:t>Let different parameters vary by stimulus, condition, or experimental group</a:t>
            </a:r>
          </a:p>
          <a:p>
            <a:pPr lvl="2"/>
            <a:r>
              <a:rPr lang="en-GB" dirty="0"/>
              <a:t>E.g., Does drift rate explain the effect? Or thresholds? Nondecision time?</a:t>
            </a:r>
          </a:p>
          <a:p>
            <a:pPr lvl="1"/>
            <a:r>
              <a:rPr lang="en-GB" dirty="0"/>
              <a:t>Should be </a:t>
            </a:r>
            <a:r>
              <a:rPr lang="en-GB" b="1" dirty="0"/>
              <a:t>guided by theory</a:t>
            </a:r>
          </a:p>
          <a:p>
            <a:pPr lvl="1"/>
            <a:r>
              <a:rPr lang="en-GB" dirty="0"/>
              <a:t>Important to test many alternative models/mechanisms</a:t>
            </a:r>
          </a:p>
          <a:p>
            <a:pPr lvl="1"/>
            <a:r>
              <a:rPr lang="en-GB" dirty="0"/>
              <a:t>We will get some experience doing this in the tutorial</a:t>
            </a:r>
          </a:p>
          <a:p>
            <a:pPr lvl="1"/>
            <a:endParaRPr lang="en-GB" dirty="0"/>
          </a:p>
          <a:p>
            <a:r>
              <a:rPr lang="en-GB" dirty="0"/>
              <a:t>Reading lots of modelling papers will help with your model-building intuition</a:t>
            </a:r>
          </a:p>
        </p:txBody>
      </p:sp>
    </p:spTree>
    <p:extLst>
      <p:ext uri="{BB962C8B-B14F-4D97-AF65-F5344CB8AC3E}">
        <p14:creationId xmlns:p14="http://schemas.microsoft.com/office/powerpoint/2010/main" val="4250798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F80DD-8B84-FF4E-AA2B-1714B5A728CA}"/>
              </a:ext>
            </a:extLst>
          </p:cNvPr>
          <p:cNvSpPr>
            <a:spLocks noGrp="1"/>
          </p:cNvSpPr>
          <p:nvPr>
            <p:ph type="title"/>
          </p:nvPr>
        </p:nvSpPr>
        <p:spPr>
          <a:xfrm>
            <a:off x="555567" y="347865"/>
            <a:ext cx="10515600" cy="1325563"/>
          </a:xfrm>
        </p:spPr>
        <p:txBody>
          <a:bodyPr/>
          <a:lstStyle/>
          <a:p>
            <a:r>
              <a:rPr lang="en-NL" dirty="0"/>
              <a:t>Model fitting</a:t>
            </a:r>
          </a:p>
        </p:txBody>
      </p:sp>
      <p:sp>
        <p:nvSpPr>
          <p:cNvPr id="3" name="Content Placeholder 2">
            <a:extLst>
              <a:ext uri="{FF2B5EF4-FFF2-40B4-BE49-F238E27FC236}">
                <a16:creationId xmlns:a16="http://schemas.microsoft.com/office/drawing/2014/main" id="{151C5A4C-5219-B049-8D1E-F14F3B3349D9}"/>
              </a:ext>
            </a:extLst>
          </p:cNvPr>
          <p:cNvSpPr>
            <a:spLocks noGrp="1"/>
          </p:cNvSpPr>
          <p:nvPr>
            <p:ph idx="1"/>
          </p:nvPr>
        </p:nvSpPr>
        <p:spPr>
          <a:xfrm>
            <a:off x="555567" y="1529542"/>
            <a:ext cx="9899073" cy="4963333"/>
          </a:xfrm>
        </p:spPr>
        <p:txBody>
          <a:bodyPr>
            <a:normAutofit/>
          </a:bodyPr>
          <a:lstStyle/>
          <a:p>
            <a:r>
              <a:rPr lang="en-GB" sz="2400" dirty="0"/>
              <a:t>Evaluate model fit</a:t>
            </a:r>
          </a:p>
          <a:p>
            <a:pPr lvl="1"/>
            <a:r>
              <a:rPr lang="en-GB" sz="2000" dirty="0"/>
              <a:t>Also known as model fitting/parameter estimation/optimization</a:t>
            </a:r>
          </a:p>
          <a:p>
            <a:pPr lvl="1"/>
            <a:r>
              <a:rPr lang="en-GB" sz="2000" dirty="0"/>
              <a:t>Compare model predictions to observed data (via a discrepancy function such as RMSE)</a:t>
            </a:r>
          </a:p>
          <a:p>
            <a:pPr lvl="1"/>
            <a:r>
              <a:rPr lang="en-GB" sz="2000" dirty="0"/>
              <a:t>Iteratively adjust model parameters until the best fitting parameter values are found </a:t>
            </a:r>
          </a:p>
          <a:p>
            <a:pPr lvl="1"/>
            <a:r>
              <a:rPr lang="en-GB" sz="2000" dirty="0"/>
              <a:t>Sampling algorithms: SIMPLEX, differential evolution-MCMC, particle swarm</a:t>
            </a:r>
          </a:p>
          <a:p>
            <a:r>
              <a:rPr lang="en-GB" sz="2400" dirty="0"/>
              <a:t>Aim is to find the </a:t>
            </a:r>
            <a:r>
              <a:rPr lang="en-GB" sz="2400" b="1" dirty="0"/>
              <a:t>best </a:t>
            </a:r>
            <a:r>
              <a:rPr lang="en-GB" sz="2400" b="1" i="1" dirty="0"/>
              <a:t>and</a:t>
            </a:r>
            <a:r>
              <a:rPr lang="en-GB" sz="2400" b="1" dirty="0"/>
              <a:t> simplest </a:t>
            </a:r>
            <a:r>
              <a:rPr lang="en-GB" sz="2400" dirty="0"/>
              <a:t>model that adequately captures major trends in the data</a:t>
            </a:r>
          </a:p>
          <a:p>
            <a:r>
              <a:rPr lang="en-GB" sz="2400" dirty="0"/>
              <a:t>Make plots </a:t>
            </a:r>
          </a:p>
          <a:p>
            <a:pPr lvl="1"/>
            <a:r>
              <a:rPr lang="en-GB" sz="2000" dirty="0"/>
              <a:t>Empirical data vs. model predictions</a:t>
            </a:r>
          </a:p>
          <a:p>
            <a:pPr lvl="1"/>
            <a:r>
              <a:rPr lang="en-GB" sz="2000" dirty="0"/>
              <a:t>CDFs</a:t>
            </a:r>
          </a:p>
          <a:p>
            <a:pPr lvl="1"/>
            <a:r>
              <a:rPr lang="en-GB" sz="2000" dirty="0"/>
              <a:t>We will also do this in the tutorial</a:t>
            </a:r>
          </a:p>
        </p:txBody>
      </p:sp>
      <p:pic>
        <p:nvPicPr>
          <p:cNvPr id="5" name="Picture 4" descr="A screenshot of a cell phone&#10;&#10;Description automatically generated">
            <a:extLst>
              <a:ext uri="{FF2B5EF4-FFF2-40B4-BE49-F238E27FC236}">
                <a16:creationId xmlns:a16="http://schemas.microsoft.com/office/drawing/2014/main" id="{A9973998-F9F5-1A4B-BFDF-DBB1B956E552}"/>
              </a:ext>
            </a:extLst>
          </p:cNvPr>
          <p:cNvPicPr>
            <a:picLocks noChangeAspect="1"/>
          </p:cNvPicPr>
          <p:nvPr/>
        </p:nvPicPr>
        <p:blipFill>
          <a:blip r:embed="rId2"/>
          <a:stretch>
            <a:fillRect/>
          </a:stretch>
        </p:blipFill>
        <p:spPr>
          <a:xfrm>
            <a:off x="5950425" y="4066582"/>
            <a:ext cx="5755038" cy="2325163"/>
          </a:xfrm>
          <a:prstGeom prst="rect">
            <a:avLst/>
          </a:prstGeom>
        </p:spPr>
      </p:pic>
    </p:spTree>
    <p:extLst>
      <p:ext uri="{BB962C8B-B14F-4D97-AF65-F5344CB8AC3E}">
        <p14:creationId xmlns:p14="http://schemas.microsoft.com/office/powerpoint/2010/main" val="3470476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5B7C5B0-D07E-DE44-9A81-A70414A3E598}"/>
              </a:ext>
            </a:extLst>
          </p:cNvPr>
          <p:cNvSpPr/>
          <p:nvPr/>
        </p:nvSpPr>
        <p:spPr>
          <a:xfrm>
            <a:off x="3277737" y="203031"/>
            <a:ext cx="5636526" cy="8196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AU" b="1" dirty="0"/>
              <a:t>Observation: </a:t>
            </a:r>
          </a:p>
          <a:p>
            <a:pPr algn="ctr"/>
            <a:r>
              <a:rPr lang="en-AU" dirty="0"/>
              <a:t>Person A tends to make slower responses than Person B</a:t>
            </a:r>
          </a:p>
        </p:txBody>
      </p:sp>
      <p:sp>
        <p:nvSpPr>
          <p:cNvPr id="5" name="Oval Callout 4">
            <a:extLst>
              <a:ext uri="{FF2B5EF4-FFF2-40B4-BE49-F238E27FC236}">
                <a16:creationId xmlns:a16="http://schemas.microsoft.com/office/drawing/2014/main" id="{8F8BB1E2-2F8E-8D48-A277-0749EAEE6345}"/>
              </a:ext>
            </a:extLst>
          </p:cNvPr>
          <p:cNvSpPr/>
          <p:nvPr/>
        </p:nvSpPr>
        <p:spPr>
          <a:xfrm>
            <a:off x="5024649" y="1638458"/>
            <a:ext cx="2279177" cy="826861"/>
          </a:xfrm>
          <a:prstGeom prst="wedgeEllipseCallou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AU" sz="1600" dirty="0"/>
              <a:t>Cognitive impairment!</a:t>
            </a:r>
          </a:p>
        </p:txBody>
      </p:sp>
      <p:sp>
        <p:nvSpPr>
          <p:cNvPr id="6" name="Oval Callout 5">
            <a:extLst>
              <a:ext uri="{FF2B5EF4-FFF2-40B4-BE49-F238E27FC236}">
                <a16:creationId xmlns:a16="http://schemas.microsoft.com/office/drawing/2014/main" id="{23144A4F-CB1B-BC46-B45F-EBBDEF41D1EA}"/>
              </a:ext>
            </a:extLst>
          </p:cNvPr>
          <p:cNvSpPr/>
          <p:nvPr/>
        </p:nvSpPr>
        <p:spPr>
          <a:xfrm>
            <a:off x="2649939" y="1638458"/>
            <a:ext cx="2279177" cy="826861"/>
          </a:xfrm>
          <a:prstGeom prst="wedgeEllipseCallou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AU" sz="1600" dirty="0"/>
              <a:t>Lack of attention!</a:t>
            </a:r>
          </a:p>
        </p:txBody>
      </p:sp>
      <p:sp>
        <p:nvSpPr>
          <p:cNvPr id="7" name="Oval Callout 6">
            <a:extLst>
              <a:ext uri="{FF2B5EF4-FFF2-40B4-BE49-F238E27FC236}">
                <a16:creationId xmlns:a16="http://schemas.microsoft.com/office/drawing/2014/main" id="{1084A039-924B-624B-BCA3-D422A6D2A292}"/>
              </a:ext>
            </a:extLst>
          </p:cNvPr>
          <p:cNvSpPr/>
          <p:nvPr/>
        </p:nvSpPr>
        <p:spPr>
          <a:xfrm>
            <a:off x="275229" y="1638458"/>
            <a:ext cx="2279177" cy="826861"/>
          </a:xfrm>
          <a:prstGeom prst="wedgeEllipseCallou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AU" sz="1600" dirty="0"/>
              <a:t>More cautious responding!</a:t>
            </a:r>
          </a:p>
        </p:txBody>
      </p:sp>
      <p:sp>
        <p:nvSpPr>
          <p:cNvPr id="8" name="Oval Callout 7">
            <a:extLst>
              <a:ext uri="{FF2B5EF4-FFF2-40B4-BE49-F238E27FC236}">
                <a16:creationId xmlns:a16="http://schemas.microsoft.com/office/drawing/2014/main" id="{930C1AE3-74C9-6B49-9880-3C6D2BE804D7}"/>
              </a:ext>
            </a:extLst>
          </p:cNvPr>
          <p:cNvSpPr/>
          <p:nvPr/>
        </p:nvSpPr>
        <p:spPr>
          <a:xfrm>
            <a:off x="7399359" y="1638458"/>
            <a:ext cx="2279177" cy="826861"/>
          </a:xfrm>
          <a:prstGeom prst="wedgeEllipseCallou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AU" sz="1600" dirty="0"/>
              <a:t>Slower arm movements!</a:t>
            </a:r>
          </a:p>
        </p:txBody>
      </p:sp>
      <p:sp>
        <p:nvSpPr>
          <p:cNvPr id="9" name="Oval Callout 8">
            <a:extLst>
              <a:ext uri="{FF2B5EF4-FFF2-40B4-BE49-F238E27FC236}">
                <a16:creationId xmlns:a16="http://schemas.microsoft.com/office/drawing/2014/main" id="{82C466F0-DDA2-1A40-98A3-94EC665944A9}"/>
              </a:ext>
            </a:extLst>
          </p:cNvPr>
          <p:cNvSpPr/>
          <p:nvPr/>
        </p:nvSpPr>
        <p:spPr>
          <a:xfrm>
            <a:off x="9774069" y="1638458"/>
            <a:ext cx="2279177" cy="826861"/>
          </a:xfrm>
          <a:prstGeom prst="wedgeEllipseCallou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AU" sz="1600" dirty="0"/>
              <a:t>Random coincidence!</a:t>
            </a:r>
          </a:p>
        </p:txBody>
      </p:sp>
      <p:sp>
        <p:nvSpPr>
          <p:cNvPr id="11" name="TextBox 10">
            <a:extLst>
              <a:ext uri="{FF2B5EF4-FFF2-40B4-BE49-F238E27FC236}">
                <a16:creationId xmlns:a16="http://schemas.microsoft.com/office/drawing/2014/main" id="{417A02A6-7723-9D45-8AC8-849E811A6690}"/>
              </a:ext>
            </a:extLst>
          </p:cNvPr>
          <p:cNvSpPr txBox="1"/>
          <p:nvPr/>
        </p:nvSpPr>
        <p:spPr>
          <a:xfrm>
            <a:off x="1647967" y="6201090"/>
            <a:ext cx="8896066" cy="369332"/>
          </a:xfrm>
          <a:prstGeom prst="rect">
            <a:avLst/>
          </a:prstGeom>
          <a:noFill/>
        </p:spPr>
        <p:txBody>
          <a:bodyPr wrap="square" rtlCol="0">
            <a:spAutoFit/>
          </a:bodyPr>
          <a:lstStyle/>
          <a:p>
            <a:pPr algn="ctr"/>
            <a:r>
              <a:rPr lang="en-AU" dirty="0"/>
              <a:t>This raises our confidence in a given explanation beyond what verbal reasoning allows</a:t>
            </a:r>
          </a:p>
        </p:txBody>
      </p:sp>
      <p:sp>
        <p:nvSpPr>
          <p:cNvPr id="12" name="Process 11">
            <a:extLst>
              <a:ext uri="{FF2B5EF4-FFF2-40B4-BE49-F238E27FC236}">
                <a16:creationId xmlns:a16="http://schemas.microsoft.com/office/drawing/2014/main" id="{E9129597-9BBD-8449-9908-7E751D5BC82D}"/>
              </a:ext>
            </a:extLst>
          </p:cNvPr>
          <p:cNvSpPr/>
          <p:nvPr/>
        </p:nvSpPr>
        <p:spPr>
          <a:xfrm>
            <a:off x="739252" y="3732808"/>
            <a:ext cx="1351129" cy="588093"/>
          </a:xfrm>
          <a:prstGeom prst="flowChartProcess">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AU" dirty="0"/>
              <a:t>Model 1</a:t>
            </a:r>
          </a:p>
        </p:txBody>
      </p:sp>
      <p:sp>
        <p:nvSpPr>
          <p:cNvPr id="13" name="TextBox 12">
            <a:extLst>
              <a:ext uri="{FF2B5EF4-FFF2-40B4-BE49-F238E27FC236}">
                <a16:creationId xmlns:a16="http://schemas.microsoft.com/office/drawing/2014/main" id="{39142114-A0BF-684E-A500-ED412ABEBE1B}"/>
              </a:ext>
            </a:extLst>
          </p:cNvPr>
          <p:cNvSpPr txBox="1"/>
          <p:nvPr/>
        </p:nvSpPr>
        <p:spPr>
          <a:xfrm>
            <a:off x="152399" y="1160305"/>
            <a:ext cx="3306290" cy="369332"/>
          </a:xfrm>
          <a:prstGeom prst="rect">
            <a:avLst/>
          </a:prstGeom>
          <a:noFill/>
        </p:spPr>
        <p:txBody>
          <a:bodyPr wrap="none" rtlCol="0">
            <a:spAutoFit/>
          </a:bodyPr>
          <a:lstStyle/>
          <a:p>
            <a:r>
              <a:rPr lang="en-AU" dirty="0"/>
              <a:t>Competing verbal explanations…</a:t>
            </a:r>
          </a:p>
        </p:txBody>
      </p:sp>
      <p:sp>
        <p:nvSpPr>
          <p:cNvPr id="14" name="TextBox 13">
            <a:extLst>
              <a:ext uri="{FF2B5EF4-FFF2-40B4-BE49-F238E27FC236}">
                <a16:creationId xmlns:a16="http://schemas.microsoft.com/office/drawing/2014/main" id="{9D636AA1-9F22-C44F-A114-4FC8626B7DF8}"/>
              </a:ext>
            </a:extLst>
          </p:cNvPr>
          <p:cNvSpPr txBox="1"/>
          <p:nvPr/>
        </p:nvSpPr>
        <p:spPr>
          <a:xfrm>
            <a:off x="3773259" y="2750745"/>
            <a:ext cx="4131067" cy="369332"/>
          </a:xfrm>
          <a:prstGeom prst="rect">
            <a:avLst/>
          </a:prstGeom>
          <a:noFill/>
        </p:spPr>
        <p:txBody>
          <a:bodyPr wrap="none" rtlCol="0">
            <a:spAutoFit/>
          </a:bodyPr>
          <a:lstStyle/>
          <a:p>
            <a:r>
              <a:rPr lang="en-AU" dirty="0"/>
              <a:t>How can we choose the best explanation?</a:t>
            </a:r>
          </a:p>
        </p:txBody>
      </p:sp>
      <p:sp>
        <p:nvSpPr>
          <p:cNvPr id="15" name="Process 14">
            <a:extLst>
              <a:ext uri="{FF2B5EF4-FFF2-40B4-BE49-F238E27FC236}">
                <a16:creationId xmlns:a16="http://schemas.microsoft.com/office/drawing/2014/main" id="{C9C68CD3-5D3E-364D-9D65-2C299D582378}"/>
              </a:ext>
            </a:extLst>
          </p:cNvPr>
          <p:cNvSpPr/>
          <p:nvPr/>
        </p:nvSpPr>
        <p:spPr>
          <a:xfrm>
            <a:off x="3113962" y="3765915"/>
            <a:ext cx="1351129" cy="588093"/>
          </a:xfrm>
          <a:prstGeom prst="flowChartProcess">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AU" dirty="0"/>
              <a:t>Model 2</a:t>
            </a:r>
          </a:p>
        </p:txBody>
      </p:sp>
      <p:sp>
        <p:nvSpPr>
          <p:cNvPr id="16" name="Process 15">
            <a:extLst>
              <a:ext uri="{FF2B5EF4-FFF2-40B4-BE49-F238E27FC236}">
                <a16:creationId xmlns:a16="http://schemas.microsoft.com/office/drawing/2014/main" id="{9D2D1A35-012C-5643-9C53-BF1E7D5A37E2}"/>
              </a:ext>
            </a:extLst>
          </p:cNvPr>
          <p:cNvSpPr/>
          <p:nvPr/>
        </p:nvSpPr>
        <p:spPr>
          <a:xfrm>
            <a:off x="5488672" y="3765915"/>
            <a:ext cx="1351129" cy="588093"/>
          </a:xfrm>
          <a:prstGeom prst="flowChartProcess">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AU" dirty="0"/>
              <a:t>Model 3</a:t>
            </a:r>
          </a:p>
        </p:txBody>
      </p:sp>
      <p:sp>
        <p:nvSpPr>
          <p:cNvPr id="17" name="Process 16">
            <a:extLst>
              <a:ext uri="{FF2B5EF4-FFF2-40B4-BE49-F238E27FC236}">
                <a16:creationId xmlns:a16="http://schemas.microsoft.com/office/drawing/2014/main" id="{05C694DD-C8F5-AA46-BC26-24E470EA2711}"/>
              </a:ext>
            </a:extLst>
          </p:cNvPr>
          <p:cNvSpPr/>
          <p:nvPr/>
        </p:nvSpPr>
        <p:spPr>
          <a:xfrm>
            <a:off x="7863382" y="3765915"/>
            <a:ext cx="1351129" cy="588093"/>
          </a:xfrm>
          <a:prstGeom prst="flowChartProcess">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AU" dirty="0"/>
              <a:t>Model 4</a:t>
            </a:r>
          </a:p>
        </p:txBody>
      </p:sp>
      <p:sp>
        <p:nvSpPr>
          <p:cNvPr id="18" name="Process 17">
            <a:extLst>
              <a:ext uri="{FF2B5EF4-FFF2-40B4-BE49-F238E27FC236}">
                <a16:creationId xmlns:a16="http://schemas.microsoft.com/office/drawing/2014/main" id="{7035D576-CB14-D946-8AF3-002F81B9AE0E}"/>
              </a:ext>
            </a:extLst>
          </p:cNvPr>
          <p:cNvSpPr/>
          <p:nvPr/>
        </p:nvSpPr>
        <p:spPr>
          <a:xfrm>
            <a:off x="10238092" y="3765915"/>
            <a:ext cx="1351129" cy="588093"/>
          </a:xfrm>
          <a:prstGeom prst="flowChartProcess">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AU" dirty="0"/>
              <a:t>Model 5</a:t>
            </a:r>
          </a:p>
        </p:txBody>
      </p:sp>
      <p:sp>
        <p:nvSpPr>
          <p:cNvPr id="19" name="TextBox 18">
            <a:extLst>
              <a:ext uri="{FF2B5EF4-FFF2-40B4-BE49-F238E27FC236}">
                <a16:creationId xmlns:a16="http://schemas.microsoft.com/office/drawing/2014/main" id="{F97A5E0E-3B79-084E-AC35-8109B940F2BB}"/>
              </a:ext>
            </a:extLst>
          </p:cNvPr>
          <p:cNvSpPr txBox="1"/>
          <p:nvPr/>
        </p:nvSpPr>
        <p:spPr>
          <a:xfrm>
            <a:off x="152399" y="3276360"/>
            <a:ext cx="7722114" cy="369332"/>
          </a:xfrm>
          <a:prstGeom prst="rect">
            <a:avLst/>
          </a:prstGeom>
          <a:noFill/>
        </p:spPr>
        <p:txBody>
          <a:bodyPr wrap="none" rtlCol="0">
            <a:spAutoFit/>
          </a:bodyPr>
          <a:lstStyle/>
          <a:p>
            <a:r>
              <a:rPr lang="en-AU" dirty="0"/>
              <a:t>Build formal models (containing the various mechanisms) that can predict data…</a:t>
            </a:r>
          </a:p>
        </p:txBody>
      </p:sp>
      <p:sp>
        <p:nvSpPr>
          <p:cNvPr id="20" name="Process 19">
            <a:extLst>
              <a:ext uri="{FF2B5EF4-FFF2-40B4-BE49-F238E27FC236}">
                <a16:creationId xmlns:a16="http://schemas.microsoft.com/office/drawing/2014/main" id="{15CEB07D-176E-6D46-9ABD-9732DF419E2D}"/>
              </a:ext>
            </a:extLst>
          </p:cNvPr>
          <p:cNvSpPr/>
          <p:nvPr/>
        </p:nvSpPr>
        <p:spPr>
          <a:xfrm>
            <a:off x="4294492" y="5392415"/>
            <a:ext cx="3739487" cy="592634"/>
          </a:xfrm>
          <a:prstGeom prst="flowChartProcess">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AU" dirty="0"/>
              <a:t>Match between model and data</a:t>
            </a:r>
          </a:p>
        </p:txBody>
      </p:sp>
      <p:sp>
        <p:nvSpPr>
          <p:cNvPr id="21" name="TextBox 20">
            <a:extLst>
              <a:ext uri="{FF2B5EF4-FFF2-40B4-BE49-F238E27FC236}">
                <a16:creationId xmlns:a16="http://schemas.microsoft.com/office/drawing/2014/main" id="{3662D9BA-0ADF-4C42-93D9-630A726517A8}"/>
              </a:ext>
            </a:extLst>
          </p:cNvPr>
          <p:cNvSpPr txBox="1"/>
          <p:nvPr/>
        </p:nvSpPr>
        <p:spPr>
          <a:xfrm>
            <a:off x="88990" y="5335556"/>
            <a:ext cx="3707386" cy="646331"/>
          </a:xfrm>
          <a:prstGeom prst="rect">
            <a:avLst/>
          </a:prstGeom>
          <a:noFill/>
        </p:spPr>
        <p:txBody>
          <a:bodyPr wrap="square" rtlCol="0">
            <a:spAutoFit/>
          </a:bodyPr>
          <a:lstStyle/>
          <a:p>
            <a:r>
              <a:rPr lang="en-AU" dirty="0"/>
              <a:t>Test which model and mechanism(s) recreates the data best…</a:t>
            </a:r>
          </a:p>
        </p:txBody>
      </p:sp>
      <p:cxnSp>
        <p:nvCxnSpPr>
          <p:cNvPr id="23" name="Straight Arrow Connector 22">
            <a:extLst>
              <a:ext uri="{FF2B5EF4-FFF2-40B4-BE49-F238E27FC236}">
                <a16:creationId xmlns:a16="http://schemas.microsoft.com/office/drawing/2014/main" id="{8EF91269-B482-5648-8BD1-F39AB23C9416}"/>
              </a:ext>
            </a:extLst>
          </p:cNvPr>
          <p:cNvCxnSpPr>
            <a:cxnSpLocks/>
          </p:cNvCxnSpPr>
          <p:nvPr/>
        </p:nvCxnSpPr>
        <p:spPr>
          <a:xfrm>
            <a:off x="1414816" y="4456733"/>
            <a:ext cx="2720456" cy="820816"/>
          </a:xfrm>
          <a:prstGeom prst="straightConnector1">
            <a:avLst/>
          </a:prstGeom>
          <a:ln w="31750">
            <a:solidFill>
              <a:schemeClr val="bg1">
                <a:lumMod val="65000"/>
              </a:schemeClr>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0E2A7E61-81B0-B743-A1E7-C2F661DC5848}"/>
              </a:ext>
            </a:extLst>
          </p:cNvPr>
          <p:cNvCxnSpPr>
            <a:cxnSpLocks/>
          </p:cNvCxnSpPr>
          <p:nvPr/>
        </p:nvCxnSpPr>
        <p:spPr>
          <a:xfrm>
            <a:off x="3859785" y="4479917"/>
            <a:ext cx="1164864" cy="739625"/>
          </a:xfrm>
          <a:prstGeom prst="straightConnector1">
            <a:avLst/>
          </a:prstGeom>
          <a:ln w="44450">
            <a:solidFill>
              <a:schemeClr val="tx1"/>
            </a:solidFill>
            <a:prstDash val="solid"/>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5C94E52D-92A9-FC49-803D-D8BCBA29903D}"/>
              </a:ext>
            </a:extLst>
          </p:cNvPr>
          <p:cNvCxnSpPr>
            <a:cxnSpLocks/>
          </p:cNvCxnSpPr>
          <p:nvPr/>
        </p:nvCxnSpPr>
        <p:spPr>
          <a:xfrm>
            <a:off x="6157079" y="4451603"/>
            <a:ext cx="7156" cy="767939"/>
          </a:xfrm>
          <a:prstGeom prst="straightConnector1">
            <a:avLst/>
          </a:prstGeom>
          <a:ln w="31750">
            <a:solidFill>
              <a:schemeClr val="bg1">
                <a:lumMod val="65000"/>
              </a:schemeClr>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BC2C0BE4-E8BA-A14E-ACB6-8F8DBA4BA3F3}"/>
              </a:ext>
            </a:extLst>
          </p:cNvPr>
          <p:cNvCxnSpPr>
            <a:cxnSpLocks/>
          </p:cNvCxnSpPr>
          <p:nvPr/>
        </p:nvCxnSpPr>
        <p:spPr>
          <a:xfrm flipH="1">
            <a:off x="7296665" y="4479917"/>
            <a:ext cx="1254507" cy="739625"/>
          </a:xfrm>
          <a:prstGeom prst="straightConnector1">
            <a:avLst/>
          </a:prstGeom>
          <a:ln w="31750">
            <a:solidFill>
              <a:schemeClr val="bg1">
                <a:lumMod val="65000"/>
              </a:schemeClr>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6FF21C0E-3258-0A43-88DC-0B5E81217075}"/>
              </a:ext>
            </a:extLst>
          </p:cNvPr>
          <p:cNvCxnSpPr>
            <a:cxnSpLocks/>
          </p:cNvCxnSpPr>
          <p:nvPr/>
        </p:nvCxnSpPr>
        <p:spPr>
          <a:xfrm flipH="1">
            <a:off x="8186042" y="4474231"/>
            <a:ext cx="2727614" cy="825677"/>
          </a:xfrm>
          <a:prstGeom prst="straightConnector1">
            <a:avLst/>
          </a:prstGeom>
          <a:ln w="31750">
            <a:solidFill>
              <a:schemeClr val="bg1">
                <a:lumMod val="65000"/>
              </a:schemeClr>
            </a:solidFill>
            <a:prstDash val="dash"/>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5975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1" grpId="0"/>
      <p:bldP spid="12" grpId="0" animBg="1"/>
      <p:bldP spid="13" grpId="0"/>
      <p:bldP spid="14" grpId="0"/>
      <p:bldP spid="15" grpId="0" animBg="1"/>
      <p:bldP spid="16" grpId="0" animBg="1"/>
      <p:bldP spid="17" grpId="0" animBg="1"/>
      <p:bldP spid="18" grpId="0" animBg="1"/>
      <p:bldP spid="19" grpId="0"/>
      <p:bldP spid="20" grpId="0" animBg="1"/>
      <p:bldP spid="21"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8242-C4E2-1F46-B445-46F277A85564}"/>
              </a:ext>
            </a:extLst>
          </p:cNvPr>
          <p:cNvSpPr>
            <a:spLocks noGrp="1"/>
          </p:cNvSpPr>
          <p:nvPr>
            <p:ph type="title"/>
          </p:nvPr>
        </p:nvSpPr>
        <p:spPr>
          <a:xfrm>
            <a:off x="396240" y="216488"/>
            <a:ext cx="4099560" cy="1325563"/>
          </a:xfrm>
        </p:spPr>
        <p:txBody>
          <a:bodyPr/>
          <a:lstStyle/>
          <a:p>
            <a:r>
              <a:rPr lang="en-NL" dirty="0"/>
              <a:t>Model selection</a:t>
            </a:r>
          </a:p>
        </p:txBody>
      </p:sp>
      <p:sp>
        <p:nvSpPr>
          <p:cNvPr id="3" name="Content Placeholder 2">
            <a:extLst>
              <a:ext uri="{FF2B5EF4-FFF2-40B4-BE49-F238E27FC236}">
                <a16:creationId xmlns:a16="http://schemas.microsoft.com/office/drawing/2014/main" id="{5DC42FA8-3169-8A45-9DED-1F7B0AF8A844}"/>
              </a:ext>
            </a:extLst>
          </p:cNvPr>
          <p:cNvSpPr>
            <a:spLocks noGrp="1"/>
          </p:cNvSpPr>
          <p:nvPr>
            <p:ph idx="1"/>
          </p:nvPr>
        </p:nvSpPr>
        <p:spPr>
          <a:xfrm>
            <a:off x="365760" y="1708488"/>
            <a:ext cx="3718560" cy="4933023"/>
          </a:xfrm>
        </p:spPr>
        <p:txBody>
          <a:bodyPr>
            <a:normAutofit fontScale="85000" lnSpcReduction="20000"/>
          </a:bodyPr>
          <a:lstStyle/>
          <a:p>
            <a:r>
              <a:rPr lang="en-GB" sz="2400" dirty="0"/>
              <a:t>Select between competing models</a:t>
            </a:r>
          </a:p>
          <a:p>
            <a:endParaRPr lang="en-GB" sz="2400" dirty="0"/>
          </a:p>
          <a:p>
            <a:r>
              <a:rPr lang="en-GB" sz="2400" dirty="0"/>
              <a:t>Simplicity vs. complexity</a:t>
            </a:r>
          </a:p>
          <a:p>
            <a:pPr lvl="1"/>
            <a:r>
              <a:rPr lang="en-GB" sz="2000" dirty="0"/>
              <a:t>Bias-variance trade-off</a:t>
            </a:r>
          </a:p>
          <a:p>
            <a:pPr lvl="1"/>
            <a:r>
              <a:rPr lang="en-GB" sz="2000" dirty="0"/>
              <a:t>Data = generating process + noise</a:t>
            </a:r>
          </a:p>
          <a:p>
            <a:pPr lvl="1"/>
            <a:r>
              <a:rPr lang="en-GB" sz="2000" dirty="0"/>
              <a:t>Modelers aim to capture the generating process but exclude the noise</a:t>
            </a:r>
          </a:p>
          <a:p>
            <a:pPr lvl="1"/>
            <a:endParaRPr lang="en-GB" sz="2000" dirty="0"/>
          </a:p>
          <a:p>
            <a:r>
              <a:rPr lang="en-GB" sz="2400" dirty="0"/>
              <a:t>Model selection indices</a:t>
            </a:r>
          </a:p>
          <a:p>
            <a:pPr lvl="1"/>
            <a:r>
              <a:rPr lang="en-GB" sz="2000" dirty="0"/>
              <a:t>Goodness of fit penalized by model complexity (number of parameters)</a:t>
            </a:r>
          </a:p>
          <a:p>
            <a:pPr lvl="1"/>
            <a:r>
              <a:rPr lang="en-GB" sz="2000" dirty="0"/>
              <a:t>Many different measures</a:t>
            </a:r>
          </a:p>
          <a:p>
            <a:pPr lvl="2"/>
            <a:r>
              <a:rPr lang="en-GB" sz="1600" dirty="0"/>
              <a:t>AIC, BIC, DIC, WAIC </a:t>
            </a:r>
          </a:p>
          <a:p>
            <a:pPr lvl="1"/>
            <a:r>
              <a:rPr lang="en-GB" sz="2000" dirty="0"/>
              <a:t>Each have strengths and weaknesses in different applications</a:t>
            </a:r>
          </a:p>
        </p:txBody>
      </p:sp>
      <p:pic>
        <p:nvPicPr>
          <p:cNvPr id="5" name="Picture 4" descr="A close up of a map&#10;&#10;Description automatically generated">
            <a:extLst>
              <a:ext uri="{FF2B5EF4-FFF2-40B4-BE49-F238E27FC236}">
                <a16:creationId xmlns:a16="http://schemas.microsoft.com/office/drawing/2014/main" id="{B936D678-E241-C94B-B490-016FEC6FDB8F}"/>
              </a:ext>
            </a:extLst>
          </p:cNvPr>
          <p:cNvPicPr>
            <a:picLocks noChangeAspect="1"/>
          </p:cNvPicPr>
          <p:nvPr/>
        </p:nvPicPr>
        <p:blipFill>
          <a:blip r:embed="rId2"/>
          <a:stretch>
            <a:fillRect/>
          </a:stretch>
        </p:blipFill>
        <p:spPr>
          <a:xfrm>
            <a:off x="4235297" y="1542051"/>
            <a:ext cx="7744769" cy="2687242"/>
          </a:xfrm>
          <a:prstGeom prst="rect">
            <a:avLst/>
          </a:prstGeom>
        </p:spPr>
      </p:pic>
      <p:sp>
        <p:nvSpPr>
          <p:cNvPr id="6" name="TextBox 5">
            <a:extLst>
              <a:ext uri="{FF2B5EF4-FFF2-40B4-BE49-F238E27FC236}">
                <a16:creationId xmlns:a16="http://schemas.microsoft.com/office/drawing/2014/main" id="{C2CD2FC8-C86D-7F49-AAD7-02CFEBB7EFFF}"/>
              </a:ext>
            </a:extLst>
          </p:cNvPr>
          <p:cNvSpPr txBox="1"/>
          <p:nvPr/>
        </p:nvSpPr>
        <p:spPr>
          <a:xfrm>
            <a:off x="8916823" y="4229293"/>
            <a:ext cx="3063243" cy="2031325"/>
          </a:xfrm>
          <a:prstGeom prst="rect">
            <a:avLst/>
          </a:prstGeom>
          <a:noFill/>
        </p:spPr>
        <p:txBody>
          <a:bodyPr wrap="square" rtlCol="0">
            <a:spAutoFit/>
          </a:bodyPr>
          <a:lstStyle/>
          <a:p>
            <a:pPr lvl="1" algn="ctr"/>
            <a:r>
              <a:rPr lang="en-GB" dirty="0"/>
              <a:t>Overly complex models capture all data but risk overfitting, i.e., fitting noise and spurious effects which do not replicate (i.e., the model fails to generalize to new data</a:t>
            </a:r>
          </a:p>
        </p:txBody>
      </p:sp>
      <p:sp>
        <p:nvSpPr>
          <p:cNvPr id="7" name="TextBox 6">
            <a:extLst>
              <a:ext uri="{FF2B5EF4-FFF2-40B4-BE49-F238E27FC236}">
                <a16:creationId xmlns:a16="http://schemas.microsoft.com/office/drawing/2014/main" id="{0FCC97DB-6F0E-6D4E-A621-DA66B0258237}"/>
              </a:ext>
            </a:extLst>
          </p:cNvPr>
          <p:cNvSpPr txBox="1"/>
          <p:nvPr/>
        </p:nvSpPr>
        <p:spPr>
          <a:xfrm>
            <a:off x="4235297" y="4229293"/>
            <a:ext cx="2433331" cy="1813560"/>
          </a:xfrm>
          <a:prstGeom prst="rect">
            <a:avLst/>
          </a:prstGeom>
          <a:noFill/>
        </p:spPr>
        <p:txBody>
          <a:bodyPr wrap="square" rtlCol="0">
            <a:spAutoFit/>
          </a:bodyPr>
          <a:lstStyle/>
          <a:p>
            <a:pPr algn="ctr"/>
            <a:r>
              <a:rPr lang="en-GB" dirty="0"/>
              <a:t>Overly simple models generalize to new data well but may lack detail and fail to capture certain trends in data</a:t>
            </a:r>
          </a:p>
          <a:p>
            <a:endParaRPr lang="en-AU" dirty="0"/>
          </a:p>
        </p:txBody>
      </p:sp>
    </p:spTree>
    <p:extLst>
      <p:ext uri="{BB962C8B-B14F-4D97-AF65-F5344CB8AC3E}">
        <p14:creationId xmlns:p14="http://schemas.microsoft.com/office/powerpoint/2010/main" val="1999925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7"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F60F2-F6BB-7F4A-8770-4F62E7DB7CDC}"/>
              </a:ext>
            </a:extLst>
          </p:cNvPr>
          <p:cNvSpPr>
            <a:spLocks noGrp="1"/>
          </p:cNvSpPr>
          <p:nvPr>
            <p:ph type="title"/>
          </p:nvPr>
        </p:nvSpPr>
        <p:spPr>
          <a:xfrm>
            <a:off x="567113" y="410210"/>
            <a:ext cx="2573846" cy="1325563"/>
          </a:xfrm>
        </p:spPr>
        <p:txBody>
          <a:bodyPr/>
          <a:lstStyle/>
          <a:p>
            <a:r>
              <a:rPr lang="en-NL" dirty="0"/>
              <a:t>Inference</a:t>
            </a:r>
          </a:p>
        </p:txBody>
      </p:sp>
      <p:sp>
        <p:nvSpPr>
          <p:cNvPr id="3" name="Content Placeholder 2">
            <a:extLst>
              <a:ext uri="{FF2B5EF4-FFF2-40B4-BE49-F238E27FC236}">
                <a16:creationId xmlns:a16="http://schemas.microsoft.com/office/drawing/2014/main" id="{AEFFFE32-FAF4-1442-A28C-E1BA05D25A16}"/>
              </a:ext>
            </a:extLst>
          </p:cNvPr>
          <p:cNvSpPr>
            <a:spLocks noGrp="1"/>
          </p:cNvSpPr>
          <p:nvPr>
            <p:ph idx="1"/>
          </p:nvPr>
        </p:nvSpPr>
        <p:spPr>
          <a:xfrm>
            <a:off x="838200" y="2351405"/>
            <a:ext cx="5905500" cy="4141470"/>
          </a:xfrm>
        </p:spPr>
        <p:txBody>
          <a:bodyPr>
            <a:normAutofit fontScale="92500" lnSpcReduction="10000"/>
          </a:bodyPr>
          <a:lstStyle/>
          <a:p>
            <a:r>
              <a:rPr lang="en-GB" dirty="0"/>
              <a:t>Interpret parameters and connect to neural data</a:t>
            </a:r>
          </a:p>
          <a:p>
            <a:pPr lvl="1"/>
            <a:r>
              <a:rPr lang="en-GB" dirty="0"/>
              <a:t>Enter parameters as dependent variables in inferential statistical tests (e.g., ANOVA, regression)</a:t>
            </a:r>
          </a:p>
          <a:p>
            <a:pPr lvl="1"/>
            <a:r>
              <a:rPr lang="en-GB" dirty="0"/>
              <a:t>Regress parameters on other measures of interest (e.g., neural spike rates, BOLD signal, EEG amplitude)</a:t>
            </a:r>
          </a:p>
          <a:p>
            <a:pPr lvl="1"/>
            <a:endParaRPr lang="en-GB" dirty="0"/>
          </a:p>
          <a:p>
            <a:r>
              <a:rPr lang="en-GB" dirty="0"/>
              <a:t>Joint modelling of behavioural and neural data </a:t>
            </a:r>
          </a:p>
          <a:p>
            <a:pPr lvl="1"/>
            <a:r>
              <a:rPr lang="en-GB" dirty="0"/>
              <a:t>Turner et al. (2017)</a:t>
            </a:r>
            <a:endParaRPr lang="en-NL" dirty="0"/>
          </a:p>
        </p:txBody>
      </p:sp>
      <p:pic>
        <p:nvPicPr>
          <p:cNvPr id="5" name="Picture 4" descr="A picture containing clock&#10;&#10;Description automatically generated">
            <a:extLst>
              <a:ext uri="{FF2B5EF4-FFF2-40B4-BE49-F238E27FC236}">
                <a16:creationId xmlns:a16="http://schemas.microsoft.com/office/drawing/2014/main" id="{7504FB22-3582-AB48-B404-4D392DE9E5CD}"/>
              </a:ext>
            </a:extLst>
          </p:cNvPr>
          <p:cNvPicPr>
            <a:picLocks noChangeAspect="1"/>
          </p:cNvPicPr>
          <p:nvPr/>
        </p:nvPicPr>
        <p:blipFill>
          <a:blip r:embed="rId2"/>
          <a:stretch>
            <a:fillRect/>
          </a:stretch>
        </p:blipFill>
        <p:spPr>
          <a:xfrm>
            <a:off x="7469397" y="116205"/>
            <a:ext cx="4594683" cy="3518535"/>
          </a:xfrm>
          <a:prstGeom prst="rect">
            <a:avLst/>
          </a:prstGeom>
        </p:spPr>
      </p:pic>
      <p:pic>
        <p:nvPicPr>
          <p:cNvPr id="9" name="Picture 8">
            <a:extLst>
              <a:ext uri="{FF2B5EF4-FFF2-40B4-BE49-F238E27FC236}">
                <a16:creationId xmlns:a16="http://schemas.microsoft.com/office/drawing/2014/main" id="{674898EC-29C5-A445-852B-079372AB3073}"/>
              </a:ext>
            </a:extLst>
          </p:cNvPr>
          <p:cNvPicPr>
            <a:picLocks noChangeAspect="1"/>
          </p:cNvPicPr>
          <p:nvPr/>
        </p:nvPicPr>
        <p:blipFill>
          <a:blip r:embed="rId3"/>
          <a:stretch>
            <a:fillRect/>
          </a:stretch>
        </p:blipFill>
        <p:spPr>
          <a:xfrm>
            <a:off x="7162800" y="4195814"/>
            <a:ext cx="4749800" cy="2662186"/>
          </a:xfrm>
          <a:prstGeom prst="rect">
            <a:avLst/>
          </a:prstGeom>
        </p:spPr>
      </p:pic>
      <p:pic>
        <p:nvPicPr>
          <p:cNvPr id="10" name="Picture 9">
            <a:extLst>
              <a:ext uri="{FF2B5EF4-FFF2-40B4-BE49-F238E27FC236}">
                <a16:creationId xmlns:a16="http://schemas.microsoft.com/office/drawing/2014/main" id="{02E38E0C-63EF-F14B-8D7B-44D5E7C7AD18}"/>
              </a:ext>
            </a:extLst>
          </p:cNvPr>
          <p:cNvPicPr>
            <a:picLocks noChangeAspect="1"/>
          </p:cNvPicPr>
          <p:nvPr/>
        </p:nvPicPr>
        <p:blipFill>
          <a:blip r:embed="rId4"/>
          <a:stretch>
            <a:fillRect/>
          </a:stretch>
        </p:blipFill>
        <p:spPr>
          <a:xfrm>
            <a:off x="2872294" y="207329"/>
            <a:ext cx="4290506" cy="1811730"/>
          </a:xfrm>
          <a:prstGeom prst="rect">
            <a:avLst/>
          </a:prstGeom>
        </p:spPr>
      </p:pic>
    </p:spTree>
    <p:extLst>
      <p:ext uri="{BB962C8B-B14F-4D97-AF65-F5344CB8AC3E}">
        <p14:creationId xmlns:p14="http://schemas.microsoft.com/office/powerpoint/2010/main" val="1806857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F995F-AB70-1A47-AC17-C2CE19074954}"/>
              </a:ext>
            </a:extLst>
          </p:cNvPr>
          <p:cNvSpPr>
            <a:spLocks noGrp="1"/>
          </p:cNvSpPr>
          <p:nvPr>
            <p:ph type="title"/>
          </p:nvPr>
        </p:nvSpPr>
        <p:spPr/>
        <p:txBody>
          <a:bodyPr/>
          <a:lstStyle/>
          <a:p>
            <a:r>
              <a:rPr lang="en-GB" dirty="0"/>
              <a:t>Broader issues…</a:t>
            </a:r>
            <a:endParaRPr lang="en-NL" dirty="0"/>
          </a:p>
        </p:txBody>
      </p:sp>
      <p:sp>
        <p:nvSpPr>
          <p:cNvPr id="3" name="Content Placeholder 2">
            <a:extLst>
              <a:ext uri="{FF2B5EF4-FFF2-40B4-BE49-F238E27FC236}">
                <a16:creationId xmlns:a16="http://schemas.microsoft.com/office/drawing/2014/main" id="{9606B403-56EA-3941-A1CB-6B201E0EB8BE}"/>
              </a:ext>
            </a:extLst>
          </p:cNvPr>
          <p:cNvSpPr>
            <a:spLocks noGrp="1"/>
          </p:cNvSpPr>
          <p:nvPr>
            <p:ph idx="1"/>
          </p:nvPr>
        </p:nvSpPr>
        <p:spPr>
          <a:xfrm>
            <a:off x="838200" y="1690688"/>
            <a:ext cx="9728056" cy="4802187"/>
          </a:xfrm>
        </p:spPr>
        <p:txBody>
          <a:bodyPr>
            <a:normAutofit/>
          </a:bodyPr>
          <a:lstStyle/>
          <a:p>
            <a:r>
              <a:rPr lang="en-GB" sz="2000" dirty="0"/>
              <a:t>Identifiability – the extent to which a </a:t>
            </a:r>
            <a:r>
              <a:rPr lang="en-GB" sz="2000" b="1" dirty="0"/>
              <a:t>unique</a:t>
            </a:r>
            <a:r>
              <a:rPr lang="en-GB" sz="2000" dirty="0"/>
              <a:t> set of parameter values can be determined from data</a:t>
            </a:r>
          </a:p>
          <a:p>
            <a:r>
              <a:rPr lang="en-GB" sz="2000" dirty="0"/>
              <a:t>Testability/falsifiability – there should exist a conceivable experimental outcome/pattern of data with which the model is </a:t>
            </a:r>
            <a:r>
              <a:rPr lang="en-GB" sz="2000" b="1" dirty="0"/>
              <a:t>not consistent</a:t>
            </a:r>
          </a:p>
          <a:p>
            <a:r>
              <a:rPr lang="en-GB" sz="2000" dirty="0"/>
              <a:t>Fitting to i</a:t>
            </a:r>
            <a:r>
              <a:rPr lang="en-GB" sz="2000" b="1" dirty="0"/>
              <a:t>ndividual vs group-average </a:t>
            </a:r>
            <a:r>
              <a:rPr lang="en-GB" sz="2000" dirty="0"/>
              <a:t>data</a:t>
            </a:r>
          </a:p>
          <a:p>
            <a:pPr lvl="1"/>
            <a:r>
              <a:rPr lang="en-GB" sz="1800" dirty="0"/>
              <a:t>Usually have a group of participants</a:t>
            </a:r>
          </a:p>
          <a:p>
            <a:pPr lvl="1"/>
            <a:r>
              <a:rPr lang="en-GB" sz="1800" dirty="0"/>
              <a:t>Typically prefer to fit to each subject's data individually to obtain individual parameter estimates - individual differences / classical statistics on parameters, SEM</a:t>
            </a:r>
          </a:p>
          <a:p>
            <a:pPr lvl="1"/>
            <a:r>
              <a:rPr lang="en-GB" sz="1800" dirty="0"/>
              <a:t>Fitting individuals avoids artefacts due to averaging group data (e.g., Simpson's paradox; Heathcote (2000) exponential vs power law of practice)</a:t>
            </a:r>
          </a:p>
          <a:p>
            <a:pPr lvl="1"/>
            <a:r>
              <a:rPr lang="en-GB" sz="1800" dirty="0"/>
              <a:t>Hierarchical model – individual fits informed by group-level information by specifying 'parent distributions' from which individual parameters are drawn</a:t>
            </a:r>
          </a:p>
          <a:p>
            <a:pPr lvl="1"/>
            <a:r>
              <a:rPr lang="en-GB" sz="1800" dirty="0"/>
              <a:t>Hierarchical models tend to be less biased / give more robust predictions</a:t>
            </a:r>
          </a:p>
          <a:p>
            <a:r>
              <a:rPr lang="en-GB" sz="2000" dirty="0"/>
              <a:t>See Farrell and Lewandowsky (2018), Gelman et al. (2013), and </a:t>
            </a:r>
            <a:r>
              <a:rPr lang="en-GB" sz="2000" dirty="0" err="1"/>
              <a:t>Kruschke</a:t>
            </a:r>
            <a:r>
              <a:rPr lang="en-GB" sz="2000" dirty="0"/>
              <a:t> (2010) for more discussion of these issues</a:t>
            </a:r>
            <a:endParaRPr lang="en-NL" sz="2000" dirty="0"/>
          </a:p>
        </p:txBody>
      </p:sp>
      <p:pic>
        <p:nvPicPr>
          <p:cNvPr id="5" name="Picture 4" descr="A close up of a dog&#10;&#10;Description automatically generated">
            <a:extLst>
              <a:ext uri="{FF2B5EF4-FFF2-40B4-BE49-F238E27FC236}">
                <a16:creationId xmlns:a16="http://schemas.microsoft.com/office/drawing/2014/main" id="{4DF3EF49-178C-C649-AF32-B083A9AE324E}"/>
              </a:ext>
            </a:extLst>
          </p:cNvPr>
          <p:cNvPicPr>
            <a:picLocks noChangeAspect="1"/>
          </p:cNvPicPr>
          <p:nvPr/>
        </p:nvPicPr>
        <p:blipFill>
          <a:blip r:embed="rId2"/>
          <a:stretch>
            <a:fillRect/>
          </a:stretch>
        </p:blipFill>
        <p:spPr>
          <a:xfrm>
            <a:off x="10627013" y="2282619"/>
            <a:ext cx="1598478" cy="1964676"/>
          </a:xfrm>
          <a:prstGeom prst="rect">
            <a:avLst/>
          </a:prstGeom>
        </p:spPr>
      </p:pic>
      <p:pic>
        <p:nvPicPr>
          <p:cNvPr id="7" name="Picture 6" descr="A picture containing food&#10;&#10;Description automatically generated">
            <a:extLst>
              <a:ext uri="{FF2B5EF4-FFF2-40B4-BE49-F238E27FC236}">
                <a16:creationId xmlns:a16="http://schemas.microsoft.com/office/drawing/2014/main" id="{589D38F2-5635-C64E-BD05-263676524BF2}"/>
              </a:ext>
            </a:extLst>
          </p:cNvPr>
          <p:cNvPicPr>
            <a:picLocks noChangeAspect="1"/>
          </p:cNvPicPr>
          <p:nvPr/>
        </p:nvPicPr>
        <p:blipFill>
          <a:blip r:embed="rId3"/>
          <a:stretch>
            <a:fillRect/>
          </a:stretch>
        </p:blipFill>
        <p:spPr>
          <a:xfrm>
            <a:off x="10627013" y="71942"/>
            <a:ext cx="1537721" cy="2210677"/>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C1FA07D2-E583-8049-B82E-1B61EEFAD9ED}"/>
              </a:ext>
            </a:extLst>
          </p:cNvPr>
          <p:cNvPicPr>
            <a:picLocks noChangeAspect="1"/>
          </p:cNvPicPr>
          <p:nvPr/>
        </p:nvPicPr>
        <p:blipFill>
          <a:blip r:embed="rId4"/>
          <a:stretch>
            <a:fillRect/>
          </a:stretch>
        </p:blipFill>
        <p:spPr>
          <a:xfrm>
            <a:off x="10627013" y="4464970"/>
            <a:ext cx="1537721" cy="2321088"/>
          </a:xfrm>
          <a:prstGeom prst="rect">
            <a:avLst/>
          </a:prstGeom>
        </p:spPr>
      </p:pic>
    </p:spTree>
    <p:extLst>
      <p:ext uri="{BB962C8B-B14F-4D97-AF65-F5344CB8AC3E}">
        <p14:creationId xmlns:p14="http://schemas.microsoft.com/office/powerpoint/2010/main" val="2976031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10F13-576D-DF41-8AE1-DD179D3118C4}"/>
              </a:ext>
            </a:extLst>
          </p:cNvPr>
          <p:cNvSpPr>
            <a:spLocks noGrp="1"/>
          </p:cNvSpPr>
          <p:nvPr>
            <p:ph type="title"/>
          </p:nvPr>
        </p:nvSpPr>
        <p:spPr/>
        <p:txBody>
          <a:bodyPr/>
          <a:lstStyle/>
          <a:p>
            <a:r>
              <a:rPr lang="en-NL" dirty="0"/>
              <a:t>Want to know more?</a:t>
            </a:r>
          </a:p>
        </p:txBody>
      </p:sp>
      <p:sp>
        <p:nvSpPr>
          <p:cNvPr id="3" name="Content Placeholder 2">
            <a:extLst>
              <a:ext uri="{FF2B5EF4-FFF2-40B4-BE49-F238E27FC236}">
                <a16:creationId xmlns:a16="http://schemas.microsoft.com/office/drawing/2014/main" id="{B230F056-BCB7-5340-8299-748A9DBE70F0}"/>
              </a:ext>
            </a:extLst>
          </p:cNvPr>
          <p:cNvSpPr>
            <a:spLocks noGrp="1"/>
          </p:cNvSpPr>
          <p:nvPr>
            <p:ph idx="1"/>
          </p:nvPr>
        </p:nvSpPr>
        <p:spPr>
          <a:xfrm>
            <a:off x="838200" y="1825625"/>
            <a:ext cx="6019800" cy="4351338"/>
          </a:xfrm>
        </p:spPr>
        <p:txBody>
          <a:bodyPr>
            <a:normAutofit lnSpcReduction="10000"/>
          </a:bodyPr>
          <a:lstStyle/>
          <a:p>
            <a:r>
              <a:rPr lang="en-GB" dirty="0"/>
              <a:t>Model-based cognitive neuroscience summer school</a:t>
            </a:r>
          </a:p>
          <a:p>
            <a:pPr lvl="1"/>
            <a:r>
              <a:rPr lang="en-GB" dirty="0"/>
              <a:t>Usually held during early-mid August at </a:t>
            </a:r>
            <a:r>
              <a:rPr lang="en-GB" dirty="0" err="1"/>
              <a:t>UvA</a:t>
            </a:r>
            <a:endParaRPr lang="en-GB" dirty="0"/>
          </a:p>
          <a:p>
            <a:pPr lvl="1"/>
            <a:r>
              <a:rPr lang="en-GB" dirty="0">
                <a:hlinkClick r:id="rId2"/>
              </a:rPr>
              <a:t>www.modelbasedneurosci.com</a:t>
            </a:r>
            <a:endParaRPr lang="en-GB" dirty="0"/>
          </a:p>
          <a:p>
            <a:pPr marL="0" indent="0">
              <a:buNone/>
            </a:pPr>
            <a:endParaRPr lang="en-GB" dirty="0"/>
          </a:p>
          <a:p>
            <a:r>
              <a:rPr lang="en-GB" dirty="0"/>
              <a:t>Good resources for further self-study</a:t>
            </a:r>
          </a:p>
          <a:p>
            <a:pPr lvl="1"/>
            <a:r>
              <a:rPr lang="en-GB" dirty="0"/>
              <a:t>Farrell and Lewandowsky (2018)</a:t>
            </a:r>
          </a:p>
          <a:p>
            <a:pPr lvl="1"/>
            <a:r>
              <a:rPr lang="en-GB" dirty="0"/>
              <a:t>Lee and Wagenmakers (2014)</a:t>
            </a:r>
          </a:p>
          <a:p>
            <a:pPr lvl="1"/>
            <a:r>
              <a:rPr lang="en-GB" dirty="0"/>
              <a:t>Forstmann and Wagenmakers (new edition coming soon)</a:t>
            </a:r>
          </a:p>
        </p:txBody>
      </p:sp>
      <p:pic>
        <p:nvPicPr>
          <p:cNvPr id="5" name="Picture 4" descr="A picture containing food&#10;&#10;Description automatically generated">
            <a:extLst>
              <a:ext uri="{FF2B5EF4-FFF2-40B4-BE49-F238E27FC236}">
                <a16:creationId xmlns:a16="http://schemas.microsoft.com/office/drawing/2014/main" id="{DC999FB7-832A-C94F-9B49-461993F395CB}"/>
              </a:ext>
            </a:extLst>
          </p:cNvPr>
          <p:cNvPicPr>
            <a:picLocks noChangeAspect="1"/>
          </p:cNvPicPr>
          <p:nvPr/>
        </p:nvPicPr>
        <p:blipFill>
          <a:blip r:embed="rId3"/>
          <a:stretch>
            <a:fillRect/>
          </a:stretch>
        </p:blipFill>
        <p:spPr>
          <a:xfrm>
            <a:off x="9806709" y="111187"/>
            <a:ext cx="2413000" cy="3469007"/>
          </a:xfrm>
          <a:prstGeom prst="rect">
            <a:avLst/>
          </a:prstGeom>
        </p:spPr>
      </p:pic>
      <p:pic>
        <p:nvPicPr>
          <p:cNvPr id="7" name="Picture 6" descr="A picture containing photo, large, hydrant, clock&#10;&#10;Description automatically generated">
            <a:extLst>
              <a:ext uri="{FF2B5EF4-FFF2-40B4-BE49-F238E27FC236}">
                <a16:creationId xmlns:a16="http://schemas.microsoft.com/office/drawing/2014/main" id="{E4028F36-B2C1-D341-8453-4E920EE2F104}"/>
              </a:ext>
            </a:extLst>
          </p:cNvPr>
          <p:cNvPicPr>
            <a:picLocks noChangeAspect="1"/>
          </p:cNvPicPr>
          <p:nvPr/>
        </p:nvPicPr>
        <p:blipFill>
          <a:blip r:embed="rId4"/>
          <a:stretch>
            <a:fillRect/>
          </a:stretch>
        </p:blipFill>
        <p:spPr>
          <a:xfrm>
            <a:off x="7309497" y="3580577"/>
            <a:ext cx="2497212" cy="3285805"/>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15C1A231-9E6E-9144-B9A5-6413E65B3030}"/>
              </a:ext>
            </a:extLst>
          </p:cNvPr>
          <p:cNvPicPr>
            <a:picLocks noChangeAspect="1"/>
          </p:cNvPicPr>
          <p:nvPr/>
        </p:nvPicPr>
        <p:blipFill rotWithShape="1">
          <a:blip r:embed="rId5"/>
          <a:srcRect t="9406"/>
          <a:stretch/>
        </p:blipFill>
        <p:spPr>
          <a:xfrm>
            <a:off x="9806709" y="3580194"/>
            <a:ext cx="2413000" cy="3286188"/>
          </a:xfrm>
          <a:prstGeom prst="rect">
            <a:avLst/>
          </a:prstGeom>
        </p:spPr>
      </p:pic>
    </p:spTree>
    <p:extLst>
      <p:ext uri="{BB962C8B-B14F-4D97-AF65-F5344CB8AC3E}">
        <p14:creationId xmlns:p14="http://schemas.microsoft.com/office/powerpoint/2010/main" val="3846234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594F8-B094-5C42-B952-9440C6C8093D}"/>
              </a:ext>
            </a:extLst>
          </p:cNvPr>
          <p:cNvSpPr>
            <a:spLocks noGrp="1"/>
          </p:cNvSpPr>
          <p:nvPr>
            <p:ph type="title"/>
          </p:nvPr>
        </p:nvSpPr>
        <p:spPr/>
        <p:txBody>
          <a:bodyPr/>
          <a:lstStyle/>
          <a:p>
            <a:r>
              <a:rPr lang="en-NL" dirty="0"/>
              <a:t>Up next…</a:t>
            </a:r>
          </a:p>
        </p:txBody>
      </p:sp>
      <p:sp>
        <p:nvSpPr>
          <p:cNvPr id="3" name="Content Placeholder 2">
            <a:extLst>
              <a:ext uri="{FF2B5EF4-FFF2-40B4-BE49-F238E27FC236}">
                <a16:creationId xmlns:a16="http://schemas.microsoft.com/office/drawing/2014/main" id="{1595364A-EC10-964C-9410-A02FD0E3F621}"/>
              </a:ext>
            </a:extLst>
          </p:cNvPr>
          <p:cNvSpPr>
            <a:spLocks noGrp="1"/>
          </p:cNvSpPr>
          <p:nvPr>
            <p:ph idx="1"/>
          </p:nvPr>
        </p:nvSpPr>
        <p:spPr/>
        <p:txBody>
          <a:bodyPr/>
          <a:lstStyle/>
          <a:p>
            <a:r>
              <a:rPr lang="en-GB" dirty="0"/>
              <a:t>Tutorial</a:t>
            </a:r>
          </a:p>
          <a:p>
            <a:pPr lvl="1"/>
            <a:r>
              <a:rPr lang="en-GB" dirty="0"/>
              <a:t>Evidence accumulation modelling with Dynamic Models of Choice (DMC) software</a:t>
            </a:r>
          </a:p>
          <a:p>
            <a:pPr lvl="2"/>
            <a:r>
              <a:rPr lang="en-GB" dirty="0"/>
              <a:t>Heathcote et al. (2018)</a:t>
            </a:r>
          </a:p>
          <a:p>
            <a:pPr lvl="1"/>
            <a:r>
              <a:rPr lang="en-GB" dirty="0"/>
              <a:t>Using the R programming language</a:t>
            </a:r>
          </a:p>
          <a:p>
            <a:pPr lvl="1"/>
            <a:r>
              <a:rPr lang="en-GB" dirty="0"/>
              <a:t>Preparation:</a:t>
            </a:r>
          </a:p>
          <a:p>
            <a:pPr lvl="2"/>
            <a:r>
              <a:rPr lang="en-GB" dirty="0"/>
              <a:t>Download and install R and R-Studio</a:t>
            </a:r>
          </a:p>
          <a:p>
            <a:pPr lvl="2"/>
            <a:r>
              <a:rPr lang="en-GB" dirty="0"/>
              <a:t>Download tutorial material from Canvas</a:t>
            </a:r>
          </a:p>
          <a:p>
            <a:r>
              <a:rPr lang="en-GB" dirty="0"/>
              <a:t>Assignments</a:t>
            </a:r>
          </a:p>
          <a:p>
            <a:pPr lvl="1"/>
            <a:r>
              <a:rPr lang="en-GB" dirty="0"/>
              <a:t>Individual assignment: submit answers to tutorial question sheet</a:t>
            </a:r>
          </a:p>
          <a:p>
            <a:pPr lvl="1"/>
            <a:r>
              <a:rPr lang="en-GB" dirty="0"/>
              <a:t>Group assignment: design a cognitive model</a:t>
            </a:r>
          </a:p>
          <a:p>
            <a:endParaRPr lang="en-NL" dirty="0"/>
          </a:p>
        </p:txBody>
      </p:sp>
    </p:spTree>
    <p:extLst>
      <p:ext uri="{BB962C8B-B14F-4D97-AF65-F5344CB8AC3E}">
        <p14:creationId xmlns:p14="http://schemas.microsoft.com/office/powerpoint/2010/main" val="562769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3B117-FDA5-6C4C-A7D6-F1C1BCE5FB24}"/>
              </a:ext>
            </a:extLst>
          </p:cNvPr>
          <p:cNvSpPr>
            <a:spLocks noGrp="1"/>
          </p:cNvSpPr>
          <p:nvPr>
            <p:ph type="title"/>
          </p:nvPr>
        </p:nvSpPr>
        <p:spPr/>
        <p:txBody>
          <a:bodyPr/>
          <a:lstStyle/>
          <a:p>
            <a:r>
              <a:rPr lang="en-NL" dirty="0"/>
              <a:t>What is a model?</a:t>
            </a:r>
          </a:p>
        </p:txBody>
      </p:sp>
      <p:sp>
        <p:nvSpPr>
          <p:cNvPr id="3" name="Content Placeholder 2">
            <a:extLst>
              <a:ext uri="{FF2B5EF4-FFF2-40B4-BE49-F238E27FC236}">
                <a16:creationId xmlns:a16="http://schemas.microsoft.com/office/drawing/2014/main" id="{D4158DBD-3CE2-BB49-A9FD-77150E17EDEB}"/>
              </a:ext>
            </a:extLst>
          </p:cNvPr>
          <p:cNvSpPr>
            <a:spLocks noGrp="1"/>
          </p:cNvSpPr>
          <p:nvPr>
            <p:ph idx="1"/>
          </p:nvPr>
        </p:nvSpPr>
        <p:spPr>
          <a:xfrm>
            <a:off x="838200" y="1690688"/>
            <a:ext cx="10515600" cy="5001057"/>
          </a:xfrm>
        </p:spPr>
        <p:txBody>
          <a:bodyPr>
            <a:normAutofit fontScale="92500" lnSpcReduction="10000"/>
          </a:bodyPr>
          <a:lstStyle/>
          <a:p>
            <a:r>
              <a:rPr lang="en-GB" dirty="0"/>
              <a:t>A formal model is a </a:t>
            </a:r>
            <a:r>
              <a:rPr lang="en-GB" b="1" dirty="0"/>
              <a:t>quantitative mathematical statement </a:t>
            </a:r>
            <a:r>
              <a:rPr lang="en-GB" dirty="0"/>
              <a:t>which </a:t>
            </a:r>
            <a:r>
              <a:rPr lang="en-GB" b="1" dirty="0"/>
              <a:t>summarizes the computations or processes </a:t>
            </a:r>
            <a:r>
              <a:rPr lang="en-GB" dirty="0"/>
              <a:t>assumed to </a:t>
            </a:r>
            <a:r>
              <a:rPr lang="en-GB" b="1" dirty="0"/>
              <a:t>underlie some specific behaviour</a:t>
            </a:r>
            <a:endParaRPr lang="en-GB" dirty="0"/>
          </a:p>
          <a:p>
            <a:pPr lvl="1"/>
            <a:r>
              <a:rPr lang="en-GB" dirty="0"/>
              <a:t>Models formalize the process(es) that we think generated the observed data</a:t>
            </a:r>
          </a:p>
          <a:p>
            <a:pPr lvl="1"/>
            <a:r>
              <a:rPr lang="en-GB" dirty="0"/>
              <a:t>Cognitive models formalize the latent cognitive processes that give rise to behaviour in mathematical expressions</a:t>
            </a:r>
          </a:p>
          <a:p>
            <a:r>
              <a:rPr lang="en-GB" b="1" dirty="0"/>
              <a:t>Why do people’s decisions differ in RT and accuracy?</a:t>
            </a:r>
            <a:r>
              <a:rPr lang="en-GB" dirty="0"/>
              <a:t> </a:t>
            </a:r>
          </a:p>
          <a:p>
            <a:pPr lvl="1"/>
            <a:r>
              <a:rPr lang="en-GB" dirty="0"/>
              <a:t>Attention? Cognitive processing? Perception? Slower motor response? More cautious? Experience/learning?</a:t>
            </a:r>
          </a:p>
          <a:p>
            <a:pPr lvl="1"/>
            <a:r>
              <a:rPr lang="en-GB" dirty="0"/>
              <a:t>Similar questions arise in may other areas of cognition, including learning, memory, abstract reasoning</a:t>
            </a:r>
          </a:p>
          <a:p>
            <a:pPr lvl="1"/>
            <a:r>
              <a:rPr lang="en-GB" dirty="0"/>
              <a:t>Essentially impossible to choose between these options using verbal descriptions alone!</a:t>
            </a:r>
          </a:p>
          <a:p>
            <a:pPr lvl="1"/>
            <a:r>
              <a:rPr lang="en-GB" dirty="0"/>
              <a:t>Formal models </a:t>
            </a:r>
            <a:r>
              <a:rPr lang="en-GB" b="1" dirty="0"/>
              <a:t>specify all parts </a:t>
            </a:r>
            <a:r>
              <a:rPr lang="en-GB" dirty="0"/>
              <a:t>of a theory </a:t>
            </a:r>
            <a:r>
              <a:rPr lang="en-GB" b="1" dirty="0"/>
              <a:t>clearly and unambiguously</a:t>
            </a:r>
          </a:p>
        </p:txBody>
      </p:sp>
    </p:spTree>
    <p:extLst>
      <p:ext uri="{BB962C8B-B14F-4D97-AF65-F5344CB8AC3E}">
        <p14:creationId xmlns:p14="http://schemas.microsoft.com/office/powerpoint/2010/main" val="1590675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4C8EA-A1AA-4F40-8A42-98A16990C36B}"/>
              </a:ext>
            </a:extLst>
          </p:cNvPr>
          <p:cNvSpPr>
            <a:spLocks noGrp="1"/>
          </p:cNvSpPr>
          <p:nvPr>
            <p:ph type="title"/>
          </p:nvPr>
        </p:nvSpPr>
        <p:spPr/>
        <p:txBody>
          <a:bodyPr/>
          <a:lstStyle/>
          <a:p>
            <a:r>
              <a:rPr lang="en-NL" dirty="0"/>
              <a:t>Computational models</a:t>
            </a:r>
          </a:p>
        </p:txBody>
      </p:sp>
      <p:sp>
        <p:nvSpPr>
          <p:cNvPr id="3" name="Content Placeholder 2">
            <a:extLst>
              <a:ext uri="{FF2B5EF4-FFF2-40B4-BE49-F238E27FC236}">
                <a16:creationId xmlns:a16="http://schemas.microsoft.com/office/drawing/2014/main" id="{AA99D335-5F98-0B4B-92BA-3D7EA065EC81}"/>
              </a:ext>
            </a:extLst>
          </p:cNvPr>
          <p:cNvSpPr>
            <a:spLocks noGrp="1"/>
          </p:cNvSpPr>
          <p:nvPr>
            <p:ph idx="1"/>
          </p:nvPr>
        </p:nvSpPr>
        <p:spPr/>
        <p:txBody>
          <a:bodyPr>
            <a:normAutofit lnSpcReduction="10000"/>
          </a:bodyPr>
          <a:lstStyle/>
          <a:p>
            <a:r>
              <a:rPr lang="en-GB" dirty="0"/>
              <a:t>When formal models are implemented in </a:t>
            </a:r>
            <a:r>
              <a:rPr lang="en-GB" b="1" dirty="0"/>
              <a:t>computer code </a:t>
            </a:r>
            <a:r>
              <a:rPr lang="en-GB" dirty="0"/>
              <a:t>they are called </a:t>
            </a:r>
            <a:r>
              <a:rPr lang="en-GB" b="1" dirty="0"/>
              <a:t>computational models</a:t>
            </a:r>
          </a:p>
          <a:p>
            <a:pPr lvl="1"/>
            <a:r>
              <a:rPr lang="en-GB" dirty="0"/>
              <a:t>Forces us to </a:t>
            </a:r>
            <a:r>
              <a:rPr lang="en-GB" b="1" dirty="0"/>
              <a:t>specify all parts of our theory </a:t>
            </a:r>
            <a:r>
              <a:rPr lang="en-GB" dirty="0"/>
              <a:t>clearly and unambiguously (otherwise our code will either produce nonsense or not run!)</a:t>
            </a:r>
          </a:p>
          <a:p>
            <a:pPr lvl="1"/>
            <a:r>
              <a:rPr lang="en-GB" dirty="0"/>
              <a:t>Allows for explicit, </a:t>
            </a:r>
            <a:r>
              <a:rPr lang="en-GB" b="1" dirty="0"/>
              <a:t>unambiguous theories </a:t>
            </a:r>
            <a:r>
              <a:rPr lang="en-GB" dirty="0"/>
              <a:t>that can be </a:t>
            </a:r>
            <a:r>
              <a:rPr lang="en-GB" b="1" dirty="0"/>
              <a:t>shared and tested </a:t>
            </a:r>
            <a:r>
              <a:rPr lang="en-GB" dirty="0"/>
              <a:t>universally</a:t>
            </a:r>
          </a:p>
          <a:p>
            <a:r>
              <a:rPr lang="en-GB" dirty="0"/>
              <a:t>Ultimately, computational models help scientists </a:t>
            </a:r>
            <a:r>
              <a:rPr lang="en-GB" b="1" dirty="0"/>
              <a:t>communicate and reason </a:t>
            </a:r>
            <a:r>
              <a:rPr lang="en-GB" dirty="0"/>
              <a:t>about theories and develop </a:t>
            </a:r>
            <a:r>
              <a:rPr lang="en-GB" b="1" dirty="0"/>
              <a:t>shared understanding</a:t>
            </a:r>
          </a:p>
          <a:p>
            <a:pPr lvl="1"/>
            <a:r>
              <a:rPr lang="en-GB" dirty="0"/>
              <a:t>A piece of code will run the same for everybody</a:t>
            </a:r>
          </a:p>
          <a:p>
            <a:pPr lvl="1"/>
            <a:r>
              <a:rPr lang="en-GB" dirty="0"/>
              <a:t>Removes the messy individual differences inherent in scientists’ minds</a:t>
            </a:r>
          </a:p>
          <a:p>
            <a:pPr lvl="2"/>
            <a:r>
              <a:rPr lang="en-GB" dirty="0"/>
              <a:t>E.g., differences in knowledge, ability, experience, understanding, cognitive biases, motivated reasoning, political and emotional biases, etc…</a:t>
            </a:r>
          </a:p>
        </p:txBody>
      </p:sp>
    </p:spTree>
    <p:extLst>
      <p:ext uri="{BB962C8B-B14F-4D97-AF65-F5344CB8AC3E}">
        <p14:creationId xmlns:p14="http://schemas.microsoft.com/office/powerpoint/2010/main" val="1547708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353FC-AA9D-3E48-960E-520D9531C4D7}"/>
              </a:ext>
            </a:extLst>
          </p:cNvPr>
          <p:cNvSpPr>
            <a:spLocks noGrp="1"/>
          </p:cNvSpPr>
          <p:nvPr>
            <p:ph type="title"/>
          </p:nvPr>
        </p:nvSpPr>
        <p:spPr/>
        <p:txBody>
          <a:bodyPr/>
          <a:lstStyle/>
          <a:p>
            <a:r>
              <a:rPr lang="en-NL" dirty="0"/>
              <a:t>Why model? </a:t>
            </a:r>
          </a:p>
        </p:txBody>
      </p:sp>
      <p:sp>
        <p:nvSpPr>
          <p:cNvPr id="3" name="Content Placeholder 2">
            <a:extLst>
              <a:ext uri="{FF2B5EF4-FFF2-40B4-BE49-F238E27FC236}">
                <a16:creationId xmlns:a16="http://schemas.microsoft.com/office/drawing/2014/main" id="{548F18D0-2218-0B43-BB01-FE44DEF2939A}"/>
              </a:ext>
            </a:extLst>
          </p:cNvPr>
          <p:cNvSpPr>
            <a:spLocks noGrp="1"/>
          </p:cNvSpPr>
          <p:nvPr>
            <p:ph idx="1"/>
          </p:nvPr>
        </p:nvSpPr>
        <p:spPr/>
        <p:txBody>
          <a:bodyPr>
            <a:normAutofit lnSpcReduction="10000"/>
          </a:bodyPr>
          <a:lstStyle/>
          <a:p>
            <a:r>
              <a:rPr lang="en-GB" dirty="0"/>
              <a:t>Most importantly, formalizing our assumptions makes our theories </a:t>
            </a:r>
            <a:r>
              <a:rPr lang="en-GB" b="1" dirty="0"/>
              <a:t>testable</a:t>
            </a:r>
          </a:p>
          <a:p>
            <a:pPr lvl="1"/>
            <a:r>
              <a:rPr lang="en-GB" dirty="0"/>
              <a:t>Without formalization, your theory cannot be falsified, rendering it useless </a:t>
            </a:r>
          </a:p>
          <a:p>
            <a:pPr lvl="1"/>
            <a:r>
              <a:rPr lang="en-GB" dirty="0"/>
              <a:t>Formal models are the difference between psychology as a </a:t>
            </a:r>
            <a:r>
              <a:rPr lang="en-GB" b="1" dirty="0"/>
              <a:t>science</a:t>
            </a:r>
            <a:r>
              <a:rPr lang="en-GB" dirty="0"/>
              <a:t> versus psychology as </a:t>
            </a:r>
            <a:r>
              <a:rPr lang="en-GB" b="1" dirty="0"/>
              <a:t>philosophy </a:t>
            </a:r>
            <a:r>
              <a:rPr lang="en-GB" dirty="0"/>
              <a:t>(i.e., verbal theorizing)</a:t>
            </a:r>
            <a:endParaRPr lang="en-GB" b="1" dirty="0"/>
          </a:p>
          <a:p>
            <a:r>
              <a:rPr lang="en-GB" dirty="0"/>
              <a:t>If we make a model predict/generate new data (under the same conditions as the old data that we are interested in) then the new data should look very similar to the old data</a:t>
            </a:r>
          </a:p>
          <a:p>
            <a:pPr lvl="1"/>
            <a:r>
              <a:rPr lang="en-GB" dirty="0"/>
              <a:t>This is called </a:t>
            </a:r>
            <a:r>
              <a:rPr lang="en-GB" b="1" dirty="0"/>
              <a:t>model fitting </a:t>
            </a:r>
          </a:p>
          <a:p>
            <a:pPr lvl="1"/>
            <a:r>
              <a:rPr lang="en-GB" dirty="0"/>
              <a:t>How well does our model predict our observed data?</a:t>
            </a:r>
          </a:p>
          <a:p>
            <a:pPr lvl="1"/>
            <a:r>
              <a:rPr lang="en-GB" dirty="0"/>
              <a:t>Comparing fits of different models is one way we </a:t>
            </a:r>
            <a:r>
              <a:rPr lang="en-GB" b="1" dirty="0"/>
              <a:t>select between competing theories</a:t>
            </a:r>
            <a:endParaRPr lang="en-NL" b="1" dirty="0"/>
          </a:p>
        </p:txBody>
      </p:sp>
    </p:spTree>
    <p:extLst>
      <p:ext uri="{BB962C8B-B14F-4D97-AF65-F5344CB8AC3E}">
        <p14:creationId xmlns:p14="http://schemas.microsoft.com/office/powerpoint/2010/main" val="947405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7289</TotalTime>
  <Words>6194</Words>
  <Application>Microsoft Macintosh PowerPoint</Application>
  <PresentationFormat>Widescreen</PresentationFormat>
  <Paragraphs>611</Paragraphs>
  <Slides>64</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64</vt:i4>
      </vt:variant>
    </vt:vector>
  </HeadingPairs>
  <TitlesOfParts>
    <vt:vector size="68" baseType="lpstr">
      <vt:lpstr>Arial</vt:lpstr>
      <vt:lpstr>Calibri</vt:lpstr>
      <vt:lpstr>Calibri Light</vt:lpstr>
      <vt:lpstr>Office Theme</vt:lpstr>
      <vt:lpstr>Introduction to Computational Cognitive Modelling</vt:lpstr>
      <vt:lpstr>This lecture covers…</vt:lpstr>
      <vt:lpstr>This lecture covers…</vt:lpstr>
      <vt:lpstr>PowerPoint Presentation</vt:lpstr>
      <vt:lpstr>The ‘black box’ problem of cognitive science</vt:lpstr>
      <vt:lpstr>PowerPoint Presentation</vt:lpstr>
      <vt:lpstr>What is a model?</vt:lpstr>
      <vt:lpstr>Computational models</vt:lpstr>
      <vt:lpstr>Why model? </vt:lpstr>
      <vt:lpstr>What makes a good model?</vt:lpstr>
      <vt:lpstr>“All models are wrong, but some are useful.”</vt:lpstr>
      <vt:lpstr>Levels of abstraction/explanation</vt:lpstr>
      <vt:lpstr>Experimental tasks in cognitive neuroscience</vt:lpstr>
      <vt:lpstr>Behavioural performance measures</vt:lpstr>
      <vt:lpstr>Limitations of behavioural measures</vt:lpstr>
      <vt:lpstr>Limitations of behavioural measures</vt:lpstr>
      <vt:lpstr>Additional drawbacks…</vt:lpstr>
      <vt:lpstr>This lecture covers…</vt:lpstr>
      <vt:lpstr>Building a cognitive model</vt:lpstr>
      <vt:lpstr>Signal Detection Theory</vt:lpstr>
      <vt:lpstr>Signal Detection Theory</vt:lpstr>
      <vt:lpstr>Signal Detection Theory</vt:lpstr>
      <vt:lpstr>Signal Detection Theory</vt:lpstr>
      <vt:lpstr>Signal Detection Theory</vt:lpstr>
      <vt:lpstr>Limitations of SDT</vt:lpstr>
      <vt:lpstr>What we still need to explain…</vt:lpstr>
      <vt:lpstr>What we still need to explain…</vt:lpstr>
      <vt:lpstr>Extending SDT to the time domain</vt:lpstr>
      <vt:lpstr>Extending SDT to the time domain</vt:lpstr>
      <vt:lpstr>The Random Walk Model</vt:lpstr>
      <vt:lpstr>The Random Walk Model</vt:lpstr>
      <vt:lpstr>The Random Walk Model</vt:lpstr>
      <vt:lpstr>The Drift Diffusion Model</vt:lpstr>
      <vt:lpstr>Effect of drift rate on choice-RT</vt:lpstr>
      <vt:lpstr>Effect of thresholds on choice-RT</vt:lpstr>
      <vt:lpstr>Effect of starting point on choice-RT</vt:lpstr>
      <vt:lpstr>Effect of nondecision time on choice-RT</vt:lpstr>
      <vt:lpstr>The Diffusion Model</vt:lpstr>
      <vt:lpstr>The Diffusion Model</vt:lpstr>
      <vt:lpstr>Accounting for multiple choices: Race architectures</vt:lpstr>
      <vt:lpstr>Recent extensions to accumulation models</vt:lpstr>
      <vt:lpstr>This lecture covers…</vt:lpstr>
      <vt:lpstr>Example applications</vt:lpstr>
      <vt:lpstr>Model-based cognitive neuroscience </vt:lpstr>
      <vt:lpstr>Model-based cognitive neuroscience </vt:lpstr>
      <vt:lpstr>Early neural evidence for evidence accumulation</vt:lpstr>
      <vt:lpstr>Early neural evidence for evidence accumulation</vt:lpstr>
      <vt:lpstr>Forstmann et al. (2008)</vt:lpstr>
      <vt:lpstr>Forstmann et al. (2008)</vt:lpstr>
      <vt:lpstr>Forstmann et al. (2008)</vt:lpstr>
      <vt:lpstr>Mulder et al. (2012)</vt:lpstr>
      <vt:lpstr>Mulder et al. (2012)</vt:lpstr>
      <vt:lpstr>Mulder et al. (2012)</vt:lpstr>
      <vt:lpstr>Take-home messages</vt:lpstr>
      <vt:lpstr>This lecture covers…</vt:lpstr>
      <vt:lpstr>A (very) brief guide to implementing cognitive models</vt:lpstr>
      <vt:lpstr>Experimental design and data preparation</vt:lpstr>
      <vt:lpstr>Model building</vt:lpstr>
      <vt:lpstr>Model fitting</vt:lpstr>
      <vt:lpstr>Model selection</vt:lpstr>
      <vt:lpstr>Inference</vt:lpstr>
      <vt:lpstr>Broader issues…</vt:lpstr>
      <vt:lpstr>Want to know more?</vt:lpstr>
      <vt:lpstr>Up next…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Boag, Russell</dc:creator>
  <cp:lastModifiedBy>Boag, Russell</cp:lastModifiedBy>
  <cp:revision>197</cp:revision>
  <dcterms:created xsi:type="dcterms:W3CDTF">2020-08-24T11:34:03Z</dcterms:created>
  <dcterms:modified xsi:type="dcterms:W3CDTF">2020-09-22T08:40:14Z</dcterms:modified>
</cp:coreProperties>
</file>