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4" r:id="rId2"/>
    <p:sldId id="273" r:id="rId3"/>
    <p:sldId id="290" r:id="rId4"/>
    <p:sldId id="428" r:id="rId5"/>
    <p:sldId id="429" r:id="rId6"/>
    <p:sldId id="430" r:id="rId7"/>
    <p:sldId id="432" r:id="rId8"/>
    <p:sldId id="433" r:id="rId9"/>
    <p:sldId id="434" r:id="rId10"/>
    <p:sldId id="435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 autoAdjust="0"/>
    <p:restoredTop sz="94434" autoAdjust="0"/>
  </p:normalViewPr>
  <p:slideViewPr>
    <p:cSldViewPr snapToGrid="0">
      <p:cViewPr varScale="1">
        <p:scale>
          <a:sx n="110" d="100"/>
          <a:sy n="110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13"/>
          <p:cNvSpPr txBox="1"/>
          <p:nvPr userDrawn="1"/>
        </p:nvSpPr>
        <p:spPr>
          <a:xfrm>
            <a:off x="709949" y="6471754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服务路由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8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Plus Presentation</a:t>
            </a:r>
            <a:r>
              <a:rPr lang="en-US" sz="14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Template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pring-cloud/spring-cloud-netflix/issues/174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eureka/apps/PROVIDER/instanceId" TargetMode="External"/><Relationship Id="rId4" Type="http://schemas.openxmlformats.org/officeDocument/2006/relationships/hyperlink" Target="http://localhost:8761/eureka/apps/PROVIDER/instanceId/metadata?key=value" TargetMode="External"/><Relationship Id="rId5" Type="http://schemas.openxmlformats.org/officeDocument/2006/relationships/hyperlink" Target="http://localhost:8761/metadata.html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calhost:8761/eureka/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5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4"/>
          <p:cNvGrpSpPr>
            <a:grpSpLocks noChangeAspect="1"/>
          </p:cNvGrpSpPr>
          <p:nvPr/>
        </p:nvGrpSpPr>
        <p:grpSpPr bwMode="auto">
          <a:xfrm>
            <a:off x="4815693" y="1097042"/>
            <a:ext cx="1674813" cy="1657350"/>
            <a:chOff x="3036" y="837"/>
            <a:chExt cx="1055" cy="1044"/>
          </a:xfrm>
        </p:grpSpPr>
        <p:sp>
          <p:nvSpPr>
            <p:cNvPr id="9" name="AutoShape 53"/>
            <p:cNvSpPr>
              <a:spLocks noChangeAspect="1" noChangeArrowheads="1" noTextEdit="1"/>
            </p:cNvSpPr>
            <p:nvPr/>
          </p:nvSpPr>
          <p:spPr bwMode="auto">
            <a:xfrm>
              <a:off x="3036" y="837"/>
              <a:ext cx="1055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/>
            <p:cNvSpPr>
              <a:spLocks/>
            </p:cNvSpPr>
            <p:nvPr/>
          </p:nvSpPr>
          <p:spPr bwMode="auto">
            <a:xfrm>
              <a:off x="2996" y="785"/>
              <a:ext cx="1143" cy="1148"/>
            </a:xfrm>
            <a:custGeom>
              <a:avLst/>
              <a:gdLst>
                <a:gd name="T0" fmla="*/ 272 w 286"/>
                <a:gd name="T1" fmla="*/ 168 h 287"/>
                <a:gd name="T2" fmla="*/ 167 w 286"/>
                <a:gd name="T3" fmla="*/ 14 h 287"/>
                <a:gd name="T4" fmla="*/ 13 w 286"/>
                <a:gd name="T5" fmla="*/ 119 h 287"/>
                <a:gd name="T6" fmla="*/ 118 w 286"/>
                <a:gd name="T7" fmla="*/ 273 h 287"/>
                <a:gd name="T8" fmla="*/ 272 w 286"/>
                <a:gd name="T9" fmla="*/ 16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87">
                  <a:moveTo>
                    <a:pt x="272" y="168"/>
                  </a:moveTo>
                  <a:cubicBezTo>
                    <a:pt x="286" y="97"/>
                    <a:pt x="239" y="28"/>
                    <a:pt x="167" y="14"/>
                  </a:cubicBezTo>
                  <a:cubicBezTo>
                    <a:pt x="96" y="0"/>
                    <a:pt x="27" y="47"/>
                    <a:pt x="13" y="119"/>
                  </a:cubicBezTo>
                  <a:cubicBezTo>
                    <a:pt x="0" y="190"/>
                    <a:pt x="47" y="259"/>
                    <a:pt x="118" y="273"/>
                  </a:cubicBezTo>
                  <a:cubicBezTo>
                    <a:pt x="190" y="287"/>
                    <a:pt x="259" y="240"/>
                    <a:pt x="272" y="1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Freeform 31"/>
          <p:cNvSpPr>
            <a:spLocks noChangeAspect="1" noEditPoints="1"/>
          </p:cNvSpPr>
          <p:nvPr/>
        </p:nvSpPr>
        <p:spPr bwMode="auto">
          <a:xfrm>
            <a:off x="4513279" y="784720"/>
            <a:ext cx="2282134" cy="2280416"/>
          </a:xfrm>
          <a:custGeom>
            <a:avLst/>
            <a:gdLst>
              <a:gd name="T0" fmla="*/ 188 w 375"/>
              <a:gd name="T1" fmla="*/ 371 h 375"/>
              <a:gd name="T2" fmla="*/ 153 w 375"/>
              <a:gd name="T3" fmla="*/ 367 h 375"/>
              <a:gd name="T4" fmla="*/ 4 w 375"/>
              <a:gd name="T5" fmla="*/ 188 h 375"/>
              <a:gd name="T6" fmla="*/ 7 w 375"/>
              <a:gd name="T7" fmla="*/ 153 h 375"/>
              <a:gd name="T8" fmla="*/ 187 w 375"/>
              <a:gd name="T9" fmla="*/ 4 h 375"/>
              <a:gd name="T10" fmla="*/ 222 w 375"/>
              <a:gd name="T11" fmla="*/ 8 h 375"/>
              <a:gd name="T12" fmla="*/ 371 w 375"/>
              <a:gd name="T13" fmla="*/ 187 h 375"/>
              <a:gd name="T14" fmla="*/ 367 w 375"/>
              <a:gd name="T15" fmla="*/ 222 h 375"/>
              <a:gd name="T16" fmla="*/ 369 w 375"/>
              <a:gd name="T17" fmla="*/ 222 h 375"/>
              <a:gd name="T18" fmla="*/ 367 w 375"/>
              <a:gd name="T19" fmla="*/ 222 h 375"/>
              <a:gd name="T20" fmla="*/ 188 w 375"/>
              <a:gd name="T21" fmla="*/ 371 h 375"/>
              <a:gd name="T22" fmla="*/ 187 w 375"/>
              <a:gd name="T23" fmla="*/ 0 h 375"/>
              <a:gd name="T24" fmla="*/ 3 w 375"/>
              <a:gd name="T25" fmla="*/ 152 h 375"/>
              <a:gd name="T26" fmla="*/ 0 w 375"/>
              <a:gd name="T27" fmla="*/ 188 h 375"/>
              <a:gd name="T28" fmla="*/ 152 w 375"/>
              <a:gd name="T29" fmla="*/ 371 h 375"/>
              <a:gd name="T30" fmla="*/ 188 w 375"/>
              <a:gd name="T31" fmla="*/ 375 h 375"/>
              <a:gd name="T32" fmla="*/ 371 w 375"/>
              <a:gd name="T33" fmla="*/ 222 h 375"/>
              <a:gd name="T34" fmla="*/ 371 w 375"/>
              <a:gd name="T35" fmla="*/ 222 h 375"/>
              <a:gd name="T36" fmla="*/ 375 w 375"/>
              <a:gd name="T37" fmla="*/ 187 h 375"/>
              <a:gd name="T38" fmla="*/ 222 w 375"/>
              <a:gd name="T39" fmla="*/ 4 h 375"/>
              <a:gd name="T40" fmla="*/ 187 w 375"/>
              <a:gd name="T41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" h="375">
                <a:moveTo>
                  <a:pt x="188" y="371"/>
                </a:moveTo>
                <a:cubicBezTo>
                  <a:pt x="176" y="371"/>
                  <a:pt x="165" y="370"/>
                  <a:pt x="153" y="367"/>
                </a:cubicBezTo>
                <a:cubicBezTo>
                  <a:pt x="65" y="351"/>
                  <a:pt x="4" y="274"/>
                  <a:pt x="4" y="188"/>
                </a:cubicBezTo>
                <a:cubicBezTo>
                  <a:pt x="4" y="176"/>
                  <a:pt x="5" y="165"/>
                  <a:pt x="7" y="153"/>
                </a:cubicBezTo>
                <a:cubicBezTo>
                  <a:pt x="24" y="65"/>
                  <a:pt x="101" y="4"/>
                  <a:pt x="187" y="4"/>
                </a:cubicBezTo>
                <a:cubicBezTo>
                  <a:pt x="199" y="4"/>
                  <a:pt x="210" y="5"/>
                  <a:pt x="222" y="8"/>
                </a:cubicBezTo>
                <a:cubicBezTo>
                  <a:pt x="309" y="24"/>
                  <a:pt x="371" y="101"/>
                  <a:pt x="371" y="187"/>
                </a:cubicBezTo>
                <a:cubicBezTo>
                  <a:pt x="371" y="199"/>
                  <a:pt x="370" y="210"/>
                  <a:pt x="367" y="222"/>
                </a:cubicBezTo>
                <a:cubicBezTo>
                  <a:pt x="369" y="222"/>
                  <a:pt x="369" y="222"/>
                  <a:pt x="369" y="222"/>
                </a:cubicBezTo>
                <a:cubicBezTo>
                  <a:pt x="367" y="222"/>
                  <a:pt x="367" y="222"/>
                  <a:pt x="367" y="222"/>
                </a:cubicBezTo>
                <a:cubicBezTo>
                  <a:pt x="351" y="310"/>
                  <a:pt x="274" y="371"/>
                  <a:pt x="188" y="371"/>
                </a:cubicBezTo>
                <a:moveTo>
                  <a:pt x="187" y="0"/>
                </a:moveTo>
                <a:cubicBezTo>
                  <a:pt x="99" y="0"/>
                  <a:pt x="21" y="63"/>
                  <a:pt x="3" y="152"/>
                </a:cubicBezTo>
                <a:cubicBezTo>
                  <a:pt x="1" y="164"/>
                  <a:pt x="0" y="176"/>
                  <a:pt x="0" y="188"/>
                </a:cubicBezTo>
                <a:cubicBezTo>
                  <a:pt x="0" y="276"/>
                  <a:pt x="63" y="354"/>
                  <a:pt x="152" y="371"/>
                </a:cubicBezTo>
                <a:cubicBezTo>
                  <a:pt x="164" y="374"/>
                  <a:pt x="176" y="375"/>
                  <a:pt x="188" y="375"/>
                </a:cubicBezTo>
                <a:cubicBezTo>
                  <a:pt x="276" y="375"/>
                  <a:pt x="354" y="312"/>
                  <a:pt x="371" y="222"/>
                </a:cubicBezTo>
                <a:cubicBezTo>
                  <a:pt x="371" y="222"/>
                  <a:pt x="371" y="222"/>
                  <a:pt x="371" y="222"/>
                </a:cubicBezTo>
                <a:cubicBezTo>
                  <a:pt x="374" y="211"/>
                  <a:pt x="375" y="199"/>
                  <a:pt x="375" y="187"/>
                </a:cubicBezTo>
                <a:cubicBezTo>
                  <a:pt x="375" y="99"/>
                  <a:pt x="312" y="21"/>
                  <a:pt x="222" y="4"/>
                </a:cubicBezTo>
                <a:cubicBezTo>
                  <a:pt x="211" y="1"/>
                  <a:pt x="199" y="0"/>
                  <a:pt x="187" y="0"/>
                </a:cubicBez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7141640" y="2229311"/>
            <a:ext cx="3881160" cy="2399378"/>
          </a:xfrm>
          <a:custGeom>
            <a:avLst/>
            <a:gdLst>
              <a:gd name="T0" fmla="*/ 334 w 769"/>
              <a:gd name="T1" fmla="*/ 0 h 474"/>
              <a:gd name="T2" fmla="*/ 172 w 769"/>
              <a:gd name="T3" fmla="*/ 123 h 474"/>
              <a:gd name="T4" fmla="*/ 49 w 769"/>
              <a:gd name="T5" fmla="*/ 265 h 474"/>
              <a:gd name="T6" fmla="*/ 0 w 769"/>
              <a:gd name="T7" fmla="*/ 359 h 474"/>
              <a:gd name="T8" fmla="*/ 116 w 769"/>
              <a:gd name="T9" fmla="*/ 474 h 474"/>
              <a:gd name="T10" fmla="*/ 653 w 769"/>
              <a:gd name="T11" fmla="*/ 474 h 474"/>
              <a:gd name="T12" fmla="*/ 769 w 769"/>
              <a:gd name="T13" fmla="*/ 359 h 474"/>
              <a:gd name="T14" fmla="*/ 670 w 769"/>
              <a:gd name="T15" fmla="*/ 244 h 474"/>
              <a:gd name="T16" fmla="*/ 672 w 769"/>
              <a:gd name="T17" fmla="*/ 222 h 474"/>
              <a:gd name="T18" fmla="*/ 560 w 769"/>
              <a:gd name="T19" fmla="*/ 109 h 474"/>
              <a:gd name="T20" fmla="*/ 498 w 769"/>
              <a:gd name="T21" fmla="*/ 128 h 474"/>
              <a:gd name="T22" fmla="*/ 334 w 769"/>
              <a:gd name="T23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74">
                <a:moveTo>
                  <a:pt x="334" y="0"/>
                </a:moveTo>
                <a:cubicBezTo>
                  <a:pt x="257" y="0"/>
                  <a:pt x="192" y="52"/>
                  <a:pt x="172" y="123"/>
                </a:cubicBezTo>
                <a:cubicBezTo>
                  <a:pt x="103" y="133"/>
                  <a:pt x="49" y="193"/>
                  <a:pt x="49" y="265"/>
                </a:cubicBezTo>
                <a:cubicBezTo>
                  <a:pt x="19" y="286"/>
                  <a:pt x="0" y="320"/>
                  <a:pt x="0" y="359"/>
                </a:cubicBezTo>
                <a:cubicBezTo>
                  <a:pt x="0" y="422"/>
                  <a:pt x="52" y="474"/>
                  <a:pt x="116" y="474"/>
                </a:cubicBezTo>
                <a:cubicBezTo>
                  <a:pt x="653" y="474"/>
                  <a:pt x="653" y="474"/>
                  <a:pt x="653" y="474"/>
                </a:cubicBezTo>
                <a:cubicBezTo>
                  <a:pt x="717" y="474"/>
                  <a:pt x="769" y="422"/>
                  <a:pt x="769" y="359"/>
                </a:cubicBezTo>
                <a:cubicBezTo>
                  <a:pt x="769" y="300"/>
                  <a:pt x="726" y="252"/>
                  <a:pt x="670" y="244"/>
                </a:cubicBezTo>
                <a:cubicBezTo>
                  <a:pt x="671" y="237"/>
                  <a:pt x="672" y="229"/>
                  <a:pt x="672" y="222"/>
                </a:cubicBezTo>
                <a:cubicBezTo>
                  <a:pt x="672" y="159"/>
                  <a:pt x="622" y="109"/>
                  <a:pt x="560" y="109"/>
                </a:cubicBezTo>
                <a:cubicBezTo>
                  <a:pt x="537" y="109"/>
                  <a:pt x="516" y="116"/>
                  <a:pt x="498" y="128"/>
                </a:cubicBezTo>
                <a:cubicBezTo>
                  <a:pt x="479" y="55"/>
                  <a:pt x="413" y="0"/>
                  <a:pt x="334" y="0"/>
                </a:cubicBezTo>
              </a:path>
            </a:pathLst>
          </a:cu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3"/>
          <p:cNvSpPr>
            <a:spLocks noChangeAspect="1" noChangeArrowheads="1" noTextEdit="1"/>
          </p:cNvSpPr>
          <p:nvPr/>
        </p:nvSpPr>
        <p:spPr bwMode="auto">
          <a:xfrm>
            <a:off x="7141640" y="1527706"/>
            <a:ext cx="599394" cy="59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7116025" y="1496968"/>
            <a:ext cx="663432" cy="655747"/>
          </a:xfrm>
          <a:custGeom>
            <a:avLst/>
            <a:gdLst>
              <a:gd name="T0" fmla="*/ 101 w 106"/>
              <a:gd name="T1" fmla="*/ 62 h 105"/>
              <a:gd name="T2" fmla="*/ 62 w 106"/>
              <a:gd name="T3" fmla="*/ 5 h 105"/>
              <a:gd name="T4" fmla="*/ 5 w 106"/>
              <a:gd name="T5" fmla="*/ 44 h 105"/>
              <a:gd name="T6" fmla="*/ 44 w 106"/>
              <a:gd name="T7" fmla="*/ 100 h 105"/>
              <a:gd name="T8" fmla="*/ 101 w 106"/>
              <a:gd name="T9" fmla="*/ 6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5">
                <a:moveTo>
                  <a:pt x="101" y="62"/>
                </a:moveTo>
                <a:cubicBezTo>
                  <a:pt x="106" y="36"/>
                  <a:pt x="88" y="10"/>
                  <a:pt x="62" y="5"/>
                </a:cubicBezTo>
                <a:cubicBezTo>
                  <a:pt x="36" y="0"/>
                  <a:pt x="10" y="17"/>
                  <a:pt x="5" y="44"/>
                </a:cubicBezTo>
                <a:cubicBezTo>
                  <a:pt x="0" y="70"/>
                  <a:pt x="17" y="95"/>
                  <a:pt x="44" y="100"/>
                </a:cubicBezTo>
                <a:cubicBezTo>
                  <a:pt x="70" y="105"/>
                  <a:pt x="96" y="88"/>
                  <a:pt x="101" y="6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"/>
          <p:cNvSpPr>
            <a:spLocks noChangeAspect="1"/>
          </p:cNvSpPr>
          <p:nvPr/>
        </p:nvSpPr>
        <p:spPr bwMode="auto">
          <a:xfrm>
            <a:off x="8251220" y="3248025"/>
            <a:ext cx="1611084" cy="991436"/>
          </a:xfrm>
          <a:custGeom>
            <a:avLst/>
            <a:gdLst>
              <a:gd name="T0" fmla="*/ 170 w 301"/>
              <a:gd name="T1" fmla="*/ 0 h 185"/>
              <a:gd name="T2" fmla="*/ 106 w 301"/>
              <a:gd name="T3" fmla="*/ 49 h 185"/>
              <a:gd name="T4" fmla="*/ 82 w 301"/>
              <a:gd name="T5" fmla="*/ 42 h 185"/>
              <a:gd name="T6" fmla="*/ 38 w 301"/>
              <a:gd name="T7" fmla="*/ 86 h 185"/>
              <a:gd name="T8" fmla="*/ 39 w 301"/>
              <a:gd name="T9" fmla="*/ 95 h 185"/>
              <a:gd name="T10" fmla="*/ 0 w 301"/>
              <a:gd name="T11" fmla="*/ 140 h 185"/>
              <a:gd name="T12" fmla="*/ 46 w 301"/>
              <a:gd name="T13" fmla="*/ 185 h 185"/>
              <a:gd name="T14" fmla="*/ 256 w 301"/>
              <a:gd name="T15" fmla="*/ 185 h 185"/>
              <a:gd name="T16" fmla="*/ 301 w 301"/>
              <a:gd name="T17" fmla="*/ 140 h 185"/>
              <a:gd name="T18" fmla="*/ 282 w 301"/>
              <a:gd name="T19" fmla="*/ 103 h 185"/>
              <a:gd name="T20" fmla="*/ 234 w 301"/>
              <a:gd name="T21" fmla="*/ 48 h 185"/>
              <a:gd name="T22" fmla="*/ 170 w 301"/>
              <a:gd name="T2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185">
                <a:moveTo>
                  <a:pt x="170" y="0"/>
                </a:moveTo>
                <a:cubicBezTo>
                  <a:pt x="140" y="0"/>
                  <a:pt x="114" y="21"/>
                  <a:pt x="106" y="49"/>
                </a:cubicBezTo>
                <a:cubicBezTo>
                  <a:pt x="99" y="45"/>
                  <a:pt x="91" y="42"/>
                  <a:pt x="82" y="42"/>
                </a:cubicBezTo>
                <a:cubicBezTo>
                  <a:pt x="58" y="42"/>
                  <a:pt x="38" y="62"/>
                  <a:pt x="38" y="86"/>
                </a:cubicBezTo>
                <a:cubicBezTo>
                  <a:pt x="38" y="89"/>
                  <a:pt x="38" y="92"/>
                  <a:pt x="39" y="95"/>
                </a:cubicBezTo>
                <a:cubicBezTo>
                  <a:pt x="17" y="98"/>
                  <a:pt x="0" y="117"/>
                  <a:pt x="0" y="140"/>
                </a:cubicBezTo>
                <a:cubicBezTo>
                  <a:pt x="0" y="165"/>
                  <a:pt x="21" y="185"/>
                  <a:pt x="46" y="185"/>
                </a:cubicBezTo>
                <a:cubicBezTo>
                  <a:pt x="256" y="185"/>
                  <a:pt x="256" y="185"/>
                  <a:pt x="256" y="185"/>
                </a:cubicBezTo>
                <a:cubicBezTo>
                  <a:pt x="281" y="185"/>
                  <a:pt x="301" y="165"/>
                  <a:pt x="301" y="140"/>
                </a:cubicBezTo>
                <a:cubicBezTo>
                  <a:pt x="301" y="125"/>
                  <a:pt x="294" y="111"/>
                  <a:pt x="282" y="103"/>
                </a:cubicBezTo>
                <a:cubicBezTo>
                  <a:pt x="282" y="75"/>
                  <a:pt x="261" y="52"/>
                  <a:pt x="234" y="48"/>
                </a:cubicBezTo>
                <a:cubicBezTo>
                  <a:pt x="226" y="20"/>
                  <a:pt x="201" y="0"/>
                  <a:pt x="170" y="0"/>
                </a:cubicBezTo>
              </a:path>
            </a:pathLst>
          </a:custGeom>
          <a:solidFill>
            <a:srgbClr val="F18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1"/>
          <p:cNvSpPr>
            <a:spLocks noChangeAspect="1" noEditPoints="1"/>
          </p:cNvSpPr>
          <p:nvPr/>
        </p:nvSpPr>
        <p:spPr bwMode="auto">
          <a:xfrm>
            <a:off x="8049116" y="3097973"/>
            <a:ext cx="1959413" cy="1218195"/>
          </a:xfrm>
          <a:custGeom>
            <a:avLst/>
            <a:gdLst>
              <a:gd name="T0" fmla="*/ 132 w 369"/>
              <a:gd name="T1" fmla="*/ 65 h 229"/>
              <a:gd name="T2" fmla="*/ 133 w 369"/>
              <a:gd name="T3" fmla="*/ 62 h 229"/>
              <a:gd name="T4" fmla="*/ 209 w 369"/>
              <a:gd name="T5" fmla="*/ 4 h 229"/>
              <a:gd name="T6" fmla="*/ 209 w 369"/>
              <a:gd name="T7" fmla="*/ 4 h 229"/>
              <a:gd name="T8" fmla="*/ 284 w 369"/>
              <a:gd name="T9" fmla="*/ 60 h 229"/>
              <a:gd name="T10" fmla="*/ 284 w 369"/>
              <a:gd name="T11" fmla="*/ 62 h 229"/>
              <a:gd name="T12" fmla="*/ 286 w 369"/>
              <a:gd name="T13" fmla="*/ 62 h 229"/>
              <a:gd name="T14" fmla="*/ 342 w 369"/>
              <a:gd name="T15" fmla="*/ 127 h 229"/>
              <a:gd name="T16" fmla="*/ 342 w 369"/>
              <a:gd name="T17" fmla="*/ 128 h 229"/>
              <a:gd name="T18" fmla="*/ 343 w 369"/>
              <a:gd name="T19" fmla="*/ 129 h 229"/>
              <a:gd name="T20" fmla="*/ 365 w 369"/>
              <a:gd name="T21" fmla="*/ 172 h 229"/>
              <a:gd name="T22" fmla="*/ 350 w 369"/>
              <a:gd name="T23" fmla="*/ 209 h 229"/>
              <a:gd name="T24" fmla="*/ 312 w 369"/>
              <a:gd name="T25" fmla="*/ 225 h 229"/>
              <a:gd name="T26" fmla="*/ 57 w 369"/>
              <a:gd name="T27" fmla="*/ 225 h 229"/>
              <a:gd name="T28" fmla="*/ 20 w 369"/>
              <a:gd name="T29" fmla="*/ 209 h 229"/>
              <a:gd name="T30" fmla="*/ 4 w 369"/>
              <a:gd name="T31" fmla="*/ 172 h 229"/>
              <a:gd name="T32" fmla="*/ 50 w 369"/>
              <a:gd name="T33" fmla="*/ 119 h 229"/>
              <a:gd name="T34" fmla="*/ 52 w 369"/>
              <a:gd name="T35" fmla="*/ 119 h 229"/>
              <a:gd name="T36" fmla="*/ 51 w 369"/>
              <a:gd name="T37" fmla="*/ 117 h 229"/>
              <a:gd name="T38" fmla="*/ 50 w 369"/>
              <a:gd name="T39" fmla="*/ 107 h 229"/>
              <a:gd name="T40" fmla="*/ 65 w 369"/>
              <a:gd name="T41" fmla="*/ 70 h 229"/>
              <a:gd name="T42" fmla="*/ 102 w 369"/>
              <a:gd name="T43" fmla="*/ 55 h 229"/>
              <a:gd name="T44" fmla="*/ 130 w 369"/>
              <a:gd name="T45" fmla="*/ 64 h 229"/>
              <a:gd name="T46" fmla="*/ 132 w 369"/>
              <a:gd name="T47" fmla="*/ 65 h 229"/>
              <a:gd name="T48" fmla="*/ 209 w 369"/>
              <a:gd name="T49" fmla="*/ 0 h 229"/>
              <a:gd name="T50" fmla="*/ 130 w 369"/>
              <a:gd name="T51" fmla="*/ 59 h 229"/>
              <a:gd name="T52" fmla="*/ 102 w 369"/>
              <a:gd name="T53" fmla="*/ 51 h 229"/>
              <a:gd name="T54" fmla="*/ 102 w 369"/>
              <a:gd name="T55" fmla="*/ 51 h 229"/>
              <a:gd name="T56" fmla="*/ 46 w 369"/>
              <a:gd name="T57" fmla="*/ 107 h 229"/>
              <a:gd name="T58" fmla="*/ 47 w 369"/>
              <a:gd name="T59" fmla="*/ 116 h 229"/>
              <a:gd name="T60" fmla="*/ 0 w 369"/>
              <a:gd name="T61" fmla="*/ 172 h 229"/>
              <a:gd name="T62" fmla="*/ 57 w 369"/>
              <a:gd name="T63" fmla="*/ 229 h 229"/>
              <a:gd name="T64" fmla="*/ 312 w 369"/>
              <a:gd name="T65" fmla="*/ 229 h 229"/>
              <a:gd name="T66" fmla="*/ 369 w 369"/>
              <a:gd name="T67" fmla="*/ 172 h 229"/>
              <a:gd name="T68" fmla="*/ 346 w 369"/>
              <a:gd name="T69" fmla="*/ 126 h 229"/>
              <a:gd name="T70" fmla="*/ 287 w 369"/>
              <a:gd name="T71" fmla="*/ 58 h 229"/>
              <a:gd name="T72" fmla="*/ 209 w 369"/>
              <a:gd name="T7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9" h="229">
                <a:moveTo>
                  <a:pt x="132" y="65"/>
                </a:moveTo>
                <a:cubicBezTo>
                  <a:pt x="133" y="62"/>
                  <a:pt x="133" y="62"/>
                  <a:pt x="133" y="62"/>
                </a:cubicBezTo>
                <a:cubicBezTo>
                  <a:pt x="142" y="29"/>
                  <a:pt x="172" y="4"/>
                  <a:pt x="209" y="4"/>
                </a:cubicBezTo>
                <a:cubicBezTo>
                  <a:pt x="209" y="4"/>
                  <a:pt x="209" y="4"/>
                  <a:pt x="209" y="4"/>
                </a:cubicBezTo>
                <a:cubicBezTo>
                  <a:pt x="244" y="4"/>
                  <a:pt x="275" y="28"/>
                  <a:pt x="284" y="60"/>
                </a:cubicBezTo>
                <a:cubicBezTo>
                  <a:pt x="284" y="62"/>
                  <a:pt x="284" y="62"/>
                  <a:pt x="284" y="62"/>
                </a:cubicBezTo>
                <a:cubicBezTo>
                  <a:pt x="286" y="62"/>
                  <a:pt x="286" y="62"/>
                  <a:pt x="286" y="62"/>
                </a:cubicBezTo>
                <a:cubicBezTo>
                  <a:pt x="317" y="67"/>
                  <a:pt x="342" y="94"/>
                  <a:pt x="342" y="127"/>
                </a:cubicBezTo>
                <a:cubicBezTo>
                  <a:pt x="342" y="128"/>
                  <a:pt x="342" y="128"/>
                  <a:pt x="342" y="128"/>
                </a:cubicBezTo>
                <a:cubicBezTo>
                  <a:pt x="343" y="129"/>
                  <a:pt x="343" y="129"/>
                  <a:pt x="343" y="129"/>
                </a:cubicBezTo>
                <a:cubicBezTo>
                  <a:pt x="357" y="138"/>
                  <a:pt x="365" y="154"/>
                  <a:pt x="365" y="172"/>
                </a:cubicBezTo>
                <a:cubicBezTo>
                  <a:pt x="365" y="186"/>
                  <a:pt x="359" y="199"/>
                  <a:pt x="350" y="209"/>
                </a:cubicBezTo>
                <a:cubicBezTo>
                  <a:pt x="340" y="219"/>
                  <a:pt x="327" y="225"/>
                  <a:pt x="312" y="225"/>
                </a:cubicBezTo>
                <a:cubicBezTo>
                  <a:pt x="57" y="225"/>
                  <a:pt x="57" y="225"/>
                  <a:pt x="57" y="225"/>
                </a:cubicBezTo>
                <a:cubicBezTo>
                  <a:pt x="43" y="225"/>
                  <a:pt x="30" y="219"/>
                  <a:pt x="20" y="209"/>
                </a:cubicBezTo>
                <a:cubicBezTo>
                  <a:pt x="10" y="199"/>
                  <a:pt x="4" y="186"/>
                  <a:pt x="4" y="172"/>
                </a:cubicBezTo>
                <a:cubicBezTo>
                  <a:pt x="4" y="145"/>
                  <a:pt x="24" y="123"/>
                  <a:pt x="50" y="119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51" y="117"/>
                  <a:pt x="51" y="117"/>
                  <a:pt x="51" y="117"/>
                </a:cubicBezTo>
                <a:cubicBezTo>
                  <a:pt x="51" y="114"/>
                  <a:pt x="50" y="110"/>
                  <a:pt x="50" y="107"/>
                </a:cubicBezTo>
                <a:cubicBezTo>
                  <a:pt x="50" y="92"/>
                  <a:pt x="56" y="80"/>
                  <a:pt x="65" y="70"/>
                </a:cubicBezTo>
                <a:cubicBezTo>
                  <a:pt x="75" y="61"/>
                  <a:pt x="88" y="55"/>
                  <a:pt x="102" y="55"/>
                </a:cubicBezTo>
                <a:cubicBezTo>
                  <a:pt x="112" y="55"/>
                  <a:pt x="122" y="58"/>
                  <a:pt x="130" y="64"/>
                </a:cubicBezTo>
                <a:cubicBezTo>
                  <a:pt x="132" y="65"/>
                  <a:pt x="132" y="65"/>
                  <a:pt x="132" y="65"/>
                </a:cubicBezTo>
                <a:moveTo>
                  <a:pt x="209" y="0"/>
                </a:moveTo>
                <a:cubicBezTo>
                  <a:pt x="171" y="0"/>
                  <a:pt x="140" y="25"/>
                  <a:pt x="130" y="59"/>
                </a:cubicBezTo>
                <a:cubicBezTo>
                  <a:pt x="122" y="54"/>
                  <a:pt x="112" y="51"/>
                  <a:pt x="102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71" y="51"/>
                  <a:pt x="46" y="76"/>
                  <a:pt x="46" y="107"/>
                </a:cubicBezTo>
                <a:cubicBezTo>
                  <a:pt x="46" y="110"/>
                  <a:pt x="47" y="113"/>
                  <a:pt x="47" y="116"/>
                </a:cubicBezTo>
                <a:cubicBezTo>
                  <a:pt x="21" y="121"/>
                  <a:pt x="0" y="144"/>
                  <a:pt x="0" y="172"/>
                </a:cubicBezTo>
                <a:cubicBezTo>
                  <a:pt x="0" y="203"/>
                  <a:pt x="26" y="229"/>
                  <a:pt x="57" y="229"/>
                </a:cubicBezTo>
                <a:cubicBezTo>
                  <a:pt x="312" y="229"/>
                  <a:pt x="312" y="229"/>
                  <a:pt x="312" y="229"/>
                </a:cubicBezTo>
                <a:cubicBezTo>
                  <a:pt x="344" y="229"/>
                  <a:pt x="369" y="203"/>
                  <a:pt x="369" y="172"/>
                </a:cubicBezTo>
                <a:cubicBezTo>
                  <a:pt x="369" y="153"/>
                  <a:pt x="360" y="136"/>
                  <a:pt x="346" y="126"/>
                </a:cubicBezTo>
                <a:cubicBezTo>
                  <a:pt x="346" y="92"/>
                  <a:pt x="320" y="64"/>
                  <a:pt x="287" y="58"/>
                </a:cubicBezTo>
                <a:cubicBezTo>
                  <a:pt x="277" y="24"/>
                  <a:pt x="246" y="0"/>
                  <a:pt x="209" y="0"/>
                </a:cubicBezTo>
              </a:path>
            </a:pathLst>
          </a:custGeom>
          <a:solidFill>
            <a:srgbClr val="966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Aspect="1" noChangeArrowheads="1" noTextEdit="1"/>
          </p:cNvSpPr>
          <p:nvPr/>
        </p:nvSpPr>
        <p:spPr bwMode="auto">
          <a:xfrm>
            <a:off x="6450404" y="1712677"/>
            <a:ext cx="240506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9"/>
          <p:cNvSpPr>
            <a:spLocks noChangeAspect="1"/>
          </p:cNvSpPr>
          <p:nvPr/>
        </p:nvSpPr>
        <p:spPr bwMode="auto">
          <a:xfrm>
            <a:off x="6450404" y="1706326"/>
            <a:ext cx="2534591" cy="1572617"/>
          </a:xfrm>
          <a:custGeom>
            <a:avLst/>
            <a:gdLst>
              <a:gd name="T0" fmla="*/ 168 w 387"/>
              <a:gd name="T1" fmla="*/ 0 h 239"/>
              <a:gd name="T2" fmla="*/ 87 w 387"/>
              <a:gd name="T3" fmla="*/ 62 h 239"/>
              <a:gd name="T4" fmla="*/ 24 w 387"/>
              <a:gd name="T5" fmla="*/ 134 h 239"/>
              <a:gd name="T6" fmla="*/ 0 w 387"/>
              <a:gd name="T7" fmla="*/ 181 h 239"/>
              <a:gd name="T8" fmla="*/ 58 w 387"/>
              <a:gd name="T9" fmla="*/ 239 h 239"/>
              <a:gd name="T10" fmla="*/ 329 w 387"/>
              <a:gd name="T11" fmla="*/ 239 h 239"/>
              <a:gd name="T12" fmla="*/ 387 w 387"/>
              <a:gd name="T13" fmla="*/ 181 h 239"/>
              <a:gd name="T14" fmla="*/ 337 w 387"/>
              <a:gd name="T15" fmla="*/ 123 h 239"/>
              <a:gd name="T16" fmla="*/ 339 w 387"/>
              <a:gd name="T17" fmla="*/ 112 h 239"/>
              <a:gd name="T18" fmla="*/ 282 w 387"/>
              <a:gd name="T19" fmla="*/ 55 h 239"/>
              <a:gd name="T20" fmla="*/ 251 w 387"/>
              <a:gd name="T21" fmla="*/ 64 h 239"/>
              <a:gd name="T22" fmla="*/ 168 w 387"/>
              <a:gd name="T2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239">
                <a:moveTo>
                  <a:pt x="168" y="0"/>
                </a:moveTo>
                <a:cubicBezTo>
                  <a:pt x="129" y="0"/>
                  <a:pt x="97" y="27"/>
                  <a:pt x="87" y="62"/>
                </a:cubicBezTo>
                <a:cubicBezTo>
                  <a:pt x="52" y="67"/>
                  <a:pt x="25" y="97"/>
                  <a:pt x="24" y="134"/>
                </a:cubicBezTo>
                <a:cubicBezTo>
                  <a:pt x="10" y="144"/>
                  <a:pt x="0" y="161"/>
                  <a:pt x="0" y="181"/>
                </a:cubicBezTo>
                <a:cubicBezTo>
                  <a:pt x="0" y="213"/>
                  <a:pt x="26" y="239"/>
                  <a:pt x="58" y="239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61" y="239"/>
                  <a:pt x="387" y="213"/>
                  <a:pt x="387" y="181"/>
                </a:cubicBezTo>
                <a:cubicBezTo>
                  <a:pt x="387" y="152"/>
                  <a:pt x="366" y="127"/>
                  <a:pt x="337" y="123"/>
                </a:cubicBezTo>
                <a:cubicBezTo>
                  <a:pt x="338" y="120"/>
                  <a:pt x="339" y="116"/>
                  <a:pt x="339" y="112"/>
                </a:cubicBezTo>
                <a:cubicBezTo>
                  <a:pt x="339" y="81"/>
                  <a:pt x="313" y="55"/>
                  <a:pt x="282" y="55"/>
                </a:cubicBezTo>
                <a:cubicBezTo>
                  <a:pt x="270" y="55"/>
                  <a:pt x="260" y="59"/>
                  <a:pt x="251" y="64"/>
                </a:cubicBezTo>
                <a:cubicBezTo>
                  <a:pt x="241" y="28"/>
                  <a:pt x="208" y="0"/>
                  <a:pt x="168" y="0"/>
                </a:cubicBezTo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25"/>
          <p:cNvSpPr>
            <a:spLocks noChangeAspect="1" noChangeArrowheads="1" noTextEdit="1"/>
          </p:cNvSpPr>
          <p:nvPr/>
        </p:nvSpPr>
        <p:spPr bwMode="auto">
          <a:xfrm>
            <a:off x="1946578" y="1062193"/>
            <a:ext cx="2761356" cy="158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7"/>
          <p:cNvSpPr>
            <a:spLocks noChangeAspect="1"/>
          </p:cNvSpPr>
          <p:nvPr/>
        </p:nvSpPr>
        <p:spPr bwMode="auto">
          <a:xfrm>
            <a:off x="2196577" y="1091653"/>
            <a:ext cx="2748048" cy="1566985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3"/>
          <p:cNvSpPr>
            <a:spLocks noChangeAspect="1"/>
          </p:cNvSpPr>
          <p:nvPr/>
        </p:nvSpPr>
        <p:spPr bwMode="auto">
          <a:xfrm>
            <a:off x="1609147" y="1458132"/>
            <a:ext cx="3212733" cy="1820812"/>
          </a:xfrm>
          <a:custGeom>
            <a:avLst/>
            <a:gdLst>
              <a:gd name="T0" fmla="*/ 72 w 514"/>
              <a:gd name="T1" fmla="*/ 136 h 290"/>
              <a:gd name="T2" fmla="*/ 67 w 514"/>
              <a:gd name="T3" fmla="*/ 105 h 290"/>
              <a:gd name="T4" fmla="*/ 172 w 514"/>
              <a:gd name="T5" fmla="*/ 0 h 290"/>
              <a:gd name="T6" fmla="*/ 266 w 514"/>
              <a:gd name="T7" fmla="*/ 60 h 290"/>
              <a:gd name="T8" fmla="*/ 331 w 514"/>
              <a:gd name="T9" fmla="*/ 33 h 290"/>
              <a:gd name="T10" fmla="*/ 419 w 514"/>
              <a:gd name="T11" fmla="*/ 121 h 290"/>
              <a:gd name="T12" fmla="*/ 418 w 514"/>
              <a:gd name="T13" fmla="*/ 135 h 290"/>
              <a:gd name="T14" fmla="*/ 436 w 514"/>
              <a:gd name="T15" fmla="*/ 135 h 290"/>
              <a:gd name="T16" fmla="*/ 514 w 514"/>
              <a:gd name="T17" fmla="*/ 213 h 290"/>
              <a:gd name="T18" fmla="*/ 436 w 514"/>
              <a:gd name="T19" fmla="*/ 290 h 290"/>
              <a:gd name="T20" fmla="*/ 77 w 514"/>
              <a:gd name="T21" fmla="*/ 290 h 290"/>
              <a:gd name="T22" fmla="*/ 0 w 514"/>
              <a:gd name="T23" fmla="*/ 213 h 290"/>
              <a:gd name="T24" fmla="*/ 72 w 514"/>
              <a:gd name="T25" fmla="*/ 13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4" h="290">
                <a:moveTo>
                  <a:pt x="72" y="136"/>
                </a:moveTo>
                <a:cubicBezTo>
                  <a:pt x="69" y="126"/>
                  <a:pt x="67" y="116"/>
                  <a:pt x="67" y="105"/>
                </a:cubicBezTo>
                <a:cubicBezTo>
                  <a:pt x="67" y="47"/>
                  <a:pt x="114" y="0"/>
                  <a:pt x="172" y="0"/>
                </a:cubicBezTo>
                <a:cubicBezTo>
                  <a:pt x="214" y="0"/>
                  <a:pt x="250" y="25"/>
                  <a:pt x="266" y="60"/>
                </a:cubicBezTo>
                <a:cubicBezTo>
                  <a:pt x="283" y="43"/>
                  <a:pt x="305" y="33"/>
                  <a:pt x="331" y="33"/>
                </a:cubicBezTo>
                <a:cubicBezTo>
                  <a:pt x="380" y="33"/>
                  <a:pt x="419" y="72"/>
                  <a:pt x="419" y="121"/>
                </a:cubicBezTo>
                <a:cubicBezTo>
                  <a:pt x="419" y="126"/>
                  <a:pt x="419" y="131"/>
                  <a:pt x="418" y="135"/>
                </a:cubicBezTo>
                <a:cubicBezTo>
                  <a:pt x="436" y="135"/>
                  <a:pt x="436" y="135"/>
                  <a:pt x="436" y="135"/>
                </a:cubicBezTo>
                <a:cubicBezTo>
                  <a:pt x="479" y="135"/>
                  <a:pt x="514" y="170"/>
                  <a:pt x="514" y="213"/>
                </a:cubicBezTo>
                <a:cubicBezTo>
                  <a:pt x="514" y="256"/>
                  <a:pt x="479" y="290"/>
                  <a:pt x="436" y="290"/>
                </a:cubicBezTo>
                <a:cubicBezTo>
                  <a:pt x="77" y="290"/>
                  <a:pt x="77" y="290"/>
                  <a:pt x="77" y="290"/>
                </a:cubicBezTo>
                <a:cubicBezTo>
                  <a:pt x="34" y="290"/>
                  <a:pt x="0" y="256"/>
                  <a:pt x="0" y="213"/>
                </a:cubicBezTo>
                <a:cubicBezTo>
                  <a:pt x="0" y="172"/>
                  <a:pt x="31" y="139"/>
                  <a:pt x="72" y="13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Group 34"/>
          <p:cNvGrpSpPr>
            <a:grpSpLocks noChangeAspect="1"/>
          </p:cNvGrpSpPr>
          <p:nvPr/>
        </p:nvGrpSpPr>
        <p:grpSpPr bwMode="auto">
          <a:xfrm>
            <a:off x="8722302" y="239112"/>
            <a:ext cx="2162175" cy="3201988"/>
            <a:chOff x="5442" y="324"/>
            <a:chExt cx="1362" cy="2017"/>
          </a:xfrm>
        </p:grpSpPr>
        <p:sp>
          <p:nvSpPr>
            <p:cNvPr id="23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442" y="324"/>
              <a:ext cx="1362" cy="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5350" y="405"/>
              <a:ext cx="777" cy="1469"/>
            </a:xfrm>
            <a:custGeom>
              <a:avLst/>
              <a:gdLst>
                <a:gd name="T0" fmla="*/ 111 w 219"/>
                <a:gd name="T1" fmla="*/ 0 h 415"/>
                <a:gd name="T2" fmla="*/ 33 w 219"/>
                <a:gd name="T3" fmla="*/ 183 h 415"/>
                <a:gd name="T4" fmla="*/ 219 w 219"/>
                <a:gd name="T5" fmla="*/ 415 h 415"/>
                <a:gd name="T6" fmla="*/ 111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11" y="0"/>
                  </a:moveTo>
                  <a:cubicBezTo>
                    <a:pt x="111" y="0"/>
                    <a:pt x="0" y="36"/>
                    <a:pt x="33" y="183"/>
                  </a:cubicBezTo>
                  <a:cubicBezTo>
                    <a:pt x="65" y="329"/>
                    <a:pt x="219" y="415"/>
                    <a:pt x="219" y="41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5467" y="366"/>
              <a:ext cx="660" cy="1508"/>
            </a:xfrm>
            <a:custGeom>
              <a:avLst/>
              <a:gdLst>
                <a:gd name="T0" fmla="*/ 118 w 186"/>
                <a:gd name="T1" fmla="*/ 0 h 426"/>
                <a:gd name="T2" fmla="*/ 12 w 186"/>
                <a:gd name="T3" fmla="*/ 128 h 426"/>
                <a:gd name="T4" fmla="*/ 186 w 186"/>
                <a:gd name="T5" fmla="*/ 426 h 426"/>
                <a:gd name="T6" fmla="*/ 11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118" y="0"/>
                  </a:moveTo>
                  <a:cubicBezTo>
                    <a:pt x="118" y="0"/>
                    <a:pt x="25" y="1"/>
                    <a:pt x="12" y="128"/>
                  </a:cubicBezTo>
                  <a:cubicBezTo>
                    <a:pt x="0" y="254"/>
                    <a:pt x="165" y="416"/>
                    <a:pt x="186" y="426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5605" y="264"/>
              <a:ext cx="522" cy="1610"/>
            </a:xfrm>
            <a:custGeom>
              <a:avLst/>
              <a:gdLst>
                <a:gd name="T0" fmla="*/ 128 w 147"/>
                <a:gd name="T1" fmla="*/ 22 h 455"/>
                <a:gd name="T2" fmla="*/ 17 w 147"/>
                <a:gd name="T3" fmla="*/ 141 h 455"/>
                <a:gd name="T4" fmla="*/ 147 w 147"/>
                <a:gd name="T5" fmla="*/ 455 h 455"/>
                <a:gd name="T6" fmla="*/ 128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28" y="22"/>
                  </a:moveTo>
                  <a:cubicBezTo>
                    <a:pt x="128" y="22"/>
                    <a:pt x="34" y="0"/>
                    <a:pt x="17" y="141"/>
                  </a:cubicBezTo>
                  <a:cubicBezTo>
                    <a:pt x="0" y="282"/>
                    <a:pt x="147" y="455"/>
                    <a:pt x="147" y="455"/>
                  </a:cubicBezTo>
                  <a:lnTo>
                    <a:pt x="128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5814" y="313"/>
              <a:ext cx="313" cy="1561"/>
            </a:xfrm>
            <a:custGeom>
              <a:avLst/>
              <a:gdLst>
                <a:gd name="T0" fmla="*/ 88 w 88"/>
                <a:gd name="T1" fmla="*/ 3 h 441"/>
                <a:gd name="T2" fmla="*/ 88 w 88"/>
                <a:gd name="T3" fmla="*/ 441 h 441"/>
                <a:gd name="T4" fmla="*/ 42 w 88"/>
                <a:gd name="T5" fmla="*/ 298 h 441"/>
                <a:gd name="T6" fmla="*/ 39 w 88"/>
                <a:gd name="T7" fmla="*/ 32 h 441"/>
                <a:gd name="T8" fmla="*/ 88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88" y="3"/>
                  </a:moveTo>
                  <a:cubicBezTo>
                    <a:pt x="88" y="441"/>
                    <a:pt x="88" y="441"/>
                    <a:pt x="88" y="441"/>
                  </a:cubicBezTo>
                  <a:cubicBezTo>
                    <a:pt x="88" y="441"/>
                    <a:pt x="62" y="372"/>
                    <a:pt x="42" y="298"/>
                  </a:cubicBezTo>
                  <a:cubicBezTo>
                    <a:pt x="30" y="252"/>
                    <a:pt x="0" y="131"/>
                    <a:pt x="39" y="32"/>
                  </a:cubicBezTo>
                  <a:cubicBezTo>
                    <a:pt x="47" y="10"/>
                    <a:pt x="64" y="0"/>
                    <a:pt x="8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6127" y="405"/>
              <a:ext cx="776" cy="1469"/>
            </a:xfrm>
            <a:custGeom>
              <a:avLst/>
              <a:gdLst>
                <a:gd name="T0" fmla="*/ 108 w 219"/>
                <a:gd name="T1" fmla="*/ 0 h 415"/>
                <a:gd name="T2" fmla="*/ 186 w 219"/>
                <a:gd name="T3" fmla="*/ 183 h 415"/>
                <a:gd name="T4" fmla="*/ 0 w 219"/>
                <a:gd name="T5" fmla="*/ 415 h 415"/>
                <a:gd name="T6" fmla="*/ 108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08" y="0"/>
                  </a:moveTo>
                  <a:cubicBezTo>
                    <a:pt x="108" y="0"/>
                    <a:pt x="219" y="36"/>
                    <a:pt x="186" y="183"/>
                  </a:cubicBezTo>
                  <a:cubicBezTo>
                    <a:pt x="154" y="329"/>
                    <a:pt x="0" y="415"/>
                    <a:pt x="0" y="41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6127" y="366"/>
              <a:ext cx="659" cy="1508"/>
            </a:xfrm>
            <a:custGeom>
              <a:avLst/>
              <a:gdLst>
                <a:gd name="T0" fmla="*/ 68 w 186"/>
                <a:gd name="T1" fmla="*/ 0 h 426"/>
                <a:gd name="T2" fmla="*/ 174 w 186"/>
                <a:gd name="T3" fmla="*/ 128 h 426"/>
                <a:gd name="T4" fmla="*/ 0 w 186"/>
                <a:gd name="T5" fmla="*/ 426 h 426"/>
                <a:gd name="T6" fmla="*/ 6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68" y="0"/>
                  </a:moveTo>
                  <a:cubicBezTo>
                    <a:pt x="68" y="0"/>
                    <a:pt x="162" y="1"/>
                    <a:pt x="174" y="128"/>
                  </a:cubicBezTo>
                  <a:cubicBezTo>
                    <a:pt x="186" y="254"/>
                    <a:pt x="21" y="416"/>
                    <a:pt x="0" y="42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6127" y="264"/>
              <a:ext cx="521" cy="1610"/>
            </a:xfrm>
            <a:custGeom>
              <a:avLst/>
              <a:gdLst>
                <a:gd name="T0" fmla="*/ 19 w 147"/>
                <a:gd name="T1" fmla="*/ 22 h 455"/>
                <a:gd name="T2" fmla="*/ 130 w 147"/>
                <a:gd name="T3" fmla="*/ 141 h 455"/>
                <a:gd name="T4" fmla="*/ 0 w 147"/>
                <a:gd name="T5" fmla="*/ 455 h 455"/>
                <a:gd name="T6" fmla="*/ 19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9" y="22"/>
                  </a:moveTo>
                  <a:cubicBezTo>
                    <a:pt x="19" y="22"/>
                    <a:pt x="113" y="0"/>
                    <a:pt x="130" y="141"/>
                  </a:cubicBezTo>
                  <a:cubicBezTo>
                    <a:pt x="147" y="282"/>
                    <a:pt x="0" y="455"/>
                    <a:pt x="0" y="455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6127" y="313"/>
              <a:ext cx="312" cy="1561"/>
            </a:xfrm>
            <a:custGeom>
              <a:avLst/>
              <a:gdLst>
                <a:gd name="T0" fmla="*/ 0 w 88"/>
                <a:gd name="T1" fmla="*/ 3 h 441"/>
                <a:gd name="T2" fmla="*/ 0 w 88"/>
                <a:gd name="T3" fmla="*/ 441 h 441"/>
                <a:gd name="T4" fmla="*/ 46 w 88"/>
                <a:gd name="T5" fmla="*/ 298 h 441"/>
                <a:gd name="T6" fmla="*/ 49 w 88"/>
                <a:gd name="T7" fmla="*/ 32 h 441"/>
                <a:gd name="T8" fmla="*/ 0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0" y="3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26" y="372"/>
                    <a:pt x="46" y="298"/>
                  </a:cubicBezTo>
                  <a:cubicBezTo>
                    <a:pt x="58" y="252"/>
                    <a:pt x="88" y="131"/>
                    <a:pt x="49" y="32"/>
                  </a:cubicBezTo>
                  <a:cubicBezTo>
                    <a:pt x="41" y="10"/>
                    <a:pt x="24" y="0"/>
                    <a:pt x="0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3"/>
            <p:cNvSpPr>
              <a:spLocks/>
            </p:cNvSpPr>
            <p:nvPr/>
          </p:nvSpPr>
          <p:spPr bwMode="auto">
            <a:xfrm>
              <a:off x="5740" y="1555"/>
              <a:ext cx="773" cy="319"/>
            </a:xfrm>
            <a:custGeom>
              <a:avLst/>
              <a:gdLst>
                <a:gd name="T0" fmla="*/ 0 w 773"/>
                <a:gd name="T1" fmla="*/ 0 h 319"/>
                <a:gd name="T2" fmla="*/ 773 w 773"/>
                <a:gd name="T3" fmla="*/ 0 h 319"/>
                <a:gd name="T4" fmla="*/ 475 w 773"/>
                <a:gd name="T5" fmla="*/ 319 h 319"/>
                <a:gd name="T6" fmla="*/ 294 w 773"/>
                <a:gd name="T7" fmla="*/ 319 h 319"/>
                <a:gd name="T8" fmla="*/ 0 w 77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319">
                  <a:moveTo>
                    <a:pt x="0" y="0"/>
                  </a:moveTo>
                  <a:lnTo>
                    <a:pt x="773" y="0"/>
                  </a:lnTo>
                  <a:lnTo>
                    <a:pt x="475" y="319"/>
                  </a:lnTo>
                  <a:lnTo>
                    <a:pt x="294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6031" y="1870"/>
              <a:ext cx="14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08" y="1870"/>
              <a:ext cx="11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5946" y="1778"/>
              <a:ext cx="358" cy="96"/>
            </a:xfrm>
            <a:custGeom>
              <a:avLst/>
              <a:gdLst>
                <a:gd name="T0" fmla="*/ 0 w 358"/>
                <a:gd name="T1" fmla="*/ 0 h 96"/>
                <a:gd name="T2" fmla="*/ 88 w 358"/>
                <a:gd name="T3" fmla="*/ 96 h 96"/>
                <a:gd name="T4" fmla="*/ 269 w 358"/>
                <a:gd name="T5" fmla="*/ 96 h 96"/>
                <a:gd name="T6" fmla="*/ 358 w 358"/>
                <a:gd name="T7" fmla="*/ 0 h 96"/>
                <a:gd name="T8" fmla="*/ 0 w 35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96">
                  <a:moveTo>
                    <a:pt x="0" y="0"/>
                  </a:moveTo>
                  <a:lnTo>
                    <a:pt x="88" y="96"/>
                  </a:lnTo>
                  <a:lnTo>
                    <a:pt x="269" y="96"/>
                  </a:lnTo>
                  <a:lnTo>
                    <a:pt x="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5995" y="2121"/>
              <a:ext cx="259" cy="216"/>
            </a:xfrm>
            <a:custGeom>
              <a:avLst/>
              <a:gdLst>
                <a:gd name="T0" fmla="*/ 39 w 73"/>
                <a:gd name="T1" fmla="*/ 0 h 61"/>
                <a:gd name="T2" fmla="*/ 39 w 73"/>
                <a:gd name="T3" fmla="*/ 0 h 61"/>
                <a:gd name="T4" fmla="*/ 37 w 73"/>
                <a:gd name="T5" fmla="*/ 0 h 61"/>
                <a:gd name="T6" fmla="*/ 35 w 73"/>
                <a:gd name="T7" fmla="*/ 0 h 61"/>
                <a:gd name="T8" fmla="*/ 35 w 73"/>
                <a:gd name="T9" fmla="*/ 0 h 61"/>
                <a:gd name="T10" fmla="*/ 0 w 73"/>
                <a:gd name="T11" fmla="*/ 1 h 61"/>
                <a:gd name="T12" fmla="*/ 8 w 73"/>
                <a:gd name="T13" fmla="*/ 51 h 61"/>
                <a:gd name="T14" fmla="*/ 23 w 73"/>
                <a:gd name="T15" fmla="*/ 61 h 61"/>
                <a:gd name="T16" fmla="*/ 36 w 73"/>
                <a:gd name="T17" fmla="*/ 61 h 61"/>
                <a:gd name="T18" fmla="*/ 38 w 73"/>
                <a:gd name="T19" fmla="*/ 61 h 61"/>
                <a:gd name="T20" fmla="*/ 51 w 73"/>
                <a:gd name="T21" fmla="*/ 61 h 61"/>
                <a:gd name="T22" fmla="*/ 66 w 73"/>
                <a:gd name="T23" fmla="*/ 51 h 61"/>
                <a:gd name="T24" fmla="*/ 73 w 73"/>
                <a:gd name="T25" fmla="*/ 1 h 61"/>
                <a:gd name="T26" fmla="*/ 39 w 73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1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61"/>
                    <a:pt x="23" y="61"/>
                  </a:cubicBezTo>
                  <a:cubicBezTo>
                    <a:pt x="30" y="61"/>
                    <a:pt x="34" y="61"/>
                    <a:pt x="3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3" y="61"/>
                    <a:pt x="51" y="61"/>
                  </a:cubicBezTo>
                  <a:cubicBezTo>
                    <a:pt x="64" y="61"/>
                    <a:pt x="66" y="51"/>
                    <a:pt x="66" y="5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8"/>
            <p:cNvSpPr>
              <a:spLocks noChangeArrowheads="1"/>
            </p:cNvSpPr>
            <p:nvPr/>
          </p:nvSpPr>
          <p:spPr bwMode="auto">
            <a:xfrm>
              <a:off x="5992" y="2104"/>
              <a:ext cx="269" cy="28"/>
            </a:xfrm>
            <a:prstGeom prst="rect">
              <a:avLst/>
            </a:pr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6020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2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6105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6190" y="2121"/>
              <a:ext cx="43" cy="85"/>
            </a:xfrm>
            <a:custGeom>
              <a:avLst/>
              <a:gdLst>
                <a:gd name="T0" fmla="*/ 9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9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82"/>
          <p:cNvGrpSpPr>
            <a:grpSpLocks noChangeAspect="1"/>
          </p:cNvGrpSpPr>
          <p:nvPr/>
        </p:nvGrpSpPr>
        <p:grpSpPr bwMode="auto">
          <a:xfrm>
            <a:off x="1257877" y="3950687"/>
            <a:ext cx="711200" cy="731838"/>
            <a:chOff x="740" y="2662"/>
            <a:chExt cx="448" cy="461"/>
          </a:xfrm>
        </p:grpSpPr>
        <p:sp>
          <p:nvSpPr>
            <p:cNvPr id="4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740" y="2662"/>
              <a:ext cx="448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721" y="2643"/>
              <a:ext cx="495" cy="494"/>
            </a:xfrm>
            <a:custGeom>
              <a:avLst/>
              <a:gdLst>
                <a:gd name="T0" fmla="*/ 101 w 106"/>
                <a:gd name="T1" fmla="*/ 62 h 106"/>
                <a:gd name="T2" fmla="*/ 62 w 106"/>
                <a:gd name="T3" fmla="*/ 5 h 106"/>
                <a:gd name="T4" fmla="*/ 5 w 106"/>
                <a:gd name="T5" fmla="*/ 44 h 106"/>
                <a:gd name="T6" fmla="*/ 44 w 106"/>
                <a:gd name="T7" fmla="*/ 101 h 106"/>
                <a:gd name="T8" fmla="*/ 101 w 106"/>
                <a:gd name="T9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101" y="62"/>
                  </a:moveTo>
                  <a:cubicBezTo>
                    <a:pt x="106" y="36"/>
                    <a:pt x="88" y="10"/>
                    <a:pt x="62" y="5"/>
                  </a:cubicBezTo>
                  <a:cubicBezTo>
                    <a:pt x="36" y="0"/>
                    <a:pt x="10" y="18"/>
                    <a:pt x="5" y="44"/>
                  </a:cubicBezTo>
                  <a:cubicBezTo>
                    <a:pt x="0" y="70"/>
                    <a:pt x="18" y="96"/>
                    <a:pt x="44" y="101"/>
                  </a:cubicBezTo>
                  <a:cubicBezTo>
                    <a:pt x="70" y="106"/>
                    <a:pt x="96" y="88"/>
                    <a:pt x="101" y="62"/>
                  </a:cubicBezTo>
                  <a:close/>
                </a:path>
              </a:pathLst>
            </a:custGeom>
            <a:solidFill>
              <a:srgbClr val="EFE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86"/>
          <p:cNvGrpSpPr>
            <a:grpSpLocks noChangeAspect="1"/>
          </p:cNvGrpSpPr>
          <p:nvPr/>
        </p:nvGrpSpPr>
        <p:grpSpPr bwMode="auto">
          <a:xfrm>
            <a:off x="2141830" y="3476873"/>
            <a:ext cx="382587" cy="382587"/>
            <a:chOff x="1415" y="2411"/>
            <a:chExt cx="241" cy="241"/>
          </a:xfrm>
        </p:grpSpPr>
        <p:sp>
          <p:nvSpPr>
            <p:cNvPr id="45" name="AutoShape 85"/>
            <p:cNvSpPr>
              <a:spLocks noChangeAspect="1" noChangeArrowheads="1" noTextEdit="1"/>
            </p:cNvSpPr>
            <p:nvPr/>
          </p:nvSpPr>
          <p:spPr bwMode="auto">
            <a:xfrm>
              <a:off x="1415" y="2411"/>
              <a:ext cx="24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7"/>
            <p:cNvSpPr>
              <a:spLocks/>
            </p:cNvSpPr>
            <p:nvPr/>
          </p:nvSpPr>
          <p:spPr bwMode="auto">
            <a:xfrm>
              <a:off x="1403" y="2395"/>
              <a:ext cx="261" cy="265"/>
            </a:xfrm>
            <a:custGeom>
              <a:avLst/>
              <a:gdLst>
                <a:gd name="T0" fmla="*/ 62 w 65"/>
                <a:gd name="T1" fmla="*/ 39 h 66"/>
                <a:gd name="T2" fmla="*/ 38 w 65"/>
                <a:gd name="T3" fmla="*/ 4 h 66"/>
                <a:gd name="T4" fmla="*/ 3 w 65"/>
                <a:gd name="T5" fmla="*/ 28 h 66"/>
                <a:gd name="T6" fmla="*/ 27 w 65"/>
                <a:gd name="T7" fmla="*/ 63 h 66"/>
                <a:gd name="T8" fmla="*/ 62 w 65"/>
                <a:gd name="T9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6">
                  <a:moveTo>
                    <a:pt x="62" y="39"/>
                  </a:moveTo>
                  <a:cubicBezTo>
                    <a:pt x="65" y="23"/>
                    <a:pt x="55" y="7"/>
                    <a:pt x="38" y="4"/>
                  </a:cubicBezTo>
                  <a:cubicBezTo>
                    <a:pt x="22" y="0"/>
                    <a:pt x="6" y="11"/>
                    <a:pt x="3" y="28"/>
                  </a:cubicBezTo>
                  <a:cubicBezTo>
                    <a:pt x="0" y="44"/>
                    <a:pt x="10" y="60"/>
                    <a:pt x="27" y="63"/>
                  </a:cubicBezTo>
                  <a:cubicBezTo>
                    <a:pt x="43" y="66"/>
                    <a:pt x="59" y="56"/>
                    <a:pt x="62" y="39"/>
                  </a:cubicBezTo>
                  <a:close/>
                </a:path>
              </a:pathLst>
            </a:custGeom>
            <a:solidFill>
              <a:srgbClr val="EFE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Group 34"/>
          <p:cNvGrpSpPr>
            <a:grpSpLocks noChangeAspect="1"/>
          </p:cNvGrpSpPr>
          <p:nvPr/>
        </p:nvGrpSpPr>
        <p:grpSpPr bwMode="auto">
          <a:xfrm>
            <a:off x="2299322" y="1800725"/>
            <a:ext cx="1624475" cy="2405701"/>
            <a:chOff x="5442" y="324"/>
            <a:chExt cx="1362" cy="2017"/>
          </a:xfrm>
        </p:grpSpPr>
        <p:sp>
          <p:nvSpPr>
            <p:cNvPr id="48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442" y="324"/>
              <a:ext cx="1362" cy="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5350" y="405"/>
              <a:ext cx="777" cy="1469"/>
            </a:xfrm>
            <a:custGeom>
              <a:avLst/>
              <a:gdLst>
                <a:gd name="T0" fmla="*/ 111 w 219"/>
                <a:gd name="T1" fmla="*/ 0 h 415"/>
                <a:gd name="T2" fmla="*/ 33 w 219"/>
                <a:gd name="T3" fmla="*/ 183 h 415"/>
                <a:gd name="T4" fmla="*/ 219 w 219"/>
                <a:gd name="T5" fmla="*/ 415 h 415"/>
                <a:gd name="T6" fmla="*/ 111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11" y="0"/>
                  </a:moveTo>
                  <a:cubicBezTo>
                    <a:pt x="111" y="0"/>
                    <a:pt x="0" y="36"/>
                    <a:pt x="33" y="183"/>
                  </a:cubicBezTo>
                  <a:cubicBezTo>
                    <a:pt x="65" y="329"/>
                    <a:pt x="219" y="415"/>
                    <a:pt x="219" y="41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5467" y="366"/>
              <a:ext cx="660" cy="1508"/>
            </a:xfrm>
            <a:custGeom>
              <a:avLst/>
              <a:gdLst>
                <a:gd name="T0" fmla="*/ 118 w 186"/>
                <a:gd name="T1" fmla="*/ 0 h 426"/>
                <a:gd name="T2" fmla="*/ 12 w 186"/>
                <a:gd name="T3" fmla="*/ 128 h 426"/>
                <a:gd name="T4" fmla="*/ 186 w 186"/>
                <a:gd name="T5" fmla="*/ 426 h 426"/>
                <a:gd name="T6" fmla="*/ 11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118" y="0"/>
                  </a:moveTo>
                  <a:cubicBezTo>
                    <a:pt x="118" y="0"/>
                    <a:pt x="25" y="1"/>
                    <a:pt x="12" y="128"/>
                  </a:cubicBezTo>
                  <a:cubicBezTo>
                    <a:pt x="0" y="254"/>
                    <a:pt x="165" y="416"/>
                    <a:pt x="186" y="426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5605" y="264"/>
              <a:ext cx="522" cy="1610"/>
            </a:xfrm>
            <a:custGeom>
              <a:avLst/>
              <a:gdLst>
                <a:gd name="T0" fmla="*/ 128 w 147"/>
                <a:gd name="T1" fmla="*/ 22 h 455"/>
                <a:gd name="T2" fmla="*/ 17 w 147"/>
                <a:gd name="T3" fmla="*/ 141 h 455"/>
                <a:gd name="T4" fmla="*/ 147 w 147"/>
                <a:gd name="T5" fmla="*/ 455 h 455"/>
                <a:gd name="T6" fmla="*/ 128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28" y="22"/>
                  </a:moveTo>
                  <a:cubicBezTo>
                    <a:pt x="128" y="22"/>
                    <a:pt x="34" y="0"/>
                    <a:pt x="17" y="141"/>
                  </a:cubicBezTo>
                  <a:cubicBezTo>
                    <a:pt x="0" y="282"/>
                    <a:pt x="147" y="455"/>
                    <a:pt x="147" y="455"/>
                  </a:cubicBezTo>
                  <a:lnTo>
                    <a:pt x="128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5814" y="313"/>
              <a:ext cx="313" cy="1561"/>
            </a:xfrm>
            <a:custGeom>
              <a:avLst/>
              <a:gdLst>
                <a:gd name="T0" fmla="*/ 88 w 88"/>
                <a:gd name="T1" fmla="*/ 3 h 441"/>
                <a:gd name="T2" fmla="*/ 88 w 88"/>
                <a:gd name="T3" fmla="*/ 441 h 441"/>
                <a:gd name="T4" fmla="*/ 42 w 88"/>
                <a:gd name="T5" fmla="*/ 298 h 441"/>
                <a:gd name="T6" fmla="*/ 39 w 88"/>
                <a:gd name="T7" fmla="*/ 32 h 441"/>
                <a:gd name="T8" fmla="*/ 88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88" y="3"/>
                  </a:moveTo>
                  <a:cubicBezTo>
                    <a:pt x="88" y="441"/>
                    <a:pt x="88" y="441"/>
                    <a:pt x="88" y="441"/>
                  </a:cubicBezTo>
                  <a:cubicBezTo>
                    <a:pt x="88" y="441"/>
                    <a:pt x="62" y="372"/>
                    <a:pt x="42" y="298"/>
                  </a:cubicBezTo>
                  <a:cubicBezTo>
                    <a:pt x="30" y="252"/>
                    <a:pt x="0" y="131"/>
                    <a:pt x="39" y="32"/>
                  </a:cubicBezTo>
                  <a:cubicBezTo>
                    <a:pt x="47" y="10"/>
                    <a:pt x="64" y="0"/>
                    <a:pt x="8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6127" y="405"/>
              <a:ext cx="776" cy="1469"/>
            </a:xfrm>
            <a:custGeom>
              <a:avLst/>
              <a:gdLst>
                <a:gd name="T0" fmla="*/ 108 w 219"/>
                <a:gd name="T1" fmla="*/ 0 h 415"/>
                <a:gd name="T2" fmla="*/ 186 w 219"/>
                <a:gd name="T3" fmla="*/ 183 h 415"/>
                <a:gd name="T4" fmla="*/ 0 w 219"/>
                <a:gd name="T5" fmla="*/ 415 h 415"/>
                <a:gd name="T6" fmla="*/ 108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08" y="0"/>
                  </a:moveTo>
                  <a:cubicBezTo>
                    <a:pt x="108" y="0"/>
                    <a:pt x="219" y="36"/>
                    <a:pt x="186" y="183"/>
                  </a:cubicBezTo>
                  <a:cubicBezTo>
                    <a:pt x="154" y="329"/>
                    <a:pt x="0" y="415"/>
                    <a:pt x="0" y="41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6127" y="366"/>
              <a:ext cx="659" cy="1508"/>
            </a:xfrm>
            <a:custGeom>
              <a:avLst/>
              <a:gdLst>
                <a:gd name="T0" fmla="*/ 68 w 186"/>
                <a:gd name="T1" fmla="*/ 0 h 426"/>
                <a:gd name="T2" fmla="*/ 174 w 186"/>
                <a:gd name="T3" fmla="*/ 128 h 426"/>
                <a:gd name="T4" fmla="*/ 0 w 186"/>
                <a:gd name="T5" fmla="*/ 426 h 426"/>
                <a:gd name="T6" fmla="*/ 6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68" y="0"/>
                  </a:moveTo>
                  <a:cubicBezTo>
                    <a:pt x="68" y="0"/>
                    <a:pt x="162" y="1"/>
                    <a:pt x="174" y="128"/>
                  </a:cubicBezTo>
                  <a:cubicBezTo>
                    <a:pt x="186" y="254"/>
                    <a:pt x="21" y="416"/>
                    <a:pt x="0" y="42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6127" y="264"/>
              <a:ext cx="521" cy="1610"/>
            </a:xfrm>
            <a:custGeom>
              <a:avLst/>
              <a:gdLst>
                <a:gd name="T0" fmla="*/ 19 w 147"/>
                <a:gd name="T1" fmla="*/ 22 h 455"/>
                <a:gd name="T2" fmla="*/ 130 w 147"/>
                <a:gd name="T3" fmla="*/ 141 h 455"/>
                <a:gd name="T4" fmla="*/ 0 w 147"/>
                <a:gd name="T5" fmla="*/ 455 h 455"/>
                <a:gd name="T6" fmla="*/ 19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9" y="22"/>
                  </a:moveTo>
                  <a:cubicBezTo>
                    <a:pt x="19" y="22"/>
                    <a:pt x="113" y="0"/>
                    <a:pt x="130" y="141"/>
                  </a:cubicBezTo>
                  <a:cubicBezTo>
                    <a:pt x="147" y="282"/>
                    <a:pt x="0" y="455"/>
                    <a:pt x="0" y="455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6127" y="313"/>
              <a:ext cx="312" cy="1561"/>
            </a:xfrm>
            <a:custGeom>
              <a:avLst/>
              <a:gdLst>
                <a:gd name="T0" fmla="*/ 0 w 88"/>
                <a:gd name="T1" fmla="*/ 3 h 441"/>
                <a:gd name="T2" fmla="*/ 0 w 88"/>
                <a:gd name="T3" fmla="*/ 441 h 441"/>
                <a:gd name="T4" fmla="*/ 46 w 88"/>
                <a:gd name="T5" fmla="*/ 298 h 441"/>
                <a:gd name="T6" fmla="*/ 49 w 88"/>
                <a:gd name="T7" fmla="*/ 32 h 441"/>
                <a:gd name="T8" fmla="*/ 0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0" y="3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26" y="372"/>
                    <a:pt x="46" y="298"/>
                  </a:cubicBezTo>
                  <a:cubicBezTo>
                    <a:pt x="58" y="252"/>
                    <a:pt x="88" y="131"/>
                    <a:pt x="49" y="32"/>
                  </a:cubicBezTo>
                  <a:cubicBezTo>
                    <a:pt x="41" y="10"/>
                    <a:pt x="24" y="0"/>
                    <a:pt x="0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5740" y="1555"/>
              <a:ext cx="773" cy="319"/>
            </a:xfrm>
            <a:custGeom>
              <a:avLst/>
              <a:gdLst>
                <a:gd name="T0" fmla="*/ 0 w 773"/>
                <a:gd name="T1" fmla="*/ 0 h 319"/>
                <a:gd name="T2" fmla="*/ 773 w 773"/>
                <a:gd name="T3" fmla="*/ 0 h 319"/>
                <a:gd name="T4" fmla="*/ 475 w 773"/>
                <a:gd name="T5" fmla="*/ 319 h 319"/>
                <a:gd name="T6" fmla="*/ 294 w 773"/>
                <a:gd name="T7" fmla="*/ 319 h 319"/>
                <a:gd name="T8" fmla="*/ 0 w 77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319">
                  <a:moveTo>
                    <a:pt x="0" y="0"/>
                  </a:moveTo>
                  <a:lnTo>
                    <a:pt x="773" y="0"/>
                  </a:lnTo>
                  <a:lnTo>
                    <a:pt x="475" y="319"/>
                  </a:lnTo>
                  <a:lnTo>
                    <a:pt x="294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44"/>
            <p:cNvSpPr>
              <a:spLocks noChangeArrowheads="1"/>
            </p:cNvSpPr>
            <p:nvPr/>
          </p:nvSpPr>
          <p:spPr bwMode="auto">
            <a:xfrm>
              <a:off x="6031" y="1870"/>
              <a:ext cx="14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45"/>
            <p:cNvSpPr>
              <a:spLocks noChangeArrowheads="1"/>
            </p:cNvSpPr>
            <p:nvPr/>
          </p:nvSpPr>
          <p:spPr bwMode="auto">
            <a:xfrm>
              <a:off x="6208" y="1870"/>
              <a:ext cx="11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5946" y="1778"/>
              <a:ext cx="358" cy="96"/>
            </a:xfrm>
            <a:custGeom>
              <a:avLst/>
              <a:gdLst>
                <a:gd name="T0" fmla="*/ 0 w 358"/>
                <a:gd name="T1" fmla="*/ 0 h 96"/>
                <a:gd name="T2" fmla="*/ 88 w 358"/>
                <a:gd name="T3" fmla="*/ 96 h 96"/>
                <a:gd name="T4" fmla="*/ 269 w 358"/>
                <a:gd name="T5" fmla="*/ 96 h 96"/>
                <a:gd name="T6" fmla="*/ 358 w 358"/>
                <a:gd name="T7" fmla="*/ 0 h 96"/>
                <a:gd name="T8" fmla="*/ 0 w 35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96">
                  <a:moveTo>
                    <a:pt x="0" y="0"/>
                  </a:moveTo>
                  <a:lnTo>
                    <a:pt x="88" y="96"/>
                  </a:lnTo>
                  <a:lnTo>
                    <a:pt x="269" y="96"/>
                  </a:lnTo>
                  <a:lnTo>
                    <a:pt x="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5995" y="2121"/>
              <a:ext cx="259" cy="216"/>
            </a:xfrm>
            <a:custGeom>
              <a:avLst/>
              <a:gdLst>
                <a:gd name="T0" fmla="*/ 39 w 73"/>
                <a:gd name="T1" fmla="*/ 0 h 61"/>
                <a:gd name="T2" fmla="*/ 39 w 73"/>
                <a:gd name="T3" fmla="*/ 0 h 61"/>
                <a:gd name="T4" fmla="*/ 37 w 73"/>
                <a:gd name="T5" fmla="*/ 0 h 61"/>
                <a:gd name="T6" fmla="*/ 35 w 73"/>
                <a:gd name="T7" fmla="*/ 0 h 61"/>
                <a:gd name="T8" fmla="*/ 35 w 73"/>
                <a:gd name="T9" fmla="*/ 0 h 61"/>
                <a:gd name="T10" fmla="*/ 0 w 73"/>
                <a:gd name="T11" fmla="*/ 1 h 61"/>
                <a:gd name="T12" fmla="*/ 8 w 73"/>
                <a:gd name="T13" fmla="*/ 51 h 61"/>
                <a:gd name="T14" fmla="*/ 23 w 73"/>
                <a:gd name="T15" fmla="*/ 61 h 61"/>
                <a:gd name="T16" fmla="*/ 36 w 73"/>
                <a:gd name="T17" fmla="*/ 61 h 61"/>
                <a:gd name="T18" fmla="*/ 38 w 73"/>
                <a:gd name="T19" fmla="*/ 61 h 61"/>
                <a:gd name="T20" fmla="*/ 51 w 73"/>
                <a:gd name="T21" fmla="*/ 61 h 61"/>
                <a:gd name="T22" fmla="*/ 66 w 73"/>
                <a:gd name="T23" fmla="*/ 51 h 61"/>
                <a:gd name="T24" fmla="*/ 73 w 73"/>
                <a:gd name="T25" fmla="*/ 1 h 61"/>
                <a:gd name="T26" fmla="*/ 39 w 73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1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61"/>
                    <a:pt x="23" y="61"/>
                  </a:cubicBezTo>
                  <a:cubicBezTo>
                    <a:pt x="30" y="61"/>
                    <a:pt x="34" y="61"/>
                    <a:pt x="3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3" y="61"/>
                    <a:pt x="51" y="61"/>
                  </a:cubicBezTo>
                  <a:cubicBezTo>
                    <a:pt x="64" y="61"/>
                    <a:pt x="66" y="51"/>
                    <a:pt x="66" y="5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5992" y="2104"/>
              <a:ext cx="269" cy="28"/>
            </a:xfrm>
            <a:prstGeom prst="rect">
              <a:avLst/>
            </a:pr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9"/>
            <p:cNvSpPr>
              <a:spLocks/>
            </p:cNvSpPr>
            <p:nvPr/>
          </p:nvSpPr>
          <p:spPr bwMode="auto">
            <a:xfrm>
              <a:off x="6020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2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0"/>
            <p:cNvSpPr>
              <a:spLocks/>
            </p:cNvSpPr>
            <p:nvPr/>
          </p:nvSpPr>
          <p:spPr bwMode="auto">
            <a:xfrm>
              <a:off x="6105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6190" y="2121"/>
              <a:ext cx="43" cy="85"/>
            </a:xfrm>
            <a:custGeom>
              <a:avLst/>
              <a:gdLst>
                <a:gd name="T0" fmla="*/ 9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9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06756" y="4797533"/>
            <a:ext cx="558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 Cloud</a:t>
            </a:r>
            <a:r>
              <a:rPr lang="zh-CN" altLang="en-US" sz="40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服务路由</a:t>
            </a:r>
            <a:endParaRPr lang="en-GB" sz="40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9768" y="5529059"/>
            <a:ext cx="9952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业务数据全球路由、读写分离、降级、限流、灰度、AB、金丝雀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等功能</a:t>
            </a:r>
            <a:endParaRPr lang="en-GB" sz="14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https://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github.com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charlesvhe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/spring-cloud-practice</a:t>
            </a:r>
          </a:p>
        </p:txBody>
      </p:sp>
    </p:spTree>
    <p:extLst>
      <p:ext uri="{BB962C8B-B14F-4D97-AF65-F5344CB8AC3E}">
        <p14:creationId xmlns:p14="http://schemas.microsoft.com/office/powerpoint/2010/main" val="28769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填坑之路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开源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回馈社区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跨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DC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Eureka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数据同步超时问题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K8S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随机端口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443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结尾强制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https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Zuul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配置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Service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Name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大小写问题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Zuul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文件上传乱码问题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SpringMVC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不支持继承接口注解问题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。。。。。。</a:t>
              </a:r>
              <a:endPara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70" y="1326144"/>
            <a:ext cx="7189595" cy="2357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1"/>
          <a:stretch/>
        </p:blipFill>
        <p:spPr>
          <a:xfrm>
            <a:off x="4257370" y="3733225"/>
            <a:ext cx="5974650" cy="24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45"/>
          <p:cNvGrpSpPr/>
          <p:nvPr/>
        </p:nvGrpSpPr>
        <p:grpSpPr>
          <a:xfrm>
            <a:off x="114548" y="313214"/>
            <a:ext cx="7464085" cy="6431390"/>
            <a:chOff x="4296797" y="313214"/>
            <a:chExt cx="7464085" cy="643139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294032" y="648604"/>
              <a:ext cx="1466850" cy="885825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968594" y="1678892"/>
              <a:ext cx="1031875" cy="2243138"/>
            </a:xfrm>
            <a:custGeom>
              <a:avLst/>
              <a:gdLst>
                <a:gd name="T0" fmla="*/ 44 w 57"/>
                <a:gd name="T1" fmla="*/ 56 h 124"/>
                <a:gd name="T2" fmla="*/ 36 w 57"/>
                <a:gd name="T3" fmla="*/ 65 h 124"/>
                <a:gd name="T4" fmla="*/ 38 w 57"/>
                <a:gd name="T5" fmla="*/ 70 h 124"/>
                <a:gd name="T6" fmla="*/ 29 w 57"/>
                <a:gd name="T7" fmla="*/ 80 h 124"/>
                <a:gd name="T8" fmla="*/ 29 w 57"/>
                <a:gd name="T9" fmla="*/ 58 h 124"/>
                <a:gd name="T10" fmla="*/ 57 w 57"/>
                <a:gd name="T11" fmla="*/ 29 h 124"/>
                <a:gd name="T12" fmla="*/ 28 w 57"/>
                <a:gd name="T13" fmla="*/ 0 h 124"/>
                <a:gd name="T14" fmla="*/ 0 w 57"/>
                <a:gd name="T15" fmla="*/ 29 h 124"/>
                <a:gd name="T16" fmla="*/ 27 w 57"/>
                <a:gd name="T17" fmla="*/ 58 h 124"/>
                <a:gd name="T18" fmla="*/ 27 w 57"/>
                <a:gd name="T19" fmla="*/ 124 h 124"/>
                <a:gd name="T20" fmla="*/ 29 w 57"/>
                <a:gd name="T21" fmla="*/ 124 h 124"/>
                <a:gd name="T22" fmla="*/ 29 w 57"/>
                <a:gd name="T23" fmla="*/ 82 h 124"/>
                <a:gd name="T24" fmla="*/ 39 w 57"/>
                <a:gd name="T25" fmla="*/ 71 h 124"/>
                <a:gd name="T26" fmla="*/ 44 w 57"/>
                <a:gd name="T27" fmla="*/ 73 h 124"/>
                <a:gd name="T28" fmla="*/ 53 w 57"/>
                <a:gd name="T29" fmla="*/ 65 h 124"/>
                <a:gd name="T30" fmla="*/ 44 w 57"/>
                <a:gd name="T3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124">
                  <a:moveTo>
                    <a:pt x="44" y="56"/>
                  </a:moveTo>
                  <a:cubicBezTo>
                    <a:pt x="39" y="56"/>
                    <a:pt x="36" y="60"/>
                    <a:pt x="36" y="65"/>
                  </a:cubicBezTo>
                  <a:cubicBezTo>
                    <a:pt x="36" y="67"/>
                    <a:pt x="36" y="69"/>
                    <a:pt x="38" y="7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44" y="58"/>
                    <a:pt x="57" y="45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2" y="57"/>
                    <a:pt x="27" y="58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0" y="73"/>
                    <a:pt x="42" y="73"/>
                    <a:pt x="44" y="73"/>
                  </a:cubicBezTo>
                  <a:cubicBezTo>
                    <a:pt x="49" y="73"/>
                    <a:pt x="53" y="70"/>
                    <a:pt x="53" y="65"/>
                  </a:cubicBezTo>
                  <a:cubicBezTo>
                    <a:pt x="53" y="60"/>
                    <a:pt x="49" y="56"/>
                    <a:pt x="44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824132" y="4755467"/>
              <a:ext cx="271463" cy="1682750"/>
            </a:xfrm>
            <a:custGeom>
              <a:avLst/>
              <a:gdLst>
                <a:gd name="T0" fmla="*/ 15 w 15"/>
                <a:gd name="T1" fmla="*/ 86 h 93"/>
                <a:gd name="T2" fmla="*/ 8 w 15"/>
                <a:gd name="T3" fmla="*/ 93 h 93"/>
                <a:gd name="T4" fmla="*/ 0 w 15"/>
                <a:gd name="T5" fmla="*/ 86 h 93"/>
                <a:gd name="T6" fmla="*/ 0 w 15"/>
                <a:gd name="T7" fmla="*/ 7 h 93"/>
                <a:gd name="T8" fmla="*/ 8 w 15"/>
                <a:gd name="T9" fmla="*/ 0 h 93"/>
                <a:gd name="T10" fmla="*/ 15 w 15"/>
                <a:gd name="T11" fmla="*/ 7 h 93"/>
                <a:gd name="T12" fmla="*/ 15 w 15"/>
                <a:gd name="T13" fmla="*/ 8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3">
                  <a:moveTo>
                    <a:pt x="15" y="86"/>
                  </a:moveTo>
                  <a:cubicBezTo>
                    <a:pt x="15" y="90"/>
                    <a:pt x="12" y="93"/>
                    <a:pt x="8" y="93"/>
                  </a:cubicBezTo>
                  <a:cubicBezTo>
                    <a:pt x="4" y="93"/>
                    <a:pt x="0" y="90"/>
                    <a:pt x="0" y="8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768069" y="4826904"/>
              <a:ext cx="307975" cy="1917700"/>
            </a:xfrm>
            <a:custGeom>
              <a:avLst/>
              <a:gdLst>
                <a:gd name="T0" fmla="*/ 17 w 17"/>
                <a:gd name="T1" fmla="*/ 98 h 106"/>
                <a:gd name="T2" fmla="*/ 9 w 17"/>
                <a:gd name="T3" fmla="*/ 106 h 106"/>
                <a:gd name="T4" fmla="*/ 0 w 17"/>
                <a:gd name="T5" fmla="*/ 98 h 106"/>
                <a:gd name="T6" fmla="*/ 0 w 17"/>
                <a:gd name="T7" fmla="*/ 8 h 106"/>
                <a:gd name="T8" fmla="*/ 9 w 17"/>
                <a:gd name="T9" fmla="*/ 0 h 106"/>
                <a:gd name="T10" fmla="*/ 17 w 17"/>
                <a:gd name="T11" fmla="*/ 8 h 106"/>
                <a:gd name="T12" fmla="*/ 17 w 17"/>
                <a:gd name="T1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98"/>
                  </a:moveTo>
                  <a:cubicBezTo>
                    <a:pt x="17" y="103"/>
                    <a:pt x="13" y="106"/>
                    <a:pt x="9" y="106"/>
                  </a:cubicBezTo>
                  <a:cubicBezTo>
                    <a:pt x="4" y="106"/>
                    <a:pt x="0" y="103"/>
                    <a:pt x="0" y="9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57019" y="5007879"/>
              <a:ext cx="144463" cy="941388"/>
            </a:xfrm>
            <a:custGeom>
              <a:avLst/>
              <a:gdLst>
                <a:gd name="T0" fmla="*/ 8 w 8"/>
                <a:gd name="T1" fmla="*/ 48 h 52"/>
                <a:gd name="T2" fmla="*/ 4 w 8"/>
                <a:gd name="T3" fmla="*/ 52 h 52"/>
                <a:gd name="T4" fmla="*/ 0 w 8"/>
                <a:gd name="T5" fmla="*/ 48 h 52"/>
                <a:gd name="T6" fmla="*/ 0 w 8"/>
                <a:gd name="T7" fmla="*/ 4 h 52"/>
                <a:gd name="T8" fmla="*/ 4 w 8"/>
                <a:gd name="T9" fmla="*/ 0 h 52"/>
                <a:gd name="T10" fmla="*/ 8 w 8"/>
                <a:gd name="T11" fmla="*/ 4 h 52"/>
                <a:gd name="T12" fmla="*/ 8 w 8"/>
                <a:gd name="T1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8" y="48"/>
                  </a:moveTo>
                  <a:cubicBezTo>
                    <a:pt x="8" y="50"/>
                    <a:pt x="6" y="52"/>
                    <a:pt x="4" y="52"/>
                  </a:cubicBezTo>
                  <a:cubicBezTo>
                    <a:pt x="1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8" y="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971144" y="2475817"/>
              <a:ext cx="669925" cy="1465263"/>
            </a:xfrm>
            <a:custGeom>
              <a:avLst/>
              <a:gdLst>
                <a:gd name="T0" fmla="*/ 29 w 37"/>
                <a:gd name="T1" fmla="*/ 36 h 81"/>
                <a:gd name="T2" fmla="*/ 23 w 37"/>
                <a:gd name="T3" fmla="*/ 42 h 81"/>
                <a:gd name="T4" fmla="*/ 24 w 37"/>
                <a:gd name="T5" fmla="*/ 45 h 81"/>
                <a:gd name="T6" fmla="*/ 18 w 37"/>
                <a:gd name="T7" fmla="*/ 52 h 81"/>
                <a:gd name="T8" fmla="*/ 18 w 37"/>
                <a:gd name="T9" fmla="*/ 37 h 81"/>
                <a:gd name="T10" fmla="*/ 37 w 37"/>
                <a:gd name="T11" fmla="*/ 19 h 81"/>
                <a:gd name="T12" fmla="*/ 18 w 37"/>
                <a:gd name="T13" fmla="*/ 0 h 81"/>
                <a:gd name="T14" fmla="*/ 0 w 37"/>
                <a:gd name="T15" fmla="*/ 19 h 81"/>
                <a:gd name="T16" fmla="*/ 17 w 37"/>
                <a:gd name="T17" fmla="*/ 37 h 81"/>
                <a:gd name="T18" fmla="*/ 17 w 37"/>
                <a:gd name="T19" fmla="*/ 81 h 81"/>
                <a:gd name="T20" fmla="*/ 18 w 37"/>
                <a:gd name="T21" fmla="*/ 81 h 81"/>
                <a:gd name="T22" fmla="*/ 18 w 37"/>
                <a:gd name="T23" fmla="*/ 53 h 81"/>
                <a:gd name="T24" fmla="*/ 25 w 37"/>
                <a:gd name="T25" fmla="*/ 46 h 81"/>
                <a:gd name="T26" fmla="*/ 29 w 37"/>
                <a:gd name="T27" fmla="*/ 47 h 81"/>
                <a:gd name="T28" fmla="*/ 34 w 37"/>
                <a:gd name="T29" fmla="*/ 42 h 81"/>
                <a:gd name="T30" fmla="*/ 29 w 37"/>
                <a:gd name="T31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81">
                  <a:moveTo>
                    <a:pt x="29" y="36"/>
                  </a:moveTo>
                  <a:cubicBezTo>
                    <a:pt x="26" y="36"/>
                    <a:pt x="23" y="39"/>
                    <a:pt x="23" y="42"/>
                  </a:cubicBezTo>
                  <a:cubicBezTo>
                    <a:pt x="23" y="43"/>
                    <a:pt x="23" y="44"/>
                    <a:pt x="24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7" y="37"/>
                    <a:pt x="17" y="37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2" y="47"/>
                    <a:pt x="34" y="45"/>
                    <a:pt x="34" y="42"/>
                  </a:cubicBezTo>
                  <a:cubicBezTo>
                    <a:pt x="34" y="39"/>
                    <a:pt x="32" y="36"/>
                    <a:pt x="29" y="3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close/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close/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close/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close/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close/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close/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close/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close/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close/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close/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close/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close/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close/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close/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close/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close/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close/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close/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close/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close/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close/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close/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close/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close/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close/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close/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close/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close/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close/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close/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close/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close/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close/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close/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close/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close/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close/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close/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close/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close/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close/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close/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close/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close/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close/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close/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close/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close/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close/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close/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close/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close/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close/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close/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close/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close/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close/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close/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close/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close/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496607" y="3415617"/>
              <a:ext cx="1574800" cy="471488"/>
            </a:xfrm>
            <a:custGeom>
              <a:avLst/>
              <a:gdLst>
                <a:gd name="T0" fmla="*/ 0 w 87"/>
                <a:gd name="T1" fmla="*/ 23 h 26"/>
                <a:gd name="T2" fmla="*/ 24 w 87"/>
                <a:gd name="T3" fmla="*/ 0 h 26"/>
                <a:gd name="T4" fmla="*/ 43 w 87"/>
                <a:gd name="T5" fmla="*/ 11 h 26"/>
                <a:gd name="T6" fmla="*/ 53 w 87"/>
                <a:gd name="T7" fmla="*/ 8 h 26"/>
                <a:gd name="T8" fmla="*/ 68 w 87"/>
                <a:gd name="T9" fmla="*/ 16 h 26"/>
                <a:gd name="T10" fmla="*/ 74 w 87"/>
                <a:gd name="T11" fmla="*/ 14 h 26"/>
                <a:gd name="T12" fmla="*/ 87 w 87"/>
                <a:gd name="T13" fmla="*/ 26 h 26"/>
                <a:gd name="T14" fmla="*/ 0 w 87"/>
                <a:gd name="T15" fmla="*/ 26 h 26"/>
                <a:gd name="T16" fmla="*/ 0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0" y="23"/>
                  </a:moveTo>
                  <a:cubicBezTo>
                    <a:pt x="0" y="11"/>
                    <a:pt x="11" y="0"/>
                    <a:pt x="24" y="0"/>
                  </a:cubicBezTo>
                  <a:cubicBezTo>
                    <a:pt x="32" y="0"/>
                    <a:pt x="39" y="4"/>
                    <a:pt x="43" y="11"/>
                  </a:cubicBezTo>
                  <a:cubicBezTo>
                    <a:pt x="46" y="9"/>
                    <a:pt x="49" y="8"/>
                    <a:pt x="53" y="8"/>
                  </a:cubicBezTo>
                  <a:cubicBezTo>
                    <a:pt x="59" y="8"/>
                    <a:pt x="65" y="11"/>
                    <a:pt x="68" y="16"/>
                  </a:cubicBezTo>
                  <a:cubicBezTo>
                    <a:pt x="69" y="15"/>
                    <a:pt x="72" y="14"/>
                    <a:pt x="74" y="14"/>
                  </a:cubicBezTo>
                  <a:cubicBezTo>
                    <a:pt x="81" y="14"/>
                    <a:pt x="86" y="19"/>
                    <a:pt x="8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8701769" y="3561667"/>
              <a:ext cx="1103313" cy="325438"/>
            </a:xfrm>
            <a:custGeom>
              <a:avLst/>
              <a:gdLst>
                <a:gd name="T0" fmla="*/ 0 w 61"/>
                <a:gd name="T1" fmla="*/ 16 h 18"/>
                <a:gd name="T2" fmla="*/ 16 w 61"/>
                <a:gd name="T3" fmla="*/ 0 h 18"/>
                <a:gd name="T4" fmla="*/ 30 w 61"/>
                <a:gd name="T5" fmla="*/ 7 h 18"/>
                <a:gd name="T6" fmla="*/ 37 w 61"/>
                <a:gd name="T7" fmla="*/ 5 h 18"/>
                <a:gd name="T8" fmla="*/ 47 w 61"/>
                <a:gd name="T9" fmla="*/ 11 h 18"/>
                <a:gd name="T10" fmla="*/ 52 w 61"/>
                <a:gd name="T11" fmla="*/ 10 h 18"/>
                <a:gd name="T12" fmla="*/ 61 w 61"/>
                <a:gd name="T13" fmla="*/ 18 h 18"/>
                <a:gd name="T14" fmla="*/ 0 w 61"/>
                <a:gd name="T15" fmla="*/ 18 h 18"/>
                <a:gd name="T16" fmla="*/ 0 w 61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8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2" y="0"/>
                    <a:pt x="27" y="3"/>
                    <a:pt x="30" y="7"/>
                  </a:cubicBezTo>
                  <a:cubicBezTo>
                    <a:pt x="32" y="6"/>
                    <a:pt x="34" y="5"/>
                    <a:pt x="37" y="5"/>
                  </a:cubicBezTo>
                  <a:cubicBezTo>
                    <a:pt x="41" y="5"/>
                    <a:pt x="45" y="8"/>
                    <a:pt x="47" y="11"/>
                  </a:cubicBezTo>
                  <a:cubicBezTo>
                    <a:pt x="49" y="10"/>
                    <a:pt x="50" y="10"/>
                    <a:pt x="52" y="10"/>
                  </a:cubicBezTo>
                  <a:cubicBezTo>
                    <a:pt x="57" y="10"/>
                    <a:pt x="60" y="13"/>
                    <a:pt x="6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  <a:close/>
                </a:path>
              </a:pathLst>
            </a:cu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9027207" y="3415617"/>
              <a:ext cx="1574800" cy="471488"/>
            </a:xfrm>
            <a:custGeom>
              <a:avLst/>
              <a:gdLst>
                <a:gd name="T0" fmla="*/ 87 w 87"/>
                <a:gd name="T1" fmla="*/ 23 h 26"/>
                <a:gd name="T2" fmla="*/ 63 w 87"/>
                <a:gd name="T3" fmla="*/ 0 h 26"/>
                <a:gd name="T4" fmla="*/ 44 w 87"/>
                <a:gd name="T5" fmla="*/ 11 h 26"/>
                <a:gd name="T6" fmla="*/ 34 w 87"/>
                <a:gd name="T7" fmla="*/ 8 h 26"/>
                <a:gd name="T8" fmla="*/ 19 w 87"/>
                <a:gd name="T9" fmla="*/ 16 h 26"/>
                <a:gd name="T10" fmla="*/ 13 w 87"/>
                <a:gd name="T11" fmla="*/ 14 h 26"/>
                <a:gd name="T12" fmla="*/ 0 w 87"/>
                <a:gd name="T13" fmla="*/ 26 h 26"/>
                <a:gd name="T14" fmla="*/ 87 w 87"/>
                <a:gd name="T15" fmla="*/ 26 h 26"/>
                <a:gd name="T16" fmla="*/ 87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87" y="23"/>
                  </a:moveTo>
                  <a:cubicBezTo>
                    <a:pt x="87" y="11"/>
                    <a:pt x="76" y="0"/>
                    <a:pt x="63" y="0"/>
                  </a:cubicBezTo>
                  <a:cubicBezTo>
                    <a:pt x="55" y="0"/>
                    <a:pt x="48" y="4"/>
                    <a:pt x="44" y="11"/>
                  </a:cubicBezTo>
                  <a:cubicBezTo>
                    <a:pt x="41" y="9"/>
                    <a:pt x="38" y="8"/>
                    <a:pt x="34" y="8"/>
                  </a:cubicBezTo>
                  <a:cubicBezTo>
                    <a:pt x="28" y="8"/>
                    <a:pt x="22" y="11"/>
                    <a:pt x="19" y="16"/>
                  </a:cubicBezTo>
                  <a:cubicBezTo>
                    <a:pt x="17" y="15"/>
                    <a:pt x="15" y="14"/>
                    <a:pt x="13" y="14"/>
                  </a:cubicBezTo>
                  <a:cubicBezTo>
                    <a:pt x="6" y="14"/>
                    <a:pt x="1" y="19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7" y="24"/>
                    <a:pt x="8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6853919" y="3561667"/>
              <a:ext cx="544513" cy="325438"/>
            </a:xfrm>
            <a:custGeom>
              <a:avLst/>
              <a:gdLst>
                <a:gd name="T0" fmla="*/ 13 w 30"/>
                <a:gd name="T1" fmla="*/ 0 h 18"/>
                <a:gd name="T2" fmla="*/ 0 w 30"/>
                <a:gd name="T3" fmla="*/ 6 h 18"/>
                <a:gd name="T4" fmla="*/ 12 w 30"/>
                <a:gd name="T5" fmla="*/ 18 h 18"/>
                <a:gd name="T6" fmla="*/ 30 w 30"/>
                <a:gd name="T7" fmla="*/ 18 h 18"/>
                <a:gd name="T8" fmla="*/ 30 w 30"/>
                <a:gd name="T9" fmla="*/ 16 h 18"/>
                <a:gd name="T10" fmla="*/ 13 w 3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13" y="0"/>
                  </a:moveTo>
                  <a:cubicBezTo>
                    <a:pt x="8" y="0"/>
                    <a:pt x="3" y="2"/>
                    <a:pt x="0" y="6"/>
                  </a:cubicBezTo>
                  <a:cubicBezTo>
                    <a:pt x="6" y="7"/>
                    <a:pt x="11" y="12"/>
                    <a:pt x="1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7"/>
                    <a:pt x="22" y="0"/>
                    <a:pt x="13" y="0"/>
                  </a:cubicBezTo>
                </a:path>
              </a:pathLst>
            </a:custGeom>
            <a:solidFill>
              <a:srgbClr val="AD4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6691994" y="3652154"/>
              <a:ext cx="127000" cy="53975"/>
            </a:xfrm>
            <a:custGeom>
              <a:avLst/>
              <a:gdLst>
                <a:gd name="T0" fmla="*/ 2 w 7"/>
                <a:gd name="T1" fmla="*/ 0 h 3"/>
                <a:gd name="T2" fmla="*/ 0 w 7"/>
                <a:gd name="T3" fmla="*/ 0 h 3"/>
                <a:gd name="T4" fmla="*/ 2 w 7"/>
                <a:gd name="T5" fmla="*/ 3 h 3"/>
                <a:gd name="T6" fmla="*/ 7 w 7"/>
                <a:gd name="T7" fmla="*/ 1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3" y="2"/>
                    <a:pt x="5" y="1"/>
                    <a:pt x="7" y="1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009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6293532" y="3652154"/>
              <a:ext cx="777875" cy="234950"/>
            </a:xfrm>
            <a:custGeom>
              <a:avLst/>
              <a:gdLst>
                <a:gd name="T0" fmla="*/ 22 w 43"/>
                <a:gd name="T1" fmla="*/ 0 h 13"/>
                <a:gd name="T2" fmla="*/ 14 w 43"/>
                <a:gd name="T3" fmla="*/ 6 h 13"/>
                <a:gd name="T4" fmla="*/ 9 w 43"/>
                <a:gd name="T5" fmla="*/ 5 h 13"/>
                <a:gd name="T6" fmla="*/ 0 w 43"/>
                <a:gd name="T7" fmla="*/ 13 h 13"/>
                <a:gd name="T8" fmla="*/ 43 w 43"/>
                <a:gd name="T9" fmla="*/ 13 h 13"/>
                <a:gd name="T10" fmla="*/ 31 w 43"/>
                <a:gd name="T11" fmla="*/ 1 h 13"/>
                <a:gd name="T12" fmla="*/ 31 w 43"/>
                <a:gd name="T13" fmla="*/ 2 h 13"/>
                <a:gd name="T14" fmla="*/ 29 w 43"/>
                <a:gd name="T15" fmla="*/ 1 h 13"/>
                <a:gd name="T16" fmla="*/ 24 w 43"/>
                <a:gd name="T17" fmla="*/ 3 h 13"/>
                <a:gd name="T18" fmla="*/ 22 w 4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">
                  <a:moveTo>
                    <a:pt x="22" y="0"/>
                  </a:moveTo>
                  <a:cubicBezTo>
                    <a:pt x="18" y="1"/>
                    <a:pt x="15" y="3"/>
                    <a:pt x="14" y="6"/>
                  </a:cubicBezTo>
                  <a:cubicBezTo>
                    <a:pt x="12" y="5"/>
                    <a:pt x="11" y="5"/>
                    <a:pt x="9" y="5"/>
                  </a:cubicBezTo>
                  <a:cubicBezTo>
                    <a:pt x="4" y="5"/>
                    <a:pt x="0" y="8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7"/>
                    <a:pt x="37" y="2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29" y="1"/>
                  </a:cubicBezTo>
                  <a:cubicBezTo>
                    <a:pt x="27" y="1"/>
                    <a:pt x="25" y="2"/>
                    <a:pt x="24" y="3"/>
                  </a:cubicBezTo>
                  <a:cubicBezTo>
                    <a:pt x="23" y="2"/>
                    <a:pt x="22" y="1"/>
                    <a:pt x="2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7506382" y="3633104"/>
              <a:ext cx="560388" cy="254000"/>
            </a:xfrm>
            <a:custGeom>
              <a:avLst/>
              <a:gdLst>
                <a:gd name="T0" fmla="*/ 15 w 31"/>
                <a:gd name="T1" fmla="*/ 0 h 14"/>
                <a:gd name="T2" fmla="*/ 31 w 31"/>
                <a:gd name="T3" fmla="*/ 14 h 14"/>
                <a:gd name="T4" fmla="*/ 0 w 31"/>
                <a:gd name="T5" fmla="*/ 14 h 14"/>
                <a:gd name="T6" fmla="*/ 15 w 31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4">
                  <a:moveTo>
                    <a:pt x="15" y="0"/>
                  </a:moveTo>
                  <a:cubicBezTo>
                    <a:pt x="23" y="0"/>
                    <a:pt x="30" y="6"/>
                    <a:pt x="3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6CB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249332" y="2710767"/>
              <a:ext cx="650875" cy="633413"/>
            </a:xfrm>
            <a:custGeom>
              <a:avLst/>
              <a:gdLst>
                <a:gd name="T0" fmla="*/ 0 w 36"/>
                <a:gd name="T1" fmla="*/ 18 h 35"/>
                <a:gd name="T2" fmla="*/ 3 w 36"/>
                <a:gd name="T3" fmla="*/ 13 h 35"/>
                <a:gd name="T4" fmla="*/ 3 w 36"/>
                <a:gd name="T5" fmla="*/ 11 h 35"/>
                <a:gd name="T6" fmla="*/ 10 w 36"/>
                <a:gd name="T7" fmla="*/ 4 h 35"/>
                <a:gd name="T8" fmla="*/ 14 w 36"/>
                <a:gd name="T9" fmla="*/ 5 h 35"/>
                <a:gd name="T10" fmla="*/ 16 w 36"/>
                <a:gd name="T11" fmla="*/ 4 h 35"/>
                <a:gd name="T12" fmla="*/ 21 w 36"/>
                <a:gd name="T13" fmla="*/ 0 h 35"/>
                <a:gd name="T14" fmla="*/ 26 w 36"/>
                <a:gd name="T15" fmla="*/ 6 h 35"/>
                <a:gd name="T16" fmla="*/ 26 w 36"/>
                <a:gd name="T17" fmla="*/ 6 h 35"/>
                <a:gd name="T18" fmla="*/ 30 w 36"/>
                <a:gd name="T19" fmla="*/ 10 h 35"/>
                <a:gd name="T20" fmla="*/ 29 w 36"/>
                <a:gd name="T21" fmla="*/ 12 h 35"/>
                <a:gd name="T22" fmla="*/ 29 w 36"/>
                <a:gd name="T23" fmla="*/ 13 h 35"/>
                <a:gd name="T24" fmla="*/ 36 w 36"/>
                <a:gd name="T25" fmla="*/ 20 h 35"/>
                <a:gd name="T26" fmla="*/ 32 w 36"/>
                <a:gd name="T27" fmla="*/ 26 h 35"/>
                <a:gd name="T28" fmla="*/ 32 w 36"/>
                <a:gd name="T29" fmla="*/ 28 h 35"/>
                <a:gd name="T30" fmla="*/ 28 w 36"/>
                <a:gd name="T31" fmla="*/ 32 h 35"/>
                <a:gd name="T32" fmla="*/ 26 w 36"/>
                <a:gd name="T33" fmla="*/ 31 h 35"/>
                <a:gd name="T34" fmla="*/ 17 w 36"/>
                <a:gd name="T35" fmla="*/ 35 h 35"/>
                <a:gd name="T36" fmla="*/ 4 w 36"/>
                <a:gd name="T37" fmla="*/ 23 h 35"/>
                <a:gd name="T38" fmla="*/ 0 w 36"/>
                <a:gd name="T3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5">
                  <a:moveTo>
                    <a:pt x="0" y="18"/>
                  </a:moveTo>
                  <a:cubicBezTo>
                    <a:pt x="0" y="16"/>
                    <a:pt x="1" y="14"/>
                    <a:pt x="3" y="13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3" y="7"/>
                    <a:pt x="6" y="4"/>
                    <a:pt x="10" y="4"/>
                  </a:cubicBezTo>
                  <a:cubicBezTo>
                    <a:pt x="11" y="4"/>
                    <a:pt x="13" y="4"/>
                    <a:pt x="14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7" y="2"/>
                    <a:pt x="19" y="0"/>
                    <a:pt x="21" y="0"/>
                  </a:cubicBezTo>
                  <a:cubicBezTo>
                    <a:pt x="24" y="0"/>
                    <a:pt x="26" y="3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6"/>
                    <a:pt x="30" y="8"/>
                    <a:pt x="30" y="10"/>
                  </a:cubicBezTo>
                  <a:cubicBezTo>
                    <a:pt x="30" y="11"/>
                    <a:pt x="29" y="12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3" y="13"/>
                    <a:pt x="36" y="16"/>
                    <a:pt x="36" y="20"/>
                  </a:cubicBezTo>
                  <a:cubicBezTo>
                    <a:pt x="36" y="23"/>
                    <a:pt x="34" y="25"/>
                    <a:pt x="32" y="26"/>
                  </a:cubicBezTo>
                  <a:cubicBezTo>
                    <a:pt x="32" y="27"/>
                    <a:pt x="32" y="27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ubicBezTo>
                    <a:pt x="27" y="32"/>
                    <a:pt x="27" y="32"/>
                    <a:pt x="26" y="31"/>
                  </a:cubicBezTo>
                  <a:cubicBezTo>
                    <a:pt x="24" y="33"/>
                    <a:pt x="21" y="35"/>
                    <a:pt x="17" y="35"/>
                  </a:cubicBezTo>
                  <a:cubicBezTo>
                    <a:pt x="10" y="35"/>
                    <a:pt x="5" y="29"/>
                    <a:pt x="4" y="23"/>
                  </a:cubicBezTo>
                  <a:cubicBezTo>
                    <a:pt x="2" y="22"/>
                    <a:pt x="0" y="20"/>
                    <a:pt x="0" y="18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8501744" y="3053667"/>
              <a:ext cx="127000" cy="833438"/>
            </a:xfrm>
            <a:custGeom>
              <a:avLst/>
              <a:gdLst>
                <a:gd name="T0" fmla="*/ 80 w 80"/>
                <a:gd name="T1" fmla="*/ 525 h 525"/>
                <a:gd name="T2" fmla="*/ 46 w 80"/>
                <a:gd name="T3" fmla="*/ 0 h 525"/>
                <a:gd name="T4" fmla="*/ 0 w 80"/>
                <a:gd name="T5" fmla="*/ 525 h 525"/>
                <a:gd name="T6" fmla="*/ 80 w 80"/>
                <a:gd name="T7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5">
                  <a:moveTo>
                    <a:pt x="80" y="525"/>
                  </a:moveTo>
                  <a:lnTo>
                    <a:pt x="46" y="0"/>
                  </a:lnTo>
                  <a:lnTo>
                    <a:pt x="0" y="525"/>
                  </a:lnTo>
                  <a:lnTo>
                    <a:pt x="80" y="52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8973232" y="2945717"/>
              <a:ext cx="523875" cy="488950"/>
            </a:xfrm>
            <a:custGeom>
              <a:avLst/>
              <a:gdLst>
                <a:gd name="T0" fmla="*/ 0 w 29"/>
                <a:gd name="T1" fmla="*/ 14 h 27"/>
                <a:gd name="T2" fmla="*/ 2 w 29"/>
                <a:gd name="T3" fmla="*/ 10 h 27"/>
                <a:gd name="T4" fmla="*/ 2 w 29"/>
                <a:gd name="T5" fmla="*/ 8 h 27"/>
                <a:gd name="T6" fmla="*/ 7 w 29"/>
                <a:gd name="T7" fmla="*/ 2 h 27"/>
                <a:gd name="T8" fmla="*/ 11 w 29"/>
                <a:gd name="T9" fmla="*/ 3 h 27"/>
                <a:gd name="T10" fmla="*/ 13 w 29"/>
                <a:gd name="T11" fmla="*/ 3 h 27"/>
                <a:gd name="T12" fmla="*/ 17 w 29"/>
                <a:gd name="T13" fmla="*/ 0 h 27"/>
                <a:gd name="T14" fmla="*/ 21 w 29"/>
                <a:gd name="T15" fmla="*/ 4 h 27"/>
                <a:gd name="T16" fmla="*/ 21 w 29"/>
                <a:gd name="T17" fmla="*/ 4 h 27"/>
                <a:gd name="T18" fmla="*/ 24 w 29"/>
                <a:gd name="T19" fmla="*/ 7 h 27"/>
                <a:gd name="T20" fmla="*/ 23 w 29"/>
                <a:gd name="T21" fmla="*/ 9 h 27"/>
                <a:gd name="T22" fmla="*/ 23 w 29"/>
                <a:gd name="T23" fmla="*/ 10 h 27"/>
                <a:gd name="T24" fmla="*/ 29 w 29"/>
                <a:gd name="T25" fmla="*/ 15 h 27"/>
                <a:gd name="T26" fmla="*/ 26 w 29"/>
                <a:gd name="T27" fmla="*/ 20 h 27"/>
                <a:gd name="T28" fmla="*/ 26 w 29"/>
                <a:gd name="T29" fmla="*/ 22 h 27"/>
                <a:gd name="T30" fmla="*/ 22 w 29"/>
                <a:gd name="T31" fmla="*/ 25 h 27"/>
                <a:gd name="T32" fmla="*/ 21 w 29"/>
                <a:gd name="T33" fmla="*/ 25 h 27"/>
                <a:gd name="T34" fmla="*/ 14 w 29"/>
                <a:gd name="T35" fmla="*/ 27 h 27"/>
                <a:gd name="T36" fmla="*/ 3 w 29"/>
                <a:gd name="T37" fmla="*/ 18 h 27"/>
                <a:gd name="T38" fmla="*/ 0 w 29"/>
                <a:gd name="T3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7">
                  <a:moveTo>
                    <a:pt x="0" y="14"/>
                  </a:moveTo>
                  <a:cubicBezTo>
                    <a:pt x="0" y="12"/>
                    <a:pt x="1" y="11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5"/>
                    <a:pt x="4" y="2"/>
                    <a:pt x="7" y="2"/>
                  </a:cubicBezTo>
                  <a:cubicBezTo>
                    <a:pt x="9" y="2"/>
                    <a:pt x="10" y="3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19" y="0"/>
                    <a:pt x="21" y="1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4" y="6"/>
                    <a:pt x="24" y="7"/>
                  </a:cubicBezTo>
                  <a:cubicBezTo>
                    <a:pt x="24" y="8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6" y="10"/>
                    <a:pt x="29" y="12"/>
                    <a:pt x="29" y="15"/>
                  </a:cubicBezTo>
                  <a:cubicBezTo>
                    <a:pt x="29" y="18"/>
                    <a:pt x="28" y="20"/>
                    <a:pt x="26" y="20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4" y="25"/>
                    <a:pt x="22" y="25"/>
                  </a:cubicBezTo>
                  <a:cubicBezTo>
                    <a:pt x="22" y="25"/>
                    <a:pt x="22" y="25"/>
                    <a:pt x="21" y="25"/>
                  </a:cubicBezTo>
                  <a:cubicBezTo>
                    <a:pt x="19" y="26"/>
                    <a:pt x="17" y="27"/>
                    <a:pt x="14" y="27"/>
                  </a:cubicBezTo>
                  <a:cubicBezTo>
                    <a:pt x="8" y="27"/>
                    <a:pt x="4" y="23"/>
                    <a:pt x="3" y="18"/>
                  </a:cubicBezTo>
                  <a:cubicBezTo>
                    <a:pt x="1" y="17"/>
                    <a:pt x="0" y="16"/>
                    <a:pt x="0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9171669" y="3199717"/>
              <a:ext cx="109538" cy="687388"/>
            </a:xfrm>
            <a:custGeom>
              <a:avLst/>
              <a:gdLst>
                <a:gd name="T0" fmla="*/ 69 w 69"/>
                <a:gd name="T1" fmla="*/ 433 h 433"/>
                <a:gd name="T2" fmla="*/ 34 w 69"/>
                <a:gd name="T3" fmla="*/ 0 h 433"/>
                <a:gd name="T4" fmla="*/ 0 w 69"/>
                <a:gd name="T5" fmla="*/ 433 h 433"/>
                <a:gd name="T6" fmla="*/ 69 w 69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33">
                  <a:moveTo>
                    <a:pt x="69" y="433"/>
                  </a:moveTo>
                  <a:lnTo>
                    <a:pt x="34" y="0"/>
                  </a:lnTo>
                  <a:lnTo>
                    <a:pt x="0" y="433"/>
                  </a:lnTo>
                  <a:lnTo>
                    <a:pt x="69" y="433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7958819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3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7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8212819" y="3271154"/>
              <a:ext cx="90488" cy="615950"/>
            </a:xfrm>
            <a:custGeom>
              <a:avLst/>
              <a:gdLst>
                <a:gd name="T0" fmla="*/ 57 w 57"/>
                <a:gd name="T1" fmla="*/ 388 h 388"/>
                <a:gd name="T2" fmla="*/ 34 w 57"/>
                <a:gd name="T3" fmla="*/ 0 h 388"/>
                <a:gd name="T4" fmla="*/ 0 w 57"/>
                <a:gd name="T5" fmla="*/ 388 h 388"/>
                <a:gd name="T6" fmla="*/ 57 w 57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388">
                  <a:moveTo>
                    <a:pt x="57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57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6474507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4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8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4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6728507" y="3271154"/>
              <a:ext cx="107950" cy="615950"/>
            </a:xfrm>
            <a:custGeom>
              <a:avLst/>
              <a:gdLst>
                <a:gd name="T0" fmla="*/ 68 w 68"/>
                <a:gd name="T1" fmla="*/ 388 h 388"/>
                <a:gd name="T2" fmla="*/ 34 w 68"/>
                <a:gd name="T3" fmla="*/ 0 h 388"/>
                <a:gd name="T4" fmla="*/ 0 w 68"/>
                <a:gd name="T5" fmla="*/ 388 h 388"/>
                <a:gd name="T6" fmla="*/ 68 w 68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88">
                  <a:moveTo>
                    <a:pt x="68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68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990194" y="3887104"/>
              <a:ext cx="3511550" cy="1446213"/>
            </a:xfrm>
            <a:custGeom>
              <a:avLst/>
              <a:gdLst>
                <a:gd name="T0" fmla="*/ 0 w 194"/>
                <a:gd name="T1" fmla="*/ 5 h 80"/>
                <a:gd name="T2" fmla="*/ 27 w 194"/>
                <a:gd name="T3" fmla="*/ 37 h 80"/>
                <a:gd name="T4" fmla="*/ 82 w 194"/>
                <a:gd name="T5" fmla="*/ 80 h 80"/>
                <a:gd name="T6" fmla="*/ 122 w 194"/>
                <a:gd name="T7" fmla="*/ 63 h 80"/>
                <a:gd name="T8" fmla="*/ 147 w 194"/>
                <a:gd name="T9" fmla="*/ 71 h 80"/>
                <a:gd name="T10" fmla="*/ 194 w 194"/>
                <a:gd name="T11" fmla="*/ 25 h 80"/>
                <a:gd name="T12" fmla="*/ 187 w 194"/>
                <a:gd name="T13" fmla="*/ 0 h 80"/>
                <a:gd name="T14" fmla="*/ 1 w 194"/>
                <a:gd name="T15" fmla="*/ 0 h 80"/>
                <a:gd name="T16" fmla="*/ 0 w 194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80">
                  <a:moveTo>
                    <a:pt x="0" y="5"/>
                  </a:moveTo>
                  <a:cubicBezTo>
                    <a:pt x="0" y="21"/>
                    <a:pt x="12" y="34"/>
                    <a:pt x="27" y="37"/>
                  </a:cubicBezTo>
                  <a:cubicBezTo>
                    <a:pt x="33" y="62"/>
                    <a:pt x="55" y="80"/>
                    <a:pt x="82" y="80"/>
                  </a:cubicBezTo>
                  <a:cubicBezTo>
                    <a:pt x="98" y="80"/>
                    <a:pt x="112" y="74"/>
                    <a:pt x="122" y="63"/>
                  </a:cubicBezTo>
                  <a:cubicBezTo>
                    <a:pt x="129" y="68"/>
                    <a:pt x="138" y="71"/>
                    <a:pt x="147" y="71"/>
                  </a:cubicBezTo>
                  <a:cubicBezTo>
                    <a:pt x="173" y="71"/>
                    <a:pt x="194" y="50"/>
                    <a:pt x="194" y="25"/>
                  </a:cubicBezTo>
                  <a:cubicBezTo>
                    <a:pt x="194" y="16"/>
                    <a:pt x="191" y="7"/>
                    <a:pt x="18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7161894" y="3887104"/>
              <a:ext cx="3911600" cy="1482725"/>
            </a:xfrm>
            <a:custGeom>
              <a:avLst/>
              <a:gdLst>
                <a:gd name="T0" fmla="*/ 102 w 216"/>
                <a:gd name="T1" fmla="*/ 8 h 82"/>
                <a:gd name="T2" fmla="*/ 93 w 216"/>
                <a:gd name="T3" fmla="*/ 7 h 82"/>
                <a:gd name="T4" fmla="*/ 73 w 216"/>
                <a:gd name="T5" fmla="*/ 13 h 82"/>
                <a:gd name="T6" fmla="*/ 65 w 216"/>
                <a:gd name="T7" fmla="*/ 0 h 82"/>
                <a:gd name="T8" fmla="*/ 11 w 216"/>
                <a:gd name="T9" fmla="*/ 0 h 82"/>
                <a:gd name="T10" fmla="*/ 0 w 216"/>
                <a:gd name="T11" fmla="*/ 27 h 82"/>
                <a:gd name="T12" fmla="*/ 38 w 216"/>
                <a:gd name="T13" fmla="*/ 65 h 82"/>
                <a:gd name="T14" fmla="*/ 58 w 216"/>
                <a:gd name="T15" fmla="*/ 59 h 82"/>
                <a:gd name="T16" fmla="*/ 93 w 216"/>
                <a:gd name="T17" fmla="*/ 82 h 82"/>
                <a:gd name="T18" fmla="*/ 128 w 216"/>
                <a:gd name="T19" fmla="*/ 58 h 82"/>
                <a:gd name="T20" fmla="*/ 159 w 216"/>
                <a:gd name="T21" fmla="*/ 67 h 82"/>
                <a:gd name="T22" fmla="*/ 216 w 216"/>
                <a:gd name="T23" fmla="*/ 11 h 82"/>
                <a:gd name="T24" fmla="*/ 215 w 216"/>
                <a:gd name="T25" fmla="*/ 0 h 82"/>
                <a:gd name="T26" fmla="*/ 103 w 216"/>
                <a:gd name="T27" fmla="*/ 0 h 82"/>
                <a:gd name="T28" fmla="*/ 102 w 216"/>
                <a:gd name="T29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82">
                  <a:moveTo>
                    <a:pt x="102" y="8"/>
                  </a:moveTo>
                  <a:cubicBezTo>
                    <a:pt x="99" y="7"/>
                    <a:pt x="96" y="7"/>
                    <a:pt x="93" y="7"/>
                  </a:cubicBezTo>
                  <a:cubicBezTo>
                    <a:pt x="86" y="7"/>
                    <a:pt x="79" y="9"/>
                    <a:pt x="73" y="13"/>
                  </a:cubicBezTo>
                  <a:cubicBezTo>
                    <a:pt x="71" y="8"/>
                    <a:pt x="68" y="4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7"/>
                  </a:cubicBezTo>
                  <a:cubicBezTo>
                    <a:pt x="0" y="48"/>
                    <a:pt x="17" y="65"/>
                    <a:pt x="38" y="65"/>
                  </a:cubicBezTo>
                  <a:cubicBezTo>
                    <a:pt x="45" y="65"/>
                    <a:pt x="52" y="62"/>
                    <a:pt x="58" y="59"/>
                  </a:cubicBezTo>
                  <a:cubicBezTo>
                    <a:pt x="64" y="73"/>
                    <a:pt x="77" y="82"/>
                    <a:pt x="93" y="82"/>
                  </a:cubicBezTo>
                  <a:cubicBezTo>
                    <a:pt x="109" y="82"/>
                    <a:pt x="123" y="72"/>
                    <a:pt x="128" y="58"/>
                  </a:cubicBezTo>
                  <a:cubicBezTo>
                    <a:pt x="137" y="64"/>
                    <a:pt x="148" y="67"/>
                    <a:pt x="159" y="67"/>
                  </a:cubicBezTo>
                  <a:cubicBezTo>
                    <a:pt x="190" y="67"/>
                    <a:pt x="216" y="42"/>
                    <a:pt x="216" y="11"/>
                  </a:cubicBezTo>
                  <a:cubicBezTo>
                    <a:pt x="216" y="7"/>
                    <a:pt x="215" y="4"/>
                    <a:pt x="215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3"/>
                    <a:pt x="103" y="5"/>
                    <a:pt x="102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442632" y="3887104"/>
              <a:ext cx="4344988" cy="1049338"/>
            </a:xfrm>
            <a:custGeom>
              <a:avLst/>
              <a:gdLst>
                <a:gd name="T0" fmla="*/ 33 w 240"/>
                <a:gd name="T1" fmla="*/ 24 h 58"/>
                <a:gd name="T2" fmla="*/ 45 w 240"/>
                <a:gd name="T3" fmla="*/ 22 h 58"/>
                <a:gd name="T4" fmla="*/ 100 w 240"/>
                <a:gd name="T5" fmla="*/ 58 h 58"/>
                <a:gd name="T6" fmla="*/ 145 w 240"/>
                <a:gd name="T7" fmla="*/ 37 h 58"/>
                <a:gd name="T8" fmla="*/ 167 w 240"/>
                <a:gd name="T9" fmla="*/ 43 h 58"/>
                <a:gd name="T10" fmla="*/ 210 w 240"/>
                <a:gd name="T11" fmla="*/ 9 h 58"/>
                <a:gd name="T12" fmla="*/ 219 w 240"/>
                <a:gd name="T13" fmla="*/ 10 h 58"/>
                <a:gd name="T14" fmla="*/ 240 w 240"/>
                <a:gd name="T15" fmla="*/ 0 h 58"/>
                <a:gd name="T16" fmla="*/ 0 w 240"/>
                <a:gd name="T17" fmla="*/ 0 h 58"/>
                <a:gd name="T18" fmla="*/ 33 w 240"/>
                <a:gd name="T1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58">
                  <a:moveTo>
                    <a:pt x="33" y="24"/>
                  </a:moveTo>
                  <a:cubicBezTo>
                    <a:pt x="37" y="24"/>
                    <a:pt x="41" y="23"/>
                    <a:pt x="45" y="22"/>
                  </a:cubicBezTo>
                  <a:cubicBezTo>
                    <a:pt x="54" y="43"/>
                    <a:pt x="75" y="58"/>
                    <a:pt x="100" y="58"/>
                  </a:cubicBezTo>
                  <a:cubicBezTo>
                    <a:pt x="118" y="58"/>
                    <a:pt x="135" y="50"/>
                    <a:pt x="145" y="37"/>
                  </a:cubicBezTo>
                  <a:cubicBezTo>
                    <a:pt x="152" y="41"/>
                    <a:pt x="159" y="43"/>
                    <a:pt x="167" y="43"/>
                  </a:cubicBezTo>
                  <a:cubicBezTo>
                    <a:pt x="188" y="43"/>
                    <a:pt x="206" y="28"/>
                    <a:pt x="210" y="9"/>
                  </a:cubicBezTo>
                  <a:cubicBezTo>
                    <a:pt x="213" y="10"/>
                    <a:pt x="216" y="10"/>
                    <a:pt x="219" y="10"/>
                  </a:cubicBezTo>
                  <a:cubicBezTo>
                    <a:pt x="227" y="10"/>
                    <a:pt x="235" y="6"/>
                    <a:pt x="2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4"/>
                    <a:pt x="18" y="24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"/>
            <p:cNvSpPr>
              <a:spLocks noChangeAspect="1"/>
            </p:cNvSpPr>
            <p:nvPr/>
          </p:nvSpPr>
          <p:spPr bwMode="auto">
            <a:xfrm>
              <a:off x="8030484" y="402702"/>
              <a:ext cx="1209220" cy="730243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 noChangeAspect="1"/>
            </p:cNvSpPr>
            <p:nvPr/>
          </p:nvSpPr>
          <p:spPr bwMode="auto">
            <a:xfrm>
              <a:off x="5653315" y="313214"/>
              <a:ext cx="1268412" cy="765989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"/>
            <p:cNvSpPr>
              <a:spLocks noChangeAspect="1"/>
            </p:cNvSpPr>
            <p:nvPr/>
          </p:nvSpPr>
          <p:spPr bwMode="auto">
            <a:xfrm>
              <a:off x="4296797" y="402702"/>
              <a:ext cx="1874043" cy="1131727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698517" y="243912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加入我们</a:t>
            </a:r>
            <a:endParaRPr lang="en-GB" sz="40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8120" y="3130347"/>
            <a:ext cx="4646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扫描上方二维码</a:t>
            </a:r>
            <a:endParaRPr lang="en-US" altLang="zh-CN" sz="1600" b="1" dirty="0" smtClean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一起把 </a:t>
            </a:r>
            <a:r>
              <a:rPr lang="en-US" altLang="zh-CN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建设的更完善</a:t>
            </a:r>
            <a:endParaRPr lang="en-US" altLang="zh-CN" sz="1600" b="1" dirty="0" smtClean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国内顶级的微服务解决方案的实施</a:t>
            </a:r>
            <a:endParaRPr lang="en-US" altLang="zh-CN" sz="1600" b="1" dirty="0" smtClean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一群乐于互助分享的小伙伴</a:t>
            </a:r>
            <a:endParaRPr lang="en-GB" sz="16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53" y="4849933"/>
            <a:ext cx="1800000" cy="18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026" y="4849933"/>
            <a:ext cx="1800000" cy="18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84210" y="445757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中国社区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24826" y="447049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All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社区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34" y="229958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956"/>
            <a:ext cx="12192000" cy="4079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37592" y="21152"/>
            <a:ext cx="8516815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引子</a:t>
            </a:r>
            <a:endParaRPr lang="en-GB" sz="2800" dirty="0">
              <a:solidFill>
                <a:schemeClr val="accent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8681" y="120197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降级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限流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561428" y="1590891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4328" y="599636"/>
            <a:ext cx="588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err="1">
                <a:latin typeface="Microsoft YaHei" charset="-122"/>
                <a:ea typeface="Microsoft YaHei" charset="-122"/>
                <a:cs typeface="Microsoft YaHei" charset="-122"/>
              </a:rPr>
              <a:t>Dubbo</a:t>
            </a: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endParaRPr lang="en-GB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7" y="2374463"/>
            <a:ext cx="8367917" cy="31426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0" y="1956325"/>
            <a:ext cx="2784529" cy="39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3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1671997" y="5400017"/>
            <a:ext cx="884800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03533" y="5608029"/>
            <a:ext cx="73849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服务启动，向配置中心读取配置，向注册中心注册自己并获取其他服务注册信息，轮询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Zuul</a:t>
            </a:r>
            <a:r>
              <a:rPr lang="zh-CN" altLang="en-US" sz="1400" dirty="0" smtClean="0"/>
              <a:t>根据配置中心信息进行负载均衡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根据配置中心信息进行负载均衡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550929" y="733287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典型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2918846" y="1864145"/>
            <a:ext cx="6354305" cy="805917"/>
            <a:chOff x="2918846" y="1941635"/>
            <a:chExt cx="6354305" cy="805917"/>
          </a:xfrm>
        </p:grpSpPr>
        <p:cxnSp>
          <p:nvCxnSpPr>
            <p:cNvPr id="19" name="直线连接符 18"/>
            <p:cNvCxnSpPr/>
            <p:nvPr/>
          </p:nvCxnSpPr>
          <p:spPr>
            <a:xfrm flipV="1">
              <a:off x="2918846" y="2642596"/>
              <a:ext cx="6354305" cy="36000"/>
            </a:xfrm>
            <a:prstGeom prst="line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280" y="1941635"/>
              <a:ext cx="829615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6457475" y="2378220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Zuul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904863" y="2747552"/>
            <a:ext cx="2191113" cy="824006"/>
            <a:chOff x="2904863" y="2747552"/>
            <a:chExt cx="2191113" cy="82400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本框 25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918845" y="3917696"/>
            <a:ext cx="2177130" cy="788655"/>
            <a:chOff x="2918845" y="3917696"/>
            <a:chExt cx="2177130" cy="78865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45" y="3917696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文本框 26"/>
            <p:cNvSpPr txBox="1"/>
            <p:nvPr/>
          </p:nvSpPr>
          <p:spPr>
            <a:xfrm>
              <a:off x="3667428" y="4337019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Config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5660113" y="3155165"/>
            <a:ext cx="2225909" cy="821304"/>
            <a:chOff x="4821331" y="2750254"/>
            <a:chExt cx="2225909" cy="8213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A1</a:t>
              </a:r>
              <a:endParaRPr lang="zh-CN" altLang="en-US" dirty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7886022" y="3196485"/>
            <a:ext cx="2225909" cy="821304"/>
            <a:chOff x="4821331" y="2750254"/>
            <a:chExt cx="2225909" cy="82130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文本框 36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660113" y="4328138"/>
            <a:ext cx="2225909" cy="821304"/>
            <a:chOff x="4821331" y="2750254"/>
            <a:chExt cx="2225909" cy="82130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文本框 39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1</a:t>
              </a:r>
              <a:endParaRPr lang="zh-CN" altLang="en-US" dirty="0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7886022" y="4278967"/>
            <a:ext cx="2225909" cy="821304"/>
            <a:chOff x="4821331" y="2750254"/>
            <a:chExt cx="2225909" cy="8213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文本框 4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B2</a:t>
              </a:r>
              <a:endParaRPr lang="zh-CN" altLang="en-US" dirty="0"/>
            </a:p>
          </p:txBody>
        </p:sp>
      </p:grpSp>
      <p:cxnSp>
        <p:nvCxnSpPr>
          <p:cNvPr id="44" name="直线箭头连接符 43"/>
          <p:cNvCxnSpPr>
            <a:stCxn id="24" idx="1"/>
            <a:endCxn id="12" idx="3"/>
          </p:cNvCxnSpPr>
          <p:nvPr/>
        </p:nvCxnSpPr>
        <p:spPr>
          <a:xfrm flipH="1">
            <a:off x="3748460" y="3515165"/>
            <a:ext cx="1911653" cy="76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24" idx="1"/>
            <a:endCxn id="20" idx="3"/>
          </p:cNvCxnSpPr>
          <p:nvPr/>
        </p:nvCxnSpPr>
        <p:spPr>
          <a:xfrm flipH="1" flipV="1">
            <a:off x="3734478" y="3107552"/>
            <a:ext cx="1925635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5" idx="2"/>
            <a:endCxn id="24" idx="0"/>
          </p:cNvCxnSpPr>
          <p:nvPr/>
        </p:nvCxnSpPr>
        <p:spPr>
          <a:xfrm flipH="1">
            <a:off x="6074921" y="2584145"/>
            <a:ext cx="9167" cy="57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36" idx="0"/>
          </p:cNvCxnSpPr>
          <p:nvPr/>
        </p:nvCxnSpPr>
        <p:spPr>
          <a:xfrm>
            <a:off x="6084088" y="2584145"/>
            <a:ext cx="2216742" cy="61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4" idx="2"/>
            <a:endCxn id="39" idx="0"/>
          </p:cNvCxnSpPr>
          <p:nvPr/>
        </p:nvCxnSpPr>
        <p:spPr>
          <a:xfrm>
            <a:off x="6074921" y="3875165"/>
            <a:ext cx="0" cy="4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24" idx="2"/>
            <a:endCxn id="42" idx="0"/>
          </p:cNvCxnSpPr>
          <p:nvPr/>
        </p:nvCxnSpPr>
        <p:spPr>
          <a:xfrm>
            <a:off x="6074921" y="3875165"/>
            <a:ext cx="2225909" cy="4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客户端负载均衡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4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1671997" y="5400017"/>
            <a:ext cx="884800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7944" y="1594375"/>
            <a:ext cx="3383423" cy="633605"/>
            <a:chOff x="314705" y="1684159"/>
            <a:chExt cx="3383423" cy="633605"/>
          </a:xfrm>
        </p:grpSpPr>
        <p:sp>
          <p:nvSpPr>
            <p:cNvPr id="7" name="TextBox 6"/>
            <p:cNvSpPr txBox="1"/>
            <p:nvPr/>
          </p:nvSpPr>
          <p:spPr>
            <a:xfrm>
              <a:off x="2770823" y="1684159"/>
              <a:ext cx="927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b="1" dirty="0" err="1" smtClean="0">
                  <a:solidFill>
                    <a:schemeClr val="accent5"/>
                  </a:solidFill>
                </a:rPr>
                <a:t>Hystrix</a:t>
              </a:r>
              <a:endParaRPr lang="en-GB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705" y="2009987"/>
              <a:ext cx="33834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交给</a:t>
              </a:r>
              <a:r>
                <a:rPr lang="en-US" altLang="zh-CN" sz="1400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Hystrix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独立线程池执行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7944" y="3111465"/>
            <a:ext cx="3383423" cy="633605"/>
            <a:chOff x="314705" y="1684159"/>
            <a:chExt cx="3383423" cy="633605"/>
          </a:xfrm>
        </p:grpSpPr>
        <p:sp>
          <p:nvSpPr>
            <p:cNvPr id="10" name="TextBox 9"/>
            <p:cNvSpPr txBox="1"/>
            <p:nvPr/>
          </p:nvSpPr>
          <p:spPr>
            <a:xfrm>
              <a:off x="2755241" y="1684159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chemeClr val="accent3"/>
                  </a:solidFill>
                </a:rPr>
                <a:t>Ribbon</a:t>
              </a:r>
              <a:endParaRPr lang="en-GB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705" y="2009987"/>
              <a:ext cx="33834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通过服务名获得服务真实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IP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、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端口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61865" y="2396401"/>
            <a:ext cx="2428573" cy="849048"/>
            <a:chOff x="314705" y="1684159"/>
            <a:chExt cx="2428573" cy="849048"/>
          </a:xfrm>
        </p:grpSpPr>
        <p:sp>
          <p:nvSpPr>
            <p:cNvPr id="27" name="TextBox 26"/>
            <p:cNvSpPr txBox="1"/>
            <p:nvPr/>
          </p:nvSpPr>
          <p:spPr>
            <a:xfrm>
              <a:off x="314705" y="1684159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4"/>
                  </a:solidFill>
                </a:rPr>
                <a:t>Sleuth</a:t>
              </a:r>
              <a:endParaRPr lang="en-GB" sz="2000" b="1" dirty="0"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4706" y="2009987"/>
              <a:ext cx="2428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请求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Header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中加入跟踪信息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Trace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、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Span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78214" y="3912392"/>
            <a:ext cx="2428573" cy="633605"/>
            <a:chOff x="314705" y="1684159"/>
            <a:chExt cx="2428573" cy="633605"/>
          </a:xfrm>
        </p:grpSpPr>
        <p:sp>
          <p:nvSpPr>
            <p:cNvPr id="30" name="TextBox 29"/>
            <p:cNvSpPr txBox="1"/>
            <p:nvPr/>
          </p:nvSpPr>
          <p:spPr>
            <a:xfrm>
              <a:off x="314705" y="1684159"/>
              <a:ext cx="1625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chemeClr val="accent2"/>
                  </a:solidFill>
                </a:rPr>
                <a:t>RestTemplate</a:t>
              </a:r>
              <a:endParaRPr lang="en-GB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4706" y="2009987"/>
              <a:ext cx="24285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发送请求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http://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服务名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/xxx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64" name="Freeform 63"/>
          <p:cNvSpPr>
            <a:spLocks noEditPoints="1"/>
          </p:cNvSpPr>
          <p:nvPr/>
        </p:nvSpPr>
        <p:spPr bwMode="auto">
          <a:xfrm>
            <a:off x="11009741" y="1423952"/>
            <a:ext cx="708425" cy="724260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1412054"/>
            <a:ext cx="10727586" cy="3764489"/>
            <a:chOff x="0" y="1412054"/>
            <a:chExt cx="10727586" cy="3764489"/>
          </a:xfrm>
        </p:grpSpPr>
        <p:sp>
          <p:nvSpPr>
            <p:cNvPr id="65" name="Right Triangle 64"/>
            <p:cNvSpPr/>
            <p:nvPr/>
          </p:nvSpPr>
          <p:spPr>
            <a:xfrm rot="8100000" flipH="1">
              <a:off x="3695072" y="2009242"/>
              <a:ext cx="320492" cy="320492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ight Triangle 65"/>
            <p:cNvSpPr/>
            <p:nvPr/>
          </p:nvSpPr>
          <p:spPr>
            <a:xfrm rot="8100000" flipH="1">
              <a:off x="3695072" y="3501213"/>
              <a:ext cx="320492" cy="32049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ight Triangle 66"/>
            <p:cNvSpPr/>
            <p:nvPr/>
          </p:nvSpPr>
          <p:spPr>
            <a:xfrm rot="13500000">
              <a:off x="9140265" y="2768401"/>
              <a:ext cx="320492" cy="32049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ight Triangle 67"/>
            <p:cNvSpPr/>
            <p:nvPr/>
          </p:nvSpPr>
          <p:spPr>
            <a:xfrm rot="13500000">
              <a:off x="9146988" y="4287453"/>
              <a:ext cx="320492" cy="32049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1412054"/>
              <a:ext cx="10727586" cy="3764489"/>
              <a:chOff x="0" y="1412054"/>
              <a:chExt cx="10727586" cy="376448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96395" y="1453806"/>
                <a:ext cx="6731191" cy="1290795"/>
                <a:chOff x="3996395" y="1453806"/>
                <a:chExt cx="6731191" cy="1290795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 flipH="1">
                  <a:off x="3996395" y="1453806"/>
                  <a:ext cx="6731191" cy="1290795"/>
                  <a:chOff x="2251867" y="3768352"/>
                  <a:chExt cx="8959212" cy="1718048"/>
                </a:xfrm>
                <a:solidFill>
                  <a:schemeClr val="accent5"/>
                </a:solidFill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850964" y="4965895"/>
                    <a:ext cx="3758423" cy="5205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Block Arc 22"/>
                  <p:cNvSpPr/>
                  <p:nvPr/>
                </p:nvSpPr>
                <p:spPr>
                  <a:xfrm rot="5400000">
                    <a:off x="9824283" y="4099604"/>
                    <a:ext cx="1530948" cy="1242644"/>
                  </a:xfrm>
                  <a:prstGeom prst="blockArc">
                    <a:avLst>
                      <a:gd name="adj1" fmla="val 10800000"/>
                      <a:gd name="adj2" fmla="val 56368"/>
                      <a:gd name="adj3" fmla="val 4188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898984" y="3955451"/>
                    <a:ext cx="7710406" cy="5205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Isosceles Triangle 24"/>
                  <p:cNvSpPr/>
                  <p:nvPr/>
                </p:nvSpPr>
                <p:spPr>
                  <a:xfrm rot="16200000" flipH="1">
                    <a:off x="2128073" y="3892146"/>
                    <a:ext cx="894704" cy="64711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9373476" y="1578986"/>
                  <a:ext cx="780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solidFill>
                        <a:schemeClr val="bg1"/>
                      </a:solidFill>
                    </a:rPr>
                    <a:t>Finish</a:t>
                  </a:r>
                  <a:endParaRPr lang="en-GB" sz="20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900354" y="2212965"/>
                <a:ext cx="3277689" cy="1290795"/>
                <a:chOff x="6868106" y="3768351"/>
                <a:chExt cx="4362603" cy="1718048"/>
              </a:xfrm>
              <a:solidFill>
                <a:schemeClr val="accent4"/>
              </a:solidFill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868106" y="4965896"/>
                  <a:ext cx="3758422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Block Arc 37"/>
                <p:cNvSpPr/>
                <p:nvPr/>
              </p:nvSpPr>
              <p:spPr>
                <a:xfrm rot="5400000">
                  <a:off x="9843913" y="4099603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711198" y="3955451"/>
                  <a:ext cx="1915330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200000" flipH="1">
                  <a:off x="7940290" y="3892145"/>
                  <a:ext cx="894703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3996165" y="2972127"/>
                <a:ext cx="3276053" cy="1290795"/>
                <a:chOff x="6850964" y="3768351"/>
                <a:chExt cx="4360426" cy="1718048"/>
              </a:xfrm>
              <a:solidFill>
                <a:schemeClr val="accent3"/>
              </a:solidFill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850964" y="4965895"/>
                  <a:ext cx="3758423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Block Arc 46"/>
                <p:cNvSpPr/>
                <p:nvPr/>
              </p:nvSpPr>
              <p:spPr>
                <a:xfrm rot="5400000">
                  <a:off x="9824594" y="4099602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694057" y="3955451"/>
                  <a:ext cx="1915330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>
                <a:xfrm rot="16200000" flipH="1">
                  <a:off x="7923148" y="3892145"/>
                  <a:ext cx="894704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5900354" y="3731289"/>
                <a:ext cx="3277689" cy="1290796"/>
                <a:chOff x="6868106" y="3768350"/>
                <a:chExt cx="4362601" cy="171805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6868106" y="4965895"/>
                  <a:ext cx="3758423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Block Arc 55"/>
                <p:cNvSpPr/>
                <p:nvPr/>
              </p:nvSpPr>
              <p:spPr>
                <a:xfrm rot="5400000">
                  <a:off x="9843911" y="4099604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711199" y="3955451"/>
                  <a:ext cx="1915330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 rot="16200000" flipH="1">
                  <a:off x="7940290" y="3892145"/>
                  <a:ext cx="894704" cy="64711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0" y="4504339"/>
                <a:ext cx="6339092" cy="672204"/>
                <a:chOff x="0" y="4504339"/>
                <a:chExt cx="6339092" cy="67220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4504339"/>
                  <a:ext cx="6339092" cy="672204"/>
                  <a:chOff x="-1537419" y="5137684"/>
                  <a:chExt cx="8437331" cy="894704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-1537419" y="5306299"/>
                    <a:ext cx="7790216" cy="52050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Isosceles Triangle 62"/>
                  <p:cNvSpPr/>
                  <p:nvPr/>
                </p:nvSpPr>
                <p:spPr>
                  <a:xfrm rot="5400000">
                    <a:off x="6129003" y="5261478"/>
                    <a:ext cx="894704" cy="647115"/>
                  </a:xfrm>
                  <a:prstGeom prst="triangle">
                    <a:avLst/>
                  </a:prstGeom>
                  <a:ln>
                    <a:noFill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868379" y="4640385"/>
                  <a:ext cx="8036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</a:rPr>
                    <a:t>START</a:t>
                  </a:r>
                  <a:endParaRPr lang="en-GB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8617775" y="1412054"/>
                <a:ext cx="755703" cy="755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711740" y="1504109"/>
                <a:ext cx="567771" cy="567771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8865714" y="1642032"/>
                <a:ext cx="277795" cy="28810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49336" y="1622513"/>
                <a:ext cx="7576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bg2"/>
                    </a:solidFill>
                  </a:rPr>
                  <a:t>Hystrix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23309" y="4655016"/>
                <a:ext cx="1309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bg2"/>
                    </a:solidFill>
                  </a:rPr>
                  <a:t>RestTemplate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757485" y="3139561"/>
                <a:ext cx="7120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2"/>
                    </a:solidFill>
                  </a:rPr>
                  <a:t>Sleuth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59835" y="3887529"/>
                <a:ext cx="7745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2"/>
                    </a:solidFill>
                  </a:rPr>
                  <a:t>Ribbon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75" name="TextBox 68"/>
          <p:cNvSpPr txBox="1"/>
          <p:nvPr/>
        </p:nvSpPr>
        <p:spPr>
          <a:xfrm>
            <a:off x="5561428" y="715677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流转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实现思路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通过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Ribbon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选择服务实例时进行权重选择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权重信息保存于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Eureka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Metadata</a:t>
              </a:r>
            </a:p>
            <a:p>
              <a:pPr algn="ctr"/>
              <a:endPara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坑：文档不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全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https</a:t>
              </a:r>
              <a:r>
                <a:rPr lang="en-US" altLang="zh-CN" sz="1400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://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github.com/spring-cloud/spring-cloud-netflix/issues/1741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坑：修复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Spring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Cloud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Ribbon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全局配置缺陷</a:t>
              </a:r>
              <a:endPara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4"/>
          <a:stretch/>
        </p:blipFill>
        <p:spPr>
          <a:xfrm>
            <a:off x="4272584" y="1348561"/>
            <a:ext cx="7901138" cy="2495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8"/>
          <a:stretch/>
        </p:blipFill>
        <p:spPr>
          <a:xfrm>
            <a:off x="4272584" y="3893358"/>
            <a:ext cx="6684718" cy="22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实现思路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通过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Eureka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restful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API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设置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metadata</a:t>
              </a:r>
            </a:p>
            <a:p>
              <a:pPr algn="ctr"/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GET</a:t>
              </a:r>
            </a:p>
            <a:p>
              <a:pPr algn="ctr"/>
              <a:r>
                <a:rPr lang="en-US" sz="1400" dirty="0"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http://</a:t>
              </a:r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localhost:8761/eureka/apps</a:t>
              </a:r>
              <a:endParaRPr lang="en-US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3"/>
                </a:rPr>
                <a:t>PUT</a:t>
              </a:r>
              <a:endParaRPr lang="en-US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sz="1400" dirty="0">
                  <a:latin typeface="Microsoft YaHei" charset="-122"/>
                  <a:ea typeface="Microsoft YaHei" charset="-122"/>
                  <a:cs typeface="Microsoft YaHei" charset="-122"/>
                  <a:hlinkClick r:id="rId4"/>
                </a:rPr>
                <a:t>http://</a:t>
              </a:r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4"/>
                </a:rPr>
                <a:t>localhost:8761/eureka/apps/PROVIDER/instanceId/metadata?key=value</a:t>
              </a:r>
              <a:endParaRPr lang="en-US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GB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一个简单的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WEB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UI</a:t>
              </a:r>
              <a:endParaRPr lang="en-GB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GB" sz="1400" dirty="0">
                  <a:latin typeface="Microsoft YaHei" charset="-122"/>
                  <a:ea typeface="Microsoft YaHei" charset="-122"/>
                  <a:cs typeface="Microsoft YaHei" charset="-122"/>
                  <a:hlinkClick r:id="rId5"/>
                </a:rPr>
                <a:t>http://</a:t>
              </a:r>
              <a:r>
                <a:rPr lang="en-GB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5"/>
                </a:rPr>
                <a:t>localhost:8761/metadata.html</a:t>
              </a:r>
              <a:endParaRPr lang="en-GB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47" y="1326144"/>
            <a:ext cx="3394667" cy="48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-6482"/>
            <a:ext cx="4283968" cy="6876551"/>
            <a:chOff x="0" y="-6482"/>
            <a:chExt cx="4283968" cy="6876551"/>
          </a:xfrm>
        </p:grpSpPr>
        <p:sp>
          <p:nvSpPr>
            <p:cNvPr id="5" name="右箭头 24"/>
            <p:cNvSpPr/>
            <p:nvPr/>
          </p:nvSpPr>
          <p:spPr>
            <a:xfrm>
              <a:off x="2123726" y="147198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右箭头 25"/>
            <p:cNvSpPr/>
            <p:nvPr/>
          </p:nvSpPr>
          <p:spPr>
            <a:xfrm>
              <a:off x="2123726" y="233029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右箭头 26"/>
            <p:cNvSpPr/>
            <p:nvPr/>
          </p:nvSpPr>
          <p:spPr>
            <a:xfrm>
              <a:off x="2123726" y="318860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右箭头 27"/>
            <p:cNvSpPr/>
            <p:nvPr/>
          </p:nvSpPr>
          <p:spPr>
            <a:xfrm>
              <a:off x="2123726" y="404691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右箭头 28"/>
            <p:cNvSpPr/>
            <p:nvPr/>
          </p:nvSpPr>
          <p:spPr>
            <a:xfrm>
              <a:off x="2123726" y="4894101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1" y="11569"/>
              <a:ext cx="2124151" cy="2168910"/>
            </a:xfrm>
            <a:custGeom>
              <a:avLst/>
              <a:gdLst/>
              <a:ahLst/>
              <a:cxnLst/>
              <a:rect l="l" t="t" r="r" b="b"/>
              <a:pathLst>
                <a:path w="2124151" h="2168910">
                  <a:moveTo>
                    <a:pt x="0" y="0"/>
                  </a:moveTo>
                  <a:lnTo>
                    <a:pt x="2124151" y="1617230"/>
                  </a:lnTo>
                  <a:lnTo>
                    <a:pt x="2124151" y="2168910"/>
                  </a:lnTo>
                  <a:lnTo>
                    <a:pt x="0" y="9765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矩形 8"/>
            <p:cNvSpPr/>
            <p:nvPr/>
          </p:nvSpPr>
          <p:spPr>
            <a:xfrm>
              <a:off x="0" y="1492927"/>
              <a:ext cx="2123380" cy="1552316"/>
            </a:xfrm>
            <a:custGeom>
              <a:avLst/>
              <a:gdLst>
                <a:gd name="connsiteX0" fmla="*/ 0 w 2123380"/>
                <a:gd name="connsiteY0" fmla="*/ 0 h 1652524"/>
                <a:gd name="connsiteX1" fmla="*/ 2123380 w 2123380"/>
                <a:gd name="connsiteY1" fmla="*/ 1100844 h 1652524"/>
                <a:gd name="connsiteX2" fmla="*/ 2123380 w 2123380"/>
                <a:gd name="connsiteY2" fmla="*/ 1652524 h 1652524"/>
                <a:gd name="connsiteX3" fmla="*/ 0 w 2123380"/>
                <a:gd name="connsiteY3" fmla="*/ 1100113 h 1652524"/>
                <a:gd name="connsiteX4" fmla="*/ 0 w 2123380"/>
                <a:gd name="connsiteY4" fmla="*/ 0 h 1652524"/>
                <a:gd name="connsiteX0" fmla="*/ 0 w 2123380"/>
                <a:gd name="connsiteY0" fmla="*/ 0 h 1652524"/>
                <a:gd name="connsiteX1" fmla="*/ 2123380 w 2123380"/>
                <a:gd name="connsiteY1" fmla="*/ 1100844 h 1652524"/>
                <a:gd name="connsiteX2" fmla="*/ 2123380 w 2123380"/>
                <a:gd name="connsiteY2" fmla="*/ 1652524 h 1652524"/>
                <a:gd name="connsiteX3" fmla="*/ 16934 w 2123380"/>
                <a:gd name="connsiteY3" fmla="*/ 1150913 h 1652524"/>
                <a:gd name="connsiteX4" fmla="*/ 0 w 2123380"/>
                <a:gd name="connsiteY4" fmla="*/ 0 h 1652524"/>
                <a:gd name="connsiteX0" fmla="*/ 0 w 2123380"/>
                <a:gd name="connsiteY0" fmla="*/ 0 h 1652524"/>
                <a:gd name="connsiteX1" fmla="*/ 2123380 w 2123380"/>
                <a:gd name="connsiteY1" fmla="*/ 1100844 h 1652524"/>
                <a:gd name="connsiteX2" fmla="*/ 2123380 w 2123380"/>
                <a:gd name="connsiteY2" fmla="*/ 1652524 h 1652524"/>
                <a:gd name="connsiteX3" fmla="*/ 1 w 2123380"/>
                <a:gd name="connsiteY3" fmla="*/ 1133979 h 1652524"/>
                <a:gd name="connsiteX4" fmla="*/ 0 w 2123380"/>
                <a:gd name="connsiteY4" fmla="*/ 0 h 1652524"/>
                <a:gd name="connsiteX0" fmla="*/ 25051 w 2123379"/>
                <a:gd name="connsiteY0" fmla="*/ 0 h 1552316"/>
                <a:gd name="connsiteX1" fmla="*/ 2123379 w 2123379"/>
                <a:gd name="connsiteY1" fmla="*/ 1000636 h 1552316"/>
                <a:gd name="connsiteX2" fmla="*/ 2123379 w 2123379"/>
                <a:gd name="connsiteY2" fmla="*/ 1552316 h 1552316"/>
                <a:gd name="connsiteX3" fmla="*/ 0 w 2123379"/>
                <a:gd name="connsiteY3" fmla="*/ 1033771 h 1552316"/>
                <a:gd name="connsiteX4" fmla="*/ 25051 w 2123379"/>
                <a:gd name="connsiteY4" fmla="*/ 0 h 1552316"/>
                <a:gd name="connsiteX0" fmla="*/ 0 w 2123380"/>
                <a:gd name="connsiteY0" fmla="*/ 0 h 1552316"/>
                <a:gd name="connsiteX1" fmla="*/ 2123380 w 2123380"/>
                <a:gd name="connsiteY1" fmla="*/ 1000636 h 1552316"/>
                <a:gd name="connsiteX2" fmla="*/ 2123380 w 2123380"/>
                <a:gd name="connsiteY2" fmla="*/ 1552316 h 1552316"/>
                <a:gd name="connsiteX3" fmla="*/ 1 w 2123380"/>
                <a:gd name="connsiteY3" fmla="*/ 1033771 h 1552316"/>
                <a:gd name="connsiteX4" fmla="*/ 0 w 2123380"/>
                <a:gd name="connsiteY4" fmla="*/ 0 h 155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380" h="1552316">
                  <a:moveTo>
                    <a:pt x="0" y="0"/>
                  </a:moveTo>
                  <a:lnTo>
                    <a:pt x="2123380" y="1000636"/>
                  </a:lnTo>
                  <a:lnTo>
                    <a:pt x="2123380" y="1552316"/>
                  </a:lnTo>
                  <a:lnTo>
                    <a:pt x="1" y="1033771"/>
                  </a:lnTo>
                  <a:cubicBezTo>
                    <a:pt x="1" y="655778"/>
                    <a:pt x="0" y="37799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0" y="2957855"/>
              <a:ext cx="2123726" cy="1151856"/>
            </a:xfrm>
            <a:custGeom>
              <a:avLst/>
              <a:gdLst>
                <a:gd name="connsiteX0" fmla="*/ 0 w 2123726"/>
                <a:gd name="connsiteY0" fmla="*/ 0 h 1202656"/>
                <a:gd name="connsiteX1" fmla="*/ 2123726 w 2123726"/>
                <a:gd name="connsiteY1" fmla="*/ 377019 h 1202656"/>
                <a:gd name="connsiteX2" fmla="*/ 2123726 w 2123726"/>
                <a:gd name="connsiteY2" fmla="*/ 928699 h 1202656"/>
                <a:gd name="connsiteX3" fmla="*/ 0 w 2123726"/>
                <a:gd name="connsiteY3" fmla="*/ 1202656 h 1202656"/>
                <a:gd name="connsiteX4" fmla="*/ 0 w 2123726"/>
                <a:gd name="connsiteY4" fmla="*/ 0 h 1202656"/>
                <a:gd name="connsiteX0" fmla="*/ 0 w 2123726"/>
                <a:gd name="connsiteY0" fmla="*/ 0 h 1151856"/>
                <a:gd name="connsiteX1" fmla="*/ 2123726 w 2123726"/>
                <a:gd name="connsiteY1" fmla="*/ 377019 h 1151856"/>
                <a:gd name="connsiteX2" fmla="*/ 2123726 w 2123726"/>
                <a:gd name="connsiteY2" fmla="*/ 928699 h 1151856"/>
                <a:gd name="connsiteX3" fmla="*/ 0 w 2123726"/>
                <a:gd name="connsiteY3" fmla="*/ 1151856 h 1151856"/>
                <a:gd name="connsiteX4" fmla="*/ 0 w 2123726"/>
                <a:gd name="connsiteY4" fmla="*/ 0 h 115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726" h="1151856">
                  <a:moveTo>
                    <a:pt x="0" y="0"/>
                  </a:moveTo>
                  <a:lnTo>
                    <a:pt x="2123726" y="377019"/>
                  </a:lnTo>
                  <a:lnTo>
                    <a:pt x="2123726" y="928699"/>
                  </a:lnTo>
                  <a:lnTo>
                    <a:pt x="0" y="115185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0" y="4209289"/>
              <a:ext cx="2135672" cy="1338880"/>
            </a:xfrm>
            <a:custGeom>
              <a:avLst/>
              <a:gdLst/>
              <a:ahLst/>
              <a:cxnLst/>
              <a:rect l="l" t="t" r="r" b="b"/>
              <a:pathLst>
                <a:path w="2135672" h="1338880">
                  <a:moveTo>
                    <a:pt x="2135672" y="0"/>
                  </a:moveTo>
                  <a:lnTo>
                    <a:pt x="2135672" y="551680"/>
                  </a:lnTo>
                  <a:lnTo>
                    <a:pt x="0" y="1338880"/>
                  </a:lnTo>
                  <a:lnTo>
                    <a:pt x="0" y="3027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矩形 8"/>
            <p:cNvSpPr/>
            <p:nvPr/>
          </p:nvSpPr>
          <p:spPr>
            <a:xfrm>
              <a:off x="0" y="5055267"/>
              <a:ext cx="2135672" cy="1814802"/>
            </a:xfrm>
            <a:custGeom>
              <a:avLst/>
              <a:gdLst/>
              <a:ahLst/>
              <a:cxnLst/>
              <a:rect l="l" t="t" r="r" b="b"/>
              <a:pathLst>
                <a:path w="2135672" h="1814802">
                  <a:moveTo>
                    <a:pt x="2135672" y="0"/>
                  </a:moveTo>
                  <a:lnTo>
                    <a:pt x="2135672" y="551680"/>
                  </a:lnTo>
                  <a:lnTo>
                    <a:pt x="0" y="1814802"/>
                  </a:lnTo>
                  <a:lnTo>
                    <a:pt x="0" y="84786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矩形 34"/>
            <p:cNvSpPr/>
            <p:nvPr/>
          </p:nvSpPr>
          <p:spPr>
            <a:xfrm>
              <a:off x="2123380" y="0"/>
              <a:ext cx="288380" cy="68580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65000"/>
                    <a:shade val="30000"/>
                    <a:satMod val="115000"/>
                    <a:alpha val="56000"/>
                  </a:sysClr>
                </a:gs>
                <a:gs pos="100000">
                  <a:sysClr val="window" lastClr="FFFFFF">
                    <a:lumMod val="6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矩形 35"/>
            <p:cNvSpPr/>
            <p:nvPr/>
          </p:nvSpPr>
          <p:spPr>
            <a:xfrm flipH="1">
              <a:off x="3460361" y="-6482"/>
              <a:ext cx="288380" cy="68580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65000"/>
                    <a:shade val="30000"/>
                    <a:satMod val="115000"/>
                    <a:alpha val="56000"/>
                  </a:sysClr>
                </a:gs>
                <a:gs pos="100000">
                  <a:sysClr val="window" lastClr="FFFFFF">
                    <a:lumMod val="6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576866" y="4100559"/>
            <a:ext cx="755703" cy="755703"/>
            <a:chOff x="4576866" y="4100559"/>
            <a:chExt cx="755703" cy="755703"/>
          </a:xfrm>
        </p:grpSpPr>
        <p:sp>
          <p:nvSpPr>
            <p:cNvPr id="31" name="Oval 30"/>
            <p:cNvSpPr/>
            <p:nvPr/>
          </p:nvSpPr>
          <p:spPr>
            <a:xfrm>
              <a:off x="4576866" y="410055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780283" y="4301336"/>
              <a:ext cx="348868" cy="349465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33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4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5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6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7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8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9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0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1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576866" y="2381597"/>
            <a:ext cx="755703" cy="755703"/>
            <a:chOff x="4576866" y="2381597"/>
            <a:chExt cx="755703" cy="755703"/>
          </a:xfrm>
        </p:grpSpPr>
        <p:sp>
          <p:nvSpPr>
            <p:cNvPr id="28" name="Oval 27"/>
            <p:cNvSpPr/>
            <p:nvPr/>
          </p:nvSpPr>
          <p:spPr>
            <a:xfrm>
              <a:off x="4576866" y="2381597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791315" y="2595748"/>
              <a:ext cx="348868" cy="327400"/>
              <a:chOff x="10074275" y="1647825"/>
              <a:chExt cx="464344" cy="435769"/>
            </a:xfrm>
            <a:solidFill>
              <a:schemeClr val="bg2"/>
            </a:solidFill>
          </p:grpSpPr>
          <p:sp>
            <p:nvSpPr>
              <p:cNvPr id="43" name="AutoShape 69"/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4" name="AutoShape 70"/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71"/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6" name="AutoShape 72"/>
              <p:cNvSpPr>
                <a:spLocks/>
              </p:cNvSpPr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7" name="AutoShape 73"/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8" name="AutoShape 74"/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9" name="AutoShape 75"/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0" name="AutoShape 76"/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77"/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576866" y="3239907"/>
            <a:ext cx="755703" cy="755703"/>
            <a:chOff x="4576866" y="3239907"/>
            <a:chExt cx="755703" cy="755703"/>
          </a:xfrm>
        </p:grpSpPr>
        <p:sp>
          <p:nvSpPr>
            <p:cNvPr id="29" name="Oval 28"/>
            <p:cNvSpPr/>
            <p:nvPr/>
          </p:nvSpPr>
          <p:spPr>
            <a:xfrm>
              <a:off x="4576866" y="323990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794351" y="3443324"/>
              <a:ext cx="326804" cy="348868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53" name="AutoShape 78"/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4" name="AutoShape 79"/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5" name="AutoShape 80"/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576866" y="1523287"/>
            <a:ext cx="755703" cy="755703"/>
            <a:chOff x="4576866" y="1523287"/>
            <a:chExt cx="755703" cy="755703"/>
          </a:xfrm>
        </p:grpSpPr>
        <p:sp>
          <p:nvSpPr>
            <p:cNvPr id="27" name="Oval 26"/>
            <p:cNvSpPr/>
            <p:nvPr/>
          </p:nvSpPr>
          <p:spPr>
            <a:xfrm>
              <a:off x="4576866" y="1523287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836340" y="1726405"/>
              <a:ext cx="239735" cy="349465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57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58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576866" y="4945404"/>
            <a:ext cx="755703" cy="755703"/>
            <a:chOff x="4576866" y="4945404"/>
            <a:chExt cx="755703" cy="755703"/>
          </a:xfrm>
        </p:grpSpPr>
        <p:sp>
          <p:nvSpPr>
            <p:cNvPr id="30" name="Oval 29"/>
            <p:cNvSpPr/>
            <p:nvPr/>
          </p:nvSpPr>
          <p:spPr>
            <a:xfrm>
              <a:off x="4576866" y="4945404"/>
              <a:ext cx="755703" cy="7557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80283" y="5148821"/>
              <a:ext cx="348868" cy="348868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60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61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62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6749187" y="194573"/>
            <a:ext cx="3414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负载</a:t>
            </a:r>
            <a:r>
              <a:rPr lang="zh-CN" altLang="en-US" sz="4000" smtClean="0">
                <a:latin typeface="Microsoft YaHei" charset="-122"/>
                <a:ea typeface="Microsoft YaHei" charset="-122"/>
                <a:cs typeface="Microsoft YaHei" charset="-122"/>
              </a:rPr>
              <a:t>均衡 </a:t>
            </a:r>
            <a:r>
              <a:rPr lang="zh-CN" altLang="en-US" sz="400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</a:t>
            </a:r>
            <a:endParaRPr lang="en-GB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8440" y="932969"/>
            <a:ext cx="1721866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386837" y="1485760"/>
            <a:ext cx="4134988" cy="830754"/>
            <a:chOff x="5767754" y="1523287"/>
            <a:chExt cx="4134988" cy="830754"/>
          </a:xfrm>
        </p:grpSpPr>
        <p:sp>
          <p:nvSpPr>
            <p:cNvPr id="65" name="TextBox 64"/>
            <p:cNvSpPr txBox="1"/>
            <p:nvPr/>
          </p:nvSpPr>
          <p:spPr>
            <a:xfrm>
              <a:off x="5767754" y="152328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金丝雀部署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先部署一个金丝雀版本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控制该版本的流量逐步提升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386837" y="2343773"/>
            <a:ext cx="4134988" cy="830754"/>
            <a:chOff x="5767754" y="1523287"/>
            <a:chExt cx="4134988" cy="830754"/>
          </a:xfrm>
        </p:grpSpPr>
        <p:sp>
          <p:nvSpPr>
            <p:cNvPr id="74" name="TextBox 73"/>
            <p:cNvSpPr txBox="1"/>
            <p:nvPr/>
          </p:nvSpPr>
          <p:spPr>
            <a:xfrm>
              <a:off x="5767754" y="1523287"/>
              <a:ext cx="1145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Microsoft YaHei" charset="-122"/>
                  <a:ea typeface="Microsoft YaHei" charset="-122"/>
                  <a:cs typeface="Microsoft YaHei" charset="-122"/>
                </a:rPr>
                <a:t>AB</a:t>
              </a:r>
              <a:r>
                <a:rPr lang="zh-CN" altLang="en-US" sz="2000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2000" b="1" dirty="0">
                  <a:latin typeface="Microsoft YaHei" charset="-122"/>
                  <a:ea typeface="Microsoft YaHei" charset="-122"/>
                  <a:cs typeface="Microsoft YaHei" charset="-122"/>
                </a:rPr>
                <a:t>Test</a:t>
              </a:r>
              <a:endParaRPr lang="en-GB" altLang="zh-CN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同时部署两个版本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特定人群使用特定版本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386837" y="3202381"/>
            <a:ext cx="4134988" cy="830754"/>
            <a:chOff x="5767754" y="1523287"/>
            <a:chExt cx="4134988" cy="830754"/>
          </a:xfrm>
        </p:grpSpPr>
        <p:sp>
          <p:nvSpPr>
            <p:cNvPr id="77" name="TextBox 76"/>
            <p:cNvSpPr txBox="1"/>
            <p:nvPr/>
          </p:nvSpPr>
          <p:spPr>
            <a:xfrm>
              <a:off x="5767754" y="152328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全球部署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部署在全球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数据不许出国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根据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业务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字段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自动路由该国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6837" y="4060393"/>
            <a:ext cx="4134988" cy="830754"/>
            <a:chOff x="5767754" y="1523287"/>
            <a:chExt cx="4134988" cy="830754"/>
          </a:xfrm>
        </p:grpSpPr>
        <p:sp>
          <p:nvSpPr>
            <p:cNvPr id="80" name="TextBox 79"/>
            <p:cNvSpPr txBox="1"/>
            <p:nvPr/>
          </p:nvSpPr>
          <p:spPr>
            <a:xfrm>
              <a:off x="5767754" y="1523287"/>
              <a:ext cx="1227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读写分离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数据写回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EDC</a:t>
              </a: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再由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EDC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单向同步至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RDC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86837" y="4921657"/>
            <a:ext cx="4134988" cy="830754"/>
            <a:chOff x="5767754" y="1523287"/>
            <a:chExt cx="4134988" cy="830754"/>
          </a:xfrm>
        </p:grpSpPr>
        <p:sp>
          <p:nvSpPr>
            <p:cNvPr id="83" name="TextBox 82"/>
            <p:cNvSpPr txBox="1"/>
            <p:nvPr/>
          </p:nvSpPr>
          <p:spPr>
            <a:xfrm>
              <a:off x="5767754" y="15232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任何你想要的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路由还可以做哪些事情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唯一限制你的是你的想象力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7849773" y="1870669"/>
            <a:ext cx="0" cy="3668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37389" y="205605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选择服务器的艺术</a:t>
            </a:r>
            <a:endParaRPr lang="en-GB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31" y="2592251"/>
            <a:ext cx="1244422" cy="108000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9424081" y="2508884"/>
            <a:ext cx="2836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Ribbon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可以通过权重来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随机选择服务器实例，我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们也可以按照请求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Header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里面的标签来进行选择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054936" y="3678400"/>
            <a:ext cx="4137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这种复杂的选择我们把它叫做：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服务路由</a:t>
            </a:r>
            <a:endParaRPr kumimoji="1"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路由策略：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基于标签匹配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OR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基于映射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MAPPING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基于正则表达式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基于规则引擎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7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实现思路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Zuul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网给请求打标签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将标签放入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Header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往后服务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传递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服务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调用服务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继续往后传递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GB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</a:t>
              </a:r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Hystrix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使得</a:t>
              </a:r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ThreadLocal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失效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</a:t>
              </a:r>
              <a:r>
                <a:rPr lang="en-US" altLang="zh-CN" sz="1400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HystrixConcurrencyStrategy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与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Sleuth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不兼容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70" y="1326664"/>
            <a:ext cx="6219484" cy="2955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70" y="4321622"/>
            <a:ext cx="7154025" cy="18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1671997" y="5400017"/>
            <a:ext cx="884800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03533" y="5608029"/>
            <a:ext cx="73849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配置中心可以只要一套 配置微服务</a:t>
            </a:r>
            <a:r>
              <a:rPr lang="en-US" altLang="zh-CN" sz="1400" dirty="0" err="1" smtClean="0"/>
              <a:t>spring.cloud.config.failFast</a:t>
            </a:r>
            <a:r>
              <a:rPr lang="en-US" altLang="zh-CN" sz="1400" dirty="0" smtClean="0"/>
              <a:t>=true</a:t>
            </a:r>
          </a:p>
          <a:p>
            <a:pPr algn="ctr"/>
            <a:r>
              <a:rPr lang="zh-CN" altLang="en-US" sz="1400" dirty="0" smtClean="0"/>
              <a:t>每个 </a:t>
            </a:r>
            <a:r>
              <a:rPr lang="en-US" altLang="zh-CN" sz="1400" dirty="0" smtClean="0"/>
              <a:t>DC</a:t>
            </a:r>
            <a:r>
              <a:rPr lang="zh-CN" altLang="en-US" sz="1400" dirty="0" smtClean="0"/>
              <a:t> 部署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台以上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做 </a:t>
            </a:r>
            <a:r>
              <a:rPr lang="en-US" altLang="zh-CN" sz="1400" dirty="0" smtClean="0"/>
              <a:t>HA</a:t>
            </a:r>
            <a:r>
              <a:rPr lang="zh-CN" altLang="en-US" sz="1400" dirty="0" smtClean="0"/>
              <a:t>（可做金字塔型集群）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DC</a:t>
            </a:r>
            <a:r>
              <a:rPr lang="zh-CN" altLang="en-US" sz="1400" dirty="0" smtClean="0"/>
              <a:t> 内部微服务只注册到本 </a:t>
            </a:r>
            <a:r>
              <a:rPr lang="en-US" altLang="zh-CN" sz="1400" dirty="0" smtClean="0"/>
              <a:t>DC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集群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DC</a:t>
            </a:r>
            <a:r>
              <a:rPr lang="zh-CN" altLang="en-US" sz="1400" dirty="0" smtClean="0"/>
              <a:t> 间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组集群同步数据（</a:t>
            </a:r>
            <a:r>
              <a:rPr lang="en-US" altLang="zh-CN" sz="1400" dirty="0" err="1" smtClean="0"/>
              <a:t>Kubernetes</a:t>
            </a:r>
            <a:r>
              <a:rPr lang="zh-CN" altLang="en-US" sz="1400" dirty="0" smtClean="0"/>
              <a:t>坑：每个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 一个实例）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57655" y="74783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全球部署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480036" y="1834235"/>
            <a:ext cx="4693002" cy="805917"/>
            <a:chOff x="2918846" y="1941635"/>
            <a:chExt cx="4693002" cy="805917"/>
          </a:xfrm>
        </p:grpSpPr>
        <p:cxnSp>
          <p:nvCxnSpPr>
            <p:cNvPr id="19" name="直线连接符 18"/>
            <p:cNvCxnSpPr/>
            <p:nvPr/>
          </p:nvCxnSpPr>
          <p:spPr>
            <a:xfrm flipV="1">
              <a:off x="2918846" y="2661635"/>
              <a:ext cx="4693002" cy="16961"/>
            </a:xfrm>
            <a:prstGeom prst="line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873" y="1941635"/>
              <a:ext cx="829615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5574068" y="2378220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EDC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Zuul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535961" y="2836244"/>
            <a:ext cx="2225909" cy="821304"/>
            <a:chOff x="4821331" y="2750254"/>
            <a:chExt cx="2225909" cy="8213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1623622" y="3963916"/>
            <a:ext cx="2225909" cy="821304"/>
            <a:chOff x="4821331" y="2750254"/>
            <a:chExt cx="2225909" cy="82130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文本框 39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</a:t>
              </a:r>
              <a:r>
                <a:rPr kumimoji="1" lang="zh-CN" altLang="en-US" dirty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3491764" y="4642971"/>
            <a:ext cx="2177130" cy="788655"/>
            <a:chOff x="2918845" y="3917696"/>
            <a:chExt cx="2177130" cy="788655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45" y="3917696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文本框 47"/>
            <p:cNvSpPr txBox="1"/>
            <p:nvPr/>
          </p:nvSpPr>
          <p:spPr>
            <a:xfrm>
              <a:off x="3667428" y="4337019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Config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3525298" y="2833542"/>
            <a:ext cx="2191113" cy="824006"/>
            <a:chOff x="2904863" y="2747552"/>
            <a:chExt cx="2191113" cy="824006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文本框 51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1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3504633" y="3716532"/>
            <a:ext cx="2191113" cy="824006"/>
            <a:chOff x="2904863" y="2747552"/>
            <a:chExt cx="2191113" cy="824006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文本框 60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6692268" y="1831655"/>
            <a:ext cx="4693002" cy="805917"/>
            <a:chOff x="2918846" y="1941635"/>
            <a:chExt cx="4693002" cy="805917"/>
          </a:xfrm>
        </p:grpSpPr>
        <p:cxnSp>
          <p:nvCxnSpPr>
            <p:cNvPr id="63" name="直线连接符 62"/>
            <p:cNvCxnSpPr/>
            <p:nvPr/>
          </p:nvCxnSpPr>
          <p:spPr>
            <a:xfrm flipV="1">
              <a:off x="2918846" y="2661635"/>
              <a:ext cx="4693002" cy="16961"/>
            </a:xfrm>
            <a:prstGeom prst="line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873" y="1941635"/>
              <a:ext cx="829615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文本框 64"/>
            <p:cNvSpPr txBox="1"/>
            <p:nvPr/>
          </p:nvSpPr>
          <p:spPr>
            <a:xfrm>
              <a:off x="5574068" y="2378220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RDC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Zuul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9940841" y="2833664"/>
            <a:ext cx="2225909" cy="821304"/>
            <a:chOff x="4821331" y="2750254"/>
            <a:chExt cx="2225909" cy="821304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8" name="文本框 67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8998225" y="3961336"/>
            <a:ext cx="2225909" cy="821304"/>
            <a:chOff x="4821331" y="2750254"/>
            <a:chExt cx="2225909" cy="821304"/>
          </a:xfrm>
        </p:grpSpPr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3" name="文本框 7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</a:t>
              </a:r>
              <a:r>
                <a:rPr kumimoji="1" lang="zh-CN" altLang="en-US" dirty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6746356" y="2830962"/>
            <a:ext cx="2191113" cy="824006"/>
            <a:chOff x="2904863" y="2747552"/>
            <a:chExt cx="2191113" cy="824006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文本框 75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1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6725691" y="3713952"/>
            <a:ext cx="2191113" cy="824006"/>
            <a:chOff x="2904863" y="2747552"/>
            <a:chExt cx="2191113" cy="824006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9" name="文本框 78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直线箭头连接符 7"/>
          <p:cNvCxnSpPr>
            <a:stCxn id="24" idx="3"/>
            <a:endCxn id="50" idx="1"/>
          </p:cNvCxnSpPr>
          <p:nvPr/>
        </p:nvCxnSpPr>
        <p:spPr>
          <a:xfrm flipV="1">
            <a:off x="1365577" y="3193542"/>
            <a:ext cx="2159721" cy="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24" idx="3"/>
            <a:endCxn id="60" idx="1"/>
          </p:cNvCxnSpPr>
          <p:nvPr/>
        </p:nvCxnSpPr>
        <p:spPr>
          <a:xfrm>
            <a:off x="1365577" y="3196244"/>
            <a:ext cx="2139056" cy="8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39" idx="3"/>
            <a:endCxn id="50" idx="1"/>
          </p:cNvCxnSpPr>
          <p:nvPr/>
        </p:nvCxnSpPr>
        <p:spPr>
          <a:xfrm flipV="1">
            <a:off x="2453238" y="3193542"/>
            <a:ext cx="1072060" cy="11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39" idx="3"/>
            <a:endCxn id="60" idx="1"/>
          </p:cNvCxnSpPr>
          <p:nvPr/>
        </p:nvCxnSpPr>
        <p:spPr>
          <a:xfrm flipV="1">
            <a:off x="2453238" y="4076532"/>
            <a:ext cx="1051395" cy="24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67" idx="1"/>
            <a:endCxn id="75" idx="3"/>
          </p:cNvCxnSpPr>
          <p:nvPr/>
        </p:nvCxnSpPr>
        <p:spPr>
          <a:xfrm flipH="1" flipV="1">
            <a:off x="7575971" y="3190962"/>
            <a:ext cx="2364870" cy="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67" idx="1"/>
            <a:endCxn id="78" idx="3"/>
          </p:cNvCxnSpPr>
          <p:nvPr/>
        </p:nvCxnSpPr>
        <p:spPr>
          <a:xfrm flipH="1">
            <a:off x="7555306" y="3193664"/>
            <a:ext cx="2385535" cy="8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2" idx="1"/>
            <a:endCxn id="75" idx="3"/>
          </p:cNvCxnSpPr>
          <p:nvPr/>
        </p:nvCxnSpPr>
        <p:spPr>
          <a:xfrm flipH="1" flipV="1">
            <a:off x="7575971" y="3190962"/>
            <a:ext cx="1422254" cy="11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72" idx="1"/>
            <a:endCxn id="78" idx="3"/>
          </p:cNvCxnSpPr>
          <p:nvPr/>
        </p:nvCxnSpPr>
        <p:spPr>
          <a:xfrm flipH="1" flipV="1">
            <a:off x="7555306" y="4073952"/>
            <a:ext cx="1442919" cy="24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0" idx="3"/>
            <a:endCxn id="75" idx="1"/>
          </p:cNvCxnSpPr>
          <p:nvPr/>
        </p:nvCxnSpPr>
        <p:spPr>
          <a:xfrm flipV="1">
            <a:off x="4354913" y="3190962"/>
            <a:ext cx="2391443" cy="25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50" idx="3"/>
            <a:endCxn id="78" idx="1"/>
          </p:cNvCxnSpPr>
          <p:nvPr/>
        </p:nvCxnSpPr>
        <p:spPr>
          <a:xfrm>
            <a:off x="4354913" y="3193542"/>
            <a:ext cx="2370778" cy="8804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60" idx="3"/>
            <a:endCxn id="75" idx="1"/>
          </p:cNvCxnSpPr>
          <p:nvPr/>
        </p:nvCxnSpPr>
        <p:spPr>
          <a:xfrm flipV="1">
            <a:off x="4334248" y="3190962"/>
            <a:ext cx="2412108" cy="8855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60" idx="3"/>
            <a:endCxn id="78" idx="1"/>
          </p:cNvCxnSpPr>
          <p:nvPr/>
        </p:nvCxnSpPr>
        <p:spPr>
          <a:xfrm flipV="1">
            <a:off x="4334248" y="4073952"/>
            <a:ext cx="2391443" cy="25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0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0A5064"/>
      </a:accent1>
      <a:accent2>
        <a:srgbClr val="0F7895"/>
      </a:accent2>
      <a:accent3>
        <a:srgbClr val="15A1C8"/>
      </a:accent3>
      <a:accent4>
        <a:srgbClr val="62CFEE"/>
      </a:accent4>
      <a:accent5>
        <a:srgbClr val="96DFF4"/>
      </a:accent5>
      <a:accent6>
        <a:srgbClr val="CAEFF9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8968</TotalTime>
  <Words>550</Words>
  <Application>Microsoft Macintosh PowerPoint</Application>
  <PresentationFormat>宽屏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</vt:lpstr>
      <vt:lpstr>Lato</vt:lpstr>
      <vt:lpstr>Microsoft YaHei</vt:lpstr>
      <vt:lpstr>Office Theme</vt:lpstr>
      <vt:lpstr>PowerPoint 演示文稿</vt:lpstr>
      <vt:lpstr>PowerPoint 演示文稿</vt:lpstr>
      <vt:lpstr>Spring Cloud</vt:lpstr>
      <vt:lpstr>客户端负载均衡</vt:lpstr>
      <vt:lpstr>实现思路</vt:lpstr>
      <vt:lpstr>实现思路</vt:lpstr>
      <vt:lpstr>PowerPoint 演示文稿</vt:lpstr>
      <vt:lpstr>实现思路</vt:lpstr>
      <vt:lpstr>Spring Cloud</vt:lpstr>
      <vt:lpstr>填坑之路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Binh</dc:creator>
  <cp:lastModifiedBy>Microsoft Office 用户</cp:lastModifiedBy>
  <cp:revision>393</cp:revision>
  <dcterms:created xsi:type="dcterms:W3CDTF">2015-03-19T05:35:21Z</dcterms:created>
  <dcterms:modified xsi:type="dcterms:W3CDTF">2017-09-22T07:54:54Z</dcterms:modified>
</cp:coreProperties>
</file>