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950075" cy="9236075"/>
  <p:embeddedFontLst>
    <p:embeddedFont>
      <p:font typeface="Cambria" panose="0204050305040603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Arial Black" panose="020B0A0402010202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0261" autoAdjust="0"/>
  </p:normalViewPr>
  <p:slideViewPr>
    <p:cSldViewPr snapToGrid="0">
      <p:cViewPr varScale="1">
        <p:scale>
          <a:sx n="62" d="100"/>
          <a:sy n="62" d="100"/>
        </p:scale>
        <p:origin x="302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5008" y="4387136"/>
            <a:ext cx="5560060" cy="4156234"/>
          </a:xfrm>
          <a:prstGeom prst="rect">
            <a:avLst/>
          </a:prstGeom>
          <a:noFill/>
          <a:ln>
            <a:noFill/>
          </a:ln>
        </p:spPr>
        <p:txBody>
          <a:bodyPr spcFirstLastPara="1" wrap="square" lIns="92476" tIns="92476" rIns="92476" bIns="92476"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buNone/>
            </a:pPr>
            <a:r>
              <a:rPr lang="en"/>
              <a:t>Peak performance = performing with the best of your ability, building a framework for your life of continuous improvement, the moment when you “put it all together” and are working in your “flow zone” to reach optimal performance. </a:t>
            </a:r>
            <a:endParaRPr/>
          </a:p>
          <a:p>
            <a:pPr marL="0" indent="0">
              <a:buNone/>
            </a:pPr>
            <a:endParaRPr/>
          </a:p>
          <a:p>
            <a:pPr marL="0" indent="0">
              <a:buNone/>
            </a:pPr>
            <a:r>
              <a:rPr lang="en">
                <a:solidFill>
                  <a:schemeClr val="dk1"/>
                </a:solidFill>
              </a:rPr>
              <a:t>Why peak performance? Understanding the concepts of peak performance tie into all aspects of Wellness or “Building Your Best You”</a:t>
            </a:r>
            <a:endParaRPr/>
          </a:p>
          <a:p>
            <a:pPr marL="0" indent="0">
              <a:buNone/>
            </a:pPr>
            <a:r>
              <a:rPr lang="en"/>
              <a:t>Some people relate more to these concepts more so than when they hear the word “wellness” or “health”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856ab85c1_0_25: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856ab85c1_0_25: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buNone/>
            </a:pPr>
            <a:r>
              <a:rPr lang="en"/>
              <a:t>These concepts can be tied into all aspects of Wellness - how can you use them to build your best you?</a:t>
            </a:r>
            <a:endParaRPr/>
          </a:p>
          <a:p>
            <a:pPr marL="0" indent="0">
              <a:buNone/>
            </a:pPr>
            <a:r>
              <a:rPr lang="en"/>
              <a:t>No one skill is more important than another, they work together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856ab85c1_0_6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13" name="Google Shape;213;g4856ab85c1_0_63:notes"/>
          <p:cNvSpPr txBox="1">
            <a:spLocks noGrp="1"/>
          </p:cNvSpPr>
          <p:nvPr>
            <p:ph type="body" idx="1"/>
          </p:nvPr>
        </p:nvSpPr>
        <p:spPr>
          <a:xfrm>
            <a:off x="695008" y="4387136"/>
            <a:ext cx="5560060" cy="4156234"/>
          </a:xfrm>
          <a:prstGeom prst="rect">
            <a:avLst/>
          </a:prstGeom>
          <a:noFill/>
          <a:ln>
            <a:noFill/>
          </a:ln>
        </p:spPr>
        <p:txBody>
          <a:bodyPr spcFirstLastPara="1" wrap="square" lIns="92476" tIns="46226" rIns="92476" bIns="46226" anchor="t" anchorCtr="0">
            <a:noAutofit/>
          </a:bodyPr>
          <a:lstStyle/>
          <a:p>
            <a:pPr marL="0" indent="0">
              <a:buNone/>
            </a:pPr>
            <a:endParaRPr sz="1200">
              <a:solidFill>
                <a:schemeClr val="dk1"/>
              </a:solidFill>
              <a:latin typeface="Calibri"/>
              <a:ea typeface="Calibri"/>
              <a:cs typeface="Calibri"/>
              <a:sym typeface="Calibri"/>
            </a:endParaRPr>
          </a:p>
        </p:txBody>
      </p:sp>
      <p:sp>
        <p:nvSpPr>
          <p:cNvPr id="214" name="Google Shape;214;g4856ab85c1_0_63:notes"/>
          <p:cNvSpPr txBox="1">
            <a:spLocks noGrp="1"/>
          </p:cNvSpPr>
          <p:nvPr>
            <p:ph type="sldNum" idx="12"/>
          </p:nvPr>
        </p:nvSpPr>
        <p:spPr>
          <a:xfrm>
            <a:off x="3936768" y="8772668"/>
            <a:ext cx="3011699" cy="461804"/>
          </a:xfrm>
          <a:prstGeom prst="rect">
            <a:avLst/>
          </a:prstGeom>
          <a:noFill/>
          <a:ln>
            <a:noFill/>
          </a:ln>
        </p:spPr>
        <p:txBody>
          <a:bodyPr spcFirstLastPara="1" wrap="square" lIns="92476" tIns="46226" rIns="92476" bIns="46226" anchor="b" anchorCtr="0">
            <a:noAutofit/>
          </a:bodyPr>
          <a:lstStyle/>
          <a:p>
            <a:pPr algn="r"/>
            <a:fld id="{00000000-1234-1234-1234-123412341234}" type="slidenum">
              <a:rPr lang="en" sz="1200">
                <a:solidFill>
                  <a:schemeClr val="dk1"/>
                </a:solidFill>
                <a:latin typeface="Calibri"/>
                <a:ea typeface="Calibri"/>
                <a:cs typeface="Calibri"/>
                <a:sym typeface="Calibri"/>
              </a:rPr>
              <a:pPr algn="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743f1fe90_0_3: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743f1fe90_0_3: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462458" indent="-301882">
              <a:buChar char="-"/>
            </a:pPr>
            <a:r>
              <a:rPr lang="en"/>
              <a:t>A key factor of success is building the path to be at your best in the moments that truly count. </a:t>
            </a:r>
            <a:endParaRPr/>
          </a:p>
          <a:p>
            <a:pPr marL="462458" indent="-301882">
              <a:buChar char="-"/>
            </a:pPr>
            <a:r>
              <a:rPr lang="en"/>
              <a:t>We can’t be our best in every moment of the day, but we will talk about the 6 defining aspects of peak performance that can help us.</a:t>
            </a:r>
            <a:endParaRPr/>
          </a:p>
          <a:p>
            <a:pPr marL="462458" indent="-301882">
              <a:buChar char="-"/>
            </a:pPr>
            <a:r>
              <a:rPr lang="en"/>
              <a:t>With that being said, being our best when it matters takes practice!</a:t>
            </a:r>
            <a:endParaRPr/>
          </a:p>
          <a:p>
            <a:pPr marL="0" indent="0">
              <a:buNone/>
            </a:pPr>
            <a:endParaRPr/>
          </a:p>
          <a:p>
            <a:pPr marL="462458" indent="-301882">
              <a:buChar char="-"/>
            </a:pPr>
            <a:r>
              <a:rPr lang="en"/>
              <a:t>Ask students: What are some times you want to be your best?</a:t>
            </a:r>
            <a:endParaRPr/>
          </a:p>
          <a:p>
            <a:pPr marL="0" indent="0">
              <a:buNone/>
            </a:pPr>
            <a:endParaRPr/>
          </a:p>
          <a:p>
            <a:pPr marL="0" indent="0">
              <a:buNone/>
            </a:pPr>
            <a:r>
              <a:rPr lang="en"/>
              <a:t>Sometimes it seems like a right of passage of sorts to become overly stressed, lacking sleep, proper nutrition or adequate time to unwind.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56ab85c1_0_30: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56ab85c1_0_30: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buNone/>
            </a:pPr>
            <a:r>
              <a:rPr lang="en"/>
              <a:t>There are 6 defining aspects of peak performance/being our best - SMART goals, Motivation, Visualization, Refocusing, Self-talk, Emotional regulation</a:t>
            </a:r>
            <a:endParaRPr/>
          </a:p>
          <a:p>
            <a:pPr marL="0" indent="0">
              <a:buNone/>
            </a:pPr>
            <a:r>
              <a:rPr lang="en"/>
              <a:t>Note that not one is more important than the other, all equally important and work together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856ab85c1_0_0: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856ab85c1_0_0: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buNone/>
            </a:pPr>
            <a:r>
              <a:rPr lang="en"/>
              <a:t>What motivates you? What ignites your fire? Do your values, confidence and outcome expectations align with your goals? </a:t>
            </a:r>
            <a:endParaRPr/>
          </a:p>
          <a:p>
            <a:pPr marL="0" indent="0">
              <a:buNone/>
            </a:pPr>
            <a:r>
              <a:rPr lang="en"/>
              <a:t>Often one of these things is lacking so we can address that to improve our motivation and likelihood of success</a:t>
            </a:r>
            <a:endParaRPr/>
          </a:p>
          <a:p>
            <a:pPr marL="0" indent="0">
              <a:buNone/>
            </a:pPr>
            <a:r>
              <a:rPr lang="en"/>
              <a:t>Outcome expectations - belief about the likelihood of your actions/behaviors leading to a certain outcome</a:t>
            </a:r>
            <a:endParaRPr/>
          </a:p>
          <a:p>
            <a:pPr marL="0" indent="0">
              <a:buNone/>
            </a:pPr>
            <a:endParaRPr/>
          </a:p>
          <a:p>
            <a:pPr marL="0" indent="0">
              <a:buNone/>
            </a:pPr>
            <a:r>
              <a:rPr lang="en" b="1">
                <a:highlight>
                  <a:srgbClr val="FFFF00"/>
                </a:highlight>
              </a:rPr>
              <a:t>Think of something that has been challenging for you over the past few months: </a:t>
            </a:r>
            <a:endParaRPr b="1">
              <a:highlight>
                <a:srgbClr val="FFFF00"/>
              </a:highlight>
            </a:endParaRPr>
          </a:p>
          <a:p>
            <a:pPr marL="462458" indent="-301882"/>
            <a:r>
              <a:rPr lang="en" b="1">
                <a:highlight>
                  <a:srgbClr val="FFFF00"/>
                </a:highlight>
              </a:rPr>
              <a:t>Do you have confidence that you can tackle this challenge?</a:t>
            </a:r>
            <a:endParaRPr b="1">
              <a:highlight>
                <a:srgbClr val="FFFF00"/>
              </a:highlight>
            </a:endParaRPr>
          </a:p>
          <a:p>
            <a:pPr marL="462458" indent="-301882"/>
            <a:r>
              <a:rPr lang="en" b="1">
                <a:highlight>
                  <a:srgbClr val="FFFF00"/>
                </a:highlight>
              </a:rPr>
              <a:t>Do you believe the outcome is possible and productive? Do you see a clear path to the outcome?</a:t>
            </a:r>
            <a:endParaRPr b="1">
              <a:highlight>
                <a:srgbClr val="FFFF00"/>
              </a:highlight>
            </a:endParaRPr>
          </a:p>
          <a:p>
            <a:pPr marL="462458" indent="-301882"/>
            <a:r>
              <a:rPr lang="en" b="1">
                <a:highlight>
                  <a:srgbClr val="FFFF00"/>
                </a:highlight>
              </a:rPr>
              <a:t>Is conquering this challenge in-line with your own personal goals and values?</a:t>
            </a:r>
            <a:endParaRPr b="1">
              <a:highlight>
                <a:srgbClr val="FFFF00"/>
              </a:highlight>
            </a:endParaRPr>
          </a:p>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856ab85c1_0_5: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856ab85c1_0_5: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lnSpc>
                <a:spcPct val="150000"/>
              </a:lnSpc>
              <a:buNone/>
            </a:pPr>
            <a:r>
              <a:rPr lang="en" dirty="0"/>
              <a:t>Visualization = creating an experience in your mind. Before we achieve a goal, we have to have an idea of what it looks like</a:t>
            </a:r>
            <a:endParaRPr dirty="0"/>
          </a:p>
          <a:p>
            <a:pPr marL="462458" indent="-301882">
              <a:lnSpc>
                <a:spcPct val="150000"/>
              </a:lnSpc>
              <a:buClr>
                <a:schemeClr val="dk1"/>
              </a:buClr>
            </a:pPr>
            <a:r>
              <a:rPr lang="en" dirty="0">
                <a:solidFill>
                  <a:schemeClr val="dk1"/>
                </a:solidFill>
              </a:rPr>
              <a:t>Visualization has been shown to improve athletic performance by improving motivation, coordination and concentration; it also aids in relaxation and helps reduce fear and anxiety. These same skills can transfer over to academic and work performance, and even in your personal life and relationships.</a:t>
            </a:r>
            <a:endParaRPr dirty="0">
              <a:solidFill>
                <a:schemeClr val="dk1"/>
              </a:solidFill>
            </a:endParaRPr>
          </a:p>
          <a:p>
            <a:pPr marL="924916" lvl="1" indent="-301882">
              <a:lnSpc>
                <a:spcPct val="150000"/>
              </a:lnSpc>
              <a:buClr>
                <a:schemeClr val="dk1"/>
              </a:buClr>
            </a:pPr>
            <a:r>
              <a:rPr lang="en" dirty="0">
                <a:solidFill>
                  <a:schemeClr val="dk1"/>
                </a:solidFill>
              </a:rPr>
              <a:t>Brain imagery research shows that visualization works because the neurons in our brains interpret imagery the same as the do real-life action. When we visualize, the brain generates an impulse that tells our neurons to “perform” the movement. This creates a new neural pathway, which gets our body ready to act in a way consistent to what we </a:t>
            </a:r>
            <a:r>
              <a:rPr lang="en" dirty="0">
                <a:solidFill>
                  <a:schemeClr val="dk1"/>
                </a:solidFill>
              </a:rPr>
              <a:t>imagined. </a:t>
            </a:r>
            <a:r>
              <a:rPr lang="en" dirty="0"/>
              <a:t>Pay </a:t>
            </a:r>
            <a:r>
              <a:rPr lang="en" dirty="0"/>
              <a:t>attention to detail, </a:t>
            </a:r>
            <a:r>
              <a:rPr lang="en" b="1" dirty="0"/>
              <a:t>use all of your senses</a:t>
            </a:r>
            <a:r>
              <a:rPr lang="en" dirty="0"/>
              <a:t>, focus on images and abilities of importance, include success in the task and overcoming smaller obstacles along the way</a:t>
            </a:r>
            <a:endParaRPr dirty="0"/>
          </a:p>
          <a:p>
            <a:pPr marL="462458" indent="-301882">
              <a:lnSpc>
                <a:spcPct val="150000"/>
              </a:lnSpc>
            </a:pPr>
            <a:r>
              <a:rPr lang="en" b="1" dirty="0">
                <a:highlight>
                  <a:srgbClr val="FFFF00"/>
                </a:highlight>
              </a:rPr>
              <a:t>What part of your “game” is mental (vs. intellectual)? </a:t>
            </a:r>
            <a:r>
              <a:rPr lang="en" b="1" dirty="0">
                <a:highlight>
                  <a:srgbClr val="FFFF00"/>
                </a:highlight>
              </a:rPr>
              <a:t> </a:t>
            </a:r>
            <a:r>
              <a:rPr lang="en" b="1" dirty="0" smtClean="0">
                <a:highlight>
                  <a:srgbClr val="FFFF00"/>
                </a:highlight>
              </a:rPr>
              <a:t>Now</a:t>
            </a:r>
            <a:r>
              <a:rPr lang="en" b="1" dirty="0">
                <a:highlight>
                  <a:srgbClr val="FFFF00"/>
                </a:highlight>
              </a:rPr>
              <a:t>, how often do you practice that (vs. study)?</a:t>
            </a:r>
            <a:endParaRPr b="1" dirty="0">
              <a:highlight>
                <a:srgbClr val="FFFF00"/>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856ab85c1_0_10: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856ab85c1_0_10: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462458" indent="-301882"/>
            <a:r>
              <a:rPr lang="en" dirty="0"/>
              <a:t>Time and energy are not infinite, so we must be mindful about how we use them</a:t>
            </a:r>
            <a:endParaRPr dirty="0"/>
          </a:p>
          <a:p>
            <a:pPr marL="462458" indent="-301882"/>
            <a:r>
              <a:rPr lang="en" dirty="0"/>
              <a:t>In order to focus your </a:t>
            </a:r>
            <a:r>
              <a:rPr lang="en" b="1" dirty="0"/>
              <a:t>time </a:t>
            </a:r>
            <a:r>
              <a:rPr lang="en" dirty="0"/>
              <a:t>effectively, maintain a calendar or system that works for you</a:t>
            </a:r>
            <a:endParaRPr dirty="0"/>
          </a:p>
          <a:p>
            <a:pPr marL="462458" indent="-301882"/>
            <a:r>
              <a:rPr lang="en" dirty="0"/>
              <a:t>In order to manage your </a:t>
            </a:r>
            <a:r>
              <a:rPr lang="en" b="1" dirty="0"/>
              <a:t>energy and attention </a:t>
            </a:r>
            <a:r>
              <a:rPr lang="en" dirty="0"/>
              <a:t>effectively, identify your strengths and weaknesses</a:t>
            </a:r>
            <a:endParaRPr dirty="0"/>
          </a:p>
          <a:p>
            <a:pPr marL="924916" lvl="1" indent="-301882"/>
            <a:r>
              <a:rPr lang="en" dirty="0"/>
              <a:t>When are you most alert and energized? Take advantage of those periods of time</a:t>
            </a:r>
            <a:endParaRPr dirty="0"/>
          </a:p>
          <a:p>
            <a:pPr marL="924916" lvl="1" indent="-301882"/>
            <a:r>
              <a:rPr lang="en" dirty="0"/>
              <a:t>How do you want to spend your time, energy and focus? </a:t>
            </a:r>
            <a:endParaRPr dirty="0"/>
          </a:p>
          <a:p>
            <a:pPr marL="1387373" lvl="2" indent="-301882"/>
            <a:r>
              <a:rPr lang="en" dirty="0">
                <a:highlight>
                  <a:srgbClr val="FFFF00"/>
                </a:highlight>
              </a:rPr>
              <a:t>(ball throwing exercise)</a:t>
            </a:r>
            <a:endParaRPr dirty="0">
              <a:highlight>
                <a:srgbClr val="FFFF00"/>
              </a:highlight>
            </a:endParaRPr>
          </a:p>
          <a:p>
            <a:pPr marL="1387373" lvl="2" indent="-301882">
              <a:buClr>
                <a:schemeClr val="dk1"/>
              </a:buClr>
            </a:pPr>
            <a:r>
              <a:rPr lang="en" dirty="0">
                <a:solidFill>
                  <a:schemeClr val="dk1"/>
                </a:solidFill>
                <a:highlight>
                  <a:srgbClr val="FFFF00"/>
                </a:highlight>
              </a:rPr>
              <a:t>School, work, socialization, family… Unless you plan for it, a ball will most likely </a:t>
            </a:r>
            <a:r>
              <a:rPr lang="en" dirty="0" smtClean="0">
                <a:solidFill>
                  <a:schemeClr val="dk1"/>
                </a:solidFill>
                <a:highlight>
                  <a:srgbClr val="FFFF00"/>
                </a:highlight>
              </a:rPr>
              <a:t>drop</a:t>
            </a:r>
            <a:endParaRPr dirty="0"/>
          </a:p>
          <a:p>
            <a:pPr marL="462458" indent="-301882" defTabSz="924916"/>
            <a:r>
              <a:rPr lang="en" dirty="0"/>
              <a:t>One way to effectively manage both time and energy is by practicing the pomodoro method</a:t>
            </a:r>
            <a:r>
              <a:rPr lang="en" dirty="0" smtClean="0"/>
              <a:t>: </a:t>
            </a:r>
            <a:r>
              <a:rPr lang="en-US" dirty="0" smtClean="0">
                <a:solidFill>
                  <a:schemeClr val="dk1"/>
                </a:solidFill>
              </a:rPr>
              <a:t>Take away any guesswork and abstract goals by using the timer</a:t>
            </a:r>
            <a:endParaRPr dirty="0"/>
          </a:p>
          <a:p>
            <a:pPr marL="924916" lvl="1" indent="-301882"/>
            <a:r>
              <a:rPr lang="en" dirty="0"/>
              <a:t>Set aside 1-2 hours of time</a:t>
            </a:r>
            <a:endParaRPr dirty="0"/>
          </a:p>
          <a:p>
            <a:pPr marL="924916" lvl="1" indent="-301882"/>
            <a:r>
              <a:rPr lang="en" dirty="0"/>
              <a:t>The technique uses a </a:t>
            </a:r>
            <a:r>
              <a:rPr lang="en" u="sng" dirty="0"/>
              <a:t>timer</a:t>
            </a:r>
            <a:r>
              <a:rPr lang="en" dirty="0"/>
              <a:t> to break down work into intervals, traditionally 25 minutes in length, separated by short breaks.</a:t>
            </a:r>
            <a:endParaRPr dirty="0"/>
          </a:p>
          <a:p>
            <a:pPr marL="924916" lvl="1" indent="-301882"/>
            <a:r>
              <a:rPr lang="en" dirty="0"/>
              <a:t>25 on, 5 off, </a:t>
            </a:r>
            <a:r>
              <a:rPr lang="en" dirty="0">
                <a:solidFill>
                  <a:schemeClr val="dk1"/>
                </a:solidFill>
              </a:rPr>
              <a:t>25 on, 5 off, 25 on, 5 off, then a longer break every 1 or 2 hours. During this time, challenge yourself to immerse your focus and energy on the task at hand. Get a drink, use the restroom, check your phone, etc. during breaks</a:t>
            </a:r>
            <a:endParaRPr dirty="0">
              <a:solidFill>
                <a:schemeClr val="dk1"/>
              </a:solidFill>
            </a:endParaRPr>
          </a:p>
          <a:p>
            <a:pPr marL="462458" indent="-301882">
              <a:buClr>
                <a:schemeClr val="dk1"/>
              </a:buClr>
            </a:pPr>
            <a:r>
              <a:rPr lang="en" b="1" i="1" dirty="0" smtClean="0">
                <a:solidFill>
                  <a:schemeClr val="dk1"/>
                </a:solidFill>
                <a:highlight>
                  <a:srgbClr val="FFFF00"/>
                </a:highlight>
              </a:rPr>
              <a:t>How </a:t>
            </a:r>
            <a:r>
              <a:rPr lang="en" b="1" i="1" dirty="0">
                <a:solidFill>
                  <a:schemeClr val="dk1"/>
                </a:solidFill>
                <a:highlight>
                  <a:srgbClr val="FFFF00"/>
                </a:highlight>
              </a:rPr>
              <a:t>else do you manage your time and energy</a:t>
            </a:r>
            <a:r>
              <a:rPr lang="en" b="1" i="1" dirty="0" smtClean="0">
                <a:solidFill>
                  <a:schemeClr val="dk1"/>
                </a:solidFill>
                <a:highlight>
                  <a:srgbClr val="FFFF00"/>
                </a:highlight>
              </a:rPr>
              <a:t>?</a:t>
            </a:r>
            <a:endParaRPr b="1" i="1" dirty="0">
              <a:solidFill>
                <a:schemeClr val="dk1"/>
              </a:solidFill>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56ab85c1_0_15: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56ab85c1_0_15: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462458" indent="-301882"/>
            <a:r>
              <a:rPr lang="en"/>
              <a:t>Self-talk - the way you talk to yourself, either in your head or aloud </a:t>
            </a:r>
            <a:endParaRPr/>
          </a:p>
          <a:p>
            <a:pPr marL="924916" lvl="1" indent="-301882">
              <a:buClr>
                <a:schemeClr val="dk1"/>
              </a:buClr>
            </a:pPr>
            <a:r>
              <a:rPr lang="en">
                <a:solidFill>
                  <a:schemeClr val="dk1"/>
                </a:solidFill>
              </a:rPr>
              <a:t>Think of a time when you received a genuine or meaningful compliment. Why not do that for yourself?</a:t>
            </a:r>
            <a:endParaRPr/>
          </a:p>
          <a:p>
            <a:pPr marL="462458" indent="-301882"/>
            <a:r>
              <a:rPr lang="en"/>
              <a:t>Growth mindset - all things can be developed, sees failure not as evidence of unintelligence but as an opportunity for growth, thrives on challenge -  you can change and grow through experience</a:t>
            </a:r>
            <a:endParaRPr/>
          </a:p>
          <a:p>
            <a:pPr marL="924916" lvl="1" indent="-301882"/>
            <a:r>
              <a:rPr lang="en"/>
              <a:t>vs. fixed mindset - assumes our intelligence and ability are fixed characteristics, and failures are shameful. Expects good things to happen automatically without working</a:t>
            </a:r>
            <a:endParaRPr/>
          </a:p>
          <a:p>
            <a:pPr marL="462458" indent="-301882"/>
            <a:r>
              <a:rPr lang="en"/>
              <a:t>Practicing gratitude can help reframe and put you in the right headspace</a:t>
            </a:r>
            <a:endParaRPr/>
          </a:p>
          <a:p>
            <a:pPr marL="462458"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856ab85c1_0_20: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856ab85c1_0_20: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buNone/>
            </a:pPr>
            <a:r>
              <a:rPr lang="en" dirty="0"/>
              <a:t>It’s completely normal to feel stressed, it’s how we manage that stress that matters. Everyone has their own ways of managing stress.</a:t>
            </a:r>
            <a:endParaRPr dirty="0"/>
          </a:p>
          <a:p>
            <a:pPr marL="0" indent="0">
              <a:buNone/>
            </a:pPr>
            <a:r>
              <a:rPr lang="en" dirty="0"/>
              <a:t>It’s important to recognize emotions so that they can be effectively managed</a:t>
            </a:r>
            <a:endParaRPr dirty="0"/>
          </a:p>
          <a:p>
            <a:pPr marL="0" indent="0">
              <a:buNone/>
            </a:pPr>
            <a:r>
              <a:rPr lang="en" dirty="0"/>
              <a:t>Identify and reflect on emotions when they start to impede your ability to do your best work</a:t>
            </a:r>
            <a:endParaRPr dirty="0"/>
          </a:p>
          <a:p>
            <a:pPr marL="462458" indent="-301882"/>
            <a:r>
              <a:rPr lang="en" dirty="0"/>
              <a:t>Why am I (sad, stressed, angry…)?</a:t>
            </a:r>
            <a:endParaRPr dirty="0"/>
          </a:p>
          <a:p>
            <a:pPr marL="462458" indent="-301882"/>
            <a:r>
              <a:rPr lang="en" dirty="0"/>
              <a:t>What can I do about the event or issue that is contributing to this emotion? </a:t>
            </a:r>
            <a:endParaRPr dirty="0"/>
          </a:p>
          <a:p>
            <a:pPr marL="0" indent="0">
              <a:buNone/>
            </a:pPr>
            <a:r>
              <a:rPr lang="en" b="1" dirty="0"/>
              <a:t>People who are emotionally healthy are more resilient, meaning that they are able to bounce back from difficulties faster. </a:t>
            </a:r>
            <a:endParaRPr b="1" dirty="0"/>
          </a:p>
          <a:p>
            <a:pPr marL="462458" indent="-301882"/>
            <a:r>
              <a:rPr lang="en" dirty="0"/>
              <a:t>To strengthen your emotional wellness, remember your good deeds and give yourself credit for them. </a:t>
            </a:r>
            <a:endParaRPr dirty="0"/>
          </a:p>
          <a:p>
            <a:pPr marL="462458" indent="-301882"/>
            <a:r>
              <a:rPr lang="en" dirty="0"/>
              <a:t>Forgive yourself for mistakes and try not to dwell on what went wrong. </a:t>
            </a:r>
            <a:endParaRPr dirty="0"/>
          </a:p>
          <a:p>
            <a:pPr marL="462458" indent="-301882"/>
            <a:r>
              <a:rPr lang="en" dirty="0"/>
              <a:t>With self-affirmation, you will be more equipped to deal with negativity when (not if) it arises</a:t>
            </a:r>
            <a:r>
              <a:rPr lang="en" dirty="0" smtClean="0"/>
              <a:t>.</a:t>
            </a:r>
            <a:endParaRPr dirty="0"/>
          </a:p>
          <a:p>
            <a:pPr marL="0" indent="0">
              <a:buNone/>
            </a:pPr>
            <a:r>
              <a:rPr lang="en" dirty="0">
                <a:highlight>
                  <a:srgbClr val="FFFF00"/>
                </a:highlight>
              </a:rPr>
              <a:t>What are some of the strategies you all use to cope with stress or other emotions?</a:t>
            </a:r>
            <a:endParaRPr dirty="0">
              <a:highlight>
                <a:srgbClr val="FFFF00"/>
              </a:highlight>
            </a:endParaRPr>
          </a:p>
          <a:p>
            <a:pPr marL="0" indent="0">
              <a:buNone/>
            </a:pPr>
            <a:r>
              <a:rPr lang="en" dirty="0">
                <a:highlight>
                  <a:srgbClr val="FFFF00"/>
                </a:highlight>
              </a:rPr>
              <a:t>Give yourself a period of time to work through the feeling rather than suppressing it, as it will likely surface again if it’s not managed</a:t>
            </a:r>
            <a:endParaRPr dirty="0">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843439545_1_0:notes"/>
          <p:cNvSpPr>
            <a:spLocks noGrp="1" noRot="1" noChangeAspect="1"/>
          </p:cNvSpPr>
          <p:nvPr>
            <p:ph type="sldImg" idx="2"/>
          </p:nvPr>
        </p:nvSpPr>
        <p:spPr>
          <a:xfrm>
            <a:off x="395288"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843439545_1_0:notes"/>
          <p:cNvSpPr txBox="1">
            <a:spLocks noGrp="1"/>
          </p:cNvSpPr>
          <p:nvPr>
            <p:ph type="body" idx="1"/>
          </p:nvPr>
        </p:nvSpPr>
        <p:spPr>
          <a:xfrm>
            <a:off x="695008" y="4387136"/>
            <a:ext cx="5560060" cy="4156234"/>
          </a:xfrm>
          <a:prstGeom prst="rect">
            <a:avLst/>
          </a:prstGeom>
        </p:spPr>
        <p:txBody>
          <a:bodyPr spcFirstLastPara="1" wrap="square" lIns="92476" tIns="92476" rIns="92476" bIns="92476" anchor="t" anchorCtr="0">
            <a:noAutofit/>
          </a:bodyPr>
          <a:lstStyle/>
          <a:p>
            <a:pPr marL="0" indent="0">
              <a:buNone/>
            </a:pPr>
            <a:r>
              <a:rPr lang="en"/>
              <a:t>It’s important to note that doing your best at something doesn’t just happen, it often starts as a goal/number of small goals/action steps we do to help us perform our best</a:t>
            </a:r>
            <a:endParaRPr/>
          </a:p>
          <a:p>
            <a:pPr marL="462458" indent="-301882">
              <a:buChar char="-"/>
            </a:pPr>
            <a:r>
              <a:rPr lang="en"/>
              <a:t>Go over what each letter means SMART goal</a:t>
            </a:r>
            <a:endParaRPr/>
          </a:p>
          <a:p>
            <a:pPr marL="462458" indent="-301882">
              <a:buChar char="-"/>
            </a:pPr>
            <a:r>
              <a:rPr lang="en"/>
              <a:t>Write down or share your own short and long term goals</a:t>
            </a:r>
            <a:endParaRPr/>
          </a:p>
          <a:p>
            <a:pPr marL="0" indent="0">
              <a:buNone/>
            </a:pPr>
            <a:endParaRPr/>
          </a:p>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ubTitle" idx="1"/>
          </p:nvPr>
        </p:nvSpPr>
        <p:spPr>
          <a:xfrm>
            <a:off x="1371600" y="2914650"/>
            <a:ext cx="6400800" cy="1314600"/>
          </a:xfrm>
          <a:prstGeom prst="rect">
            <a:avLst/>
          </a:prstGeom>
          <a:noFill/>
          <a:ln>
            <a:noFill/>
          </a:ln>
        </p:spPr>
        <p:txBody>
          <a:bodyPr spcFirstLastPara="1" wrap="square" lIns="68575" tIns="68575" rIns="68575" bIns="68575" anchor="t" anchorCtr="0"/>
          <a:lstStyle>
            <a:lvl1pPr marL="0" marR="0" lvl="0" indent="0" algn="ctr" rtl="0">
              <a:spcBef>
                <a:spcPts val="5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342900" marR="0" lvl="1" indent="0" algn="ctr" rtl="0">
              <a:spcBef>
                <a:spcPts val="400"/>
              </a:spcBef>
              <a:spcAft>
                <a:spcPts val="0"/>
              </a:spcAft>
              <a:buClr>
                <a:srgbClr val="888888"/>
              </a:buClr>
              <a:buSzPts val="2100"/>
              <a:buFont typeface="Arial"/>
              <a:buNone/>
              <a:defRPr sz="2100" b="0" i="0" u="none" strike="noStrike" cap="none">
                <a:solidFill>
                  <a:srgbClr val="888888"/>
                </a:solidFill>
                <a:latin typeface="Arial"/>
                <a:ea typeface="Arial"/>
                <a:cs typeface="Arial"/>
                <a:sym typeface="Arial"/>
              </a:defRPr>
            </a:lvl2pPr>
            <a:lvl3pPr marL="685800" marR="0" lvl="2" indent="0" algn="ctr" rtl="0">
              <a:spcBef>
                <a:spcPts val="4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028700" marR="0" lvl="3"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4pPr>
            <a:lvl5pPr marL="1371600" marR="0" lvl="4"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5pPr>
            <a:lvl6pPr marL="1714500" marR="0" lvl="5"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6pPr>
            <a:lvl7pPr marL="2057400" marR="0" lvl="6"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7pPr>
            <a:lvl8pPr marL="2400300" marR="0" lvl="7"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8pPr>
            <a:lvl9pPr marL="2743200" marR="0" lvl="8" indent="0"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9pPr>
          </a:lstStyle>
          <a:p>
            <a:endParaRPr/>
          </a:p>
        </p:txBody>
      </p:sp>
      <p:sp>
        <p:nvSpPr>
          <p:cNvPr id="59" name="Google Shape;59;p14"/>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body" idx="1"/>
          </p:nvPr>
        </p:nvSpPr>
        <p:spPr>
          <a:xfrm>
            <a:off x="457200" y="1200150"/>
            <a:ext cx="8229600" cy="3394500"/>
          </a:xfrm>
          <a:prstGeom prst="rect">
            <a:avLst/>
          </a:prstGeom>
          <a:noFill/>
          <a:ln>
            <a:noFill/>
          </a:ln>
        </p:spPr>
        <p:txBody>
          <a:bodyPr spcFirstLastPara="1" wrap="square" lIns="68575" tIns="68575" rIns="68575" bIns="68575"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15"/>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6"/>
            <a:ext cx="7772400" cy="10215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3000" b="1"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16"/>
          <p:cNvSpPr txBox="1">
            <a:spLocks noGrp="1"/>
          </p:cNvSpPr>
          <p:nvPr>
            <p:ph type="body" idx="1"/>
          </p:nvPr>
        </p:nvSpPr>
        <p:spPr>
          <a:xfrm>
            <a:off x="722313" y="2180035"/>
            <a:ext cx="7772400" cy="1125300"/>
          </a:xfrm>
          <a:prstGeom prst="rect">
            <a:avLst/>
          </a:prstGeom>
          <a:noFill/>
          <a:ln>
            <a:noFill/>
          </a:ln>
        </p:spPr>
        <p:txBody>
          <a:bodyPr spcFirstLastPara="1" wrap="square" lIns="68575" tIns="68575" rIns="68575" bIns="68575" anchor="b" anchorCtr="0"/>
          <a:lstStyle>
            <a:lvl1pPr marL="457200" marR="0" lvl="0" indent="-228600" algn="l" rtl="0">
              <a:spcBef>
                <a:spcPts val="300"/>
              </a:spcBef>
              <a:spcAft>
                <a:spcPts val="0"/>
              </a:spcAft>
              <a:buClr>
                <a:srgbClr val="888888"/>
              </a:buClr>
              <a:buSzPts val="2400"/>
              <a:buFont typeface="Arial"/>
              <a:buNone/>
              <a:defRPr sz="1500" b="0" i="0" u="none" strike="noStrike" cap="none">
                <a:solidFill>
                  <a:srgbClr val="888888"/>
                </a:solidFill>
                <a:latin typeface="Arial"/>
                <a:ea typeface="Arial"/>
                <a:cs typeface="Arial"/>
                <a:sym typeface="Arial"/>
              </a:defRPr>
            </a:lvl1pPr>
            <a:lvl2pPr marL="914400" marR="0" lvl="1" indent="-228600" algn="l" rtl="0">
              <a:spcBef>
                <a:spcPts val="300"/>
              </a:spcBef>
              <a:spcAft>
                <a:spcPts val="0"/>
              </a:spcAft>
              <a:buClr>
                <a:srgbClr val="888888"/>
              </a:buClr>
              <a:buSzPts val="2100"/>
              <a:buFont typeface="Arial"/>
              <a:buNone/>
              <a:defRPr sz="1400" b="0" i="0" u="none" strike="noStrike" cap="none">
                <a:solidFill>
                  <a:srgbClr val="888888"/>
                </a:solidFill>
                <a:latin typeface="Arial"/>
                <a:ea typeface="Arial"/>
                <a:cs typeface="Arial"/>
                <a:sym typeface="Arial"/>
              </a:defRPr>
            </a:lvl2pPr>
            <a:lvl3pPr marL="1371600" marR="0" lvl="2" indent="-228600" algn="l" rtl="0">
              <a:spcBef>
                <a:spcPts val="200"/>
              </a:spcBef>
              <a:spcAft>
                <a:spcPts val="0"/>
              </a:spcAft>
              <a:buClr>
                <a:srgbClr val="888888"/>
              </a:buClr>
              <a:buSzPts val="1800"/>
              <a:buFont typeface="Arial"/>
              <a:buNone/>
              <a:defRPr sz="1200" b="0" i="0" u="none" strike="noStrike" cap="none">
                <a:solidFill>
                  <a:srgbClr val="888888"/>
                </a:solidFill>
                <a:latin typeface="Arial"/>
                <a:ea typeface="Arial"/>
                <a:cs typeface="Arial"/>
                <a:sym typeface="Arial"/>
              </a:defRPr>
            </a:lvl3pPr>
            <a:lvl4pPr marL="1828800" marR="0" lvl="3" indent="-228600" algn="l" rtl="0">
              <a:spcBef>
                <a:spcPts val="200"/>
              </a:spcBef>
              <a:spcAft>
                <a:spcPts val="0"/>
              </a:spcAft>
              <a:buClr>
                <a:srgbClr val="888888"/>
              </a:buClr>
              <a:buSzPts val="1500"/>
              <a:buFont typeface="Arial"/>
              <a:buNone/>
              <a:defRPr sz="1100" b="0" i="0" u="none" strike="noStrike" cap="none">
                <a:solidFill>
                  <a:srgbClr val="888888"/>
                </a:solidFill>
                <a:latin typeface="Arial"/>
                <a:ea typeface="Arial"/>
                <a:cs typeface="Arial"/>
                <a:sym typeface="Arial"/>
              </a:defRPr>
            </a:lvl4pPr>
            <a:lvl5pPr marL="2286000" marR="0" lvl="4" indent="-228600" algn="l" rtl="0">
              <a:spcBef>
                <a:spcPts val="200"/>
              </a:spcBef>
              <a:spcAft>
                <a:spcPts val="0"/>
              </a:spcAft>
              <a:buClr>
                <a:srgbClr val="888888"/>
              </a:buClr>
              <a:buSzPts val="1500"/>
              <a:buFont typeface="Arial"/>
              <a:buNone/>
              <a:defRPr sz="1100" b="0" i="0" u="none" strike="noStrike" cap="none">
                <a:solidFill>
                  <a:srgbClr val="888888"/>
                </a:solidFill>
                <a:latin typeface="Arial"/>
                <a:ea typeface="Arial"/>
                <a:cs typeface="Arial"/>
                <a:sym typeface="Arial"/>
              </a:defRPr>
            </a:lvl5pPr>
            <a:lvl6pPr marL="2743200" marR="0" lvl="5" indent="-228600" algn="l" rtl="0">
              <a:spcBef>
                <a:spcPts val="200"/>
              </a:spcBef>
              <a:spcAft>
                <a:spcPts val="0"/>
              </a:spcAft>
              <a:buClr>
                <a:srgbClr val="888888"/>
              </a:buClr>
              <a:buSzPts val="1500"/>
              <a:buFont typeface="Arial"/>
              <a:buNone/>
              <a:defRPr sz="1100" b="0" i="0" u="none" strike="noStrike" cap="none">
                <a:solidFill>
                  <a:srgbClr val="888888"/>
                </a:solidFill>
                <a:latin typeface="Arial"/>
                <a:ea typeface="Arial"/>
                <a:cs typeface="Arial"/>
                <a:sym typeface="Arial"/>
              </a:defRPr>
            </a:lvl6pPr>
            <a:lvl7pPr marL="3200400" marR="0" lvl="6" indent="-228600" algn="l" rtl="0">
              <a:spcBef>
                <a:spcPts val="200"/>
              </a:spcBef>
              <a:spcAft>
                <a:spcPts val="0"/>
              </a:spcAft>
              <a:buClr>
                <a:srgbClr val="888888"/>
              </a:buClr>
              <a:buSzPts val="1500"/>
              <a:buFont typeface="Arial"/>
              <a:buNone/>
              <a:defRPr sz="1100" b="0" i="0" u="none" strike="noStrike" cap="none">
                <a:solidFill>
                  <a:srgbClr val="888888"/>
                </a:solidFill>
                <a:latin typeface="Arial"/>
                <a:ea typeface="Arial"/>
                <a:cs typeface="Arial"/>
                <a:sym typeface="Arial"/>
              </a:defRPr>
            </a:lvl7pPr>
            <a:lvl8pPr marL="3657600" marR="0" lvl="7" indent="-228600" algn="l" rtl="0">
              <a:spcBef>
                <a:spcPts val="200"/>
              </a:spcBef>
              <a:spcAft>
                <a:spcPts val="0"/>
              </a:spcAft>
              <a:buClr>
                <a:srgbClr val="888888"/>
              </a:buClr>
              <a:buSzPts val="1500"/>
              <a:buFont typeface="Arial"/>
              <a:buNone/>
              <a:defRPr sz="1100" b="0" i="0" u="none" strike="noStrike" cap="none">
                <a:solidFill>
                  <a:srgbClr val="888888"/>
                </a:solidFill>
                <a:latin typeface="Arial"/>
                <a:ea typeface="Arial"/>
                <a:cs typeface="Arial"/>
                <a:sym typeface="Arial"/>
              </a:defRPr>
            </a:lvl8pPr>
            <a:lvl9pPr marL="4114800" marR="0" lvl="8" indent="-228600" algn="l" rtl="0">
              <a:spcBef>
                <a:spcPts val="200"/>
              </a:spcBef>
              <a:spcAft>
                <a:spcPts val="0"/>
              </a:spcAft>
              <a:buClr>
                <a:srgbClr val="888888"/>
              </a:buClr>
              <a:buSzPts val="1500"/>
              <a:buFont typeface="Arial"/>
              <a:buNone/>
              <a:defRPr sz="1100" b="0" i="0" u="none" strike="noStrike" cap="none">
                <a:solidFill>
                  <a:srgbClr val="888888"/>
                </a:solidFill>
                <a:latin typeface="Arial"/>
                <a:ea typeface="Arial"/>
                <a:cs typeface="Arial"/>
                <a:sym typeface="Arial"/>
              </a:defRPr>
            </a:lvl9pPr>
          </a:lstStyle>
          <a:p>
            <a:endParaRPr/>
          </a:p>
        </p:txBody>
      </p:sp>
      <p:sp>
        <p:nvSpPr>
          <p:cNvPr id="71" name="Google Shape;71;p16"/>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16"/>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1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76" name="Google Shape;76;p17"/>
          <p:cNvSpPr txBox="1">
            <a:spLocks noGrp="1"/>
          </p:cNvSpPr>
          <p:nvPr>
            <p:ph type="body" idx="1"/>
          </p:nvPr>
        </p:nvSpPr>
        <p:spPr>
          <a:xfrm>
            <a:off x="457200" y="1200151"/>
            <a:ext cx="4038600" cy="3394500"/>
          </a:xfrm>
          <a:prstGeom prst="rect">
            <a:avLst/>
          </a:prstGeom>
          <a:noFill/>
          <a:ln>
            <a:noFill/>
          </a:ln>
        </p:spPr>
        <p:txBody>
          <a:bodyPr spcFirstLastPara="1" wrap="square" lIns="68575" tIns="68575" rIns="68575" bIns="68575" anchor="t" anchorCtr="0"/>
          <a:lstStyle>
            <a:lvl1pPr marL="457200" marR="0" lvl="0"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7" name="Google Shape;77;p17"/>
          <p:cNvSpPr txBox="1">
            <a:spLocks noGrp="1"/>
          </p:cNvSpPr>
          <p:nvPr>
            <p:ph type="body" idx="2"/>
          </p:nvPr>
        </p:nvSpPr>
        <p:spPr>
          <a:xfrm>
            <a:off x="4648200" y="1200151"/>
            <a:ext cx="4038600" cy="3394500"/>
          </a:xfrm>
          <a:prstGeom prst="rect">
            <a:avLst/>
          </a:prstGeom>
          <a:noFill/>
          <a:ln>
            <a:noFill/>
          </a:ln>
        </p:spPr>
        <p:txBody>
          <a:bodyPr spcFirstLastPara="1" wrap="square" lIns="68575" tIns="68575" rIns="68575" bIns="68575" anchor="t" anchorCtr="0"/>
          <a:lstStyle>
            <a:lvl1pPr marL="457200" marR="0" lvl="0"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8" name="Google Shape;78;p17"/>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9" name="Google Shape;79;p17"/>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7"/>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83" name="Google Shape;83;p18"/>
          <p:cNvSpPr txBox="1">
            <a:spLocks noGrp="1"/>
          </p:cNvSpPr>
          <p:nvPr>
            <p:ph type="body" idx="1"/>
          </p:nvPr>
        </p:nvSpPr>
        <p:spPr>
          <a:xfrm>
            <a:off x="457200" y="1151335"/>
            <a:ext cx="4040100" cy="480000"/>
          </a:xfrm>
          <a:prstGeom prst="rect">
            <a:avLst/>
          </a:prstGeom>
          <a:noFill/>
          <a:ln>
            <a:noFill/>
          </a:ln>
        </p:spPr>
        <p:txBody>
          <a:bodyPr spcFirstLastPara="1" wrap="square" lIns="68575" tIns="68575" rIns="68575" bIns="68575" anchor="b" anchorCtr="0"/>
          <a:lstStyle>
            <a:lvl1pPr marL="457200" marR="0" lvl="0" indent="-228600" algn="l" rtl="0">
              <a:spcBef>
                <a:spcPts val="400"/>
              </a:spcBef>
              <a:spcAft>
                <a:spcPts val="0"/>
              </a:spcAft>
              <a:buClr>
                <a:schemeClr val="dk1"/>
              </a:buClr>
              <a:buSzPts val="24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Clr>
                <a:schemeClr val="dk1"/>
              </a:buClr>
              <a:buSzPts val="2100"/>
              <a:buFont typeface="Arial"/>
              <a:buNone/>
              <a:defRPr sz="1500" b="1"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Clr>
                <a:schemeClr val="dk1"/>
              </a:buClr>
              <a:buSzPts val="1800"/>
              <a:buFont typeface="Arial"/>
              <a:buNone/>
              <a:defRPr sz="1400" b="1"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5pPr>
            <a:lvl6pPr marL="2743200" marR="0" lvl="5"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6pPr>
            <a:lvl7pPr marL="3200400" marR="0" lvl="6"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7pPr>
            <a:lvl8pPr marL="3657600" marR="0" lvl="7"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8pPr>
            <a:lvl9pPr marL="4114800" marR="0" lvl="8"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9pPr>
          </a:lstStyle>
          <a:p>
            <a:endParaRPr/>
          </a:p>
        </p:txBody>
      </p:sp>
      <p:sp>
        <p:nvSpPr>
          <p:cNvPr id="84" name="Google Shape;84;p18"/>
          <p:cNvSpPr txBox="1">
            <a:spLocks noGrp="1"/>
          </p:cNvSpPr>
          <p:nvPr>
            <p:ph type="body" idx="2"/>
          </p:nvPr>
        </p:nvSpPr>
        <p:spPr>
          <a:xfrm>
            <a:off x="457200" y="1631156"/>
            <a:ext cx="4040100" cy="2963400"/>
          </a:xfrm>
          <a:prstGeom prst="rect">
            <a:avLst/>
          </a:prstGeom>
          <a:noFill/>
          <a:ln>
            <a:noFill/>
          </a:ln>
        </p:spPr>
        <p:txBody>
          <a:bodyPr spcFirstLastPara="1" wrap="square" lIns="68575" tIns="68575" rIns="68575" bIns="68575" anchor="t" anchorCtr="0"/>
          <a:lstStyle>
            <a:lvl1pPr marL="457200" marR="0" lvl="0"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5" name="Google Shape;85;p18"/>
          <p:cNvSpPr txBox="1">
            <a:spLocks noGrp="1"/>
          </p:cNvSpPr>
          <p:nvPr>
            <p:ph type="body" idx="3"/>
          </p:nvPr>
        </p:nvSpPr>
        <p:spPr>
          <a:xfrm>
            <a:off x="4645026" y="1151335"/>
            <a:ext cx="4041600" cy="480000"/>
          </a:xfrm>
          <a:prstGeom prst="rect">
            <a:avLst/>
          </a:prstGeom>
          <a:noFill/>
          <a:ln>
            <a:noFill/>
          </a:ln>
        </p:spPr>
        <p:txBody>
          <a:bodyPr spcFirstLastPara="1" wrap="square" lIns="68575" tIns="68575" rIns="68575" bIns="68575" anchor="b" anchorCtr="0"/>
          <a:lstStyle>
            <a:lvl1pPr marL="457200" marR="0" lvl="0" indent="-228600" algn="l" rtl="0">
              <a:spcBef>
                <a:spcPts val="400"/>
              </a:spcBef>
              <a:spcAft>
                <a:spcPts val="0"/>
              </a:spcAft>
              <a:buClr>
                <a:schemeClr val="dk1"/>
              </a:buClr>
              <a:buSzPts val="24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Clr>
                <a:schemeClr val="dk1"/>
              </a:buClr>
              <a:buSzPts val="2100"/>
              <a:buFont typeface="Arial"/>
              <a:buNone/>
              <a:defRPr sz="1500" b="1"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Clr>
                <a:schemeClr val="dk1"/>
              </a:buClr>
              <a:buSzPts val="1800"/>
              <a:buFont typeface="Arial"/>
              <a:buNone/>
              <a:defRPr sz="1400" b="1"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5pPr>
            <a:lvl6pPr marL="2743200" marR="0" lvl="5"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6pPr>
            <a:lvl7pPr marL="3200400" marR="0" lvl="6"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7pPr>
            <a:lvl8pPr marL="3657600" marR="0" lvl="7"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8pPr>
            <a:lvl9pPr marL="4114800" marR="0" lvl="8" indent="-228600" algn="l" rtl="0">
              <a:spcBef>
                <a:spcPts val="2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9pPr>
          </a:lstStyle>
          <a:p>
            <a:endParaRPr/>
          </a:p>
        </p:txBody>
      </p:sp>
      <p:sp>
        <p:nvSpPr>
          <p:cNvPr id="86" name="Google Shape;86;p18"/>
          <p:cNvSpPr txBox="1">
            <a:spLocks noGrp="1"/>
          </p:cNvSpPr>
          <p:nvPr>
            <p:ph type="body" idx="4"/>
          </p:nvPr>
        </p:nvSpPr>
        <p:spPr>
          <a:xfrm>
            <a:off x="4645026" y="1631156"/>
            <a:ext cx="4041600" cy="2963400"/>
          </a:xfrm>
          <a:prstGeom prst="rect">
            <a:avLst/>
          </a:prstGeom>
          <a:noFill/>
          <a:ln>
            <a:noFill/>
          </a:ln>
        </p:spPr>
        <p:txBody>
          <a:bodyPr spcFirstLastPara="1" wrap="square" lIns="68575" tIns="68575" rIns="68575" bIns="68575" anchor="t" anchorCtr="0"/>
          <a:lstStyle>
            <a:lvl1pPr marL="457200" marR="0" lvl="0"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7" name="Google Shape;87;p18"/>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8" name="Google Shape;88;p18"/>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9" name="Google Shape;89;p18"/>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92" name="Google Shape;92;p19"/>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19"/>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4" name="Google Shape;94;p19"/>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0"/>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8" name="Google Shape;98;p20"/>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1" y="204788"/>
            <a:ext cx="3008400" cy="871500"/>
          </a:xfrm>
          <a:prstGeom prst="rect">
            <a:avLst/>
          </a:prstGeom>
          <a:noFill/>
          <a:ln>
            <a:noFill/>
          </a:ln>
        </p:spPr>
        <p:txBody>
          <a:bodyPr spcFirstLastPara="1" wrap="square" lIns="68575" tIns="68575" rIns="68575" bIns="68575" anchor="b" anchorCtr="0"/>
          <a:lstStyle>
            <a:lvl1pPr marL="0" marR="0" lvl="0" indent="0" algn="l" rtl="0">
              <a:spcBef>
                <a:spcPts val="0"/>
              </a:spcBef>
              <a:spcAft>
                <a:spcPts val="0"/>
              </a:spcAft>
              <a:buSzPts val="1100"/>
              <a:buNone/>
              <a:defRPr sz="1500" b="1"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01" name="Google Shape;101;p21"/>
          <p:cNvSpPr txBox="1">
            <a:spLocks noGrp="1"/>
          </p:cNvSpPr>
          <p:nvPr>
            <p:ph type="body" idx="1"/>
          </p:nvPr>
        </p:nvSpPr>
        <p:spPr>
          <a:xfrm>
            <a:off x="3575050" y="204788"/>
            <a:ext cx="5111700" cy="4389600"/>
          </a:xfrm>
          <a:prstGeom prst="rect">
            <a:avLst/>
          </a:prstGeom>
          <a:noFill/>
          <a:ln>
            <a:noFill/>
          </a:ln>
        </p:spPr>
        <p:txBody>
          <a:bodyPr spcFirstLastPara="1" wrap="square" lIns="68575" tIns="68575" rIns="68575" bIns="68575"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2" name="Google Shape;102;p21"/>
          <p:cNvSpPr txBox="1">
            <a:spLocks noGrp="1"/>
          </p:cNvSpPr>
          <p:nvPr>
            <p:ph type="body" idx="2"/>
          </p:nvPr>
        </p:nvSpPr>
        <p:spPr>
          <a:xfrm>
            <a:off x="457201" y="1076326"/>
            <a:ext cx="3008400" cy="3518400"/>
          </a:xfrm>
          <a:prstGeom prst="rect">
            <a:avLst/>
          </a:prstGeom>
          <a:noFill/>
          <a:ln>
            <a:noFill/>
          </a:ln>
        </p:spPr>
        <p:txBody>
          <a:bodyPr spcFirstLastPara="1" wrap="square" lIns="68575" tIns="68575" rIns="68575" bIns="68575" anchor="t" anchorCtr="0"/>
          <a:lstStyle>
            <a:lvl1pPr marL="457200" marR="0" lvl="0" indent="-228600" algn="l" rtl="0">
              <a:spcBef>
                <a:spcPts val="200"/>
              </a:spcBef>
              <a:spcAft>
                <a:spcPts val="0"/>
              </a:spcAft>
              <a:buClr>
                <a:schemeClr val="dk1"/>
              </a:buClr>
              <a:buSzPts val="2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00"/>
              </a:spcBef>
              <a:spcAft>
                <a:spcPts val="0"/>
              </a:spcAft>
              <a:buClr>
                <a:schemeClr val="dk1"/>
              </a:buClr>
              <a:buSzPts val="2100"/>
              <a:buFont typeface="Arial"/>
              <a:buNone/>
              <a:defRPr sz="9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800"/>
              <a:buFont typeface="Arial"/>
              <a:buNone/>
              <a:defRPr sz="800" b="0" i="0" u="none" strike="noStrike" cap="none">
                <a:solidFill>
                  <a:schemeClr val="dk1"/>
                </a:solidFill>
                <a:latin typeface="Arial"/>
                <a:ea typeface="Arial"/>
                <a:cs typeface="Arial"/>
                <a:sym typeface="Arial"/>
              </a:defRPr>
            </a:lvl3pPr>
            <a:lvl4pPr marL="1828800" marR="0" lvl="3"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5pPr>
            <a:lvl6pPr marL="2743200" marR="0" lvl="5"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6pPr>
            <a:lvl7pPr marL="3200400" marR="0" lvl="6"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7pPr>
            <a:lvl8pPr marL="3657600" marR="0" lvl="7"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8pPr>
            <a:lvl9pPr marL="4114800" marR="0" lvl="8"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9pPr>
          </a:lstStyle>
          <a:p>
            <a:endParaRPr/>
          </a:p>
        </p:txBody>
      </p:sp>
      <p:sp>
        <p:nvSpPr>
          <p:cNvPr id="103" name="Google Shape;103;p21"/>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1"/>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5" name="Google Shape;105;p2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100"/>
          </a:xfrm>
          <a:prstGeom prst="rect">
            <a:avLst/>
          </a:prstGeom>
          <a:noFill/>
          <a:ln>
            <a:noFill/>
          </a:ln>
        </p:spPr>
        <p:txBody>
          <a:bodyPr spcFirstLastPara="1" wrap="square" lIns="68575" tIns="68575" rIns="68575" bIns="68575" anchor="b" anchorCtr="0"/>
          <a:lstStyle>
            <a:lvl1pPr marL="0" marR="0" lvl="0" indent="0" algn="l" rtl="0">
              <a:spcBef>
                <a:spcPts val="0"/>
              </a:spcBef>
              <a:spcAft>
                <a:spcPts val="0"/>
              </a:spcAft>
              <a:buSzPts val="1100"/>
              <a:buNone/>
              <a:defRPr sz="1500" b="1"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txBody>
          <a:bodyPr spcFirstLastPara="1" wrap="square" lIns="68575" tIns="68575" rIns="68575" bIns="68575" anchor="t" anchorCtr="0"/>
          <a:lstStyle>
            <a:lvl1pPr marL="0" marR="0" lvl="0" indent="0" algn="l" rtl="0">
              <a:spcBef>
                <a:spcPts val="500"/>
              </a:spcBef>
              <a:spcAft>
                <a:spcPts val="0"/>
              </a:spcAft>
              <a:buClr>
                <a:schemeClr val="dk1"/>
              </a:buClr>
              <a:buSzPts val="1100"/>
              <a:buFont typeface="Arial"/>
              <a:buNone/>
              <a:defRPr sz="2400" b="0" i="0" u="none" strike="noStrike" cap="none">
                <a:solidFill>
                  <a:schemeClr val="dk1"/>
                </a:solidFill>
                <a:latin typeface="Arial"/>
                <a:ea typeface="Arial"/>
                <a:cs typeface="Arial"/>
                <a:sym typeface="Arial"/>
              </a:defRPr>
            </a:lvl1pPr>
            <a:lvl2pPr marL="342900" marR="0" lvl="1" indent="0" algn="l" rtl="0">
              <a:spcBef>
                <a:spcPts val="400"/>
              </a:spcBef>
              <a:spcAft>
                <a:spcPts val="0"/>
              </a:spcAft>
              <a:buClr>
                <a:schemeClr val="dk1"/>
              </a:buClr>
              <a:buSzPts val="1100"/>
              <a:buFont typeface="Arial"/>
              <a:buNone/>
              <a:defRPr sz="2100" b="0" i="0" u="none" strike="noStrike" cap="none">
                <a:solidFill>
                  <a:schemeClr val="dk1"/>
                </a:solidFill>
                <a:latin typeface="Arial"/>
                <a:ea typeface="Arial"/>
                <a:cs typeface="Arial"/>
                <a:sym typeface="Arial"/>
              </a:defRPr>
            </a:lvl2pPr>
            <a:lvl3pPr marL="685800" marR="0" lvl="2" indent="0" algn="l" rtl="0">
              <a:spcBef>
                <a:spcPts val="400"/>
              </a:spcBef>
              <a:spcAft>
                <a:spcPts val="0"/>
              </a:spcAft>
              <a:buClr>
                <a:schemeClr val="dk1"/>
              </a:buClr>
              <a:buSzPts val="1100"/>
              <a:buFont typeface="Arial"/>
              <a:buNone/>
              <a:defRPr sz="1800" b="0" i="0" u="none" strike="noStrike" cap="none">
                <a:solidFill>
                  <a:schemeClr val="dk1"/>
                </a:solidFill>
                <a:latin typeface="Arial"/>
                <a:ea typeface="Arial"/>
                <a:cs typeface="Arial"/>
                <a:sym typeface="Arial"/>
              </a:defRPr>
            </a:lvl3pPr>
            <a:lvl4pPr marL="1028700" marR="0" lvl="3" indent="0" algn="l" rtl="0">
              <a:spcBef>
                <a:spcPts val="300"/>
              </a:spcBef>
              <a:spcAft>
                <a:spcPts val="0"/>
              </a:spcAft>
              <a:buClr>
                <a:schemeClr val="dk1"/>
              </a:buClr>
              <a:buSzPts val="1100"/>
              <a:buFont typeface="Arial"/>
              <a:buNone/>
              <a:defRPr sz="1500" b="0" i="0" u="none" strike="noStrike" cap="none">
                <a:solidFill>
                  <a:schemeClr val="dk1"/>
                </a:solidFill>
                <a:latin typeface="Arial"/>
                <a:ea typeface="Arial"/>
                <a:cs typeface="Arial"/>
                <a:sym typeface="Arial"/>
              </a:defRPr>
            </a:lvl4pPr>
            <a:lvl5pPr marL="1371600" marR="0" lvl="4" indent="0" algn="l" rtl="0">
              <a:spcBef>
                <a:spcPts val="300"/>
              </a:spcBef>
              <a:spcAft>
                <a:spcPts val="0"/>
              </a:spcAft>
              <a:buClr>
                <a:schemeClr val="dk1"/>
              </a:buClr>
              <a:buSzPts val="1100"/>
              <a:buFont typeface="Arial"/>
              <a:buNone/>
              <a:defRPr sz="1500" b="0" i="0" u="none" strike="noStrike" cap="none">
                <a:solidFill>
                  <a:schemeClr val="dk1"/>
                </a:solidFill>
                <a:latin typeface="Arial"/>
                <a:ea typeface="Arial"/>
                <a:cs typeface="Arial"/>
                <a:sym typeface="Arial"/>
              </a:defRPr>
            </a:lvl5pPr>
            <a:lvl6pPr marL="1714500" marR="0" lvl="5" indent="0" algn="l" rtl="0">
              <a:spcBef>
                <a:spcPts val="300"/>
              </a:spcBef>
              <a:spcAft>
                <a:spcPts val="0"/>
              </a:spcAft>
              <a:buClr>
                <a:schemeClr val="dk1"/>
              </a:buClr>
              <a:buSzPts val="1100"/>
              <a:buFont typeface="Arial"/>
              <a:buNone/>
              <a:defRPr sz="1500" b="0" i="0" u="none" strike="noStrike" cap="none">
                <a:solidFill>
                  <a:schemeClr val="dk1"/>
                </a:solidFill>
                <a:latin typeface="Arial"/>
                <a:ea typeface="Arial"/>
                <a:cs typeface="Arial"/>
                <a:sym typeface="Arial"/>
              </a:defRPr>
            </a:lvl6pPr>
            <a:lvl7pPr marL="2057400" marR="0" lvl="6" indent="0" algn="l" rtl="0">
              <a:spcBef>
                <a:spcPts val="300"/>
              </a:spcBef>
              <a:spcAft>
                <a:spcPts val="0"/>
              </a:spcAft>
              <a:buClr>
                <a:schemeClr val="dk1"/>
              </a:buClr>
              <a:buSzPts val="1100"/>
              <a:buFont typeface="Arial"/>
              <a:buNone/>
              <a:defRPr sz="1500" b="0" i="0" u="none" strike="noStrike" cap="none">
                <a:solidFill>
                  <a:schemeClr val="dk1"/>
                </a:solidFill>
                <a:latin typeface="Arial"/>
                <a:ea typeface="Arial"/>
                <a:cs typeface="Arial"/>
                <a:sym typeface="Arial"/>
              </a:defRPr>
            </a:lvl7pPr>
            <a:lvl8pPr marL="2400300" marR="0" lvl="7" indent="0" algn="l" rtl="0">
              <a:spcBef>
                <a:spcPts val="300"/>
              </a:spcBef>
              <a:spcAft>
                <a:spcPts val="0"/>
              </a:spcAft>
              <a:buClr>
                <a:schemeClr val="dk1"/>
              </a:buClr>
              <a:buSzPts val="1100"/>
              <a:buFont typeface="Arial"/>
              <a:buNone/>
              <a:defRPr sz="1500" b="0" i="0" u="none" strike="noStrike" cap="none">
                <a:solidFill>
                  <a:schemeClr val="dk1"/>
                </a:solidFill>
                <a:latin typeface="Arial"/>
                <a:ea typeface="Arial"/>
                <a:cs typeface="Arial"/>
                <a:sym typeface="Arial"/>
              </a:defRPr>
            </a:lvl8pPr>
            <a:lvl9pPr marL="2743200" marR="0" lvl="8" indent="0" algn="l" rtl="0">
              <a:spcBef>
                <a:spcPts val="300"/>
              </a:spcBef>
              <a:spcAft>
                <a:spcPts val="0"/>
              </a:spcAft>
              <a:buClr>
                <a:schemeClr val="dk1"/>
              </a:buClr>
              <a:buSzPts val="1100"/>
              <a:buFont typeface="Arial"/>
              <a:buNone/>
              <a:defRPr sz="15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1792288" y="4025503"/>
            <a:ext cx="5486400" cy="603600"/>
          </a:xfrm>
          <a:prstGeom prst="rect">
            <a:avLst/>
          </a:prstGeom>
          <a:noFill/>
          <a:ln>
            <a:noFill/>
          </a:ln>
        </p:spPr>
        <p:txBody>
          <a:bodyPr spcFirstLastPara="1" wrap="square" lIns="68575" tIns="68575" rIns="68575" bIns="68575" anchor="t" anchorCtr="0"/>
          <a:lstStyle>
            <a:lvl1pPr marL="457200" marR="0" lvl="0" indent="-228600" algn="l" rtl="0">
              <a:spcBef>
                <a:spcPts val="200"/>
              </a:spcBef>
              <a:spcAft>
                <a:spcPts val="0"/>
              </a:spcAft>
              <a:buClr>
                <a:schemeClr val="dk1"/>
              </a:buClr>
              <a:buSzPts val="2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200"/>
              </a:spcBef>
              <a:spcAft>
                <a:spcPts val="0"/>
              </a:spcAft>
              <a:buClr>
                <a:schemeClr val="dk1"/>
              </a:buClr>
              <a:buSzPts val="2100"/>
              <a:buFont typeface="Arial"/>
              <a:buNone/>
              <a:defRPr sz="9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800"/>
              <a:buFont typeface="Arial"/>
              <a:buNone/>
              <a:defRPr sz="800" b="0" i="0" u="none" strike="noStrike" cap="none">
                <a:solidFill>
                  <a:schemeClr val="dk1"/>
                </a:solidFill>
                <a:latin typeface="Arial"/>
                <a:ea typeface="Arial"/>
                <a:cs typeface="Arial"/>
                <a:sym typeface="Arial"/>
              </a:defRPr>
            </a:lvl3pPr>
            <a:lvl4pPr marL="1828800" marR="0" lvl="3"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5pPr>
            <a:lvl6pPr marL="2743200" marR="0" lvl="5"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6pPr>
            <a:lvl7pPr marL="3200400" marR="0" lvl="6"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7pPr>
            <a:lvl8pPr marL="3657600" marR="0" lvl="7"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8pPr>
            <a:lvl9pPr marL="4114800" marR="0" lvl="8" indent="-228600" algn="l" rtl="0">
              <a:spcBef>
                <a:spcPts val="100"/>
              </a:spcBef>
              <a:spcAft>
                <a:spcPts val="0"/>
              </a:spcAft>
              <a:buClr>
                <a:schemeClr val="dk1"/>
              </a:buClr>
              <a:buSzPts val="1500"/>
              <a:buFont typeface="Arial"/>
              <a:buNone/>
              <a:defRPr sz="700" b="0" i="0" u="none" strike="noStrike" cap="none">
                <a:solidFill>
                  <a:schemeClr val="dk1"/>
                </a:solidFill>
                <a:latin typeface="Arial"/>
                <a:ea typeface="Arial"/>
                <a:cs typeface="Arial"/>
                <a:sym typeface="Arial"/>
              </a:defRPr>
            </a:lvl9pPr>
          </a:lstStyle>
          <a:p>
            <a:endParaRPr/>
          </a:p>
        </p:txBody>
      </p:sp>
      <p:sp>
        <p:nvSpPr>
          <p:cNvPr id="110" name="Google Shape;110;p22"/>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2"/>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2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15" name="Google Shape;115;p23"/>
          <p:cNvSpPr txBox="1">
            <a:spLocks noGrp="1"/>
          </p:cNvSpPr>
          <p:nvPr>
            <p:ph type="body" idx="1"/>
          </p:nvPr>
        </p:nvSpPr>
        <p:spPr>
          <a:xfrm rot="5400000">
            <a:off x="2874750" y="-1217400"/>
            <a:ext cx="3394500" cy="8229600"/>
          </a:xfrm>
          <a:prstGeom prst="rect">
            <a:avLst/>
          </a:prstGeom>
          <a:noFill/>
          <a:ln>
            <a:noFill/>
          </a:ln>
        </p:spPr>
        <p:txBody>
          <a:bodyPr spcFirstLastPara="1" wrap="square" lIns="68575" tIns="68575" rIns="68575" bIns="68575"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16" name="Google Shape;116;p23"/>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3"/>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8" name="Google Shape;118;p2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50" y="1371629"/>
            <a:ext cx="4388700" cy="20574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21" name="Google Shape;121;p24"/>
          <p:cNvSpPr txBox="1">
            <a:spLocks noGrp="1"/>
          </p:cNvSpPr>
          <p:nvPr>
            <p:ph type="body" idx="1"/>
          </p:nvPr>
        </p:nvSpPr>
        <p:spPr>
          <a:xfrm rot="5400000">
            <a:off x="1272750" y="-609571"/>
            <a:ext cx="4388700" cy="6019800"/>
          </a:xfrm>
          <a:prstGeom prst="rect">
            <a:avLst/>
          </a:prstGeom>
          <a:noFill/>
          <a:ln>
            <a:noFill/>
          </a:ln>
        </p:spPr>
        <p:txBody>
          <a:bodyPr spcFirstLastPara="1" wrap="square" lIns="68575" tIns="68575" rIns="68575" bIns="68575"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2" name="Google Shape;122;p24"/>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4" name="Google Shape;124;p24"/>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1pPr>
            <a:lvl2pPr marL="0" marR="0" lvl="1"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2pPr>
            <a:lvl3pPr marL="0" marR="0" lvl="2"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3pPr>
            <a:lvl4pPr marL="0" marR="0" lvl="3"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4pPr>
            <a:lvl5pPr marL="0" marR="0" lvl="4" indent="0" algn="ctr" rtl="0">
              <a:spcBef>
                <a:spcPts val="0"/>
              </a:spcBef>
              <a:spcAft>
                <a:spcPts val="0"/>
              </a:spcAft>
              <a:buSzPts val="1100"/>
              <a:buNone/>
              <a:defRPr sz="3300" b="0" i="0" u="none" strike="noStrike" cap="none">
                <a:solidFill>
                  <a:schemeClr val="dk1"/>
                </a:solidFill>
                <a:latin typeface="Arial Black"/>
                <a:ea typeface="Arial Black"/>
                <a:cs typeface="Arial Black"/>
                <a:sym typeface="Arial Black"/>
              </a:defRPr>
            </a:lvl5pPr>
            <a:lvl6pPr marL="342900" marR="0" lvl="5"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L="685800" marR="0" lvl="6"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L="1028700" marR="0" lvl="7"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L="1371600" marR="0" lvl="8" indent="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68575" tIns="68575" rIns="68575" bIns="68575"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qR3rK0kZFk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281675" y="1740400"/>
            <a:ext cx="8520600" cy="89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500" b="1"/>
              <a:t>Peak Performance</a:t>
            </a:r>
            <a:endParaRPr sz="6500" b="1"/>
          </a:p>
        </p:txBody>
      </p:sp>
      <p:sp>
        <p:nvSpPr>
          <p:cNvPr id="130" name="Google Shape;130;p25"/>
          <p:cNvSpPr txBox="1">
            <a:spLocks noGrp="1"/>
          </p:cNvSpPr>
          <p:nvPr>
            <p:ph type="subTitle" idx="1"/>
          </p:nvPr>
        </p:nvSpPr>
        <p:spPr>
          <a:xfrm>
            <a:off x="341675" y="2477275"/>
            <a:ext cx="6991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i="1">
                <a:solidFill>
                  <a:srgbClr val="999999"/>
                </a:solidFill>
              </a:rPr>
              <a:t>Manage your time and energy in order to achieve your goals.</a:t>
            </a:r>
            <a:endParaRPr sz="1800">
              <a:solidFill>
                <a:srgbClr val="999999"/>
              </a:solidFill>
            </a:endParaRPr>
          </a:p>
          <a:p>
            <a:pPr marL="0" lvl="0" indent="0" algn="ctr" rtl="0">
              <a:spcBef>
                <a:spcPts val="0"/>
              </a:spcBef>
              <a:spcAft>
                <a:spcPts val="0"/>
              </a:spcAft>
              <a:buNone/>
            </a:pPr>
            <a:endParaRPr/>
          </a:p>
        </p:txBody>
      </p:sp>
      <p:sp>
        <p:nvSpPr>
          <p:cNvPr id="131" name="Google Shape;131;p25"/>
          <p:cNvSpPr txBox="1"/>
          <p:nvPr/>
        </p:nvSpPr>
        <p:spPr>
          <a:xfrm>
            <a:off x="474600" y="1169563"/>
            <a:ext cx="4027500" cy="369900"/>
          </a:xfrm>
          <a:prstGeom prst="rect">
            <a:avLst/>
          </a:prstGeom>
          <a:solidFill>
            <a:srgbClr val="FFC627"/>
          </a:solid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 sz="1800" b="1"/>
              <a:t>Build Your Best Year</a:t>
            </a:r>
            <a:endParaRPr/>
          </a:p>
        </p:txBody>
      </p:sp>
      <p:pic>
        <p:nvPicPr>
          <p:cNvPr id="132" name="Google Shape;132;p25" descr="LiveWell-logos-compiled (1)-01.png"/>
          <p:cNvPicPr preferRelativeResize="0"/>
          <p:nvPr/>
        </p:nvPicPr>
        <p:blipFill>
          <a:blip r:embed="rId3">
            <a:alphaModFix/>
          </a:blip>
          <a:stretch>
            <a:fillRect/>
          </a:stretch>
        </p:blipFill>
        <p:spPr>
          <a:xfrm>
            <a:off x="-281675" y="3276300"/>
            <a:ext cx="5540073" cy="2014575"/>
          </a:xfrm>
          <a:prstGeom prst="rect">
            <a:avLst/>
          </a:prstGeom>
          <a:noFill/>
          <a:ln>
            <a:noFill/>
          </a:ln>
        </p:spPr>
      </p:pic>
      <p:pic>
        <p:nvPicPr>
          <p:cNvPr id="133" name="Google Shape;133;p25"/>
          <p:cNvPicPr preferRelativeResize="0"/>
          <p:nvPr/>
        </p:nvPicPr>
        <p:blipFill rotWithShape="1">
          <a:blip r:embed="rId4">
            <a:alphaModFix/>
          </a:blip>
          <a:srcRect/>
          <a:stretch/>
        </p:blipFill>
        <p:spPr>
          <a:xfrm>
            <a:off x="6163738" y="4207675"/>
            <a:ext cx="2910000" cy="80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lnSpc>
                <a:spcPct val="100000"/>
              </a:lnSpc>
              <a:spcBef>
                <a:spcPts val="1600"/>
              </a:spcBef>
              <a:spcAft>
                <a:spcPts val="0"/>
              </a:spcAft>
              <a:buNone/>
            </a:pPr>
            <a:r>
              <a:rPr lang="en">
                <a:solidFill>
                  <a:schemeClr val="dk1"/>
                </a:solidFill>
              </a:rPr>
              <a:t>Alyssa Sanonu, M.Ed</a:t>
            </a:r>
            <a:endParaRPr>
              <a:solidFill>
                <a:schemeClr val="dk1"/>
              </a:solidFill>
            </a:endParaRPr>
          </a:p>
          <a:p>
            <a:pPr marL="0" lvl="0" indent="0" algn="l" rtl="0">
              <a:lnSpc>
                <a:spcPct val="100000"/>
              </a:lnSpc>
              <a:spcBef>
                <a:spcPts val="0"/>
              </a:spcBef>
              <a:spcAft>
                <a:spcPts val="0"/>
              </a:spcAft>
              <a:buNone/>
            </a:pPr>
            <a:r>
              <a:rPr lang="en">
                <a:solidFill>
                  <a:schemeClr val="dk1"/>
                </a:solidFill>
              </a:rPr>
              <a:t>Health Educator Senior, Wellness@ASU</a:t>
            </a:r>
            <a:endParaRPr>
              <a:solidFill>
                <a:schemeClr val="dk1"/>
              </a:solidFill>
            </a:endParaRPr>
          </a:p>
          <a:p>
            <a:pPr marL="0" lvl="0" indent="0" algn="l" rtl="0">
              <a:lnSpc>
                <a:spcPct val="100000"/>
              </a:lnSpc>
              <a:spcBef>
                <a:spcPts val="0"/>
              </a:spcBef>
              <a:spcAft>
                <a:spcPts val="0"/>
              </a:spcAft>
              <a:buNone/>
            </a:pPr>
            <a:r>
              <a:rPr lang="en">
                <a:solidFill>
                  <a:schemeClr val="dk1"/>
                </a:solidFill>
              </a:rPr>
              <a:t>Alyssa.Sanonu@asu.edu</a:t>
            </a:r>
            <a:endParaRPr>
              <a:solidFill>
                <a:schemeClr val="dk1"/>
              </a:solidFill>
            </a:endParaRPr>
          </a:p>
          <a:p>
            <a:pPr marL="457200" lvl="0" indent="0" algn="l" rtl="0">
              <a:spcBef>
                <a:spcPts val="0"/>
              </a:spcBef>
              <a:spcAft>
                <a:spcPts val="1600"/>
              </a:spcAft>
              <a:buNone/>
            </a:pPr>
            <a:endParaRPr/>
          </a:p>
        </p:txBody>
      </p:sp>
      <p:sp>
        <p:nvSpPr>
          <p:cNvPr id="208" name="Google Shape;208;p34"/>
          <p:cNvSpPr/>
          <p:nvPr/>
        </p:nvSpPr>
        <p:spPr>
          <a:xfrm>
            <a:off x="0" y="171425"/>
            <a:ext cx="9144000" cy="8463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77083"/>
              </a:lnSpc>
              <a:spcBef>
                <a:spcPts val="0"/>
              </a:spcBef>
              <a:spcAft>
                <a:spcPts val="0"/>
              </a:spcAft>
              <a:buClr>
                <a:srgbClr val="FFFFFF"/>
              </a:buClr>
              <a:buFont typeface="Arial Black"/>
              <a:buNone/>
            </a:pPr>
            <a:r>
              <a:rPr lang="en" sz="4800" b="1" i="0" u="none" strike="noStrike" cap="none">
                <a:solidFill>
                  <a:srgbClr val="FFC627"/>
                </a:solidFill>
              </a:rPr>
              <a:t>Questions</a:t>
            </a:r>
            <a:r>
              <a:rPr lang="en" sz="4800" b="1">
                <a:solidFill>
                  <a:srgbClr val="FFC627"/>
                </a:solidFill>
              </a:rPr>
              <a:t>?</a:t>
            </a:r>
            <a:endParaRPr sz="4800">
              <a:solidFill>
                <a:srgbClr val="FFC627"/>
              </a:solidFill>
            </a:endParaRPr>
          </a:p>
        </p:txBody>
      </p:sp>
      <p:pic>
        <p:nvPicPr>
          <p:cNvPr id="209" name="Google Shape;209;p34" descr="LiveWell-logos-compiled (1)-06.png"/>
          <p:cNvPicPr preferRelativeResize="0"/>
          <p:nvPr/>
        </p:nvPicPr>
        <p:blipFill>
          <a:blip r:embed="rId3">
            <a:alphaModFix/>
          </a:blip>
          <a:stretch>
            <a:fillRect/>
          </a:stretch>
        </p:blipFill>
        <p:spPr>
          <a:xfrm>
            <a:off x="4767600" y="2871425"/>
            <a:ext cx="4210074" cy="1545000"/>
          </a:xfrm>
          <a:prstGeom prst="rect">
            <a:avLst/>
          </a:prstGeom>
          <a:noFill/>
          <a:ln>
            <a:noFill/>
          </a:ln>
        </p:spPr>
      </p:pic>
      <p:pic>
        <p:nvPicPr>
          <p:cNvPr id="210" name="Google Shape;210;p34" descr="BYBY-logo-01 (1).jpg"/>
          <p:cNvPicPr preferRelativeResize="0"/>
          <p:nvPr/>
        </p:nvPicPr>
        <p:blipFill rotWithShape="1">
          <a:blip r:embed="rId4">
            <a:alphaModFix/>
          </a:blip>
          <a:srcRect l="2041" t="27644" r="2118" b="28530"/>
          <a:stretch/>
        </p:blipFill>
        <p:spPr>
          <a:xfrm>
            <a:off x="3968050" y="4416425"/>
            <a:ext cx="5009625"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p:nvPr/>
        </p:nvSpPr>
        <p:spPr>
          <a:xfrm>
            <a:off x="484594" y="2141889"/>
            <a:ext cx="6229500" cy="403800"/>
          </a:xfrm>
          <a:prstGeom prst="rect">
            <a:avLst/>
          </a:prstGeom>
          <a:noFill/>
          <a:ln>
            <a:noFill/>
          </a:ln>
        </p:spPr>
        <p:txBody>
          <a:bodyPr spcFirstLastPara="1" wrap="square" lIns="68575" tIns="34275" rIns="68575" bIns="34275" anchor="t" anchorCtr="0">
            <a:noAutofit/>
          </a:bodyPr>
          <a:lstStyle/>
          <a:p>
            <a:pPr marL="0" marR="0" lvl="0" indent="0" algn="l" rtl="0">
              <a:lnSpc>
                <a:spcPct val="92857"/>
              </a:lnSpc>
              <a:spcBef>
                <a:spcPts val="0"/>
              </a:spcBef>
              <a:spcAft>
                <a:spcPts val="0"/>
              </a:spcAft>
              <a:buClr>
                <a:schemeClr val="dk1"/>
              </a:buClr>
              <a:buFont typeface="Arial"/>
              <a:buNone/>
            </a:pPr>
            <a:r>
              <a:rPr lang="en" sz="2300" b="1">
                <a:solidFill>
                  <a:schemeClr val="dk1"/>
                </a:solidFill>
              </a:rPr>
              <a:t>Brought to you by:</a:t>
            </a:r>
            <a:endParaRPr sz="2300"/>
          </a:p>
        </p:txBody>
      </p:sp>
      <p:sp>
        <p:nvSpPr>
          <p:cNvPr id="217" name="Google Shape;217;p35"/>
          <p:cNvSpPr txBox="1">
            <a:spLocks noGrp="1"/>
          </p:cNvSpPr>
          <p:nvPr>
            <p:ph type="subTitle" idx="1"/>
          </p:nvPr>
        </p:nvSpPr>
        <p:spPr>
          <a:xfrm>
            <a:off x="484594" y="3776616"/>
            <a:ext cx="3762300" cy="403800"/>
          </a:xfrm>
          <a:prstGeom prst="rect">
            <a:avLst/>
          </a:prstGeom>
          <a:solidFill>
            <a:srgbClr val="FFC425"/>
          </a:solid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Font typeface="Arial"/>
              <a:buNone/>
            </a:pPr>
            <a:r>
              <a:rPr lang="en" sz="1900" b="1">
                <a:solidFill>
                  <a:schemeClr val="dk1"/>
                </a:solidFill>
              </a:rPr>
              <a:t>wellness.asu.edu</a:t>
            </a:r>
            <a:endParaRPr/>
          </a:p>
        </p:txBody>
      </p:sp>
      <p:pic>
        <p:nvPicPr>
          <p:cNvPr id="218" name="Google Shape;218;p35"/>
          <p:cNvPicPr preferRelativeResize="0"/>
          <p:nvPr/>
        </p:nvPicPr>
        <p:blipFill rotWithShape="1">
          <a:blip r:embed="rId3">
            <a:alphaModFix/>
          </a:blip>
          <a:srcRect/>
          <a:stretch/>
        </p:blipFill>
        <p:spPr>
          <a:xfrm>
            <a:off x="6793322" y="4299891"/>
            <a:ext cx="2182500" cy="606000"/>
          </a:xfrm>
          <a:prstGeom prst="rect">
            <a:avLst/>
          </a:prstGeom>
          <a:noFill/>
          <a:ln>
            <a:noFill/>
          </a:ln>
        </p:spPr>
      </p:pic>
      <p:pic>
        <p:nvPicPr>
          <p:cNvPr id="219" name="Google Shape;219;p35" descr="LiveWell-logos-compiled (1)-01.png"/>
          <p:cNvPicPr preferRelativeResize="0"/>
          <p:nvPr/>
        </p:nvPicPr>
        <p:blipFill>
          <a:blip r:embed="rId4">
            <a:alphaModFix/>
          </a:blip>
          <a:stretch>
            <a:fillRect/>
          </a:stretch>
        </p:blipFill>
        <p:spPr>
          <a:xfrm>
            <a:off x="-75734" y="2307244"/>
            <a:ext cx="4584748" cy="1667175"/>
          </a:xfrm>
          <a:prstGeom prst="rect">
            <a:avLst/>
          </a:prstGeom>
          <a:noFill/>
          <a:ln>
            <a:noFill/>
          </a:ln>
        </p:spPr>
      </p:pic>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0" y="247925"/>
            <a:ext cx="8832300" cy="703200"/>
          </a:xfrm>
          <a:prstGeom prst="rect">
            <a:avLst/>
          </a:prstGeom>
          <a:solidFill>
            <a:schemeClr val="dk1"/>
          </a:solidFill>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FFC627"/>
                </a:solidFill>
              </a:rPr>
              <a:t>Building the path to success </a:t>
            </a:r>
            <a:endParaRPr sz="3200" b="1">
              <a:solidFill>
                <a:srgbClr val="FFC627"/>
              </a:solidFill>
            </a:endParaRPr>
          </a:p>
        </p:txBody>
      </p:sp>
      <p:sp>
        <p:nvSpPr>
          <p:cNvPr id="139" name="Google Shape;139;p26"/>
          <p:cNvSpPr txBox="1">
            <a:spLocks noGrp="1"/>
          </p:cNvSpPr>
          <p:nvPr>
            <p:ph type="body" idx="1"/>
          </p:nvPr>
        </p:nvSpPr>
        <p:spPr>
          <a:xfrm>
            <a:off x="385725" y="2628250"/>
            <a:ext cx="3851100" cy="1652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Char char="●"/>
            </a:pPr>
            <a:r>
              <a:rPr lang="en" sz="1600">
                <a:solidFill>
                  <a:schemeClr val="dk1"/>
                </a:solidFill>
              </a:rPr>
              <a:t>When having a difficult conversation</a:t>
            </a:r>
            <a:endParaRPr sz="160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a:solidFill>
                  <a:schemeClr val="dk1"/>
                </a:solidFill>
              </a:rPr>
              <a:t>On an internship or job interview</a:t>
            </a:r>
            <a:endParaRPr sz="160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a:solidFill>
                  <a:schemeClr val="dk1"/>
                </a:solidFill>
              </a:rPr>
              <a:t>Taking an exam</a:t>
            </a:r>
            <a:endParaRPr sz="160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a:solidFill>
                  <a:schemeClr val="dk1"/>
                </a:solidFill>
              </a:rPr>
              <a:t>On a first date</a:t>
            </a:r>
            <a:endParaRPr sz="1600">
              <a:solidFill>
                <a:schemeClr val="dk1"/>
              </a:solidFill>
            </a:endParaRPr>
          </a:p>
          <a:p>
            <a:pPr marL="0" lvl="0" indent="0" algn="l" rtl="0">
              <a:lnSpc>
                <a:spcPct val="100000"/>
              </a:lnSpc>
              <a:spcBef>
                <a:spcPts val="0"/>
              </a:spcBef>
              <a:spcAft>
                <a:spcPts val="0"/>
              </a:spcAft>
              <a:buNone/>
            </a:pPr>
            <a:endParaRPr sz="120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endParaRPr sz="1200">
              <a:solidFill>
                <a:schemeClr val="dk1"/>
              </a:solidFill>
              <a:latin typeface="Cambria"/>
              <a:ea typeface="Cambria"/>
              <a:cs typeface="Cambria"/>
              <a:sym typeface="Cambria"/>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 </a:t>
            </a:r>
            <a:endParaRPr sz="1200">
              <a:solidFill>
                <a:schemeClr val="dk1"/>
              </a:solidFill>
              <a:latin typeface="Cambria"/>
              <a:ea typeface="Cambria"/>
              <a:cs typeface="Cambria"/>
              <a:sym typeface="Cambria"/>
            </a:endParaRPr>
          </a:p>
          <a:p>
            <a:pPr marL="0" lvl="0" indent="0" algn="l" rtl="0">
              <a:spcBef>
                <a:spcPts val="0"/>
              </a:spcBef>
              <a:spcAft>
                <a:spcPts val="1600"/>
              </a:spcAft>
              <a:buNone/>
            </a:pPr>
            <a:endParaRPr/>
          </a:p>
        </p:txBody>
      </p:sp>
      <p:sp>
        <p:nvSpPr>
          <p:cNvPr id="140" name="Google Shape;140;p26"/>
          <p:cNvSpPr txBox="1"/>
          <p:nvPr/>
        </p:nvSpPr>
        <p:spPr>
          <a:xfrm>
            <a:off x="4716900" y="2031400"/>
            <a:ext cx="3315300" cy="24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6"/>
          <p:cNvSpPr txBox="1">
            <a:spLocks noGrp="1"/>
          </p:cNvSpPr>
          <p:nvPr>
            <p:ph type="body" idx="2"/>
          </p:nvPr>
        </p:nvSpPr>
        <p:spPr>
          <a:xfrm>
            <a:off x="4476450" y="2493975"/>
            <a:ext cx="3999900" cy="1470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a:solidFill>
                  <a:schemeClr val="dk1"/>
                </a:solidFill>
              </a:rPr>
              <a:t>Researching or writing papers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Delivering a presentation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While playing a sport</a:t>
            </a:r>
            <a:endParaRPr sz="160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a:solidFill>
                  <a:schemeClr val="dk1"/>
                </a:solidFill>
              </a:rPr>
              <a:t>When a friend or family member needs you</a:t>
            </a:r>
            <a:endParaRPr sz="1600">
              <a:solidFill>
                <a:schemeClr val="dk1"/>
              </a:solidFill>
            </a:endParaRPr>
          </a:p>
          <a:p>
            <a:pPr marL="0" lvl="0" indent="0" algn="l" rtl="0">
              <a:spcBef>
                <a:spcPts val="0"/>
              </a:spcBef>
              <a:spcAft>
                <a:spcPts val="1600"/>
              </a:spcAft>
              <a:buNone/>
            </a:pPr>
            <a:endParaRPr sz="1600">
              <a:solidFill>
                <a:schemeClr val="dk1"/>
              </a:solidFill>
            </a:endParaRPr>
          </a:p>
        </p:txBody>
      </p:sp>
      <p:sp>
        <p:nvSpPr>
          <p:cNvPr id="142" name="Google Shape;142;p26"/>
          <p:cNvSpPr txBox="1"/>
          <p:nvPr/>
        </p:nvSpPr>
        <p:spPr>
          <a:xfrm>
            <a:off x="0" y="4444600"/>
            <a:ext cx="5757000" cy="4707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t>When do you want to be your best?</a:t>
            </a:r>
            <a:endParaRPr sz="2000" b="1" i="1"/>
          </a:p>
        </p:txBody>
      </p:sp>
      <p:sp>
        <p:nvSpPr>
          <p:cNvPr id="143" name="Google Shape;143;p26"/>
          <p:cNvSpPr txBox="1"/>
          <p:nvPr/>
        </p:nvSpPr>
        <p:spPr>
          <a:xfrm>
            <a:off x="243075" y="1058650"/>
            <a:ext cx="7977300" cy="13278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b="1">
                <a:solidFill>
                  <a:schemeClr val="dk1"/>
                </a:solidFill>
              </a:rPr>
              <a:t>A key factor of success is building the path to be your best in the moments that truly count</a:t>
            </a:r>
            <a:endParaRPr sz="1600" b="1">
              <a:solidFill>
                <a:schemeClr val="dk1"/>
              </a:solidFill>
            </a:endParaRPr>
          </a:p>
          <a:p>
            <a:pPr marL="457200" lvl="0" indent="0" algn="l" rtl="0">
              <a:spcBef>
                <a:spcPts val="0"/>
              </a:spcBef>
              <a:spcAft>
                <a:spcPts val="0"/>
              </a:spcAft>
              <a:buNone/>
            </a:pPr>
            <a:endParaRPr sz="1600" b="1">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Being our best when it matters takes </a:t>
            </a:r>
            <a:r>
              <a:rPr lang="en" sz="1600" b="1" i="1">
                <a:solidFill>
                  <a:schemeClr val="dk1"/>
                </a:solidFill>
              </a:rPr>
              <a:t>practice</a:t>
            </a:r>
            <a:endParaRPr sz="1600" b="1" i="1">
              <a:solidFill>
                <a:schemeClr val="dk1"/>
              </a:solidFill>
            </a:endParaRPr>
          </a:p>
          <a:p>
            <a:pPr marL="0" lvl="0" indent="0" algn="l" rtl="0">
              <a:spcBef>
                <a:spcPts val="0"/>
              </a:spcBef>
              <a:spcAft>
                <a:spcPts val="0"/>
              </a:spcAft>
              <a:buNone/>
            </a:pPr>
            <a:endParaRPr sz="1600"/>
          </a:p>
        </p:txBody>
      </p:sp>
      <p:pic>
        <p:nvPicPr>
          <p:cNvPr id="144" name="Google Shape;144;p26"/>
          <p:cNvPicPr preferRelativeResize="0"/>
          <p:nvPr/>
        </p:nvPicPr>
        <p:blipFill rotWithShape="1">
          <a:blip r:embed="rId3">
            <a:alphaModFix/>
          </a:blip>
          <a:srcRect l="3610" t="-18340" r="-3610" b="18340"/>
          <a:stretch/>
        </p:blipFill>
        <p:spPr>
          <a:xfrm>
            <a:off x="7448325" y="3308500"/>
            <a:ext cx="1446175" cy="1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8"/>
        <p:cNvGrpSpPr/>
        <p:nvPr/>
      </p:nvGrpSpPr>
      <p:grpSpPr>
        <a:xfrm>
          <a:off x="0" y="0"/>
          <a:ext cx="0" cy="0"/>
          <a:chOff x="0" y="0"/>
          <a:chExt cx="0" cy="0"/>
        </a:xfrm>
      </p:grpSpPr>
      <p:sp>
        <p:nvSpPr>
          <p:cNvPr id="149" name="Google Shape;149;p27"/>
          <p:cNvSpPr txBox="1">
            <a:spLocks noGrp="1"/>
          </p:cNvSpPr>
          <p:nvPr>
            <p:ph type="body" idx="1"/>
          </p:nvPr>
        </p:nvSpPr>
        <p:spPr>
          <a:xfrm>
            <a:off x="1028000" y="1001000"/>
            <a:ext cx="1943100" cy="6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600" b="1">
                <a:solidFill>
                  <a:schemeClr val="lt1"/>
                </a:solidFill>
              </a:rPr>
              <a:t>Motivation</a:t>
            </a:r>
            <a:endParaRPr sz="2600" b="1">
              <a:solidFill>
                <a:schemeClr val="lt1"/>
              </a:solidFill>
            </a:endParaRPr>
          </a:p>
        </p:txBody>
      </p:sp>
      <p:sp>
        <p:nvSpPr>
          <p:cNvPr id="150" name="Google Shape;150;p27"/>
          <p:cNvSpPr txBox="1">
            <a:spLocks noGrp="1"/>
          </p:cNvSpPr>
          <p:nvPr>
            <p:ph type="body" idx="2"/>
          </p:nvPr>
        </p:nvSpPr>
        <p:spPr>
          <a:xfrm>
            <a:off x="6639000" y="884325"/>
            <a:ext cx="2505000" cy="52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600" b="1">
                <a:solidFill>
                  <a:schemeClr val="lt1"/>
                </a:solidFill>
              </a:rPr>
              <a:t>SMART goals</a:t>
            </a:r>
            <a:endParaRPr sz="2600" b="1">
              <a:solidFill>
                <a:schemeClr val="lt1"/>
              </a:solidFill>
            </a:endParaRPr>
          </a:p>
        </p:txBody>
      </p:sp>
      <p:sp>
        <p:nvSpPr>
          <p:cNvPr id="151" name="Google Shape;151;p27"/>
          <p:cNvSpPr txBox="1"/>
          <p:nvPr/>
        </p:nvSpPr>
        <p:spPr>
          <a:xfrm>
            <a:off x="4164800" y="2125275"/>
            <a:ext cx="4979400" cy="1937100"/>
          </a:xfrm>
          <a:prstGeom prst="rect">
            <a:avLst/>
          </a:prstGeom>
          <a:solidFill>
            <a:srgbClr val="FFC62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r>
              <a:rPr lang="en" sz="4000" b="1"/>
              <a:t>How can we practice being our best?</a:t>
            </a:r>
            <a:endParaRPr sz="4000"/>
          </a:p>
        </p:txBody>
      </p:sp>
      <p:sp>
        <p:nvSpPr>
          <p:cNvPr id="152" name="Google Shape;152;p27"/>
          <p:cNvSpPr txBox="1"/>
          <p:nvPr/>
        </p:nvSpPr>
        <p:spPr>
          <a:xfrm>
            <a:off x="3934350" y="266900"/>
            <a:ext cx="23646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lt1"/>
                </a:solidFill>
              </a:rPr>
              <a:t>Visualization</a:t>
            </a:r>
            <a:endParaRPr sz="2600" b="1">
              <a:solidFill>
                <a:schemeClr val="lt1"/>
              </a:solidFill>
            </a:endParaRPr>
          </a:p>
        </p:txBody>
      </p:sp>
      <p:sp>
        <p:nvSpPr>
          <p:cNvPr id="153" name="Google Shape;153;p27"/>
          <p:cNvSpPr txBox="1"/>
          <p:nvPr/>
        </p:nvSpPr>
        <p:spPr>
          <a:xfrm>
            <a:off x="2432000" y="2778600"/>
            <a:ext cx="15882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lt1"/>
                </a:solidFill>
              </a:rPr>
              <a:t>Self-talk</a:t>
            </a:r>
            <a:endParaRPr sz="2600" b="1">
              <a:solidFill>
                <a:schemeClr val="lt1"/>
              </a:solidFill>
            </a:endParaRPr>
          </a:p>
        </p:txBody>
      </p:sp>
      <p:sp>
        <p:nvSpPr>
          <p:cNvPr id="154" name="Google Shape;154;p27"/>
          <p:cNvSpPr txBox="1"/>
          <p:nvPr/>
        </p:nvSpPr>
        <p:spPr>
          <a:xfrm>
            <a:off x="0" y="2253300"/>
            <a:ext cx="23646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lt1"/>
                </a:solidFill>
              </a:rPr>
              <a:t>Refocusing</a:t>
            </a:r>
            <a:endParaRPr sz="2600" b="1">
              <a:solidFill>
                <a:schemeClr val="lt1"/>
              </a:solidFill>
            </a:endParaRPr>
          </a:p>
        </p:txBody>
      </p:sp>
      <p:sp>
        <p:nvSpPr>
          <p:cNvPr id="155" name="Google Shape;155;p27"/>
          <p:cNvSpPr txBox="1"/>
          <p:nvPr/>
        </p:nvSpPr>
        <p:spPr>
          <a:xfrm>
            <a:off x="4849250" y="4332525"/>
            <a:ext cx="39369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lt1"/>
                </a:solidFill>
              </a:rPr>
              <a:t>Emotional regulation</a:t>
            </a:r>
            <a:endParaRPr sz="2600" b="1">
              <a:solidFill>
                <a:schemeClr val="lt1"/>
              </a:solidFill>
            </a:endParaRPr>
          </a:p>
        </p:txBody>
      </p:sp>
      <p:sp>
        <p:nvSpPr>
          <p:cNvPr id="156" name="Google Shape;156;p27"/>
          <p:cNvSpPr txBox="1"/>
          <p:nvPr/>
        </p:nvSpPr>
        <p:spPr>
          <a:xfrm>
            <a:off x="3389700" y="1415850"/>
            <a:ext cx="29604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rPr>
              <a:t>Positive affirmations</a:t>
            </a:r>
            <a:endParaRPr sz="1800" b="1">
              <a:solidFill>
                <a:schemeClr val="lt1"/>
              </a:solidFill>
            </a:endParaRPr>
          </a:p>
        </p:txBody>
      </p:sp>
      <p:sp>
        <p:nvSpPr>
          <p:cNvPr id="157" name="Google Shape;157;p27"/>
          <p:cNvSpPr txBox="1"/>
          <p:nvPr/>
        </p:nvSpPr>
        <p:spPr>
          <a:xfrm>
            <a:off x="681625" y="3699575"/>
            <a:ext cx="28971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rPr>
              <a:t>Growth mindset</a:t>
            </a:r>
            <a:endParaRPr sz="1800" b="1">
              <a:solidFill>
                <a:schemeClr val="lt1"/>
              </a:solidFill>
            </a:endParaRPr>
          </a:p>
        </p:txBody>
      </p:sp>
      <p:sp>
        <p:nvSpPr>
          <p:cNvPr id="158" name="Google Shape;158;p27"/>
          <p:cNvSpPr txBox="1"/>
          <p:nvPr/>
        </p:nvSpPr>
        <p:spPr>
          <a:xfrm>
            <a:off x="519350" y="359025"/>
            <a:ext cx="2960400" cy="5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rPr>
              <a:t>Awareness</a:t>
            </a:r>
            <a:endParaRPr sz="18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0" y="340500"/>
            <a:ext cx="8832300" cy="572700"/>
          </a:xfrm>
          <a:prstGeom prst="rect">
            <a:avLst/>
          </a:prstGeom>
          <a:solidFill>
            <a:srgbClr val="FFC627"/>
          </a:solidFill>
        </p:spPr>
        <p:txBody>
          <a:bodyPr spcFirstLastPara="1" wrap="square" lIns="91425" tIns="91425" rIns="91425" bIns="91425" anchor="t" anchorCtr="0">
            <a:noAutofit/>
          </a:bodyPr>
          <a:lstStyle/>
          <a:p>
            <a:pPr marL="0" lvl="0" indent="0" algn="l" rtl="0">
              <a:spcBef>
                <a:spcPts val="0"/>
              </a:spcBef>
              <a:spcAft>
                <a:spcPts val="0"/>
              </a:spcAft>
              <a:buNone/>
            </a:pPr>
            <a:r>
              <a:rPr lang="en" sz="3000" b="1"/>
              <a:t>Motivation</a:t>
            </a:r>
            <a:endParaRPr sz="3000" b="1"/>
          </a:p>
        </p:txBody>
      </p:sp>
      <p:sp>
        <p:nvSpPr>
          <p:cNvPr id="164" name="Google Shape;16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2000" b="1" i="1">
                <a:solidFill>
                  <a:schemeClr val="dk1"/>
                </a:solidFill>
              </a:rPr>
              <a:t>The psychological push or force that activates or maintains a behavior</a:t>
            </a:r>
            <a:r>
              <a:rPr lang="en" i="1">
                <a:solidFill>
                  <a:schemeClr val="dk1"/>
                </a:solidFill>
              </a:rPr>
              <a:t/>
            </a:r>
            <a:br>
              <a:rPr lang="en" i="1">
                <a:solidFill>
                  <a:schemeClr val="dk1"/>
                </a:solidFill>
              </a:rPr>
            </a:b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Our </a:t>
            </a:r>
            <a:r>
              <a:rPr lang="en" sz="2200" b="1">
                <a:solidFill>
                  <a:srgbClr val="FFC627"/>
                </a:solidFill>
              </a:rPr>
              <a:t>confidence</a:t>
            </a:r>
            <a:r>
              <a:rPr lang="en" sz="2000">
                <a:solidFill>
                  <a:schemeClr val="dk1"/>
                </a:solidFill>
              </a:rPr>
              <a:t> in our abilities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Our expectations about the </a:t>
            </a:r>
            <a:r>
              <a:rPr lang="en" sz="2200" b="1">
                <a:solidFill>
                  <a:srgbClr val="FFC627"/>
                </a:solidFill>
              </a:rPr>
              <a:t>outcome</a:t>
            </a:r>
            <a:r>
              <a:rPr lang="en" sz="2000">
                <a:solidFill>
                  <a:schemeClr val="dk1"/>
                </a:solidFill>
              </a:rPr>
              <a:t>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Finding </a:t>
            </a:r>
            <a:r>
              <a:rPr lang="en" sz="2200" b="1">
                <a:solidFill>
                  <a:srgbClr val="FFC627"/>
                </a:solidFill>
              </a:rPr>
              <a:t>value</a:t>
            </a:r>
            <a:r>
              <a:rPr lang="en" sz="2000">
                <a:solidFill>
                  <a:schemeClr val="dk1"/>
                </a:solidFill>
              </a:rPr>
              <a:t> in what we do </a:t>
            </a:r>
            <a:endParaRPr sz="2000" b="1" i="1">
              <a:solidFill>
                <a:schemeClr val="dk1"/>
              </a:solidFill>
            </a:endParaRPr>
          </a:p>
          <a:p>
            <a:pPr marL="0" lvl="0" indent="0" algn="l" rtl="0">
              <a:spcBef>
                <a:spcPts val="1600"/>
              </a:spcBef>
              <a:spcAft>
                <a:spcPts val="1600"/>
              </a:spcAft>
              <a:buNone/>
            </a:pPr>
            <a:endParaRPr/>
          </a:p>
        </p:txBody>
      </p:sp>
      <p:sp>
        <p:nvSpPr>
          <p:cNvPr id="165" name="Google Shape;165;p28"/>
          <p:cNvSpPr txBox="1"/>
          <p:nvPr/>
        </p:nvSpPr>
        <p:spPr>
          <a:xfrm>
            <a:off x="0" y="4537500"/>
            <a:ext cx="8133000" cy="3924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t>Practice these three things to improve your motivation!</a:t>
            </a:r>
            <a:endParaRPr sz="20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0" y="340475"/>
            <a:ext cx="8832300" cy="572700"/>
          </a:xfrm>
          <a:prstGeom prst="rect">
            <a:avLst/>
          </a:prstGeom>
          <a:solidFill>
            <a:srgbClr val="FFC627"/>
          </a:solidFill>
        </p:spPr>
        <p:txBody>
          <a:bodyPr spcFirstLastPara="1" wrap="square" lIns="91425" tIns="91425" rIns="91425" bIns="91425" anchor="t" anchorCtr="0">
            <a:noAutofit/>
          </a:bodyPr>
          <a:lstStyle/>
          <a:p>
            <a:pPr marL="0" lvl="0" indent="0" algn="l" rtl="0">
              <a:spcBef>
                <a:spcPts val="0"/>
              </a:spcBef>
              <a:spcAft>
                <a:spcPts val="0"/>
              </a:spcAft>
              <a:buNone/>
            </a:pPr>
            <a:r>
              <a:rPr lang="en" sz="3000" b="1"/>
              <a:t>Visualization</a:t>
            </a:r>
            <a:endParaRPr sz="3000" b="1"/>
          </a:p>
        </p:txBody>
      </p:sp>
      <p:sp>
        <p:nvSpPr>
          <p:cNvPr id="171" name="Google Shape;171;p29"/>
          <p:cNvSpPr txBox="1">
            <a:spLocks noGrp="1"/>
          </p:cNvSpPr>
          <p:nvPr>
            <p:ph type="body" idx="1"/>
          </p:nvPr>
        </p:nvSpPr>
        <p:spPr>
          <a:xfrm>
            <a:off x="311700" y="1152475"/>
            <a:ext cx="8520600" cy="1542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b="1" i="1">
                <a:solidFill>
                  <a:schemeClr val="dk1"/>
                </a:solidFill>
              </a:rPr>
              <a:t>Creating an experience in your</a:t>
            </a:r>
            <a:r>
              <a:rPr lang="en" sz="2000" i="1">
                <a:solidFill>
                  <a:schemeClr val="dk1"/>
                </a:solidFill>
              </a:rPr>
              <a:t> </a:t>
            </a:r>
            <a:r>
              <a:rPr lang="en" sz="2000" b="1" i="1">
                <a:solidFill>
                  <a:schemeClr val="dk1"/>
                </a:solidFill>
              </a:rPr>
              <a:t>mind</a:t>
            </a:r>
            <a:endParaRPr sz="2000" b="1" i="1">
              <a:solidFill>
                <a:schemeClr val="dk1"/>
              </a:solidFill>
            </a:endParaRPr>
          </a:p>
          <a:p>
            <a:pPr marL="0" lvl="0" indent="0" algn="l" rtl="0">
              <a:spcBef>
                <a:spcPts val="1600"/>
              </a:spcBef>
              <a:spcAft>
                <a:spcPts val="1600"/>
              </a:spcAft>
              <a:buNone/>
            </a:pPr>
            <a:r>
              <a:rPr lang="en" sz="2000" i="1">
                <a:solidFill>
                  <a:schemeClr val="dk1"/>
                </a:solidFill>
              </a:rPr>
              <a:t>What percentage of your game is </a:t>
            </a:r>
            <a:r>
              <a:rPr lang="en" sz="2000" b="1" i="1">
                <a:solidFill>
                  <a:srgbClr val="FFC425"/>
                </a:solidFill>
              </a:rPr>
              <a:t>mental</a:t>
            </a:r>
            <a:r>
              <a:rPr lang="en" sz="2000" i="1">
                <a:solidFill>
                  <a:schemeClr val="dk1"/>
                </a:solidFill>
              </a:rPr>
              <a:t>? </a:t>
            </a:r>
            <a:endParaRPr sz="2000" i="1">
              <a:solidFill>
                <a:schemeClr val="dk1"/>
              </a:solidFill>
            </a:endParaRPr>
          </a:p>
        </p:txBody>
      </p:sp>
      <p:sp>
        <p:nvSpPr>
          <p:cNvPr id="172" name="Google Shape;172;p29"/>
          <p:cNvSpPr txBox="1"/>
          <p:nvPr/>
        </p:nvSpPr>
        <p:spPr>
          <a:xfrm>
            <a:off x="0" y="4537500"/>
            <a:ext cx="8781600" cy="4476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i="1"/>
              <a:t>Visualization increases your chances of achieving your goals</a:t>
            </a:r>
            <a:endParaRPr sz="2200"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0" y="355550"/>
            <a:ext cx="8732700" cy="572700"/>
          </a:xfrm>
          <a:prstGeom prst="rect">
            <a:avLst/>
          </a:prstGeom>
          <a:solidFill>
            <a:srgbClr val="FFC627"/>
          </a:solidFill>
        </p:spPr>
        <p:txBody>
          <a:bodyPr spcFirstLastPara="1" wrap="square" lIns="91425" tIns="91425" rIns="91425" bIns="91425" anchor="t" anchorCtr="0">
            <a:noAutofit/>
          </a:bodyPr>
          <a:lstStyle/>
          <a:p>
            <a:pPr marL="0" lvl="0" indent="0" algn="l" rtl="0">
              <a:spcBef>
                <a:spcPts val="0"/>
              </a:spcBef>
              <a:spcAft>
                <a:spcPts val="0"/>
              </a:spcAft>
              <a:buNone/>
            </a:pPr>
            <a:r>
              <a:rPr lang="en" sz="3000" b="1"/>
              <a:t>Refocusing</a:t>
            </a:r>
            <a:endParaRPr sz="3000" b="1"/>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b="1" i="1">
                <a:solidFill>
                  <a:schemeClr val="dk1"/>
                </a:solidFill>
              </a:rPr>
              <a:t>Remind yourself that one does not lose </a:t>
            </a:r>
            <a:r>
              <a:rPr lang="en" sz="2200" b="1" i="1">
                <a:solidFill>
                  <a:srgbClr val="FFC627"/>
                </a:solidFill>
              </a:rPr>
              <a:t>focus</a:t>
            </a:r>
            <a:r>
              <a:rPr lang="en" sz="2000" b="1" i="1">
                <a:solidFill>
                  <a:schemeClr val="dk1"/>
                </a:solidFill>
              </a:rPr>
              <a:t>, rather it is somewhere else</a:t>
            </a:r>
            <a:br>
              <a:rPr lang="en" sz="2000" b="1" i="1">
                <a:solidFill>
                  <a:schemeClr val="dk1"/>
                </a:solidFill>
              </a:rPr>
            </a:br>
            <a:endParaRPr sz="2000" b="1" i="1">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Practice </a:t>
            </a:r>
            <a:r>
              <a:rPr lang="en" sz="2000" b="1">
                <a:solidFill>
                  <a:srgbClr val="FFC425"/>
                </a:solidFill>
              </a:rPr>
              <a:t>mindfulness: </a:t>
            </a:r>
            <a:endParaRPr sz="2000" b="1">
              <a:solidFill>
                <a:srgbClr val="FFC425"/>
              </a:solidFill>
            </a:endParaRPr>
          </a:p>
          <a:p>
            <a:pPr marL="914400" lvl="1" indent="-355600" algn="l" rtl="0">
              <a:spcBef>
                <a:spcPts val="0"/>
              </a:spcBef>
              <a:spcAft>
                <a:spcPts val="0"/>
              </a:spcAft>
              <a:buClr>
                <a:schemeClr val="dk1"/>
              </a:buClr>
              <a:buSzPts val="2000"/>
              <a:buChar char="○"/>
            </a:pPr>
            <a:r>
              <a:rPr lang="en" sz="2000">
                <a:solidFill>
                  <a:schemeClr val="dk1"/>
                </a:solidFill>
              </a:rPr>
              <a:t>Set an </a:t>
            </a:r>
            <a:r>
              <a:rPr lang="en" sz="2000" b="1">
                <a:solidFill>
                  <a:srgbClr val="FFC425"/>
                </a:solidFill>
              </a:rPr>
              <a:t>intention</a:t>
            </a:r>
            <a:endParaRPr sz="2000" b="1">
              <a:solidFill>
                <a:srgbClr val="FFC425"/>
              </a:solidFill>
            </a:endParaRPr>
          </a:p>
          <a:p>
            <a:pPr marL="914400" lvl="1" indent="-355600" algn="l" rtl="0">
              <a:spcBef>
                <a:spcPts val="0"/>
              </a:spcBef>
              <a:spcAft>
                <a:spcPts val="0"/>
              </a:spcAft>
              <a:buClr>
                <a:schemeClr val="dk1"/>
              </a:buClr>
              <a:buSzPts val="2000"/>
              <a:buChar char="○"/>
            </a:pPr>
            <a:r>
              <a:rPr lang="en" sz="2000">
                <a:solidFill>
                  <a:schemeClr val="dk1"/>
                </a:solidFill>
              </a:rPr>
              <a:t>Increase </a:t>
            </a:r>
            <a:r>
              <a:rPr lang="en" sz="2000" b="1">
                <a:solidFill>
                  <a:srgbClr val="FFC425"/>
                </a:solidFill>
              </a:rPr>
              <a:t>awareness</a:t>
            </a:r>
            <a:r>
              <a:rPr lang="en" sz="2000">
                <a:solidFill>
                  <a:schemeClr val="dk1"/>
                </a:solidFill>
              </a:rPr>
              <a:t> when focus shifts</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Have </a:t>
            </a:r>
            <a:r>
              <a:rPr lang="en" sz="2000" b="1">
                <a:solidFill>
                  <a:srgbClr val="FFC425"/>
                </a:solidFill>
              </a:rPr>
              <a:t>cue-words </a:t>
            </a:r>
            <a:r>
              <a:rPr lang="en" sz="2000">
                <a:solidFill>
                  <a:schemeClr val="dk1"/>
                </a:solidFill>
              </a:rPr>
              <a:t>to get you back on track</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Work in intervals </a:t>
            </a:r>
            <a:r>
              <a:rPr lang="en" sz="2000" b="1">
                <a:solidFill>
                  <a:srgbClr val="FFC425"/>
                </a:solidFill>
              </a:rPr>
              <a:t>(Pomodoro method)</a:t>
            </a:r>
            <a:endParaRPr sz="2000" b="1">
              <a:solidFill>
                <a:srgbClr val="FFC425"/>
              </a:solidFill>
            </a:endParaRPr>
          </a:p>
          <a:p>
            <a:pPr marL="0" lvl="0" indent="0" algn="l" rtl="0">
              <a:spcBef>
                <a:spcPts val="1600"/>
              </a:spcBef>
              <a:spcAft>
                <a:spcPts val="1600"/>
              </a:spcAft>
              <a:buNone/>
            </a:pPr>
            <a:endParaRPr sz="2000" b="1">
              <a:solidFill>
                <a:srgbClr val="FFC425"/>
              </a:solidFill>
            </a:endParaRPr>
          </a:p>
        </p:txBody>
      </p:sp>
      <p:sp>
        <p:nvSpPr>
          <p:cNvPr id="179" name="Google Shape;179;p30"/>
          <p:cNvSpPr txBox="1"/>
          <p:nvPr/>
        </p:nvSpPr>
        <p:spPr>
          <a:xfrm>
            <a:off x="0" y="4537500"/>
            <a:ext cx="5638800" cy="3924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t>Stay focused and keep moving forward!</a:t>
            </a:r>
            <a:endParaRPr sz="2000"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0" y="333200"/>
            <a:ext cx="8732700" cy="572700"/>
          </a:xfrm>
          <a:prstGeom prst="rect">
            <a:avLst/>
          </a:prstGeom>
          <a:solidFill>
            <a:srgbClr val="FFC627"/>
          </a:solidFill>
        </p:spPr>
        <p:txBody>
          <a:bodyPr spcFirstLastPara="1" wrap="square" lIns="91425" tIns="91425" rIns="91425" bIns="91425" anchor="t" anchorCtr="0">
            <a:noAutofit/>
          </a:bodyPr>
          <a:lstStyle/>
          <a:p>
            <a:pPr marL="0" lvl="0" indent="0" algn="l" rtl="0">
              <a:spcBef>
                <a:spcPts val="0"/>
              </a:spcBef>
              <a:spcAft>
                <a:spcPts val="0"/>
              </a:spcAft>
              <a:buNone/>
            </a:pPr>
            <a:r>
              <a:rPr lang="en" sz="3000" b="1"/>
              <a:t>Self-talk</a:t>
            </a:r>
            <a:endParaRPr sz="3000" b="1"/>
          </a:p>
        </p:txBody>
      </p:sp>
      <p:sp>
        <p:nvSpPr>
          <p:cNvPr id="185" name="Google Shape;185;p31"/>
          <p:cNvSpPr txBox="1">
            <a:spLocks noGrp="1"/>
          </p:cNvSpPr>
          <p:nvPr>
            <p:ph type="body" idx="1"/>
          </p:nvPr>
        </p:nvSpPr>
        <p:spPr>
          <a:xfrm>
            <a:off x="311700" y="1152475"/>
            <a:ext cx="8520600" cy="2007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b="1" i="1">
                <a:solidFill>
                  <a:srgbClr val="FFC425"/>
                </a:solidFill>
              </a:rPr>
              <a:t>Self-talk </a:t>
            </a:r>
            <a:r>
              <a:rPr lang="en" sz="2000" b="1" i="1">
                <a:solidFill>
                  <a:schemeClr val="dk1"/>
                </a:solidFill>
              </a:rPr>
              <a:t>can be a powerful form of communication. It can </a:t>
            </a:r>
            <a:r>
              <a:rPr lang="en" sz="2000" b="1" i="1">
                <a:solidFill>
                  <a:srgbClr val="000000"/>
                </a:solidFill>
              </a:rPr>
              <a:t>empower </a:t>
            </a:r>
            <a:r>
              <a:rPr lang="en" sz="2000" b="1" i="1">
                <a:solidFill>
                  <a:schemeClr val="dk1"/>
                </a:solidFill>
              </a:rPr>
              <a:t>you or defeat you - you choose! </a:t>
            </a:r>
            <a:br>
              <a:rPr lang="en" sz="2000" b="1" i="1">
                <a:solidFill>
                  <a:schemeClr val="dk1"/>
                </a:solidFill>
              </a:rPr>
            </a:br>
            <a:endParaRPr sz="2000" b="1" i="1">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Use positive and realistic affirmations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Practice </a:t>
            </a:r>
            <a:r>
              <a:rPr lang="en" sz="2000" b="1">
                <a:solidFill>
                  <a:srgbClr val="FFC627"/>
                </a:solidFill>
              </a:rPr>
              <a:t>growth mindset</a:t>
            </a:r>
            <a:r>
              <a:rPr lang="en" sz="2000" b="1">
                <a:solidFill>
                  <a:schemeClr val="dk1"/>
                </a:solidFill>
              </a:rPr>
              <a:t> </a:t>
            </a:r>
            <a:endParaRPr sz="2000" b="1">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Use self-talk prior to important events </a:t>
            </a:r>
            <a:endParaRPr/>
          </a:p>
        </p:txBody>
      </p:sp>
      <p:sp>
        <p:nvSpPr>
          <p:cNvPr id="186" name="Google Shape;186;p31"/>
          <p:cNvSpPr txBox="1"/>
          <p:nvPr/>
        </p:nvSpPr>
        <p:spPr>
          <a:xfrm>
            <a:off x="0" y="4537500"/>
            <a:ext cx="6070500" cy="3924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b="1" i="1">
                <a:solidFill>
                  <a:schemeClr val="dk1"/>
                </a:solidFill>
              </a:rPr>
              <a:t>Be mindful of the way you talk to yourself</a:t>
            </a:r>
            <a:br>
              <a:rPr lang="en" sz="2000" b="1" i="1">
                <a:solidFill>
                  <a:schemeClr val="dk1"/>
                </a:solidFill>
              </a:rPr>
            </a:br>
            <a:endParaRPr sz="2000" b="1" i="1"/>
          </a:p>
        </p:txBody>
      </p:sp>
      <p:pic>
        <p:nvPicPr>
          <p:cNvPr id="187" name="Google Shape;187;p31" descr="Jessica has a day where she's feeling ... really good about her life. &#10;&#10;++++FAQ for this video ++++&#10;Q: How old was Jess at the time of the video?&#10;A: She'd turned 4 about 6 weeks before the video was shot.&#10;&#10;Q: How old is she now?&#10;A: Depends on when you're reading this, but she was born in late October of 1997.&#10;&#10;Q: What does she say at the beginning? &#10;A: Though some claim they hear the word &quot;assert&quot; - as in assertive - she's actually saying I can be a &quot;shark&quot; - but it sounds like &quot;sark&quot; because she was incapable of making &quot;sh&quot; sounds at this time. &#10;&#10;Q: Are you sure she's not saying &quot;I can be a SARK?&quot; Her daily affirmations are consistent with the teachings of the author SARK.&#10;A: This is an interesting coincidence, but a coincidence nonetheless.&#10;&#10;Q: Does she say, &quot;I like my 'elephants'?&quot;&#10;A: More than one person has thought that, but she's actually saying I like my &quot;Allisons.&quot; Allison is her aunt.&#10;&#10;Q: Does Jess have more than one mom? She says I like my &quot;moms.&quot;&#10;A: No, she just has one mom and one dad (me.) For some reason she was &quot;pluralizing&quot; several things in her &quot;like list.&quot; That's why she says &quot;Allisons&quot; and &quot;cousins&quot; (she only has one.)&#10;&#10;Q: What does she say at the 22 second mark?&#10;A: I really don't know, though I do have a theory now: this video was taken right around Christmas-time, and it ALMOST sounds like she's saying &quot;I like my presents.&quot; So that's what I think it is - but I could be wrong. &#10;&#10;Q: Did she do this affirmation every day?&#10;A. Yes, until the age of seven.  ... Just kidding. :-)   I think this was a day when the video camera was out, so there was an element of &quot;putting on a show&quot; - but Jessica still meant every word.  Though she may have been hamming it up a bit, she was sincere in the things she was saying.&#10;&#10;Q: Did you teach her that she could &quot;anything better than anyone?&quot; Isn't that a little wrong?&#10;A: Some people have had an issue with her saying this, but it's not something that we taught her. And I've never seen her (even all these years later) say anything like this to anyone.  I suspect it was probably the expression of some inner confidence that she just happened to express outwardly on this one particular day. &#10;&#10;VIDEO MILESTONES (for the inquiries I've received):&#10;- 6/16/09: video is uploaded&#10;- 5/1/10: less than 5,000 views&#10;- 5/21/10: views hit 1,000,000&#10;- 5/26/10: views hit 2,000,000&#10;- 6/16/10: views hit 3,000,000&#10;- 8/20/10: views hit 4,000,000&#10;- 10/15/10: views hit 5,000,000&#10;- 12/22/10: views hit 6,000,000&#10;- 2/24/11: views hit 7,000,000&#10;- 6/20/11: views hit 8,000,000&#10;- 11/08/11: views hit 9,000,000&#10;- 3/08/12: views hit 10,000,000&#10;- 8/10/12 views hit 11,000,000&#10;- 12/20/12 views hit 12,000,000&#10;- 1/10/14 views hit 14,000,000" title="Jessica's &quot;Daily Affirmation&quot;">
            <a:hlinkClick r:id="rId3"/>
          </p:cNvPr>
          <p:cNvPicPr preferRelativeResize="0"/>
          <p:nvPr/>
        </p:nvPicPr>
        <p:blipFill>
          <a:blip r:embed="rId4">
            <a:alphaModFix/>
          </a:blip>
          <a:stretch>
            <a:fillRect/>
          </a:stretch>
        </p:blipFill>
        <p:spPr>
          <a:xfrm>
            <a:off x="5680425" y="2091125"/>
            <a:ext cx="2969200" cy="222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0" y="322025"/>
            <a:ext cx="8699100" cy="572700"/>
          </a:xfrm>
          <a:prstGeom prst="rect">
            <a:avLst/>
          </a:prstGeom>
          <a:solidFill>
            <a:srgbClr val="FFC627"/>
          </a:solidFill>
        </p:spPr>
        <p:txBody>
          <a:bodyPr spcFirstLastPara="1" wrap="square" lIns="91425" tIns="91425" rIns="91425" bIns="91425" anchor="t" anchorCtr="0">
            <a:noAutofit/>
          </a:bodyPr>
          <a:lstStyle/>
          <a:p>
            <a:pPr marL="0" lvl="0" indent="0" algn="l" rtl="0">
              <a:spcBef>
                <a:spcPts val="0"/>
              </a:spcBef>
              <a:spcAft>
                <a:spcPts val="0"/>
              </a:spcAft>
              <a:buNone/>
            </a:pPr>
            <a:r>
              <a:rPr lang="en" sz="3000" b="1"/>
              <a:t>Emotional regulation</a:t>
            </a:r>
            <a:endParaRPr sz="3000" b="1"/>
          </a:p>
        </p:txBody>
      </p:sp>
      <p:sp>
        <p:nvSpPr>
          <p:cNvPr id="193" name="Google Shape;193;p32"/>
          <p:cNvSpPr txBox="1">
            <a:spLocks noGrp="1"/>
          </p:cNvSpPr>
          <p:nvPr>
            <p:ph type="body" idx="1"/>
          </p:nvPr>
        </p:nvSpPr>
        <p:spPr>
          <a:xfrm>
            <a:off x="311700" y="115247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b="1" i="1">
                <a:solidFill>
                  <a:schemeClr val="dk1"/>
                </a:solidFill>
              </a:rPr>
              <a:t>The ability to realize, readily accept and successfully control our feelings</a:t>
            </a:r>
            <a:br>
              <a:rPr lang="en" sz="2000" b="1" i="1">
                <a:solidFill>
                  <a:schemeClr val="dk1"/>
                </a:solidFill>
              </a:rPr>
            </a:br>
            <a:endParaRPr sz="2000" b="1" i="1">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Identify specific feelings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Determine healthy, effective ways to cope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Try to reframe negative feelings into a growth opportunity</a:t>
            </a:r>
            <a:endParaRPr sz="2000">
              <a:solidFill>
                <a:schemeClr val="dk1"/>
              </a:solidFill>
            </a:endParaRPr>
          </a:p>
          <a:p>
            <a:pPr marL="0" lvl="0" indent="0" algn="l" rtl="0">
              <a:spcBef>
                <a:spcPts val="1600"/>
              </a:spcBef>
              <a:spcAft>
                <a:spcPts val="0"/>
              </a:spcAft>
              <a:buNone/>
            </a:pPr>
            <a:endParaRPr sz="2000">
              <a:solidFill>
                <a:schemeClr val="dk1"/>
              </a:solidFill>
            </a:endParaRPr>
          </a:p>
          <a:p>
            <a:pPr marL="0" lvl="0" indent="0" algn="l" rtl="0">
              <a:spcBef>
                <a:spcPts val="1600"/>
              </a:spcBef>
              <a:spcAft>
                <a:spcPts val="0"/>
              </a:spcAft>
              <a:buNone/>
            </a:pPr>
            <a:endParaRPr sz="2000">
              <a:solidFill>
                <a:schemeClr val="dk1"/>
              </a:solidFill>
            </a:endParaRPr>
          </a:p>
          <a:p>
            <a:pPr marL="0" lvl="0" indent="0" algn="l" rtl="0">
              <a:spcBef>
                <a:spcPts val="1600"/>
              </a:spcBef>
              <a:spcAft>
                <a:spcPts val="1600"/>
              </a:spcAft>
              <a:buNone/>
            </a:pPr>
            <a:endParaRPr/>
          </a:p>
        </p:txBody>
      </p:sp>
      <p:sp>
        <p:nvSpPr>
          <p:cNvPr id="194" name="Google Shape;194;p32"/>
          <p:cNvSpPr txBox="1"/>
          <p:nvPr/>
        </p:nvSpPr>
        <p:spPr>
          <a:xfrm>
            <a:off x="0" y="4537500"/>
            <a:ext cx="6057900" cy="3924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t>Take a deep breath and keep moving forward!</a:t>
            </a:r>
            <a:endParaRPr sz="2000" b="1"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0" y="319575"/>
            <a:ext cx="8760600" cy="572700"/>
          </a:xfrm>
          <a:prstGeom prst="rect">
            <a:avLst/>
          </a:prstGeom>
          <a:solidFill>
            <a:srgbClr val="FFC627"/>
          </a:solidFill>
        </p:spPr>
        <p:txBody>
          <a:bodyPr spcFirstLastPara="1" wrap="square" lIns="91425" tIns="91425" rIns="91425" bIns="91425" anchor="t" anchorCtr="0">
            <a:noAutofit/>
          </a:bodyPr>
          <a:lstStyle/>
          <a:p>
            <a:pPr marL="0" lvl="0" indent="0" algn="l" rtl="0">
              <a:spcBef>
                <a:spcPts val="0"/>
              </a:spcBef>
              <a:spcAft>
                <a:spcPts val="0"/>
              </a:spcAft>
              <a:buNone/>
            </a:pPr>
            <a:r>
              <a:rPr lang="en" sz="3000" b="1"/>
              <a:t>SMART goals</a:t>
            </a:r>
            <a:endParaRPr sz="3000" b="1"/>
          </a:p>
        </p:txBody>
      </p:sp>
      <p:sp>
        <p:nvSpPr>
          <p:cNvPr id="200" name="Google Shape;200;p33"/>
          <p:cNvSpPr txBox="1">
            <a:spLocks noGrp="1"/>
          </p:cNvSpPr>
          <p:nvPr>
            <p:ph type="body" idx="1"/>
          </p:nvPr>
        </p:nvSpPr>
        <p:spPr>
          <a:xfrm>
            <a:off x="311700" y="1037475"/>
            <a:ext cx="8520600" cy="1950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b="1" i="1">
                <a:solidFill>
                  <a:schemeClr val="dk1"/>
                </a:solidFill>
              </a:rPr>
              <a:t>For a goal to be</a:t>
            </a:r>
            <a:r>
              <a:rPr lang="en" sz="2000" b="1" i="1"/>
              <a:t> </a:t>
            </a:r>
            <a:r>
              <a:rPr lang="en" sz="2000" b="1" i="1">
                <a:solidFill>
                  <a:srgbClr val="000000"/>
                </a:solidFill>
              </a:rPr>
              <a:t>powerful</a:t>
            </a:r>
            <a:r>
              <a:rPr lang="en" sz="2000" b="1" i="1"/>
              <a:t>, </a:t>
            </a:r>
            <a:r>
              <a:rPr lang="en" sz="2000" b="1" i="1">
                <a:solidFill>
                  <a:schemeClr val="dk1"/>
                </a:solidFill>
              </a:rPr>
              <a:t>it must be designed</a:t>
            </a:r>
            <a:r>
              <a:rPr lang="en" sz="2000" b="1" i="1"/>
              <a:t> </a:t>
            </a:r>
            <a:r>
              <a:rPr lang="en" sz="2200" b="1" i="1">
                <a:solidFill>
                  <a:srgbClr val="FFC627"/>
                </a:solidFill>
              </a:rPr>
              <a:t>SMART</a:t>
            </a:r>
            <a:r>
              <a:rPr lang="en" sz="2000" b="1" i="1"/>
              <a:t>. </a:t>
            </a:r>
            <a:r>
              <a:rPr lang="en" sz="2000" b="1" i="1">
                <a:solidFill>
                  <a:schemeClr val="dk1"/>
                </a:solidFill>
              </a:rPr>
              <a:t>Set</a:t>
            </a:r>
            <a:r>
              <a:rPr lang="en" sz="2000" b="1" i="1"/>
              <a:t> </a:t>
            </a:r>
            <a:r>
              <a:rPr lang="en" sz="2200" b="1" i="1">
                <a:solidFill>
                  <a:srgbClr val="FFC627"/>
                </a:solidFill>
              </a:rPr>
              <a:t>S</a:t>
            </a:r>
            <a:r>
              <a:rPr lang="en" sz="2200" b="1" i="1">
                <a:solidFill>
                  <a:srgbClr val="000000"/>
                </a:solidFill>
              </a:rPr>
              <a:t>pecific</a:t>
            </a:r>
            <a:r>
              <a:rPr lang="en" sz="2000" b="1" i="1"/>
              <a:t>, </a:t>
            </a:r>
            <a:r>
              <a:rPr lang="en" sz="2200" b="1" i="1">
                <a:solidFill>
                  <a:srgbClr val="FFC627"/>
                </a:solidFill>
              </a:rPr>
              <a:t>M</a:t>
            </a:r>
            <a:r>
              <a:rPr lang="en" sz="2200" b="1" i="1">
                <a:solidFill>
                  <a:srgbClr val="000000"/>
                </a:solidFill>
              </a:rPr>
              <a:t>easurable</a:t>
            </a:r>
            <a:r>
              <a:rPr lang="en" sz="2000" b="1" i="1"/>
              <a:t>, </a:t>
            </a:r>
            <a:r>
              <a:rPr lang="en" sz="2200" b="1" i="1">
                <a:solidFill>
                  <a:srgbClr val="FFC627"/>
                </a:solidFill>
              </a:rPr>
              <a:t>A</a:t>
            </a:r>
            <a:r>
              <a:rPr lang="en" sz="2200" b="1" i="1">
                <a:solidFill>
                  <a:srgbClr val="000000"/>
                </a:solidFill>
              </a:rPr>
              <a:t>ctionable</a:t>
            </a:r>
            <a:r>
              <a:rPr lang="en" sz="2000" b="1" i="1"/>
              <a:t>, </a:t>
            </a:r>
            <a:r>
              <a:rPr lang="en" sz="2200" b="1" i="1">
                <a:solidFill>
                  <a:srgbClr val="FFC627"/>
                </a:solidFill>
              </a:rPr>
              <a:t>R</a:t>
            </a:r>
            <a:r>
              <a:rPr lang="en" sz="2200" b="1" i="1">
                <a:solidFill>
                  <a:srgbClr val="000000"/>
                </a:solidFill>
              </a:rPr>
              <a:t>elevant</a:t>
            </a:r>
            <a:r>
              <a:rPr lang="en" sz="2000" b="1" i="1">
                <a:solidFill>
                  <a:srgbClr val="000000"/>
                </a:solidFill>
              </a:rPr>
              <a:t> </a:t>
            </a:r>
            <a:r>
              <a:rPr lang="en" sz="2000" b="1" i="1">
                <a:solidFill>
                  <a:schemeClr val="dk1"/>
                </a:solidFill>
              </a:rPr>
              <a:t>and</a:t>
            </a:r>
            <a:r>
              <a:rPr lang="en" sz="2000" b="1" i="1"/>
              <a:t> </a:t>
            </a:r>
            <a:r>
              <a:rPr lang="en" sz="2200" b="1" i="1">
                <a:solidFill>
                  <a:srgbClr val="FFC627"/>
                </a:solidFill>
              </a:rPr>
              <a:t>T</a:t>
            </a:r>
            <a:r>
              <a:rPr lang="en" sz="2200" b="1" i="1">
                <a:solidFill>
                  <a:srgbClr val="000000"/>
                </a:solidFill>
              </a:rPr>
              <a:t>ime-bound</a:t>
            </a:r>
            <a:r>
              <a:rPr lang="en" sz="2000" b="1" i="1">
                <a:solidFill>
                  <a:srgbClr val="000000"/>
                </a:solidFill>
              </a:rPr>
              <a:t> </a:t>
            </a:r>
            <a:r>
              <a:rPr lang="en" sz="2000" b="1" i="1">
                <a:solidFill>
                  <a:schemeClr val="dk1"/>
                </a:solidFill>
              </a:rPr>
              <a:t>goals.</a:t>
            </a:r>
            <a:r>
              <a:rPr lang="en" sz="2000" i="1">
                <a:solidFill>
                  <a:schemeClr val="dk1"/>
                </a:solidFill>
              </a:rPr>
              <a:t/>
            </a:r>
            <a:br>
              <a:rPr lang="en" sz="2000" i="1">
                <a:solidFill>
                  <a:schemeClr val="dk1"/>
                </a:solidFill>
              </a:rPr>
            </a:br>
            <a:endParaRPr sz="2000" i="1">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Create short- and long-term goals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Give yourself appropriate rewards for achieving small goals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Be flexible with yourself and the goals you create</a:t>
            </a:r>
            <a:endParaRPr sz="2000">
              <a:solidFill>
                <a:schemeClr val="dk1"/>
              </a:solidFill>
            </a:endParaRPr>
          </a:p>
        </p:txBody>
      </p:sp>
      <p:sp>
        <p:nvSpPr>
          <p:cNvPr id="201" name="Google Shape;201;p33"/>
          <p:cNvSpPr txBox="1"/>
          <p:nvPr/>
        </p:nvSpPr>
        <p:spPr>
          <a:xfrm>
            <a:off x="0" y="4537500"/>
            <a:ext cx="5757000" cy="392400"/>
          </a:xfrm>
          <a:prstGeom prst="rect">
            <a:avLst/>
          </a:prstGeom>
          <a:solidFill>
            <a:srgbClr val="FFC62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t>What are some of your SMART goals?</a:t>
            </a:r>
            <a:endParaRPr sz="2000" b="1"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U-BrandColors">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1459</Words>
  <Application>Microsoft Office PowerPoint</Application>
  <PresentationFormat>On-screen Show (16:9)</PresentationFormat>
  <Paragraphs>132</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Cambria</vt:lpstr>
      <vt:lpstr>Arial</vt:lpstr>
      <vt:lpstr>Calibri</vt:lpstr>
      <vt:lpstr>Arial Black</vt:lpstr>
      <vt:lpstr>Simple Light</vt:lpstr>
      <vt:lpstr>ASU-BrandColors</vt:lpstr>
      <vt:lpstr>Peak Performance</vt:lpstr>
      <vt:lpstr>Building the path to success </vt:lpstr>
      <vt:lpstr>PowerPoint Presentation</vt:lpstr>
      <vt:lpstr>Motivation</vt:lpstr>
      <vt:lpstr>Visualization</vt:lpstr>
      <vt:lpstr>Refocusing</vt:lpstr>
      <vt:lpstr>Self-talk</vt:lpstr>
      <vt:lpstr>Emotional regulation</vt:lpstr>
      <vt:lpstr>SMART goals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Peak Performance</dc:title>
  <cp:lastModifiedBy>Alyssa Sanonu</cp:lastModifiedBy>
  <cp:revision>2</cp:revision>
  <cp:lastPrinted>2019-01-14T17:36:58Z</cp:lastPrinted>
  <dcterms:modified xsi:type="dcterms:W3CDTF">2019-01-14T20:23:24Z</dcterms:modified>
</cp:coreProperties>
</file>