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6" r:id="rId1"/>
  </p:sldMasterIdLst>
  <p:notesMasterIdLst>
    <p:notesMasterId r:id="rId19"/>
  </p:notesMasterIdLst>
  <p:sldIdLst>
    <p:sldId id="256" r:id="rId2"/>
    <p:sldId id="266" r:id="rId3"/>
    <p:sldId id="257" r:id="rId4"/>
    <p:sldId id="274" r:id="rId5"/>
    <p:sldId id="275" r:id="rId6"/>
    <p:sldId id="282" r:id="rId7"/>
    <p:sldId id="283" r:id="rId8"/>
    <p:sldId id="284" r:id="rId9"/>
    <p:sldId id="278" r:id="rId10"/>
    <p:sldId id="268" r:id="rId11"/>
    <p:sldId id="258" r:id="rId12"/>
    <p:sldId id="259" r:id="rId13"/>
    <p:sldId id="260" r:id="rId14"/>
    <p:sldId id="270" r:id="rId15"/>
    <p:sldId id="261" r:id="rId16"/>
    <p:sldId id="271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/>
    <p:restoredTop sz="87434"/>
  </p:normalViewPr>
  <p:slideViewPr>
    <p:cSldViewPr snapToGrid="0" snapToObjects="1">
      <p:cViewPr>
        <p:scale>
          <a:sx n="71" d="100"/>
          <a:sy n="71" d="100"/>
        </p:scale>
        <p:origin x="150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22843-AC79-D743-82CB-7438E0B16A8E}" type="datetimeFigureOut">
              <a:rPr lang="en-US" smtClean="0"/>
              <a:t>8/12/17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5017B-5495-D845-9A19-DA72FACD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4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9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7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4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81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50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07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7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3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5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1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7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51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3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017B-5495-D845-9A19-DA72FACDEF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7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E3A031-83FF-0144-B9F2-B42F5247E72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23607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031-83FF-0144-B9F2-B42F5247E72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031-83FF-0144-B9F2-B42F5247E72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97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031-83FF-0144-B9F2-B42F5247E72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3A031-83FF-0144-B9F2-B42F5247E72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01103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031-83FF-0144-B9F2-B42F5247E72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2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031-83FF-0144-B9F2-B42F5247E72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6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031-83FF-0144-B9F2-B42F5247E72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9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031-83FF-0144-B9F2-B42F5247E72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71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3A031-83FF-0144-B9F2-B42F5247E72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618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3A031-83FF-0144-B9F2-B42F5247E72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7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E3A031-83FF-0144-B9F2-B42F5247E728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8114F2B-830E-824D-8BF2-6B7D77590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332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4473" y="2197767"/>
            <a:ext cx="9262533" cy="1517879"/>
          </a:xfrm>
        </p:spPr>
        <p:txBody>
          <a:bodyPr/>
          <a:lstStyle/>
          <a:p>
            <a:r>
              <a:rPr lang="en-US" sz="4800" cap="none" dirty="0" smtClean="0"/>
              <a:t>Knowledge Gradient Bid Policies for Online Advertisement Auctions</a:t>
            </a:r>
            <a:endParaRPr lang="en-US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3827941"/>
            <a:ext cx="6831673" cy="10862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Prachi Joshi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63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9863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smtClean="0"/>
              <a:t>Performance over Time in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1395663"/>
            <a:ext cx="4064000" cy="5055937"/>
          </a:xfrm>
        </p:spPr>
        <p:txBody>
          <a:bodyPr/>
          <a:lstStyle/>
          <a:p>
            <a:r>
              <a:rPr lang="en-US" sz="2400" dirty="0" smtClean="0"/>
              <a:t>Fix values of the tunable parameters</a:t>
            </a:r>
          </a:p>
          <a:p>
            <a:pPr lvl="1"/>
            <a:r>
              <a:rPr lang="en-US" sz="2400" dirty="0" smtClean="0"/>
              <a:t>Time horizon = 100</a:t>
            </a:r>
          </a:p>
          <a:p>
            <a:pPr lvl="1"/>
            <a:r>
              <a:rPr lang="en-US" sz="2400" dirty="0" smtClean="0"/>
              <a:t>Auctions to look ahead = 5</a:t>
            </a:r>
          </a:p>
          <a:p>
            <a:r>
              <a:rPr lang="en-US" sz="2400" dirty="0"/>
              <a:t>Opportunity cost: Difference between the profits you would have earned if you knew the truth and the profits you earned using the policy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1395662"/>
            <a:ext cx="6135715" cy="516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099" y="386542"/>
            <a:ext cx="9601200" cy="692834"/>
          </a:xfrm>
        </p:spPr>
        <p:txBody>
          <a:bodyPr/>
          <a:lstStyle/>
          <a:p>
            <a:r>
              <a:rPr lang="en-US" dirty="0" smtClean="0"/>
              <a:t>3. Parametric Belief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652" y="1212378"/>
            <a:ext cx="4571999" cy="4939040"/>
          </a:xfrm>
        </p:spPr>
        <p:txBody>
          <a:bodyPr>
            <a:noAutofit/>
          </a:bodyPr>
          <a:lstStyle/>
          <a:p>
            <a:r>
              <a:rPr lang="en-US" sz="2400" dirty="0" smtClean="0"/>
              <a:t>Adapted from Yingfei Wang’s research on KG with binary feedbacks</a:t>
            </a:r>
          </a:p>
          <a:p>
            <a:r>
              <a:rPr lang="en-US" sz="2400" dirty="0" smtClean="0"/>
              <a:t>Discrete </a:t>
            </a:r>
            <a:r>
              <a:rPr lang="en-US" sz="2400" dirty="0"/>
              <a:t>set of “M” alternative decisions (</a:t>
            </a:r>
            <a:r>
              <a:rPr lang="en-US" sz="2400" b="1" u="sng" dirty="0"/>
              <a:t>bids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At </a:t>
            </a:r>
            <a:r>
              <a:rPr lang="en-US" sz="2400" dirty="0"/>
              <a:t>each time step “</a:t>
            </a:r>
            <a:r>
              <a:rPr lang="en-US" sz="2400" dirty="0" smtClean="0"/>
              <a:t>n,” the belief is an estimate of the coefficients that determine the curve and respective variances</a:t>
            </a:r>
          </a:p>
          <a:p>
            <a:pPr lvl="1"/>
            <a:r>
              <a:rPr lang="en-US" sz="2400" dirty="0" smtClean="0"/>
              <a:t>The policy isn’t concerned with perfecting it’s estimate of the curve, but rather perfecting it in the area of the best alternatives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974" y="1212378"/>
            <a:ext cx="5877097" cy="51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1"/>
            <a:ext cx="10820401" cy="791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Online Application and the Tunable Parameter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477109"/>
            <a:ext cx="9855200" cy="4974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alternative chosen by this policy:</a:t>
            </a:r>
          </a:p>
          <a:p>
            <a:endParaRPr lang="en-US" sz="6600" dirty="0" smtClean="0"/>
          </a:p>
          <a:p>
            <a:pPr lvl="1"/>
            <a:r>
              <a:rPr lang="en-US" sz="2400" dirty="0" smtClean="0"/>
              <a:t>Tunable parameter T, which represents the “time horizon” and decides how much value to place on the </a:t>
            </a:r>
            <a:r>
              <a:rPr lang="en-US" sz="2400" b="1" u="sng" dirty="0" smtClean="0"/>
              <a:t>value of learning </a:t>
            </a:r>
            <a:r>
              <a:rPr lang="en-US" sz="2400" dirty="0" smtClean="0"/>
              <a:t>versus the </a:t>
            </a:r>
            <a:r>
              <a:rPr lang="en-US" sz="2400" b="1" u="sng" dirty="0" smtClean="0"/>
              <a:t>one-period expected reward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6" t="5990" r="2607" b="60892"/>
          <a:stretch/>
        </p:blipFill>
        <p:spPr>
          <a:xfrm>
            <a:off x="1903858" y="1950200"/>
            <a:ext cx="9133978" cy="100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598728" cy="6644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Online Application and the Tunable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821" y="1574800"/>
            <a:ext cx="4174510" cy="4776467"/>
          </a:xfrm>
        </p:spPr>
        <p:txBody>
          <a:bodyPr/>
          <a:lstStyle/>
          <a:p>
            <a:r>
              <a:rPr lang="en-US" dirty="0" smtClean="0"/>
              <a:t>Simplest problem setting</a:t>
            </a:r>
          </a:p>
          <a:p>
            <a:pPr lvl="1"/>
            <a:r>
              <a:rPr lang="en-US" dirty="0" smtClean="0"/>
              <a:t>No attributes in play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1 fixed truth (a true probability-of-click function) at the start of each week</a:t>
            </a:r>
          </a:p>
          <a:p>
            <a:r>
              <a:rPr lang="en-US" dirty="0" smtClean="0"/>
              <a:t>Opportunity cost: Difference between the profits you would have earned if you knew the truth and the profits you earned using the policy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33" y="1350293"/>
            <a:ext cx="6806305" cy="50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41468" cy="719667"/>
          </a:xfrm>
        </p:spPr>
        <p:txBody>
          <a:bodyPr>
            <a:normAutofit/>
          </a:bodyPr>
          <a:lstStyle/>
          <a:p>
            <a:r>
              <a:rPr lang="en-US" dirty="0" smtClean="0"/>
              <a:t>3. Performance Over Time in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821" y="1574800"/>
            <a:ext cx="4174510" cy="4776467"/>
          </a:xfrm>
        </p:spPr>
        <p:txBody>
          <a:bodyPr/>
          <a:lstStyle/>
          <a:p>
            <a:r>
              <a:rPr lang="en-US" dirty="0" smtClean="0"/>
              <a:t>Simplest problem setting</a:t>
            </a:r>
          </a:p>
          <a:p>
            <a:pPr lvl="1"/>
            <a:r>
              <a:rPr lang="en-US" dirty="0" smtClean="0"/>
              <a:t>No attributes in play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1 fixed truth (a true probability-of-click function) at the start of each week</a:t>
            </a:r>
          </a:p>
          <a:p>
            <a:r>
              <a:rPr lang="en-US" dirty="0" smtClean="0"/>
              <a:t>Opportunity cost: Difference between the profits you would have earned if you knew the truth and the profits you earned using the policy</a:t>
            </a:r>
          </a:p>
          <a:p>
            <a:r>
              <a:rPr lang="en-US" dirty="0" smtClean="0"/>
              <a:t>Value of tunable parameter = 10 vs pure exploitation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1" y="1405467"/>
            <a:ext cx="6894146" cy="49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032"/>
          </a:xfrm>
        </p:spPr>
        <p:txBody>
          <a:bodyPr/>
          <a:lstStyle/>
          <a:p>
            <a:r>
              <a:rPr lang="en-US" dirty="0" smtClean="0"/>
              <a:t>3. Incorporating (Location)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9832"/>
            <a:ext cx="4162926" cy="4828673"/>
          </a:xfrm>
        </p:spPr>
        <p:txBody>
          <a:bodyPr>
            <a:noAutofit/>
          </a:bodyPr>
          <a:lstStyle/>
          <a:p>
            <a:r>
              <a:rPr lang="en-US" dirty="0" smtClean="0"/>
              <a:t>Complicates problem setting</a:t>
            </a:r>
          </a:p>
          <a:p>
            <a:pPr lvl="1"/>
            <a:r>
              <a:rPr lang="en-US" dirty="0" smtClean="0"/>
              <a:t>Each auction comes from a specified city (and country and region)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1 fixed truth (a true </a:t>
            </a:r>
            <a:r>
              <a:rPr lang="en-US" dirty="0" smtClean="0"/>
              <a:t>probability-of-click </a:t>
            </a:r>
            <a:r>
              <a:rPr lang="en-US" dirty="0"/>
              <a:t>function) at the start of each </a:t>
            </a:r>
            <a:r>
              <a:rPr lang="en-US" dirty="0" smtClean="0"/>
              <a:t>week</a:t>
            </a:r>
          </a:p>
          <a:p>
            <a:r>
              <a:rPr lang="en-US" dirty="0" smtClean="0"/>
              <a:t>Simple fix: Add terms  to probability </a:t>
            </a:r>
            <a:r>
              <a:rPr lang="en-US" dirty="0" smtClean="0"/>
              <a:t>function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6" y="1459832"/>
            <a:ext cx="6018986" cy="4869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38" y="4505635"/>
            <a:ext cx="3514050" cy="8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032"/>
          </a:xfrm>
        </p:spPr>
        <p:txBody>
          <a:bodyPr>
            <a:normAutofit/>
          </a:bodyPr>
          <a:lstStyle/>
          <a:p>
            <a:r>
              <a:rPr lang="en-US" dirty="0" smtClean="0"/>
              <a:t>3. Performance over Time in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9832"/>
            <a:ext cx="4162926" cy="4828673"/>
          </a:xfrm>
        </p:spPr>
        <p:txBody>
          <a:bodyPr>
            <a:normAutofit/>
          </a:bodyPr>
          <a:lstStyle/>
          <a:p>
            <a:r>
              <a:rPr lang="en-US" dirty="0" smtClean="0"/>
              <a:t>Complicates problem setting</a:t>
            </a:r>
          </a:p>
          <a:p>
            <a:pPr lvl="1"/>
            <a:r>
              <a:rPr lang="en-US" dirty="0" smtClean="0"/>
              <a:t>Each auction comes from a specified city (and country and region)</a:t>
            </a:r>
          </a:p>
          <a:p>
            <a:pPr lvl="1"/>
            <a:r>
              <a:rPr lang="en-US" dirty="0"/>
              <a:t>Set 1 fixed truth (a true </a:t>
            </a:r>
            <a:r>
              <a:rPr lang="en-US" dirty="0" smtClean="0"/>
              <a:t>probability-of-click </a:t>
            </a:r>
            <a:r>
              <a:rPr lang="en-US" dirty="0"/>
              <a:t>function) at the start of each </a:t>
            </a:r>
            <a:r>
              <a:rPr lang="en-US" dirty="0" smtClean="0"/>
              <a:t>week</a:t>
            </a:r>
          </a:p>
          <a:p>
            <a:r>
              <a:rPr lang="en-US" dirty="0" smtClean="0"/>
              <a:t>Simple fix: Add terms to probability </a:t>
            </a:r>
            <a:r>
              <a:rPr lang="en-US" dirty="0" smtClean="0"/>
              <a:t>function</a:t>
            </a:r>
          </a:p>
          <a:p>
            <a:endParaRPr lang="en-US" sz="5400" dirty="0" smtClean="0"/>
          </a:p>
          <a:p>
            <a:r>
              <a:rPr lang="en-US" dirty="0"/>
              <a:t>Value of tunable parameter = 10 vs pure exploitation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38" y="4536845"/>
            <a:ext cx="3514050" cy="8551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5" y="1459832"/>
            <a:ext cx="6437263" cy="45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9913"/>
            <a:ext cx="9601200" cy="44874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Policy 2 (Multi-step look-ahead using sampled belief model) </a:t>
            </a:r>
          </a:p>
          <a:p>
            <a:pPr lvl="1"/>
            <a:r>
              <a:rPr lang="en-US" sz="2400" dirty="0" smtClean="0"/>
              <a:t>Performs very well in simple problem setting</a:t>
            </a:r>
          </a:p>
          <a:p>
            <a:r>
              <a:rPr lang="en-US" sz="2400" dirty="0" smtClean="0"/>
              <a:t>Policy 3 (Adapted from Yingfei Wang’s research using parametric belief model)</a:t>
            </a:r>
          </a:p>
          <a:p>
            <a:pPr lvl="1"/>
            <a:r>
              <a:rPr lang="en-US" sz="2400" dirty="0" smtClean="0"/>
              <a:t>Efficient enough to handle high-dimensional attributes</a:t>
            </a:r>
          </a:p>
          <a:p>
            <a:r>
              <a:rPr lang="en-US" sz="2400" dirty="0" smtClean="0"/>
              <a:t>Next steps</a:t>
            </a:r>
          </a:p>
          <a:p>
            <a:pPr lvl="1"/>
            <a:r>
              <a:rPr lang="en-US" sz="2400" dirty="0" smtClean="0"/>
              <a:t>More rigorous simulation, possible with noisier data sets</a:t>
            </a:r>
          </a:p>
        </p:txBody>
      </p:sp>
    </p:spTree>
    <p:extLst>
      <p:ext uri="{BB962C8B-B14F-4D97-AF65-F5344CB8AC3E}">
        <p14:creationId xmlns:p14="http://schemas.microsoft.com/office/powerpoint/2010/main" val="16707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10800" cy="774032"/>
          </a:xfrm>
        </p:spPr>
        <p:txBody>
          <a:bodyPr>
            <a:normAutofit/>
          </a:bodyPr>
          <a:lstStyle/>
          <a:p>
            <a:r>
              <a:rPr lang="en-US" dirty="0" smtClean="0"/>
              <a:t>Modelling the 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9831"/>
            <a:ext cx="9601200" cy="50853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Role of the policy: optimize the bids you place in online auctions to maximize the profits you make off of the advertisements</a:t>
            </a:r>
          </a:p>
          <a:p>
            <a:r>
              <a:rPr lang="en-US" sz="2400" dirty="0" smtClean="0"/>
              <a:t>A difference between immediate profits and long term profits, which is where the knowledge gradient comes in</a:t>
            </a:r>
          </a:p>
          <a:p>
            <a:r>
              <a:rPr lang="en-US" sz="2400" dirty="0" smtClean="0"/>
              <a:t>Modelled probability of winning an auction </a:t>
            </a:r>
            <a:r>
              <a:rPr lang="en-US" sz="2400" b="1" u="sng" dirty="0" smtClean="0"/>
              <a:t>and</a:t>
            </a:r>
            <a:r>
              <a:rPr lang="en-US" sz="2400" dirty="0" smtClean="0"/>
              <a:t> getting a click as a logistic function:</a:t>
            </a:r>
          </a:p>
          <a:p>
            <a:endParaRPr lang="en-US" sz="6600" dirty="0" smtClean="0"/>
          </a:p>
          <a:p>
            <a:r>
              <a:rPr lang="en-US" sz="2400" dirty="0" smtClean="0"/>
              <a:t>Modelled the expected profit </a:t>
            </a:r>
            <a:r>
              <a:rPr lang="en-US" sz="2400" b="1" u="sng" dirty="0" smtClean="0"/>
              <a:t>given</a:t>
            </a:r>
            <a:r>
              <a:rPr lang="en-US" sz="2400" dirty="0" smtClean="0"/>
              <a:t> a click as a linear function of the bid placed:</a:t>
            </a:r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t="70319" r="35646" b="6738"/>
          <a:stretch/>
        </p:blipFill>
        <p:spPr>
          <a:xfrm>
            <a:off x="4256216" y="5635948"/>
            <a:ext cx="4604325" cy="694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7" y="3693254"/>
            <a:ext cx="4604325" cy="11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974" y="402943"/>
            <a:ext cx="9601200" cy="741947"/>
          </a:xfrm>
        </p:spPr>
        <p:txBody>
          <a:bodyPr/>
          <a:lstStyle/>
          <a:p>
            <a:r>
              <a:rPr lang="en-US" dirty="0" smtClean="0"/>
              <a:t>1 &amp; 2: Sampled Belief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974" y="1429789"/>
            <a:ext cx="4038436" cy="505122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Discrete set of “M” alternative decisions (</a:t>
            </a:r>
            <a:r>
              <a:rPr lang="en-US" sz="2400" b="1" u="sng" dirty="0" smtClean="0"/>
              <a:t>bids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Discrete set of “K” possible truths (</a:t>
            </a:r>
            <a:r>
              <a:rPr lang="en-US" sz="2400" b="1" u="sng" dirty="0" smtClean="0"/>
              <a:t>probability curves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At each time step “n,” you have a certain belief, which updates as you place bids and get responses</a:t>
            </a:r>
          </a:p>
          <a:p>
            <a:pPr lvl="1"/>
            <a:r>
              <a:rPr lang="en-US" sz="2400" dirty="0" smtClean="0"/>
              <a:t>Your belief is a set of probabilities that each possible truth is the real truth</a:t>
            </a:r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"/>
          <a:stretch/>
        </p:blipFill>
        <p:spPr>
          <a:xfrm>
            <a:off x="5576290" y="1144890"/>
            <a:ext cx="6360786" cy="544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371600" y="1084533"/>
            <a:ext cx="9855200" cy="4974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alternative chosen by this policy:</a:t>
            </a:r>
          </a:p>
          <a:p>
            <a:endParaRPr lang="en-US" sz="6600" dirty="0" smtClean="0"/>
          </a:p>
          <a:p>
            <a:pPr lvl="1"/>
            <a:r>
              <a:rPr lang="en-US" sz="2400" dirty="0" smtClean="0"/>
              <a:t>Tunable </a:t>
            </a:r>
            <a:r>
              <a:rPr lang="en-US" sz="2400" dirty="0"/>
              <a:t>parameter T, which represents the “time horizon” and decides how much value to place on the </a:t>
            </a:r>
            <a:r>
              <a:rPr lang="en-US" sz="2400" b="1" u="sng" dirty="0"/>
              <a:t>value of </a:t>
            </a:r>
            <a:r>
              <a:rPr lang="en-US" sz="2400" b="1" u="sng" dirty="0" smtClean="0"/>
              <a:t>learning</a:t>
            </a:r>
            <a:endParaRPr lang="en-US" sz="2400" b="1" u="sng" dirty="0"/>
          </a:p>
          <a:p>
            <a:r>
              <a:rPr lang="en-US" sz="2400" dirty="0" smtClean="0"/>
              <a:t>The offline knowledge gradient for each alternative:</a:t>
            </a:r>
          </a:p>
          <a:p>
            <a:endParaRPr lang="en-US" sz="5400" dirty="0" smtClean="0"/>
          </a:p>
          <a:p>
            <a:r>
              <a:rPr lang="en-US" sz="2400" dirty="0" smtClean="0"/>
              <a:t>The best expected one-period reward: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45" y="341582"/>
            <a:ext cx="10814126" cy="1404091"/>
          </a:xfrm>
        </p:spPr>
        <p:txBody>
          <a:bodyPr/>
          <a:lstStyle/>
          <a:p>
            <a:r>
              <a:rPr lang="en-US" dirty="0" smtClean="0"/>
              <a:t>1. Next Step is 1 Hour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" t="8307" r="1070"/>
          <a:stretch/>
        </p:blipFill>
        <p:spPr>
          <a:xfrm>
            <a:off x="1851479" y="1543667"/>
            <a:ext cx="9375321" cy="1075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t="5293" b="4642"/>
          <a:stretch/>
        </p:blipFill>
        <p:spPr>
          <a:xfrm>
            <a:off x="923445" y="3974351"/>
            <a:ext cx="11168660" cy="830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t="-650" r="966"/>
          <a:stretch/>
        </p:blipFill>
        <p:spPr>
          <a:xfrm>
            <a:off x="1851480" y="5365864"/>
            <a:ext cx="6777132" cy="10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371600" y="1084533"/>
            <a:ext cx="9855200" cy="4974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alternative chosen by this policy:</a:t>
            </a:r>
          </a:p>
          <a:p>
            <a:endParaRPr lang="en-US" sz="6600" dirty="0" smtClean="0"/>
          </a:p>
          <a:p>
            <a:pPr lvl="1"/>
            <a:r>
              <a:rPr lang="en-US" sz="2400" dirty="0" smtClean="0"/>
              <a:t>Tunable parameter tau, the number of auctions to look ahead in the offline knowledge gradient calculation</a:t>
            </a:r>
          </a:p>
          <a:p>
            <a:pPr lvl="1"/>
            <a:r>
              <a:rPr lang="en-US" sz="2400" dirty="0" smtClean="0"/>
              <a:t>Tunable </a:t>
            </a:r>
            <a:r>
              <a:rPr lang="en-US" sz="2400" dirty="0"/>
              <a:t>parameter T, which represents the “time horizon” </a:t>
            </a:r>
            <a:endParaRPr lang="en-US" sz="2400" dirty="0" smtClean="0"/>
          </a:p>
          <a:p>
            <a:r>
              <a:rPr lang="en-US" sz="2400" dirty="0" smtClean="0"/>
              <a:t>The offline knowledge gradient for each alternative:</a:t>
            </a:r>
          </a:p>
          <a:p>
            <a:endParaRPr lang="en-US" sz="6000" dirty="0" smtClean="0"/>
          </a:p>
          <a:p>
            <a:r>
              <a:rPr lang="en-US" sz="2400" dirty="0" smtClean="0"/>
              <a:t>The best expected one-period reward: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46" y="341584"/>
            <a:ext cx="11108133" cy="760750"/>
          </a:xfrm>
        </p:spPr>
        <p:txBody>
          <a:bodyPr>
            <a:noAutofit/>
          </a:bodyPr>
          <a:lstStyle/>
          <a:p>
            <a:r>
              <a:rPr lang="en-US" sz="3600" dirty="0" smtClean="0"/>
              <a:t>2. Multistep </a:t>
            </a:r>
            <a:r>
              <a:rPr lang="en-US" sz="3600" dirty="0"/>
              <a:t>Look-ahead </a:t>
            </a:r>
            <a:r>
              <a:rPr lang="en-US" sz="3600" dirty="0" smtClean="0"/>
              <a:t>(</a:t>
            </a:r>
            <a:r>
              <a:rPr lang="en-US" sz="3600" dirty="0"/>
              <a:t>Next Step is 1 Auction)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7"/>
          <a:stretch/>
        </p:blipFill>
        <p:spPr>
          <a:xfrm>
            <a:off x="1820131" y="1509571"/>
            <a:ext cx="8570778" cy="1098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"/>
          <a:stretch/>
        </p:blipFill>
        <p:spPr>
          <a:xfrm>
            <a:off x="1177920" y="4293724"/>
            <a:ext cx="11014080" cy="1030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92" y="5367493"/>
            <a:ext cx="4850561" cy="10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46" y="341584"/>
            <a:ext cx="11108133" cy="760750"/>
          </a:xfrm>
        </p:spPr>
        <p:txBody>
          <a:bodyPr>
            <a:noAutofit/>
          </a:bodyPr>
          <a:lstStyle/>
          <a:p>
            <a:r>
              <a:rPr lang="en-US" sz="3600" dirty="0" smtClean="0"/>
              <a:t>2. Multistep </a:t>
            </a:r>
            <a:r>
              <a:rPr lang="en-US" sz="3600" dirty="0"/>
              <a:t>Look-ahead </a:t>
            </a:r>
            <a:r>
              <a:rPr lang="en-US" sz="3600" dirty="0" smtClean="0"/>
              <a:t>(</a:t>
            </a:r>
            <a:r>
              <a:rPr lang="en-US" sz="3600" dirty="0"/>
              <a:t>Next Step is 1 Auction)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31" y="1102334"/>
            <a:ext cx="8198820" cy="54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46" y="341584"/>
            <a:ext cx="11108133" cy="760750"/>
          </a:xfrm>
        </p:spPr>
        <p:txBody>
          <a:bodyPr>
            <a:noAutofit/>
          </a:bodyPr>
          <a:lstStyle/>
          <a:p>
            <a:r>
              <a:rPr lang="en-US" sz="3600" dirty="0" smtClean="0"/>
              <a:t>2. Multistep </a:t>
            </a:r>
            <a:r>
              <a:rPr lang="en-US" sz="3600" dirty="0"/>
              <a:t>Look-ahead </a:t>
            </a:r>
            <a:r>
              <a:rPr lang="en-US" sz="3600" dirty="0" smtClean="0"/>
              <a:t>(</a:t>
            </a:r>
            <a:r>
              <a:rPr lang="en-US" sz="3600" dirty="0"/>
              <a:t>Next Step is 1 Auction)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39" y="1102334"/>
            <a:ext cx="8063345" cy="542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46" y="341584"/>
            <a:ext cx="11108133" cy="760750"/>
          </a:xfrm>
        </p:spPr>
        <p:txBody>
          <a:bodyPr>
            <a:noAutofit/>
          </a:bodyPr>
          <a:lstStyle/>
          <a:p>
            <a:r>
              <a:rPr lang="en-US" sz="3600" dirty="0" smtClean="0"/>
              <a:t>2. Multistep </a:t>
            </a:r>
            <a:r>
              <a:rPr lang="en-US" sz="3600" dirty="0"/>
              <a:t>Look-ahead </a:t>
            </a:r>
            <a:r>
              <a:rPr lang="en-US" sz="3600" dirty="0" smtClean="0"/>
              <a:t>(</a:t>
            </a:r>
            <a:r>
              <a:rPr lang="en-US" sz="3600" dirty="0"/>
              <a:t>Next Step is 1 Auction)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10" y="897775"/>
            <a:ext cx="8201150" cy="57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</a:t>
            </a:r>
            <a:r>
              <a:rPr lang="en-US" dirty="0" smtClean="0"/>
              <a:t>Complicating the 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2915"/>
            <a:ext cx="9601200" cy="47382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Randomly changing the truth during the simulation</a:t>
            </a:r>
          </a:p>
          <a:p>
            <a:r>
              <a:rPr lang="en-US" sz="2400" dirty="0" smtClean="0"/>
              <a:t>Fixing the time that the changes occur to get a distinct idea of what happens when the changes occur </a:t>
            </a:r>
          </a:p>
          <a:p>
            <a:r>
              <a:rPr lang="en-US" sz="2400" dirty="0" smtClean="0"/>
              <a:t>Toggling between two classes of very different truths</a:t>
            </a:r>
          </a:p>
          <a:p>
            <a:r>
              <a:rPr lang="en-US" sz="2400" dirty="0" smtClean="0"/>
              <a:t>Having a single truth that is very different than all of the possible truths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1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1576</TotalTime>
  <Words>798</Words>
  <Application>Microsoft Macintosh PowerPoint</Application>
  <PresentationFormat>Widescreen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Knowledge Gradient Bid Policies for Online Advertisement Auctions</vt:lpstr>
      <vt:lpstr>Modelling the Problem Setting</vt:lpstr>
      <vt:lpstr>1 &amp; 2: Sampled Belief Model</vt:lpstr>
      <vt:lpstr>1. Next Step is 1 Hour</vt:lpstr>
      <vt:lpstr>2. Multistep Look-ahead (Next Step is 1 Auction)</vt:lpstr>
      <vt:lpstr>2. Multistep Look-ahead (Next Step is 1 Auction)</vt:lpstr>
      <vt:lpstr>2. Multistep Look-ahead (Next Step is 1 Auction)</vt:lpstr>
      <vt:lpstr>2. Multistep Look-ahead (Next Step is 1 Auction)</vt:lpstr>
      <vt:lpstr>2. Complicating the Problem Setting</vt:lpstr>
      <vt:lpstr>2. Performance over Time in Simulation</vt:lpstr>
      <vt:lpstr>3. Parametric Belief Model</vt:lpstr>
      <vt:lpstr>3. Online Application and the Tunable Parameter</vt:lpstr>
      <vt:lpstr>3. Online Application and the Tunable Parameter</vt:lpstr>
      <vt:lpstr>3. Performance Over Time in Simulation</vt:lpstr>
      <vt:lpstr>3. Incorporating (Location) Attributes</vt:lpstr>
      <vt:lpstr>3. Performance over Time in Simulation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50</cp:revision>
  <dcterms:created xsi:type="dcterms:W3CDTF">2017-06-20T13:11:08Z</dcterms:created>
  <dcterms:modified xsi:type="dcterms:W3CDTF">2017-08-12T18:36:15Z</dcterms:modified>
</cp:coreProperties>
</file>