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4"/>
            <a:ext cx="1643700" cy="1643700"/>
          </a:xfrm>
          <a:prstGeom prst="diagStripe">
            <a:avLst>
              <a:gd fmla="val 0" name="adj"/>
            </a:avLst>
          </a:prstGeom>
          <a:solidFill>
            <a:schemeClr val="lt1">
              <a:alpha val="3030"/>
            </a:schemeClr>
          </a:solidFill>
          <a:ln>
            <a:noFill/>
          </a:ln>
        </p:spPr>
        <p:txBody>
          <a:bodyPr anchorCtr="0" anchor="ctr" bIns="91425" lIns="91425" rIns="91425" tIns="91425">
            <a:noAutofit/>
          </a:bodyPr>
          <a:lstStyle/>
          <a:p>
            <a:pPr lvl="0">
              <a:spcBef>
                <a:spcPts val="0"/>
              </a:spcBef>
              <a:buNone/>
            </a:pPr>
            <a:r>
              <a:t/>
            </a:r>
            <a:endParaRPr/>
          </a:p>
        </p:txBody>
      </p:sp>
      <p:grpSp>
        <p:nvGrpSpPr>
          <p:cNvPr id="11" name="Shape 11"/>
          <p:cNvGrpSpPr/>
          <p:nvPr/>
        </p:nvGrpSpPr>
        <p:grpSpPr>
          <a:xfrm>
            <a:off x="0" y="490"/>
            <a:ext cx="5153704" cy="5134399"/>
            <a:chOff x="0" y="75"/>
            <a:chExt cx="5153704" cy="5152950"/>
          </a:xfrm>
        </p:grpSpPr>
        <p:sp>
          <p:nvSpPr>
            <p:cNvPr id="12" name="Shape 12"/>
            <p:cNvSpPr/>
            <p:nvPr/>
          </p:nvSpPr>
          <p:spPr>
            <a:xfrm rot="-5400000">
              <a:off x="454" y="-225"/>
              <a:ext cx="5152800" cy="5153700"/>
            </a:xfrm>
            <a:prstGeom prst="diagStripe">
              <a:avLst>
                <a:gd fmla="val 50000" name="adj"/>
              </a:avLst>
            </a:prstGeom>
            <a:solidFill>
              <a:schemeClr val="lt1">
                <a:alpha val="3030"/>
              </a:schemeClr>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flipH="1">
              <a:off x="652821" y="590034"/>
              <a:ext cx="2300100" cy="2299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4"/>
            <a:chOff x="4406400" y="0"/>
            <a:chExt cx="4737600" cy="5143064"/>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flipH="1">
              <a:off x="5849857" y="144395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rot="-5400000">
              <a:off x="5987080" y="246946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flipH="1">
              <a:off x="6222114" y="267695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rot="-5400000">
              <a:off x="6675341" y="1862017"/>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rot="-5400000">
              <a:off x="6861140" y="247781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rot="-5400000">
              <a:off x="7047599" y="309501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flipH="1">
              <a:off x="7276649" y="330250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rot="-5400000">
              <a:off x="8102490" y="371847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flipH="1">
              <a:off x="8334532" y="392596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rot="-5400000">
              <a:off x="8288289" y="433426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4"/>
            <a:chOff x="4406400" y="0"/>
            <a:chExt cx="4737600" cy="5143064"/>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flipH="1">
              <a:off x="5849857" y="144395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5400000">
              <a:off x="5987080" y="246946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flipH="1">
              <a:off x="6222114" y="267695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rot="-5400000">
              <a:off x="6675341" y="1862017"/>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rot="-5400000">
              <a:off x="6861140" y="247781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rot="-5400000">
              <a:off x="7047599" y="309501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flipH="1">
              <a:off x="7276649" y="330250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6" name="Shape 36"/>
            <p:cNvSpPr/>
            <p:nvPr/>
          </p:nvSpPr>
          <p:spPr>
            <a:xfrm rot="-5400000">
              <a:off x="8102490" y="371847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7" name="Shape 37"/>
            <p:cNvSpPr/>
            <p:nvPr/>
          </p:nvSpPr>
          <p:spPr>
            <a:xfrm flipH="1">
              <a:off x="8334532" y="392596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8288289" y="433426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4" name="Shape 44"/>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flipH="1">
              <a:off x="5849857" y="1444077"/>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5400000">
              <a:off x="5987080" y="2469742"/>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flipH="1">
              <a:off x="6222114" y="267717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rot="-5400000">
              <a:off x="6675341" y="1862243"/>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rot="-5400000">
              <a:off x="6861140" y="247808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flipH="1">
              <a:off x="7965266" y="2693191"/>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flipH="1">
              <a:off x="8145082" y="330903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rot="-5400000">
              <a:off x="7047599" y="309534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rot="-5400000">
              <a:off x="8102490" y="371885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flipH="1">
              <a:off x="8334532" y="392629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rot="-5400000">
              <a:off x="8288289" y="433470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1"/>
            <a:ext cx="698925" cy="684657"/>
            <a:chOff x="0" y="3785671"/>
            <a:chExt cx="698925" cy="684657"/>
          </a:xfrm>
        </p:grpSpPr>
        <p:sp>
          <p:nvSpPr>
            <p:cNvPr id="101" name="Shape 101"/>
            <p:cNvSpPr/>
            <p:nvPr/>
          </p:nvSpPr>
          <p:spPr>
            <a:xfrm rot="-5400000">
              <a:off x="0" y="3785671"/>
              <a:ext cx="544800" cy="544800"/>
            </a:xfrm>
            <a:prstGeom prst="diagStripe">
              <a:avLst>
                <a:gd fmla="val 50000" name="adj"/>
              </a:avLst>
            </a:prstGeom>
            <a:solidFill>
              <a:schemeClr val="lt1">
                <a:alpha val="9620"/>
              </a:schemeClr>
            </a:solidFill>
            <a:ln>
              <a:noFill/>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flipH="1">
              <a:off x="154125" y="3925528"/>
              <a:ext cx="544800" cy="544800"/>
            </a:xfrm>
            <a:prstGeom prst="diagStripe">
              <a:avLst>
                <a:gd fmla="val 50000" name="adj"/>
              </a:avLst>
            </a:prstGeom>
            <a:solidFill>
              <a:schemeClr val="lt1">
                <a:alpha val="9620"/>
              </a:schemeClr>
            </a:solidFill>
            <a:ln>
              <a:noFill/>
            </a:ln>
          </p:spPr>
          <p:txBody>
            <a:bodyPr anchorCtr="0" anchor="ctr" bIns="91425" lIns="91425" rIns="91425"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youtube.com/watch?v=Gt44IMPNdwE" TargetMode="Externa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tIns="91425">
            <a:noAutofit/>
          </a:bodyPr>
          <a:lstStyle/>
          <a:p>
            <a:pPr lvl="0">
              <a:spcBef>
                <a:spcPts val="0"/>
              </a:spcBef>
              <a:buNone/>
            </a:pPr>
            <a:r>
              <a:rPr lang="en"/>
              <a:t>Ad Click Simulations</a:t>
            </a: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tIns="91425">
            <a:noAutofit/>
          </a:bodyPr>
          <a:lstStyle/>
          <a:p>
            <a:pPr lvl="0">
              <a:spcBef>
                <a:spcPts val="0"/>
              </a:spcBef>
              <a:buNone/>
            </a:pPr>
            <a:r>
              <a:rPr lang="en"/>
              <a:t>Russell Kim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Loading the Policies </a:t>
            </a:r>
          </a:p>
        </p:txBody>
      </p:sp>
      <p:sp>
        <p:nvSpPr>
          <p:cNvPr id="210" name="Shape 210"/>
          <p:cNvSpPr txBox="1"/>
          <p:nvPr>
            <p:ph idx="1" type="body"/>
          </p:nvPr>
        </p:nvSpPr>
        <p:spPr>
          <a:xfrm>
            <a:off x="1297500" y="1567550"/>
            <a:ext cx="7038900" cy="2911200"/>
          </a:xfrm>
          <a:prstGeom prst="rect">
            <a:avLst/>
          </a:prstGeom>
        </p:spPr>
        <p:txBody>
          <a:bodyPr anchorCtr="0" anchor="t" bIns="91425" lIns="91425" rIns="91425" tIns="91425">
            <a:noAutofit/>
          </a:bodyPr>
          <a:lstStyle/>
          <a:p>
            <a:pPr indent="-228600" lvl="0" marL="457200" rtl="0">
              <a:spcBef>
                <a:spcPts val="0"/>
              </a:spcBef>
              <a:buChar char="-"/>
            </a:pPr>
            <a:r>
              <a:rPr lang="en"/>
              <a:t>Call the initializing function, receive vectors </a:t>
            </a:r>
          </a:p>
          <a:p>
            <a:pPr indent="-228600" lvl="0" marL="457200" rtl="0">
              <a:spcBef>
                <a:spcPts val="0"/>
              </a:spcBef>
              <a:buChar char="-"/>
            </a:pPr>
            <a:r>
              <a:rPr lang="en"/>
              <a:t>Test different types of policies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Get initial bid </a:t>
            </a:r>
          </a:p>
        </p:txBody>
      </p:sp>
      <p:sp>
        <p:nvSpPr>
          <p:cNvPr id="216" name="Shape 216"/>
          <p:cNvSpPr txBox="1"/>
          <p:nvPr>
            <p:ph idx="1" type="body"/>
          </p:nvPr>
        </p:nvSpPr>
        <p:spPr>
          <a:xfrm>
            <a:off x="1297500" y="1567550"/>
            <a:ext cx="7038900" cy="2911200"/>
          </a:xfrm>
          <a:prstGeom prst="rect">
            <a:avLst/>
          </a:prstGeom>
        </p:spPr>
        <p:txBody>
          <a:bodyPr anchorCtr="0" anchor="t" bIns="91425" lIns="91425" rIns="91425" tIns="91425">
            <a:noAutofit/>
          </a:bodyPr>
          <a:lstStyle/>
          <a:p>
            <a:pPr indent="-228600" lvl="0" marL="457200" rtl="0">
              <a:spcBef>
                <a:spcPts val="0"/>
              </a:spcBef>
              <a:buChar char="-"/>
            </a:pPr>
            <a:r>
              <a:rPr lang="en"/>
              <a:t>Get a bid value by calling a policy function that takes in the vector values provided by the initializing function </a:t>
            </a: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Before we get started</a:t>
            </a:r>
          </a:p>
        </p:txBody>
      </p:sp>
      <p:sp>
        <p:nvSpPr>
          <p:cNvPr id="222" name="Shape 222"/>
          <p:cNvSpPr txBox="1"/>
          <p:nvPr>
            <p:ph idx="1" type="body"/>
          </p:nvPr>
        </p:nvSpPr>
        <p:spPr>
          <a:xfrm>
            <a:off x="1297500" y="982500"/>
            <a:ext cx="7038900" cy="2911200"/>
          </a:xfrm>
          <a:prstGeom prst="rect">
            <a:avLst/>
          </a:prstGeom>
        </p:spPr>
        <p:txBody>
          <a:bodyPr anchorCtr="0" anchor="t" bIns="91425" lIns="91425" rIns="91425" tIns="91425">
            <a:noAutofit/>
          </a:bodyPr>
          <a:lstStyle/>
          <a:p>
            <a:pPr lvl="0">
              <a:spcBef>
                <a:spcPts val="0"/>
              </a:spcBef>
              <a:buNone/>
            </a:pPr>
            <a:r>
              <a:rPr lang="en"/>
              <a:t>Few more things to do: </a:t>
            </a:r>
          </a:p>
          <a:p>
            <a:pPr indent="-228600" lvl="0" marL="457200" rtl="0">
              <a:spcBef>
                <a:spcPts val="0"/>
              </a:spcBef>
              <a:buChar char="-"/>
            </a:pPr>
            <a:r>
              <a:rPr lang="en"/>
              <a:t>Get the historical probability of getting a click from an auction for each hour</a:t>
            </a:r>
          </a:p>
          <a:p>
            <a:pPr indent="-228600" lvl="1" marL="914400" rtl="0">
              <a:spcBef>
                <a:spcPts val="0"/>
              </a:spcBef>
              <a:buChar char="-"/>
            </a:pPr>
            <a:r>
              <a:rPr lang="en"/>
              <a:t>P = clicks/hour </a:t>
            </a:r>
          </a:p>
          <a:p>
            <a:pPr lvl="0" rtl="0">
              <a:spcBef>
                <a:spcPts val="0"/>
              </a:spcBef>
              <a:buNone/>
            </a:pPr>
            <a:r>
              <a:t/>
            </a:r>
            <a:endParaRPr/>
          </a:p>
          <a:p>
            <a:pPr lvl="0" rtl="0">
              <a:spcBef>
                <a:spcPts val="0"/>
              </a:spcBef>
              <a:buNone/>
            </a:pPr>
            <a:r>
              <a:t/>
            </a:r>
            <a:endParaRPr/>
          </a:p>
          <a:p>
            <a:pPr lvl="0" rtl="0">
              <a:spcBef>
                <a:spcPts val="0"/>
              </a:spcBef>
              <a:buNone/>
            </a:pPr>
            <a:r>
              <a:rPr lang="en"/>
              <a:t>Solving for the first theta, we get </a:t>
            </a:r>
          </a:p>
          <a:p>
            <a:pPr lvl="0" rtl="0">
              <a:spcBef>
                <a:spcPts val="0"/>
              </a:spcBef>
              <a:buNone/>
            </a:pPr>
            <a:r>
              <a:t/>
            </a:r>
            <a:endParaRPr/>
          </a:p>
          <a:p>
            <a:pPr lvl="0">
              <a:spcBef>
                <a:spcPts val="0"/>
              </a:spcBef>
              <a:buNone/>
            </a:pPr>
            <a:r>
              <a:t/>
            </a:r>
            <a:endParaRPr/>
          </a:p>
        </p:txBody>
      </p:sp>
      <p:pic>
        <p:nvPicPr>
          <p:cNvPr id="223" name="Shape 223"/>
          <p:cNvPicPr preferRelativeResize="0"/>
          <p:nvPr/>
        </p:nvPicPr>
        <p:blipFill>
          <a:blip r:embed="rId3">
            <a:alphaModFix/>
          </a:blip>
          <a:stretch>
            <a:fillRect/>
          </a:stretch>
        </p:blipFill>
        <p:spPr>
          <a:xfrm>
            <a:off x="1576150" y="1981050"/>
            <a:ext cx="2487759" cy="914099"/>
          </a:xfrm>
          <a:prstGeom prst="rect">
            <a:avLst/>
          </a:prstGeom>
          <a:noFill/>
          <a:ln>
            <a:noFill/>
          </a:ln>
        </p:spPr>
      </p:pic>
      <p:pic>
        <p:nvPicPr>
          <p:cNvPr id="224" name="Shape 224"/>
          <p:cNvPicPr preferRelativeResize="0"/>
          <p:nvPr/>
        </p:nvPicPr>
        <p:blipFill>
          <a:blip r:embed="rId4">
            <a:alphaModFix/>
          </a:blip>
          <a:stretch>
            <a:fillRect/>
          </a:stretch>
        </p:blipFill>
        <p:spPr>
          <a:xfrm>
            <a:off x="1576150" y="3568350"/>
            <a:ext cx="3767093" cy="1139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Before we get started, cont. </a:t>
            </a:r>
          </a:p>
        </p:txBody>
      </p:sp>
      <p:sp>
        <p:nvSpPr>
          <p:cNvPr id="230" name="Shape 230"/>
          <p:cNvSpPr txBox="1"/>
          <p:nvPr>
            <p:ph idx="1" type="body"/>
          </p:nvPr>
        </p:nvSpPr>
        <p:spPr>
          <a:xfrm>
            <a:off x="1297500" y="1567550"/>
            <a:ext cx="7038900" cy="2911200"/>
          </a:xfrm>
          <a:prstGeom prst="rect">
            <a:avLst/>
          </a:prstGeom>
        </p:spPr>
        <p:txBody>
          <a:bodyPr anchorCtr="0" anchor="t" bIns="91425" lIns="91425" rIns="91425" tIns="91425">
            <a:noAutofit/>
          </a:bodyPr>
          <a:lstStyle/>
          <a:p>
            <a:pPr indent="-228600" lvl="0" marL="457200" rtl="0">
              <a:spcBef>
                <a:spcPts val="0"/>
              </a:spcBef>
              <a:buChar char="-"/>
            </a:pPr>
            <a:r>
              <a:rPr lang="en"/>
              <a:t>After solving for the first theta, calculate those values for every single hour using the probability(which we have calculated as shown before)</a:t>
            </a:r>
          </a:p>
          <a:p>
            <a:pPr indent="-228600" lvl="1" marL="914400" rtl="0">
              <a:spcBef>
                <a:spcPts val="0"/>
              </a:spcBef>
              <a:buChar char="-"/>
            </a:pPr>
            <a:r>
              <a:rPr lang="en"/>
              <a:t>Recall that the bid value is 7 for this particular data set</a:t>
            </a:r>
          </a:p>
          <a:p>
            <a:pPr indent="-228600" lvl="0" marL="457200" rtl="0">
              <a:spcBef>
                <a:spcPts val="0"/>
              </a:spcBef>
              <a:buChar char="-"/>
            </a:pPr>
            <a:r>
              <a:rPr lang="en"/>
              <a:t>Make up a random value for the second theta value(most meaningful values come between -1 and -3</a:t>
            </a:r>
          </a:p>
          <a:p>
            <a:pPr indent="-228600" lvl="0" marL="457200" rtl="0">
              <a:spcBef>
                <a:spcPts val="0"/>
              </a:spcBef>
              <a:buChar char="-"/>
            </a:pPr>
            <a:r>
              <a:rPr lang="en"/>
              <a:t>Set a probability for changing the truth </a:t>
            </a:r>
          </a:p>
          <a:p>
            <a:pPr indent="-228600" lvl="1" marL="914400" rtl="0">
              <a:spcBef>
                <a:spcPts val="0"/>
              </a:spcBef>
              <a:buChar char="-"/>
            </a:pPr>
            <a:r>
              <a:rPr lang="en"/>
              <a:t>Ex. if p = 0.9, the truth will change about every 10 hours </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Simulate the number of auctions for each hour  </a:t>
            </a:r>
          </a:p>
        </p:txBody>
      </p:sp>
      <p:sp>
        <p:nvSpPr>
          <p:cNvPr id="236" name="Shape 236"/>
          <p:cNvSpPr txBox="1"/>
          <p:nvPr>
            <p:ph idx="1" type="body"/>
          </p:nvPr>
        </p:nvSpPr>
        <p:spPr>
          <a:xfrm>
            <a:off x="1297500" y="1567550"/>
            <a:ext cx="7038900" cy="2911200"/>
          </a:xfrm>
          <a:prstGeom prst="rect">
            <a:avLst/>
          </a:prstGeom>
        </p:spPr>
        <p:txBody>
          <a:bodyPr anchorCtr="0" anchor="t" bIns="91425" lIns="91425" rIns="91425" tIns="91425">
            <a:noAutofit/>
          </a:bodyPr>
          <a:lstStyle/>
          <a:p>
            <a:pPr indent="-228600" lvl="0" marL="457200" rtl="0">
              <a:spcBef>
                <a:spcPts val="0"/>
              </a:spcBef>
              <a:buChar char="-"/>
            </a:pPr>
            <a:r>
              <a:rPr lang="en"/>
              <a:t>Before looping over each hour, we preprocess the historical data </a:t>
            </a:r>
          </a:p>
          <a:p>
            <a:pPr indent="-228600" lvl="1" marL="914400" rtl="0">
              <a:spcBef>
                <a:spcPts val="0"/>
              </a:spcBef>
              <a:buChar char="-"/>
            </a:pPr>
            <a:r>
              <a:rPr lang="en"/>
              <a:t>For every 168th hour,  grab the number of auctions run and take the mean </a:t>
            </a:r>
          </a:p>
          <a:p>
            <a:pPr indent="-228600" lvl="1" marL="914400" rtl="0">
              <a:spcBef>
                <a:spcPts val="0"/>
              </a:spcBef>
              <a:buChar char="-"/>
            </a:pPr>
            <a:r>
              <a:rPr lang="en"/>
              <a:t>Put these 168 values into a vector </a:t>
            </a:r>
          </a:p>
          <a:p>
            <a:pPr indent="-228600" lvl="0" marL="457200" rtl="0">
              <a:spcBef>
                <a:spcPts val="0"/>
              </a:spcBef>
              <a:buChar char="-"/>
            </a:pPr>
            <a:r>
              <a:rPr lang="en"/>
              <a:t>Sample from a poisson distribution with the corresponding number of auctions as the  λ in poisson</a:t>
            </a:r>
            <a:r>
              <a:rPr lang="en">
                <a:solidFill>
                  <a:srgbClr val="FFFFFF"/>
                </a:solidFill>
              </a:rPr>
              <a:t>rnd(</a:t>
            </a:r>
            <a:r>
              <a:rPr lang="en" sz="1100">
                <a:solidFill>
                  <a:srgbClr val="FFFFFF"/>
                </a:solidFill>
                <a:latin typeface="Arial"/>
                <a:ea typeface="Arial"/>
                <a:cs typeface="Arial"/>
                <a:sym typeface="Arial"/>
              </a:rPr>
              <a:t>λ)</a:t>
            </a:r>
          </a:p>
          <a:p>
            <a:pPr indent="-304800" lvl="0" marL="457200" rtl="0">
              <a:spcBef>
                <a:spcPts val="0"/>
              </a:spcBef>
              <a:buClr>
                <a:srgbClr val="FFFFFF"/>
              </a:buClr>
              <a:buSzPct val="100000"/>
              <a:buChar char="-"/>
            </a:pPr>
            <a:r>
              <a:rPr lang="en" sz="1200">
                <a:solidFill>
                  <a:srgbClr val="FFFFFF"/>
                </a:solidFill>
              </a:rPr>
              <a:t>Pick the winning bid - the highest bid </a:t>
            </a:r>
          </a:p>
          <a:p>
            <a:pPr indent="-304800" lvl="1" marL="914400" rtl="0">
              <a:spcBef>
                <a:spcPts val="0"/>
              </a:spcBef>
              <a:buClr>
                <a:srgbClr val="FFFFFF"/>
              </a:buClr>
              <a:buSzPct val="100000"/>
              <a:buChar char="-"/>
            </a:pPr>
            <a:r>
              <a:rPr lang="en" sz="1200">
                <a:solidFill>
                  <a:srgbClr val="FFFFFF"/>
                </a:solidFill>
              </a:rPr>
              <a:t>If there is a tie, break it randomly </a:t>
            </a:r>
          </a:p>
          <a:p>
            <a:pPr lvl="0" rtl="0">
              <a:spcBef>
                <a:spcPts val="0"/>
              </a:spcBef>
              <a:buNone/>
            </a:pPr>
            <a:r>
              <a:t/>
            </a:r>
            <a:endParaRPr sz="12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Simulate clicks </a:t>
            </a:r>
          </a:p>
        </p:txBody>
      </p:sp>
      <p:sp>
        <p:nvSpPr>
          <p:cNvPr id="242" name="Shape 242"/>
          <p:cNvSpPr txBox="1"/>
          <p:nvPr>
            <p:ph idx="1" type="body"/>
          </p:nvPr>
        </p:nvSpPr>
        <p:spPr>
          <a:xfrm>
            <a:off x="1297500" y="1567550"/>
            <a:ext cx="7038900" cy="2911200"/>
          </a:xfrm>
          <a:prstGeom prst="rect">
            <a:avLst/>
          </a:prstGeom>
        </p:spPr>
        <p:txBody>
          <a:bodyPr anchorCtr="0" anchor="t" bIns="91425" lIns="91425" rIns="91425" tIns="91425">
            <a:noAutofit/>
          </a:bodyPr>
          <a:lstStyle/>
          <a:p>
            <a:pPr lvl="0">
              <a:spcBef>
                <a:spcPts val="0"/>
              </a:spcBef>
              <a:buNone/>
            </a:pPr>
            <a:r>
              <a:rPr lang="en"/>
              <a:t>For each auction:</a:t>
            </a:r>
          </a:p>
          <a:p>
            <a:pPr indent="-228600" lvl="0" marL="457200" rtl="0">
              <a:spcBef>
                <a:spcPts val="0"/>
              </a:spcBef>
              <a:buChar char="-"/>
            </a:pPr>
            <a:r>
              <a:rPr lang="en"/>
              <a:t>Use this logit function to find the probability of a click</a:t>
            </a:r>
          </a:p>
          <a:p>
            <a:pPr indent="-228600" lvl="0" marL="457200" rtl="0">
              <a:spcBef>
                <a:spcPts val="0"/>
              </a:spcBef>
              <a:buChar char="-"/>
            </a:pPr>
            <a:r>
              <a:rPr lang="en"/>
              <a:t>Run a binomial trial with this probability </a:t>
            </a:r>
          </a:p>
          <a:p>
            <a:pPr indent="-228600" lvl="0" marL="457200">
              <a:spcBef>
                <a:spcPts val="0"/>
              </a:spcBef>
              <a:buChar char="-"/>
            </a:pPr>
            <a:r>
              <a:rPr lang="en"/>
              <a:t>Here we initialize a randstream so that we are able to reproduce results, even when the functions rely on random sampling </a:t>
            </a:r>
          </a:p>
          <a:p>
            <a:pPr lvl="0">
              <a:spcBef>
                <a:spcPts val="0"/>
              </a:spcBef>
              <a:buNone/>
            </a:pPr>
            <a:r>
              <a:t/>
            </a:r>
            <a:endParaRPr/>
          </a:p>
        </p:txBody>
      </p:sp>
      <p:pic>
        <p:nvPicPr>
          <p:cNvPr id="243" name="Shape 243"/>
          <p:cNvPicPr preferRelativeResize="0"/>
          <p:nvPr/>
        </p:nvPicPr>
        <p:blipFill>
          <a:blip r:embed="rId3">
            <a:alphaModFix/>
          </a:blip>
          <a:stretch>
            <a:fillRect/>
          </a:stretch>
        </p:blipFill>
        <p:spPr>
          <a:xfrm>
            <a:off x="2884400" y="965350"/>
            <a:ext cx="2487759" cy="9140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Update learner policy </a:t>
            </a:r>
          </a:p>
        </p:txBody>
      </p:sp>
      <p:sp>
        <p:nvSpPr>
          <p:cNvPr id="249" name="Shape 249"/>
          <p:cNvSpPr txBox="1"/>
          <p:nvPr>
            <p:ph idx="1" type="body"/>
          </p:nvPr>
        </p:nvSpPr>
        <p:spPr>
          <a:xfrm>
            <a:off x="1297500" y="1567550"/>
            <a:ext cx="7038900" cy="2911200"/>
          </a:xfrm>
          <a:prstGeom prst="rect">
            <a:avLst/>
          </a:prstGeom>
        </p:spPr>
        <p:txBody>
          <a:bodyPr anchorCtr="0" anchor="t" bIns="91425" lIns="91425" rIns="91425" tIns="91425">
            <a:noAutofit/>
          </a:bodyPr>
          <a:lstStyle/>
          <a:p>
            <a:pPr indent="-228600" lvl="0" marL="457200" rtl="0">
              <a:spcBef>
                <a:spcPts val="0"/>
              </a:spcBef>
              <a:buChar char="-"/>
            </a:pPr>
            <a:r>
              <a:rPr lang="en"/>
              <a:t>Provide # of auctions, clicks, and other vectors to the learner policy to update</a:t>
            </a:r>
          </a:p>
          <a:p>
            <a:pPr indent="-228600" lvl="0" marL="457200" rtl="0">
              <a:spcBef>
                <a:spcPts val="0"/>
              </a:spcBef>
              <a:buChar char="-"/>
            </a:pPr>
            <a:r>
              <a:rPr lang="en"/>
              <a:t>Loop for desired number of hours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Design of the simulator </a:t>
            </a:r>
          </a:p>
        </p:txBody>
      </p:sp>
      <p:sp>
        <p:nvSpPr>
          <p:cNvPr id="255" name="Shape 255"/>
          <p:cNvSpPr txBox="1"/>
          <p:nvPr>
            <p:ph idx="1" type="body"/>
          </p:nvPr>
        </p:nvSpPr>
        <p:spPr>
          <a:xfrm>
            <a:off x="1297500" y="1567550"/>
            <a:ext cx="7038900" cy="2911200"/>
          </a:xfrm>
          <a:prstGeom prst="rect">
            <a:avLst/>
          </a:prstGeom>
        </p:spPr>
        <p:txBody>
          <a:bodyPr anchorCtr="0" anchor="t" bIns="91425" lIns="91425" rIns="91425" tIns="91425">
            <a:noAutofit/>
          </a:bodyPr>
          <a:lstStyle/>
          <a:p>
            <a:pPr lvl="0">
              <a:spcBef>
                <a:spcPts val="0"/>
              </a:spcBef>
              <a:buNone/>
            </a:pPr>
            <a:r>
              <a:rPr lang="en"/>
              <a:t>Matlab is a struggle - hard to design programs in a way that provides </a:t>
            </a:r>
            <a:r>
              <a:rPr b="1" lang="en"/>
              <a:t>encapsulation</a:t>
            </a:r>
          </a:p>
          <a:p>
            <a:pPr indent="-228600" lvl="0" marL="457200" rtl="0">
              <a:spcBef>
                <a:spcPts val="0"/>
              </a:spcBef>
              <a:buChar char="-"/>
            </a:pPr>
            <a:r>
              <a:rPr lang="en"/>
              <a:t>We pass data from the policies through the simulator so that it is possible to call several policies at the same time and directly compare them</a:t>
            </a:r>
          </a:p>
          <a:p>
            <a:pPr indent="-228600" lvl="0" marL="457200" rtl="0">
              <a:spcBef>
                <a:spcPts val="0"/>
              </a:spcBef>
              <a:buChar char="-"/>
            </a:pPr>
            <a:r>
              <a:rPr lang="en"/>
              <a:t>The simulator directly makes it so that the contents of all the different policies are irrelevant </a:t>
            </a:r>
          </a:p>
          <a:p>
            <a:pPr indent="-228600" lvl="0" marL="457200">
              <a:spcBef>
                <a:spcPts val="0"/>
              </a:spcBef>
              <a:buChar char="-"/>
            </a:pPr>
            <a:r>
              <a:rPr lang="en"/>
              <a:t>Modular and flexible like Java or Python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1297500" y="393750"/>
            <a:ext cx="7476600" cy="914100"/>
          </a:xfrm>
          <a:prstGeom prst="rect">
            <a:avLst/>
          </a:prstGeom>
        </p:spPr>
        <p:txBody>
          <a:bodyPr anchorCtr="0" anchor="t" bIns="91425" lIns="91425" rIns="91425" tIns="91425">
            <a:noAutofit/>
          </a:bodyPr>
          <a:lstStyle/>
          <a:p>
            <a:pPr lvl="0">
              <a:spcBef>
                <a:spcPts val="0"/>
              </a:spcBef>
              <a:buNone/>
            </a:pPr>
            <a:r>
              <a:rPr lang="en"/>
              <a:t>Results - averages after running 10 simulations</a:t>
            </a:r>
          </a:p>
        </p:txBody>
      </p:sp>
      <p:pic>
        <p:nvPicPr>
          <p:cNvPr id="261" name="Shape 261"/>
          <p:cNvPicPr preferRelativeResize="0"/>
          <p:nvPr/>
        </p:nvPicPr>
        <p:blipFill>
          <a:blip r:embed="rId3">
            <a:alphaModFix/>
          </a:blip>
          <a:stretch>
            <a:fillRect/>
          </a:stretch>
        </p:blipFill>
        <p:spPr>
          <a:xfrm>
            <a:off x="152400" y="1460250"/>
            <a:ext cx="8839199" cy="32203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Visualized data  </a:t>
            </a:r>
          </a:p>
        </p:txBody>
      </p:sp>
      <p:pic>
        <p:nvPicPr>
          <p:cNvPr id="267" name="Shape 267"/>
          <p:cNvPicPr preferRelativeResize="0"/>
          <p:nvPr/>
        </p:nvPicPr>
        <p:blipFill>
          <a:blip r:embed="rId3">
            <a:alphaModFix/>
          </a:blip>
          <a:stretch>
            <a:fillRect/>
          </a:stretch>
        </p:blipFill>
        <p:spPr>
          <a:xfrm>
            <a:off x="3030800" y="1443900"/>
            <a:ext cx="3854639" cy="353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Background</a:t>
            </a:r>
          </a:p>
        </p:txBody>
      </p:sp>
      <p:sp>
        <p:nvSpPr>
          <p:cNvPr id="141" name="Shape 141"/>
          <p:cNvSpPr txBox="1"/>
          <p:nvPr>
            <p:ph idx="1" type="body"/>
          </p:nvPr>
        </p:nvSpPr>
        <p:spPr>
          <a:xfrm>
            <a:off x="1052550" y="1263800"/>
            <a:ext cx="7038900" cy="3778500"/>
          </a:xfrm>
          <a:prstGeom prst="rect">
            <a:avLst/>
          </a:prstGeom>
        </p:spPr>
        <p:txBody>
          <a:bodyPr anchorCtr="0" anchor="t" bIns="91425" lIns="91425" rIns="91425" tIns="91425">
            <a:noAutofit/>
          </a:bodyPr>
          <a:lstStyle/>
          <a:p>
            <a:pPr indent="-228600" lvl="0" marL="457200" rtl="0">
              <a:spcBef>
                <a:spcPts val="0"/>
              </a:spcBef>
              <a:buChar char="-"/>
            </a:pPr>
            <a:r>
              <a:rPr lang="en"/>
              <a:t>Advertisements exist around us, everywhere</a:t>
            </a:r>
          </a:p>
          <a:p>
            <a:pPr indent="-228600" lvl="0" marL="457200" rtl="0">
              <a:spcBef>
                <a:spcPts val="0"/>
              </a:spcBef>
              <a:buChar char="-"/>
            </a:pPr>
            <a:r>
              <a:rPr lang="en"/>
              <a:t>Google is a great place for companies to advertise their products </a:t>
            </a:r>
          </a:p>
          <a:p>
            <a:pPr lvl="0" rtl="0">
              <a:spcBef>
                <a:spcPts val="0"/>
              </a:spcBef>
              <a:buNone/>
            </a:pPr>
            <a:r>
              <a:rPr lang="en"/>
              <a:t>Google’s system includes a </a:t>
            </a:r>
            <a:r>
              <a:rPr b="1" lang="en"/>
              <a:t>campaign. </a:t>
            </a:r>
          </a:p>
          <a:p>
            <a:pPr lvl="0" rtl="0">
              <a:spcBef>
                <a:spcPts val="0"/>
              </a:spcBef>
              <a:buNone/>
            </a:pPr>
            <a:r>
              <a:rPr lang="en"/>
              <a:t>A campaign is a group of ads for different categories of products/services. </a:t>
            </a:r>
          </a:p>
          <a:p>
            <a:pPr lvl="0" rtl="0">
              <a:spcBef>
                <a:spcPts val="0"/>
              </a:spcBef>
              <a:buNone/>
            </a:pPr>
            <a:r>
              <a:rPr lang="en"/>
              <a:t>A </a:t>
            </a:r>
            <a:r>
              <a:rPr b="1" lang="en"/>
              <a:t>click </a:t>
            </a:r>
            <a:r>
              <a:rPr lang="en"/>
              <a:t>is when a consumer clicks on an ad. </a:t>
            </a:r>
          </a:p>
          <a:p>
            <a:pPr lvl="0" rtl="0">
              <a:spcBef>
                <a:spcPts val="0"/>
              </a:spcBef>
              <a:buNone/>
            </a:pPr>
            <a:r>
              <a:rPr lang="en"/>
              <a:t>A </a:t>
            </a:r>
            <a:r>
              <a:rPr b="1" lang="en"/>
              <a:t>bid </a:t>
            </a:r>
            <a:r>
              <a:rPr lang="en"/>
              <a:t>is a value that a company is willing to bid on an </a:t>
            </a:r>
            <a:r>
              <a:rPr b="1" lang="en"/>
              <a:t>auction.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descr="Red dotted line is the &quot;truth&quot;. Out of a possible 10 values, this algorithm is what determines that the other possible values are not consistent with historical data. Line thickness indicates probability that the specific line is the truth." id="272" name="Shape 272" title="Adaptive Learning Algorithm">
            <a:hlinkClick r:id="rId3"/>
          </p:cNvPr>
          <p:cNvSpPr/>
          <p:nvPr/>
        </p:nvSpPr>
        <p:spPr>
          <a:xfrm>
            <a:off x="1436250" y="152400"/>
            <a:ext cx="6551224" cy="4913424"/>
          </a:xfrm>
          <a:prstGeom prst="rect">
            <a:avLst/>
          </a:prstGeom>
          <a:blipFill>
            <a:blip r:embed="rId4">
              <a:alphaModFix/>
            </a:blip>
            <a:stretch>
              <a:fillRect/>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0" y="0"/>
            <a:ext cx="7764033" cy="5143500"/>
          </a:xfrm>
          <a:prstGeom prst="rect">
            <a:avLst/>
          </a:prstGeom>
          <a:noFill/>
          <a:ln>
            <a:noFill/>
          </a:ln>
        </p:spPr>
      </p:pic>
      <p:cxnSp>
        <p:nvCxnSpPr>
          <p:cNvPr id="147" name="Shape 147"/>
          <p:cNvCxnSpPr/>
          <p:nvPr/>
        </p:nvCxnSpPr>
        <p:spPr>
          <a:xfrm>
            <a:off x="235650" y="1625125"/>
            <a:ext cx="975000" cy="0"/>
          </a:xfrm>
          <a:prstGeom prst="straightConnector1">
            <a:avLst/>
          </a:prstGeom>
          <a:noFill/>
          <a:ln cap="flat" cmpd="sng" w="9525">
            <a:solidFill>
              <a:srgbClr val="000000"/>
            </a:solidFill>
            <a:prstDash val="solid"/>
            <a:round/>
            <a:headEnd len="lg" w="lg" type="none"/>
            <a:tailEnd len="lg" w="lg" type="triangle"/>
          </a:ln>
        </p:spPr>
      </p:cxnSp>
      <p:cxnSp>
        <p:nvCxnSpPr>
          <p:cNvPr id="148" name="Shape 148"/>
          <p:cNvCxnSpPr/>
          <p:nvPr/>
        </p:nvCxnSpPr>
        <p:spPr>
          <a:xfrm>
            <a:off x="235650" y="2571750"/>
            <a:ext cx="975000" cy="0"/>
          </a:xfrm>
          <a:prstGeom prst="straightConnector1">
            <a:avLst/>
          </a:prstGeom>
          <a:noFill/>
          <a:ln cap="flat" cmpd="sng" w="9525">
            <a:solidFill>
              <a:srgbClr val="000000"/>
            </a:solidFill>
            <a:prstDash val="solid"/>
            <a:round/>
            <a:headEnd len="lg" w="lg" type="none"/>
            <a:tailEnd len="lg" w="lg" type="triangle"/>
          </a:ln>
        </p:spPr>
      </p:cxnSp>
      <p:cxnSp>
        <p:nvCxnSpPr>
          <p:cNvPr id="149" name="Shape 149"/>
          <p:cNvCxnSpPr/>
          <p:nvPr/>
        </p:nvCxnSpPr>
        <p:spPr>
          <a:xfrm>
            <a:off x="182925" y="3847550"/>
            <a:ext cx="975000" cy="0"/>
          </a:xfrm>
          <a:prstGeom prst="straightConnector1">
            <a:avLst/>
          </a:prstGeom>
          <a:noFill/>
          <a:ln cap="flat" cmpd="sng" w="9525">
            <a:solidFill>
              <a:srgbClr val="000000"/>
            </a:solidFill>
            <a:prstDash val="solid"/>
            <a:round/>
            <a:headEnd len="lg" w="lg" type="none"/>
            <a:tailEnd len="lg" w="lg" type="triangle"/>
          </a:ln>
        </p:spPr>
      </p:cxnSp>
      <p:cxnSp>
        <p:nvCxnSpPr>
          <p:cNvPr id="150" name="Shape 150"/>
          <p:cNvCxnSpPr/>
          <p:nvPr/>
        </p:nvCxnSpPr>
        <p:spPr>
          <a:xfrm>
            <a:off x="182925" y="4780025"/>
            <a:ext cx="975000" cy="0"/>
          </a:xfrm>
          <a:prstGeom prst="straightConnector1">
            <a:avLst/>
          </a:prstGeom>
          <a:noFill/>
          <a:ln cap="flat" cmpd="sng" w="9525">
            <a:solidFill>
              <a:srgbClr val="000000"/>
            </a:solidFill>
            <a:prstDash val="solid"/>
            <a:round/>
            <a:headEnd len="lg" w="lg"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How it works</a:t>
            </a:r>
          </a:p>
        </p:txBody>
      </p:sp>
      <p:sp>
        <p:nvSpPr>
          <p:cNvPr id="156" name="Shape 156"/>
          <p:cNvSpPr txBox="1"/>
          <p:nvPr/>
        </p:nvSpPr>
        <p:spPr>
          <a:xfrm>
            <a:off x="1169700" y="877575"/>
            <a:ext cx="7833000" cy="2640900"/>
          </a:xfrm>
          <a:prstGeom prst="rect">
            <a:avLst/>
          </a:prstGeom>
          <a:noFill/>
          <a:ln>
            <a:noFill/>
          </a:ln>
        </p:spPr>
        <p:txBody>
          <a:bodyPr anchorCtr="0" anchor="ctr" bIns="91425" lIns="91425" rIns="91425" tIns="91425">
            <a:noAutofit/>
          </a:bodyPr>
          <a:lstStyle/>
          <a:p>
            <a:pPr lvl="0" rtl="0">
              <a:spcBef>
                <a:spcPts val="0"/>
              </a:spcBef>
              <a:buNone/>
            </a:pPr>
            <a:r>
              <a:rPr lang="en">
                <a:solidFill>
                  <a:srgbClr val="FFFFFF"/>
                </a:solidFill>
              </a:rPr>
              <a:t>1. The search</a:t>
            </a: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rPr lang="en">
                <a:solidFill>
                  <a:srgbClr val="FFFFFF"/>
                </a:solidFill>
              </a:rPr>
              <a:t>2. Ads are whittled down</a:t>
            </a: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rPr lang="en">
                <a:solidFill>
                  <a:srgbClr val="FFFFFF"/>
                </a:solidFill>
              </a:rPr>
              <a:t>3. Ads whittled even more</a:t>
            </a:r>
          </a:p>
          <a:p>
            <a:pPr lvl="0" rtl="0">
              <a:spcBef>
                <a:spcPts val="0"/>
              </a:spcBef>
              <a:buNone/>
            </a:pPr>
            <a:r>
              <a:t/>
            </a:r>
            <a:endParaRPr>
              <a:solidFill>
                <a:srgbClr val="FFFFFF"/>
              </a:solidFill>
            </a:endParaRPr>
          </a:p>
        </p:txBody>
      </p:sp>
      <p:pic>
        <p:nvPicPr>
          <p:cNvPr descr="Action steps" id="157" name="Shape 157"/>
          <p:cNvPicPr preferRelativeResize="0"/>
          <p:nvPr/>
        </p:nvPicPr>
        <p:blipFill>
          <a:blip r:embed="rId3">
            <a:alphaModFix/>
          </a:blip>
          <a:stretch>
            <a:fillRect/>
          </a:stretch>
        </p:blipFill>
        <p:spPr>
          <a:xfrm>
            <a:off x="170625" y="3094350"/>
            <a:ext cx="8093100" cy="1965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How it works, cont.</a:t>
            </a:r>
          </a:p>
        </p:txBody>
      </p:sp>
      <p:sp>
        <p:nvSpPr>
          <p:cNvPr id="163" name="Shape 163"/>
          <p:cNvSpPr txBox="1"/>
          <p:nvPr>
            <p:ph idx="1" type="body"/>
          </p:nvPr>
        </p:nvSpPr>
        <p:spPr>
          <a:xfrm>
            <a:off x="1297500" y="1055625"/>
            <a:ext cx="7038900" cy="2911200"/>
          </a:xfrm>
          <a:prstGeom prst="rect">
            <a:avLst/>
          </a:prstGeom>
        </p:spPr>
        <p:txBody>
          <a:bodyPr anchorCtr="0" anchor="t" bIns="91425" lIns="91425" rIns="91425" tIns="91425">
            <a:noAutofit/>
          </a:bodyPr>
          <a:lstStyle/>
          <a:p>
            <a:pPr lvl="0">
              <a:spcBef>
                <a:spcPts val="0"/>
              </a:spcBef>
              <a:buNone/>
            </a:pPr>
            <a:r>
              <a:rPr b="1" lang="en"/>
              <a:t>4. Ads are ordered</a:t>
            </a:r>
          </a:p>
          <a:p>
            <a:pPr lvl="0">
              <a:spcBef>
                <a:spcPts val="0"/>
              </a:spcBef>
              <a:buNone/>
            </a:pPr>
            <a:r>
              <a:t/>
            </a:r>
            <a:endParaRPr b="1"/>
          </a:p>
          <a:p>
            <a:pPr lvl="0">
              <a:spcBef>
                <a:spcPts val="0"/>
              </a:spcBef>
              <a:buNone/>
            </a:pPr>
            <a:r>
              <a:rPr b="1" lang="en"/>
              <a:t>5. Ads appear!</a:t>
            </a:r>
          </a:p>
          <a:p>
            <a:pPr lvl="0">
              <a:spcBef>
                <a:spcPts val="0"/>
              </a:spcBef>
              <a:buNone/>
            </a:pPr>
            <a:r>
              <a:t/>
            </a:r>
            <a:endParaRPr b="1"/>
          </a:p>
          <a:p>
            <a:pPr lvl="0">
              <a:spcBef>
                <a:spcPts val="0"/>
              </a:spcBef>
              <a:buNone/>
            </a:pPr>
            <a:r>
              <a:rPr b="1" lang="en"/>
              <a:t>6. Repeat the process</a:t>
            </a:r>
          </a:p>
          <a:p>
            <a:pPr lvl="0">
              <a:spcBef>
                <a:spcPts val="0"/>
              </a:spcBef>
              <a:buNone/>
            </a:pPr>
            <a:r>
              <a:t/>
            </a:r>
            <a:endParaRPr/>
          </a:p>
        </p:txBody>
      </p:sp>
      <p:pic>
        <p:nvPicPr>
          <p:cNvPr descr="Elements of Ad Rank" id="164" name="Shape 164"/>
          <p:cNvPicPr preferRelativeResize="0"/>
          <p:nvPr/>
        </p:nvPicPr>
        <p:blipFill>
          <a:blip r:embed="rId3">
            <a:alphaModFix/>
          </a:blip>
          <a:stretch>
            <a:fillRect/>
          </a:stretch>
        </p:blipFill>
        <p:spPr>
          <a:xfrm>
            <a:off x="4582825" y="739450"/>
            <a:ext cx="3886200" cy="388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Problem </a:t>
            </a:r>
          </a:p>
        </p:txBody>
      </p:sp>
      <p:sp>
        <p:nvSpPr>
          <p:cNvPr id="170" name="Shape 170"/>
          <p:cNvSpPr txBox="1"/>
          <p:nvPr>
            <p:ph idx="1" type="body"/>
          </p:nvPr>
        </p:nvSpPr>
        <p:spPr>
          <a:xfrm>
            <a:off x="1297500" y="1567550"/>
            <a:ext cx="7038900" cy="2911200"/>
          </a:xfrm>
          <a:prstGeom prst="rect">
            <a:avLst/>
          </a:prstGeom>
        </p:spPr>
        <p:txBody>
          <a:bodyPr anchorCtr="0" anchor="t" bIns="91425" lIns="91425" rIns="91425" tIns="91425">
            <a:noAutofit/>
          </a:bodyPr>
          <a:lstStyle/>
          <a:p>
            <a:pPr lvl="0">
              <a:spcBef>
                <a:spcPts val="0"/>
              </a:spcBef>
              <a:buNone/>
            </a:pPr>
            <a:r>
              <a:rPr lang="en"/>
              <a:t>How do we create a strategy of bidding(called a policy) that maximizes profit? </a:t>
            </a:r>
          </a:p>
          <a:p>
            <a:pPr lvl="0">
              <a:spcBef>
                <a:spcPts val="0"/>
              </a:spcBef>
              <a:buNone/>
            </a:pPr>
            <a:r>
              <a:rPr lang="en"/>
              <a:t>My part: in order to test this policy out, we need a simulator that simulates real world behavior. </a:t>
            </a:r>
          </a:p>
          <a:p>
            <a:pPr lvl="0">
              <a:spcBef>
                <a:spcPts val="0"/>
              </a:spcBef>
              <a:buNone/>
            </a:pPr>
            <a:r>
              <a:rPr lang="en"/>
              <a: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First attempt  </a:t>
            </a:r>
          </a:p>
        </p:txBody>
      </p:sp>
      <p:sp>
        <p:nvSpPr>
          <p:cNvPr id="176" name="Shape 176"/>
          <p:cNvSpPr txBox="1"/>
          <p:nvPr>
            <p:ph idx="1" type="body"/>
          </p:nvPr>
        </p:nvSpPr>
        <p:spPr>
          <a:xfrm>
            <a:off x="1297500" y="1116150"/>
            <a:ext cx="7038900" cy="4027200"/>
          </a:xfrm>
          <a:prstGeom prst="rect">
            <a:avLst/>
          </a:prstGeom>
        </p:spPr>
        <p:txBody>
          <a:bodyPr anchorCtr="0" anchor="t" bIns="91425" lIns="91425" rIns="91425" tIns="91425">
            <a:noAutofit/>
          </a:bodyPr>
          <a:lstStyle/>
          <a:p>
            <a:pPr indent="-228600" lvl="0" marL="457200" rtl="0">
              <a:spcBef>
                <a:spcPts val="0"/>
              </a:spcBef>
              <a:buChar char="-"/>
            </a:pPr>
            <a:r>
              <a:rPr lang="en"/>
              <a:t>Read in all data from the dataset(note, all bid values are $7) </a:t>
            </a:r>
          </a:p>
          <a:p>
            <a:pPr indent="-228600" lvl="0" marL="457200" rtl="0">
              <a:spcBef>
                <a:spcPts val="0"/>
              </a:spcBef>
              <a:buChar char="-"/>
            </a:pPr>
            <a:r>
              <a:rPr lang="en"/>
              <a:t>Average these values</a:t>
            </a:r>
          </a:p>
          <a:p>
            <a:pPr indent="-228600" lvl="1" marL="914400" rtl="0">
              <a:spcBef>
                <a:spcPts val="0"/>
              </a:spcBef>
              <a:buChar char="-"/>
            </a:pPr>
            <a:r>
              <a:rPr lang="en"/>
              <a:t># of auctions, cost per click, number of clicks, and the expected value of a click</a:t>
            </a:r>
          </a:p>
          <a:p>
            <a:pPr indent="-228600" lvl="0" marL="457200" rtl="0">
              <a:spcBef>
                <a:spcPts val="0"/>
              </a:spcBef>
              <a:buChar char="-"/>
            </a:pPr>
            <a:r>
              <a:rPr lang="en"/>
              <a:t>Simulate the following</a:t>
            </a:r>
          </a:p>
          <a:p>
            <a:pPr indent="-228600" lvl="1" marL="914400" rtl="0">
              <a:spcBef>
                <a:spcPts val="0"/>
              </a:spcBef>
              <a:buChar char="-"/>
            </a:pPr>
            <a:r>
              <a:rPr lang="en"/>
              <a:t>Auctions</a:t>
            </a:r>
          </a:p>
          <a:p>
            <a:pPr indent="-228600" lvl="2" marL="1371600" rtl="0">
              <a:spcBef>
                <a:spcPts val="0"/>
              </a:spcBef>
              <a:buChar char="-"/>
            </a:pPr>
            <a:r>
              <a:rPr lang="en"/>
              <a:t>Poisson distribution </a:t>
            </a:r>
          </a:p>
          <a:p>
            <a:pPr indent="-228600" lvl="1" marL="914400" rtl="0">
              <a:spcBef>
                <a:spcPts val="0"/>
              </a:spcBef>
              <a:buChar char="-"/>
            </a:pPr>
            <a:r>
              <a:rPr lang="en"/>
              <a:t>Clicks, conversions, Impressions</a:t>
            </a:r>
          </a:p>
          <a:p>
            <a:pPr indent="0" lvl="0" marL="914400" rtl="0">
              <a:spcBef>
                <a:spcPts val="0"/>
              </a:spcBef>
              <a:buNone/>
            </a:pPr>
            <a:r>
              <a:t/>
            </a:r>
            <a:endParaRPr sz="1100"/>
          </a:p>
          <a:p>
            <a:pPr indent="0" lvl="0" marL="914400" rtl="0">
              <a:spcBef>
                <a:spcPts val="0"/>
              </a:spcBef>
              <a:buNone/>
            </a:pPr>
            <a:r>
              <a:t/>
            </a:r>
            <a:endParaRPr sz="1100"/>
          </a:p>
          <a:p>
            <a:pPr indent="0" lvl="0" marL="914400" rtl="0">
              <a:spcBef>
                <a:spcPts val="0"/>
              </a:spcBef>
              <a:buNone/>
            </a:pPr>
            <a:r>
              <a:t/>
            </a:r>
            <a:endParaRPr sz="1100"/>
          </a:p>
          <a:p>
            <a:pPr indent="-228600" lvl="1" marL="914400" rtl="0">
              <a:spcBef>
                <a:spcPts val="0"/>
              </a:spcBef>
              <a:buChar char="-"/>
            </a:pPr>
            <a:r>
              <a:rPr lang="en"/>
              <a:t>Simulate Clicks, Conversions the same way</a:t>
            </a:r>
          </a:p>
          <a:p>
            <a:pPr indent="-228600" lvl="0" marL="457200">
              <a:spcBef>
                <a:spcPts val="0"/>
              </a:spcBef>
              <a:buChar char="-"/>
            </a:pPr>
            <a:r>
              <a:rPr lang="en"/>
              <a:t>This strategy used only past data to generate simulations - no policies involved</a:t>
            </a:r>
          </a:p>
        </p:txBody>
      </p:sp>
      <p:pic>
        <p:nvPicPr>
          <p:cNvPr id="177" name="Shape 177"/>
          <p:cNvPicPr preferRelativeResize="0"/>
          <p:nvPr/>
        </p:nvPicPr>
        <p:blipFill>
          <a:blip r:embed="rId3">
            <a:alphaModFix/>
          </a:blip>
          <a:stretch>
            <a:fillRect/>
          </a:stretch>
        </p:blipFill>
        <p:spPr>
          <a:xfrm>
            <a:off x="4698300" y="1983825"/>
            <a:ext cx="3848100" cy="647700"/>
          </a:xfrm>
          <a:prstGeom prst="rect">
            <a:avLst/>
          </a:prstGeom>
          <a:noFill/>
          <a:ln>
            <a:noFill/>
          </a:ln>
        </p:spPr>
      </p:pic>
      <p:pic>
        <p:nvPicPr>
          <p:cNvPr id="178" name="Shape 178"/>
          <p:cNvPicPr preferRelativeResize="0"/>
          <p:nvPr/>
        </p:nvPicPr>
        <p:blipFill>
          <a:blip r:embed="rId4">
            <a:alphaModFix/>
          </a:blip>
          <a:stretch>
            <a:fillRect/>
          </a:stretch>
        </p:blipFill>
        <p:spPr>
          <a:xfrm>
            <a:off x="2289474" y="2710750"/>
            <a:ext cx="4654975" cy="131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305650" y="393750"/>
            <a:ext cx="7038900" cy="914100"/>
          </a:xfrm>
          <a:prstGeom prst="rect">
            <a:avLst/>
          </a:prstGeom>
        </p:spPr>
        <p:txBody>
          <a:bodyPr anchorCtr="0" anchor="t" bIns="91425" lIns="91425" rIns="91425" tIns="91425">
            <a:noAutofit/>
          </a:bodyPr>
          <a:lstStyle/>
          <a:p>
            <a:pPr lvl="0">
              <a:spcBef>
                <a:spcPts val="0"/>
              </a:spcBef>
              <a:buNone/>
            </a:pPr>
            <a:r>
              <a:rPr lang="en"/>
              <a:t>Current version </a:t>
            </a:r>
          </a:p>
        </p:txBody>
      </p:sp>
      <p:sp>
        <p:nvSpPr>
          <p:cNvPr id="184" name="Shape 184"/>
          <p:cNvSpPr/>
          <p:nvPr/>
        </p:nvSpPr>
        <p:spPr>
          <a:xfrm>
            <a:off x="1726625" y="1064450"/>
            <a:ext cx="1730700" cy="8613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txBox="1"/>
          <p:nvPr/>
        </p:nvSpPr>
        <p:spPr>
          <a:xfrm>
            <a:off x="1747025" y="1064450"/>
            <a:ext cx="1689900" cy="747600"/>
          </a:xfrm>
          <a:prstGeom prst="rect">
            <a:avLst/>
          </a:prstGeom>
          <a:noFill/>
          <a:ln>
            <a:noFill/>
          </a:ln>
        </p:spPr>
        <p:txBody>
          <a:bodyPr anchorCtr="0" anchor="t" bIns="91425" lIns="91425" rIns="91425" tIns="91425">
            <a:noAutofit/>
          </a:bodyPr>
          <a:lstStyle/>
          <a:p>
            <a:pPr lvl="0">
              <a:spcBef>
                <a:spcPts val="0"/>
              </a:spcBef>
              <a:buNone/>
            </a:pPr>
            <a:r>
              <a:rPr lang="en" sz="1200"/>
              <a:t>Run simulation with policies loaded  </a:t>
            </a:r>
          </a:p>
        </p:txBody>
      </p:sp>
      <p:cxnSp>
        <p:nvCxnSpPr>
          <p:cNvPr id="186" name="Shape 186"/>
          <p:cNvCxnSpPr>
            <a:stCxn id="184" idx="3"/>
            <a:endCxn id="187" idx="1"/>
          </p:cNvCxnSpPr>
          <p:nvPr/>
        </p:nvCxnSpPr>
        <p:spPr>
          <a:xfrm flipH="1" rot="10800000">
            <a:off x="3457325" y="788000"/>
            <a:ext cx="1032000" cy="707100"/>
          </a:xfrm>
          <a:prstGeom prst="bentConnector3">
            <a:avLst>
              <a:gd fmla="val 50005" name="adj1"/>
            </a:avLst>
          </a:prstGeom>
          <a:noFill/>
          <a:ln cap="flat" cmpd="sng" w="9525">
            <a:solidFill>
              <a:schemeClr val="dk2"/>
            </a:solidFill>
            <a:prstDash val="solid"/>
            <a:round/>
            <a:headEnd len="lg" w="lg" type="none"/>
            <a:tailEnd len="lg" w="lg" type="none"/>
          </a:ln>
        </p:spPr>
      </p:cxnSp>
      <p:sp>
        <p:nvSpPr>
          <p:cNvPr id="188" name="Shape 188"/>
          <p:cNvSpPr/>
          <p:nvPr/>
        </p:nvSpPr>
        <p:spPr>
          <a:xfrm>
            <a:off x="4371675" y="434675"/>
            <a:ext cx="1608900" cy="7068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7" name="Shape 187"/>
          <p:cNvSpPr txBox="1"/>
          <p:nvPr/>
        </p:nvSpPr>
        <p:spPr>
          <a:xfrm>
            <a:off x="4489425" y="597125"/>
            <a:ext cx="1365300" cy="381900"/>
          </a:xfrm>
          <a:prstGeom prst="rect">
            <a:avLst/>
          </a:prstGeom>
          <a:noFill/>
          <a:ln>
            <a:noFill/>
          </a:ln>
        </p:spPr>
        <p:txBody>
          <a:bodyPr anchorCtr="0" anchor="t" bIns="91425" lIns="91425" rIns="91425" tIns="91425">
            <a:noAutofit/>
          </a:bodyPr>
          <a:lstStyle/>
          <a:p>
            <a:pPr lvl="0">
              <a:spcBef>
                <a:spcPts val="0"/>
              </a:spcBef>
              <a:buNone/>
            </a:pPr>
            <a:r>
              <a:rPr lang="en" sz="1200"/>
              <a:t>Simulator initializes policies</a:t>
            </a:r>
          </a:p>
        </p:txBody>
      </p:sp>
      <p:cxnSp>
        <p:nvCxnSpPr>
          <p:cNvPr id="189" name="Shape 189"/>
          <p:cNvCxnSpPr>
            <a:stCxn id="188" idx="2"/>
            <a:endCxn id="190" idx="0"/>
          </p:cNvCxnSpPr>
          <p:nvPr/>
        </p:nvCxnSpPr>
        <p:spPr>
          <a:xfrm rot="5400000">
            <a:off x="2238525" y="32375"/>
            <a:ext cx="1828500" cy="4046700"/>
          </a:xfrm>
          <a:prstGeom prst="bentConnector3">
            <a:avLst>
              <a:gd fmla="val 50002" name="adj1"/>
            </a:avLst>
          </a:prstGeom>
          <a:noFill/>
          <a:ln cap="flat" cmpd="sng" w="9525">
            <a:solidFill>
              <a:schemeClr val="dk2"/>
            </a:solidFill>
            <a:prstDash val="solid"/>
            <a:round/>
            <a:headEnd len="lg" w="lg" type="none"/>
            <a:tailEnd len="lg" w="lg" type="none"/>
          </a:ln>
        </p:spPr>
      </p:cxnSp>
      <p:sp>
        <p:nvSpPr>
          <p:cNvPr id="190" name="Shape 190"/>
          <p:cNvSpPr/>
          <p:nvPr/>
        </p:nvSpPr>
        <p:spPr>
          <a:xfrm>
            <a:off x="511625" y="2970050"/>
            <a:ext cx="1235400" cy="7476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Get initial bid values </a:t>
            </a:r>
          </a:p>
        </p:txBody>
      </p:sp>
      <p:cxnSp>
        <p:nvCxnSpPr>
          <p:cNvPr id="191" name="Shape 191"/>
          <p:cNvCxnSpPr>
            <a:stCxn id="190" idx="3"/>
            <a:endCxn id="192" idx="1"/>
          </p:cNvCxnSpPr>
          <p:nvPr/>
        </p:nvCxnSpPr>
        <p:spPr>
          <a:xfrm>
            <a:off x="1747025" y="3343850"/>
            <a:ext cx="674400" cy="0"/>
          </a:xfrm>
          <a:prstGeom prst="straightConnector1">
            <a:avLst/>
          </a:prstGeom>
          <a:noFill/>
          <a:ln cap="flat" cmpd="sng" w="9525">
            <a:solidFill>
              <a:schemeClr val="dk2"/>
            </a:solidFill>
            <a:prstDash val="solid"/>
            <a:round/>
            <a:headEnd len="lg" w="lg" type="none"/>
            <a:tailEnd len="lg" w="lg" type="triangle"/>
          </a:ln>
        </p:spPr>
      </p:cxnSp>
      <p:sp>
        <p:nvSpPr>
          <p:cNvPr id="192" name="Shape 192"/>
          <p:cNvSpPr/>
          <p:nvPr/>
        </p:nvSpPr>
        <p:spPr>
          <a:xfrm>
            <a:off x="2421400" y="2970050"/>
            <a:ext cx="1235400" cy="7476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Simulate number of auctions </a:t>
            </a:r>
          </a:p>
        </p:txBody>
      </p:sp>
      <p:sp>
        <p:nvSpPr>
          <p:cNvPr id="193" name="Shape 193"/>
          <p:cNvSpPr/>
          <p:nvPr/>
        </p:nvSpPr>
        <p:spPr>
          <a:xfrm>
            <a:off x="4225550" y="2970050"/>
            <a:ext cx="1689900" cy="7476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For each auction, simulate number of clicks </a:t>
            </a:r>
          </a:p>
        </p:txBody>
      </p:sp>
      <p:cxnSp>
        <p:nvCxnSpPr>
          <p:cNvPr id="194" name="Shape 194"/>
          <p:cNvCxnSpPr>
            <a:stCxn id="192" idx="3"/>
            <a:endCxn id="193" idx="1"/>
          </p:cNvCxnSpPr>
          <p:nvPr/>
        </p:nvCxnSpPr>
        <p:spPr>
          <a:xfrm>
            <a:off x="3656800" y="3343850"/>
            <a:ext cx="568800" cy="0"/>
          </a:xfrm>
          <a:prstGeom prst="straightConnector1">
            <a:avLst/>
          </a:prstGeom>
          <a:noFill/>
          <a:ln cap="flat" cmpd="sng" w="9525">
            <a:solidFill>
              <a:schemeClr val="dk2"/>
            </a:solidFill>
            <a:prstDash val="solid"/>
            <a:round/>
            <a:headEnd len="lg" w="lg" type="none"/>
            <a:tailEnd len="lg" w="lg" type="triangle"/>
          </a:ln>
        </p:spPr>
      </p:cxnSp>
      <p:sp>
        <p:nvSpPr>
          <p:cNvPr id="195" name="Shape 195"/>
          <p:cNvSpPr/>
          <p:nvPr/>
        </p:nvSpPr>
        <p:spPr>
          <a:xfrm>
            <a:off x="6654650" y="2970050"/>
            <a:ext cx="1689900" cy="7476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Provide # of clicks and # of auctions and provide to the learner policy </a:t>
            </a:r>
          </a:p>
        </p:txBody>
      </p:sp>
      <p:cxnSp>
        <p:nvCxnSpPr>
          <p:cNvPr id="196" name="Shape 196"/>
          <p:cNvCxnSpPr>
            <a:stCxn id="193" idx="3"/>
            <a:endCxn id="195" idx="1"/>
          </p:cNvCxnSpPr>
          <p:nvPr/>
        </p:nvCxnSpPr>
        <p:spPr>
          <a:xfrm>
            <a:off x="5915450" y="3343850"/>
            <a:ext cx="739200" cy="0"/>
          </a:xfrm>
          <a:prstGeom prst="straightConnector1">
            <a:avLst/>
          </a:prstGeom>
          <a:noFill/>
          <a:ln cap="flat" cmpd="sng" w="9525">
            <a:solidFill>
              <a:schemeClr val="dk2"/>
            </a:solidFill>
            <a:prstDash val="solid"/>
            <a:round/>
            <a:headEnd len="lg" w="lg" type="none"/>
            <a:tailEnd len="lg" w="lg" type="triangle"/>
          </a:ln>
        </p:spPr>
      </p:cxnSp>
      <p:cxnSp>
        <p:nvCxnSpPr>
          <p:cNvPr id="197" name="Shape 197"/>
          <p:cNvCxnSpPr>
            <a:stCxn id="195" idx="2"/>
            <a:endCxn id="190" idx="1"/>
          </p:cNvCxnSpPr>
          <p:nvPr/>
        </p:nvCxnSpPr>
        <p:spPr>
          <a:xfrm flipH="1" rot="5400000">
            <a:off x="3818750" y="36800"/>
            <a:ext cx="373800" cy="6987900"/>
          </a:xfrm>
          <a:prstGeom prst="curvedConnector4">
            <a:avLst>
              <a:gd fmla="val -283628" name="adj1"/>
              <a:gd fmla="val 103409" name="adj2"/>
            </a:avLst>
          </a:prstGeom>
          <a:noFill/>
          <a:ln cap="flat" cmpd="sng" w="9525">
            <a:solidFill>
              <a:schemeClr val="dk2"/>
            </a:solidFill>
            <a:prstDash val="solid"/>
            <a:round/>
            <a:headEnd len="lg" w="lg" type="none"/>
            <a:tailEnd len="lg" w="lg" type="none"/>
          </a:ln>
        </p:spPr>
      </p:cxnSp>
      <p:sp>
        <p:nvSpPr>
          <p:cNvPr id="198" name="Shape 198"/>
          <p:cNvSpPr txBox="1"/>
          <p:nvPr/>
        </p:nvSpPr>
        <p:spPr>
          <a:xfrm>
            <a:off x="2762700" y="4241550"/>
            <a:ext cx="2413500" cy="4632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1 Hour(Repeat as needed)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Going through each step in detail - Initializing the simulation  </a:t>
            </a:r>
          </a:p>
        </p:txBody>
      </p:sp>
      <p:sp>
        <p:nvSpPr>
          <p:cNvPr id="204" name="Shape 204"/>
          <p:cNvSpPr txBox="1"/>
          <p:nvPr>
            <p:ph idx="1" type="body"/>
          </p:nvPr>
        </p:nvSpPr>
        <p:spPr>
          <a:xfrm>
            <a:off x="1297500" y="1567550"/>
            <a:ext cx="7038900" cy="2911200"/>
          </a:xfrm>
          <a:prstGeom prst="rect">
            <a:avLst/>
          </a:prstGeom>
        </p:spPr>
        <p:txBody>
          <a:bodyPr anchorCtr="0" anchor="t" bIns="91425" lIns="91425" rIns="91425" tIns="91425">
            <a:noAutofit/>
          </a:bodyPr>
          <a:lstStyle/>
          <a:p>
            <a:pPr lvl="0">
              <a:spcBef>
                <a:spcPts val="0"/>
              </a:spcBef>
              <a:buNone/>
            </a:pPr>
            <a:r>
              <a:rPr lang="en"/>
              <a:t>There are four adjustable values, or “settings” </a:t>
            </a:r>
          </a:p>
          <a:p>
            <a:pPr indent="-228600" lvl="0" marL="457200" rtl="0">
              <a:spcBef>
                <a:spcPts val="0"/>
              </a:spcBef>
              <a:buAutoNum type="arabicPeriod"/>
            </a:pPr>
            <a:r>
              <a:rPr lang="en"/>
              <a:t>The Location constant </a:t>
            </a:r>
          </a:p>
          <a:p>
            <a:pPr indent="-228600" lvl="1" marL="914400" rtl="0">
              <a:spcBef>
                <a:spcPts val="0"/>
              </a:spcBef>
              <a:buAutoNum type="alphaLcPeriod"/>
            </a:pPr>
            <a:r>
              <a:rPr lang="en"/>
              <a:t>Numbers from 1-100 for Country, Region, City </a:t>
            </a:r>
          </a:p>
          <a:p>
            <a:pPr indent="-228600" lvl="0" marL="457200" rtl="0">
              <a:spcBef>
                <a:spcPts val="0"/>
              </a:spcBef>
              <a:buAutoNum type="arabicPeriod"/>
            </a:pPr>
            <a:r>
              <a:rPr lang="en"/>
              <a:t>Theta value </a:t>
            </a:r>
          </a:p>
          <a:p>
            <a:pPr indent="-228600" lvl="0" marL="457200" rtl="0">
              <a:spcBef>
                <a:spcPts val="0"/>
              </a:spcBef>
              <a:buAutoNum type="arabicPeriod"/>
            </a:pPr>
            <a:r>
              <a:rPr lang="en"/>
              <a:t>Tau</a:t>
            </a:r>
          </a:p>
          <a:p>
            <a:pPr indent="-228600" lvl="0" marL="457200" rtl="0">
              <a:spcBef>
                <a:spcPts val="0"/>
              </a:spcBef>
              <a:buAutoNum type="arabicPeriod"/>
            </a:pPr>
            <a:r>
              <a:rPr lang="en"/>
              <a:t>Time Horizon</a:t>
            </a: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