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9" r:id="rId2"/>
    <p:sldId id="288" r:id="rId3"/>
    <p:sldId id="273" r:id="rId4"/>
    <p:sldId id="289" r:id="rId5"/>
    <p:sldId id="290" r:id="rId6"/>
    <p:sldId id="291" r:id="rId7"/>
    <p:sldId id="293" r:id="rId8"/>
    <p:sldId id="292" r:id="rId9"/>
    <p:sldId id="294" r:id="rId10"/>
    <p:sldId id="295" r:id="rId11"/>
    <p:sldId id="313" r:id="rId12"/>
    <p:sldId id="312" r:id="rId13"/>
    <p:sldId id="311" r:id="rId14"/>
    <p:sldId id="309" r:id="rId15"/>
    <p:sldId id="310" r:id="rId16"/>
    <p:sldId id="297" r:id="rId17"/>
    <p:sldId id="298" r:id="rId18"/>
    <p:sldId id="300" r:id="rId19"/>
    <p:sldId id="274" r:id="rId20"/>
    <p:sldId id="305" r:id="rId21"/>
    <p:sldId id="275" r:id="rId22"/>
    <p:sldId id="304" r:id="rId23"/>
    <p:sldId id="276" r:id="rId24"/>
    <p:sldId id="303" r:id="rId25"/>
    <p:sldId id="278" r:id="rId26"/>
    <p:sldId id="302" r:id="rId27"/>
    <p:sldId id="279" r:id="rId28"/>
    <p:sldId id="301" r:id="rId29"/>
    <p:sldId id="280" r:id="rId30"/>
    <p:sldId id="315" r:id="rId31"/>
    <p:sldId id="314" r:id="rId32"/>
    <p:sldId id="306" r:id="rId33"/>
    <p:sldId id="277" r:id="rId34"/>
    <p:sldId id="299" r:id="rId35"/>
    <p:sldId id="281" r:id="rId36"/>
    <p:sldId id="284" r:id="rId37"/>
    <p:sldId id="286" r:id="rId38"/>
    <p:sldId id="287" r:id="rId39"/>
    <p:sldId id="285" r:id="rId40"/>
    <p:sldId id="283" r:id="rId41"/>
    <p:sldId id="282" r:id="rId42"/>
    <p:sldId id="308" r:id="rId43"/>
    <p:sldId id="30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FFFF99"/>
    <a:srgbClr val="9A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Mobile node diagram to follow. Mobile nodes should sleep just under 5 s (ensuring they will hear a ground node transmission at least once if it is in range), then wake long enough to receive a single countdown signal from a ground node. Once they have received a countdown signal, and the checksum demonstrates a good link, update global time (it will have drifted over the last 5 min), then listen for rest of commands. Once commands received use global time, received command, and (assuming the command includes a simple transmit instruction) pre-programmed transmission time delay to send ID during the ground node’s ~5 min RX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Mobile node diagram to follow. Mobile nodes should sleep just under 5 s (ensuring they will hear a ground node transmission at least once if it is in range), then wake long enough to receive a single countdown signal from a ground node. Once they have received a countdown signal, and the checksum demonstrates a good link, update global time (it will have drifted over the last 5 min), then listen for rest of commands. Once commands received use global time, received command, and (assuming the command includes a simple transmit instruction) pre-programmed transmission time delay to send ID during the ground node’s ~5 min RX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28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fs9@cornell.edu" TargetMode="External"/><Relationship Id="rId2" Type="http://schemas.openxmlformats.org/officeDocument/2006/relationships/hyperlink" Target="mailto:vak9@cornell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AMRUPT</a:t>
            </a:r>
            <a:b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400" dirty="0" smtClean="0">
                <a:solidFill>
                  <a:srgbClr val="0070C0"/>
                </a:solidFill>
                <a:ea typeface="Adobe Gothic Std B" panose="020B0800000000000000" pitchFamily="34" charset="-128"/>
              </a:rPr>
              <a:t>(Animal Movement Research Using Phase-based Trilateration)</a:t>
            </a:r>
            <a:endParaRPr lang="en-US" sz="3200" dirty="0" smtClean="0">
              <a:solidFill>
                <a:srgbClr val="0070C0"/>
              </a:solidFill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6195" r="10519" b="4093"/>
          <a:stretch/>
        </p:blipFill>
        <p:spPr bwMode="auto">
          <a:xfrm>
            <a:off x="1757050" y="1269623"/>
            <a:ext cx="8677899" cy="5285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26942" r="8539" b="6892"/>
          <a:stretch/>
        </p:blipFill>
        <p:spPr bwMode="auto">
          <a:xfrm>
            <a:off x="10684810" y="4852"/>
            <a:ext cx="1507189" cy="1567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7" t="24763" r="13752" b="5560"/>
          <a:stretch/>
        </p:blipFill>
        <p:spPr bwMode="auto">
          <a:xfrm>
            <a:off x="0" y="0"/>
            <a:ext cx="1726163" cy="1608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8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/>
              <a:t>4. </a:t>
            </a:r>
            <a:r>
              <a:rPr lang="en-US" sz="3200" b="1" u="sng" dirty="0" smtClean="0"/>
              <a:t>Proposal (Due Feb 20</a:t>
            </a:r>
            <a:r>
              <a:rPr lang="en-US" sz="3200" b="1" u="sng" baseline="30000" dirty="0" smtClean="0"/>
              <a:t>th</a:t>
            </a:r>
            <a:r>
              <a:rPr lang="en-US" sz="3200" b="1" u="sng" dirty="0" smtClean="0"/>
              <a:t>)</a:t>
            </a:r>
            <a:endParaRPr lang="en-US" sz="3200" b="1" u="sng" dirty="0"/>
          </a:p>
          <a:p>
            <a:pPr lvl="1"/>
            <a:r>
              <a:rPr lang="en-US" sz="2800" i="1" dirty="0" smtClean="0"/>
              <a:t>Group proposal</a:t>
            </a:r>
          </a:p>
          <a:p>
            <a:pPr lvl="1"/>
            <a:r>
              <a:rPr lang="en-US" sz="2800" i="1" dirty="0" smtClean="0"/>
              <a:t>Format</a:t>
            </a:r>
            <a:endParaRPr lang="en-US" sz="2800" i="1" dirty="0"/>
          </a:p>
          <a:p>
            <a:pPr lvl="2"/>
            <a:r>
              <a:rPr lang="en-US" sz="2400" i="1" dirty="0" smtClean="0"/>
              <a:t>Statement </a:t>
            </a:r>
            <a:r>
              <a:rPr lang="en-US" sz="2400" i="1" dirty="0"/>
              <a:t>of the </a:t>
            </a:r>
            <a:r>
              <a:rPr lang="en-US" sz="2400" i="1" dirty="0" smtClean="0"/>
              <a:t>problem</a:t>
            </a:r>
          </a:p>
          <a:p>
            <a:pPr lvl="2"/>
            <a:r>
              <a:rPr lang="en-US" sz="2400" i="1" dirty="0" smtClean="0"/>
              <a:t>Objectives</a:t>
            </a:r>
            <a:endParaRPr lang="en-US" sz="2400" i="1" dirty="0"/>
          </a:p>
          <a:p>
            <a:pPr lvl="2"/>
            <a:r>
              <a:rPr lang="en-US" sz="2400" i="1" dirty="0"/>
              <a:t>Plan of </a:t>
            </a:r>
            <a:r>
              <a:rPr lang="en-US" sz="2400" i="1" dirty="0" smtClean="0"/>
              <a:t>Action</a:t>
            </a:r>
          </a:p>
          <a:p>
            <a:pPr lvl="2"/>
            <a:r>
              <a:rPr lang="en-US" sz="2400" i="1" dirty="0" smtClean="0"/>
              <a:t>Management Plan (Gantt chart</a:t>
            </a:r>
            <a:r>
              <a:rPr lang="en-US" sz="2400" i="1" dirty="0" smtClean="0"/>
              <a:t>)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9298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4" y="709127"/>
            <a:ext cx="5232660" cy="591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498" y="185907"/>
            <a:ext cx="33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Gantt Chart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24" y="709127"/>
            <a:ext cx="5858097" cy="5914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3186" y="185907"/>
            <a:ext cx="33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Task Assignments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01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4. </a:t>
            </a:r>
            <a:r>
              <a:rPr lang="en-US" sz="3200" b="1" u="sng" dirty="0"/>
              <a:t>Proposal (Due Feb 20</a:t>
            </a:r>
            <a:r>
              <a:rPr lang="en-US" sz="3200" b="1" u="sng" baseline="30000" dirty="0"/>
              <a:t>th</a:t>
            </a:r>
            <a:r>
              <a:rPr lang="en-US" sz="3200" b="1" u="sng" dirty="0" smtClean="0"/>
              <a:t>)</a:t>
            </a:r>
            <a:endParaRPr lang="en-US" sz="3200" b="1" u="sng" dirty="0"/>
          </a:p>
          <a:p>
            <a:pPr lvl="1"/>
            <a:r>
              <a:rPr lang="en-US" sz="2800" i="1" dirty="0" smtClean="0"/>
              <a:t>Group proposal</a:t>
            </a:r>
          </a:p>
          <a:p>
            <a:pPr lvl="1"/>
            <a:r>
              <a:rPr lang="en-US" sz="2800" i="1" dirty="0" smtClean="0"/>
              <a:t>Format</a:t>
            </a:r>
            <a:endParaRPr lang="en-US" sz="2800" i="1" dirty="0"/>
          </a:p>
          <a:p>
            <a:pPr lvl="2"/>
            <a:r>
              <a:rPr lang="en-US" sz="2400" i="1" dirty="0" smtClean="0"/>
              <a:t>Statement </a:t>
            </a:r>
            <a:r>
              <a:rPr lang="en-US" sz="2400" i="1" dirty="0"/>
              <a:t>of the </a:t>
            </a:r>
            <a:r>
              <a:rPr lang="en-US" sz="2400" i="1" dirty="0" smtClean="0"/>
              <a:t>problem</a:t>
            </a:r>
          </a:p>
          <a:p>
            <a:pPr lvl="2"/>
            <a:r>
              <a:rPr lang="en-US" sz="2400" i="1" dirty="0" smtClean="0"/>
              <a:t>Objectives</a:t>
            </a:r>
            <a:endParaRPr lang="en-US" sz="2400" i="1" dirty="0"/>
          </a:p>
          <a:p>
            <a:pPr lvl="2"/>
            <a:r>
              <a:rPr lang="en-US" sz="2400" i="1" dirty="0"/>
              <a:t>Plan of </a:t>
            </a:r>
            <a:r>
              <a:rPr lang="en-US" sz="2400" i="1" dirty="0" smtClean="0"/>
              <a:t>Action</a:t>
            </a:r>
          </a:p>
          <a:p>
            <a:pPr lvl="2"/>
            <a:r>
              <a:rPr lang="en-US" sz="2400" i="1" dirty="0" smtClean="0"/>
              <a:t>Management Plan (Gantt chart)</a:t>
            </a:r>
          </a:p>
          <a:p>
            <a:pPr lvl="2"/>
            <a:r>
              <a:rPr lang="en-US" sz="2400" i="1" dirty="0" smtClean="0"/>
              <a:t>Deliverables</a:t>
            </a:r>
          </a:p>
          <a:p>
            <a:pPr lvl="2"/>
            <a:r>
              <a:rPr lang="en-US" sz="2400" i="1" dirty="0" smtClean="0"/>
              <a:t>Resource Requirements</a:t>
            </a:r>
          </a:p>
          <a:p>
            <a:pPr lvl="2"/>
            <a:r>
              <a:rPr lang="en-US" sz="2400" i="1" dirty="0" smtClean="0"/>
              <a:t>Bibliography</a:t>
            </a:r>
            <a:endParaRPr lang="en-US" sz="4800" i="1" dirty="0"/>
          </a:p>
          <a:p>
            <a:pPr lvl="1"/>
            <a:r>
              <a:rPr lang="en-US" sz="2800" i="1" dirty="0" smtClean="0"/>
              <a:t>Example/Template on Blackboard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8414" y="4335224"/>
            <a:ext cx="4288434" cy="830997"/>
            <a:chOff x="5386647" y="4052592"/>
            <a:chExt cx="4288434" cy="830997"/>
          </a:xfrm>
        </p:grpSpPr>
        <p:sp>
          <p:nvSpPr>
            <p:cNvPr id="4" name="Rectangle 3"/>
            <p:cNvSpPr/>
            <p:nvPr/>
          </p:nvSpPr>
          <p:spPr>
            <a:xfrm>
              <a:off x="5979621" y="4052592"/>
              <a:ext cx="36954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0000"/>
                  </a:solidFill>
                </a:rPr>
                <a:t>Contract detailing what you will do in the 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semester!!</a:t>
              </a:r>
              <a:endParaRPr lang="en-US" sz="2400" b="1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386647" y="4172989"/>
              <a:ext cx="390698" cy="590204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6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5100" b="1" u="sng" dirty="0" smtClean="0"/>
              <a:t>5. Project Report &amp; Oral Presentation</a:t>
            </a:r>
            <a:endParaRPr lang="en-US" sz="5100" b="1" u="sng" dirty="0"/>
          </a:p>
          <a:p>
            <a:pPr lvl="1"/>
            <a:r>
              <a:rPr lang="en-US" sz="3400" i="1" dirty="0" smtClean="0"/>
              <a:t>Individual report</a:t>
            </a:r>
          </a:p>
          <a:p>
            <a:pPr lvl="1"/>
            <a:r>
              <a:rPr lang="en-US" sz="3400" i="1" dirty="0" smtClean="0"/>
              <a:t>Report format</a:t>
            </a:r>
            <a:endParaRPr lang="en-US" sz="3400" i="1" dirty="0"/>
          </a:p>
          <a:p>
            <a:pPr lvl="2"/>
            <a:r>
              <a:rPr lang="en-US" sz="3100" i="1" dirty="0"/>
              <a:t>Executive Summary</a:t>
            </a:r>
          </a:p>
          <a:p>
            <a:pPr lvl="2"/>
            <a:r>
              <a:rPr lang="en-US" sz="3100" i="1" dirty="0"/>
              <a:t>Introduction / Literature Review / State of the </a:t>
            </a:r>
            <a:r>
              <a:rPr lang="en-US" sz="3100" i="1" dirty="0" smtClean="0"/>
              <a:t>Art</a:t>
            </a:r>
            <a:endParaRPr lang="en-US" sz="3100" i="1" dirty="0"/>
          </a:p>
          <a:p>
            <a:pPr lvl="2"/>
            <a:r>
              <a:rPr lang="en-US" sz="3100" i="1" dirty="0"/>
              <a:t>Design Requirements and Considerations (high level</a:t>
            </a:r>
            <a:r>
              <a:rPr lang="en-US" sz="3100" i="1" dirty="0" smtClean="0"/>
              <a:t>)</a:t>
            </a:r>
          </a:p>
          <a:p>
            <a:pPr lvl="2"/>
            <a:r>
              <a:rPr lang="en-US" sz="3100" i="1" dirty="0" smtClean="0"/>
              <a:t>Design </a:t>
            </a:r>
            <a:r>
              <a:rPr lang="en-US" sz="3100" i="1" dirty="0" smtClean="0"/>
              <a:t>Implementation</a:t>
            </a:r>
          </a:p>
          <a:p>
            <a:pPr lvl="2"/>
            <a:endParaRPr lang="en-US" sz="3100" i="1" dirty="0" smtClean="0"/>
          </a:p>
          <a:p>
            <a:pPr lvl="2"/>
            <a:endParaRPr lang="en-US" sz="3100" i="1" dirty="0" smtClean="0"/>
          </a:p>
          <a:p>
            <a:pPr lvl="2"/>
            <a:endParaRPr lang="en-US" sz="3100" i="1" dirty="0" smtClean="0"/>
          </a:p>
          <a:p>
            <a:pPr marL="914400" lvl="2" indent="0">
              <a:buNone/>
            </a:pPr>
            <a:endParaRPr lang="en-US" sz="3100" i="1" dirty="0" smtClean="0"/>
          </a:p>
          <a:p>
            <a:pPr marL="914400" lvl="2" indent="0">
              <a:buNone/>
            </a:pPr>
            <a:r>
              <a:rPr lang="en-US" sz="3000" b="1" i="1" dirty="0" smtClean="0"/>
              <a:t> 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 smtClean="0"/>
          </a:p>
          <a:p>
            <a:pPr marL="457200" lvl="1" indent="0">
              <a:buNone/>
            </a:pPr>
            <a:r>
              <a:rPr lang="en-US" sz="3400" i="1" dirty="0" smtClean="0"/>
              <a:t> 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609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16664" y="309819"/>
            <a:ext cx="4073525" cy="3109850"/>
            <a:chOff x="316664" y="309819"/>
            <a:chExt cx="4073525" cy="31098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64" y="925391"/>
              <a:ext cx="4073525" cy="24942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62142" y="309819"/>
              <a:ext cx="3335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State machines</a:t>
              </a:r>
              <a:endPara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57850" y="309819"/>
            <a:ext cx="3335772" cy="3109850"/>
            <a:chOff x="4857850" y="309819"/>
            <a:chExt cx="3335772" cy="3109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631" y="836750"/>
              <a:ext cx="3046856" cy="25829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57850" y="309819"/>
              <a:ext cx="3335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Schematics</a:t>
              </a:r>
              <a:endPara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46013" y="1121583"/>
            <a:ext cx="3335772" cy="4672728"/>
            <a:chOff x="8646013" y="1121583"/>
            <a:chExt cx="3335772" cy="46727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6013" y="1644803"/>
              <a:ext cx="3283634" cy="414950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646013" y="1121583"/>
              <a:ext cx="3335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Flowcarts</a:t>
              </a:r>
              <a:endPara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2899" y="3673382"/>
            <a:ext cx="3335772" cy="3072278"/>
            <a:chOff x="582899" y="3673382"/>
            <a:chExt cx="3335772" cy="3072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298" y="4196602"/>
              <a:ext cx="2738976" cy="25490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2899" y="3673382"/>
              <a:ext cx="3335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Software structure</a:t>
              </a:r>
              <a:endPara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38723" y="3673382"/>
            <a:ext cx="3335772" cy="3072279"/>
            <a:chOff x="4838723" y="3673382"/>
            <a:chExt cx="3335772" cy="30722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5246529" y="3978868"/>
              <a:ext cx="2549059" cy="29845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38723" y="3673382"/>
              <a:ext cx="3335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 layouts</a:t>
              </a:r>
              <a:endPara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5100" b="1" u="sng" dirty="0" smtClean="0"/>
              <a:t>5. Project Report &amp; Oral Presentation</a:t>
            </a:r>
            <a:endParaRPr lang="en-US" sz="5100" b="1" u="sng" dirty="0"/>
          </a:p>
          <a:p>
            <a:pPr lvl="1"/>
            <a:r>
              <a:rPr lang="en-US" sz="3400" i="1" dirty="0" smtClean="0"/>
              <a:t>Individual report</a:t>
            </a:r>
          </a:p>
          <a:p>
            <a:pPr lvl="1"/>
            <a:r>
              <a:rPr lang="en-US" sz="3400" i="1" dirty="0" smtClean="0"/>
              <a:t>Report format</a:t>
            </a:r>
            <a:endParaRPr lang="en-US" sz="3400" i="1" dirty="0"/>
          </a:p>
          <a:p>
            <a:pPr lvl="2"/>
            <a:r>
              <a:rPr lang="en-US" sz="3100" i="1" dirty="0"/>
              <a:t>Executive Summary</a:t>
            </a:r>
          </a:p>
          <a:p>
            <a:pPr lvl="2"/>
            <a:r>
              <a:rPr lang="en-US" sz="3100" i="1" dirty="0"/>
              <a:t>Introduction / Literature Review / State of the </a:t>
            </a:r>
            <a:r>
              <a:rPr lang="en-US" sz="3100" i="1" dirty="0" smtClean="0"/>
              <a:t>Art</a:t>
            </a:r>
            <a:endParaRPr lang="en-US" sz="3100" i="1" dirty="0"/>
          </a:p>
          <a:p>
            <a:pPr lvl="2"/>
            <a:r>
              <a:rPr lang="en-US" sz="3100" i="1" dirty="0"/>
              <a:t>Design Requirements and Considerations (high level</a:t>
            </a:r>
            <a:r>
              <a:rPr lang="en-US" sz="3100" i="1" dirty="0" smtClean="0"/>
              <a:t>)</a:t>
            </a:r>
          </a:p>
          <a:p>
            <a:pPr lvl="2"/>
            <a:r>
              <a:rPr lang="en-US" sz="3100" i="1" dirty="0" smtClean="0"/>
              <a:t>Design Implementation</a:t>
            </a:r>
            <a:endParaRPr lang="en-US" sz="3100" i="1" dirty="0"/>
          </a:p>
          <a:p>
            <a:pPr lvl="2"/>
            <a:r>
              <a:rPr lang="en-US" sz="3100" i="1" dirty="0"/>
              <a:t>Test Results / Performance </a:t>
            </a:r>
            <a:endParaRPr lang="en-US" sz="3100" i="1" dirty="0" smtClean="0"/>
          </a:p>
          <a:p>
            <a:pPr lvl="2"/>
            <a:r>
              <a:rPr lang="en-US" sz="3100" i="1" dirty="0" smtClean="0"/>
              <a:t>Conclusions</a:t>
            </a:r>
          </a:p>
          <a:p>
            <a:pPr lvl="2"/>
            <a:r>
              <a:rPr lang="en-US" sz="3100" i="1" dirty="0" smtClean="0"/>
              <a:t>Acknowledgements</a:t>
            </a:r>
            <a:endParaRPr lang="en-US" sz="3100" i="1" dirty="0"/>
          </a:p>
          <a:p>
            <a:pPr lvl="2"/>
            <a:r>
              <a:rPr lang="en-US" sz="3100" i="1" dirty="0" smtClean="0"/>
              <a:t>Bibliography</a:t>
            </a:r>
            <a:endParaRPr lang="en-US" sz="3100" i="1" dirty="0"/>
          </a:p>
          <a:p>
            <a:pPr lvl="2"/>
            <a:r>
              <a:rPr lang="en-US" sz="3100" i="1" dirty="0" smtClean="0"/>
              <a:t>Appendices</a:t>
            </a:r>
          </a:p>
          <a:p>
            <a:pPr lvl="2"/>
            <a:r>
              <a:rPr lang="en-US" sz="3000" b="1" i="1" dirty="0" smtClean="0"/>
              <a:t>*Upload materials to GitHub!</a:t>
            </a:r>
            <a:endParaRPr lang="en-US" sz="3000" b="1" i="1" dirty="0"/>
          </a:p>
          <a:p>
            <a:pPr lvl="1"/>
            <a:r>
              <a:rPr lang="en-US" sz="3400" i="1" dirty="0" smtClean="0"/>
              <a:t>Oral presentation</a:t>
            </a:r>
          </a:p>
          <a:p>
            <a:pPr lvl="1"/>
            <a:r>
              <a:rPr lang="en-US" sz="3400" i="1" dirty="0" smtClean="0"/>
              <a:t>M. Eng. Poster Session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480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Must take AMRUPT project for letter grade</a:t>
            </a:r>
          </a:p>
          <a:p>
            <a:pPr lvl="0"/>
            <a:r>
              <a:rPr lang="en-US" sz="3200" i="1" dirty="0" smtClean="0"/>
              <a:t>Dr. </a:t>
            </a:r>
            <a:r>
              <a:rPr lang="en-US" sz="3200" i="1" dirty="0" err="1" smtClean="0"/>
              <a:t>Skovira</a:t>
            </a:r>
            <a:r>
              <a:rPr lang="en-US" sz="3200" i="1" dirty="0" smtClean="0"/>
              <a:t> and Dr. Kapoor will be grading jointly </a:t>
            </a:r>
          </a:p>
          <a:p>
            <a:pPr lvl="0"/>
            <a:r>
              <a:rPr lang="en-US" sz="3200" i="1" dirty="0" smtClean="0"/>
              <a:t>Grade calculations:</a:t>
            </a:r>
          </a:p>
          <a:p>
            <a:pPr lvl="1"/>
            <a:r>
              <a:rPr lang="en-US" sz="2800" i="1" dirty="0"/>
              <a:t>Project proposal (</a:t>
            </a:r>
            <a:r>
              <a:rPr lang="en-US" sz="2800" b="1" i="1" dirty="0"/>
              <a:t>30%</a:t>
            </a:r>
            <a:r>
              <a:rPr lang="en-US" sz="2800" i="1" dirty="0"/>
              <a:t>)</a:t>
            </a:r>
          </a:p>
          <a:p>
            <a:pPr lvl="1"/>
            <a:r>
              <a:rPr lang="en-US" sz="2800" i="1" dirty="0" smtClean="0"/>
              <a:t>Weekly </a:t>
            </a:r>
            <a:r>
              <a:rPr lang="en-US" sz="2800" i="1" dirty="0"/>
              <a:t>progress </a:t>
            </a:r>
            <a:r>
              <a:rPr lang="en-US" sz="2800" i="1" dirty="0" smtClean="0"/>
              <a:t>reports and attendance </a:t>
            </a:r>
            <a:r>
              <a:rPr lang="en-US" sz="2800" i="1" dirty="0"/>
              <a:t>(</a:t>
            </a:r>
            <a:r>
              <a:rPr lang="en-US" sz="2800" b="1" i="1" dirty="0"/>
              <a:t>20</a:t>
            </a:r>
            <a:r>
              <a:rPr lang="en-US" sz="2800" b="1" i="1" dirty="0" smtClean="0"/>
              <a:t>%</a:t>
            </a:r>
            <a:r>
              <a:rPr lang="en-US" sz="2800" i="1" dirty="0" smtClean="0"/>
              <a:t>) </a:t>
            </a:r>
            <a:endParaRPr lang="en-US" sz="2800" i="1" dirty="0"/>
          </a:p>
          <a:p>
            <a:pPr lvl="1"/>
            <a:r>
              <a:rPr lang="en-US" sz="2800" i="1" dirty="0" smtClean="0"/>
              <a:t>End-of-semester </a:t>
            </a:r>
            <a:r>
              <a:rPr lang="en-US" sz="2800" i="1" dirty="0"/>
              <a:t>project report (</a:t>
            </a:r>
            <a:r>
              <a:rPr lang="en-US" sz="2800" b="1" i="1" dirty="0"/>
              <a:t>50</a:t>
            </a:r>
            <a:r>
              <a:rPr lang="en-US" sz="2800" b="1" i="1" dirty="0" smtClean="0"/>
              <a:t>%</a:t>
            </a:r>
            <a:r>
              <a:rPr lang="en-US" sz="2800" i="1" dirty="0" smtClean="0"/>
              <a:t>)</a:t>
            </a:r>
            <a:endParaRPr lang="en-US" sz="3200" i="1" dirty="0" smtClean="0"/>
          </a:p>
          <a:p>
            <a:pPr lvl="2"/>
            <a:r>
              <a:rPr lang="en-US" sz="2400" i="1" dirty="0" smtClean="0"/>
              <a:t>35</a:t>
            </a:r>
            <a:r>
              <a:rPr lang="en-US" sz="2400" i="1" dirty="0"/>
              <a:t>% for written report </a:t>
            </a:r>
            <a:endParaRPr lang="en-US" sz="2400" i="1" dirty="0" smtClean="0"/>
          </a:p>
          <a:p>
            <a:pPr lvl="2"/>
            <a:r>
              <a:rPr lang="en-US" sz="2400" i="1" dirty="0" smtClean="0"/>
              <a:t>15</a:t>
            </a:r>
            <a:r>
              <a:rPr lang="en-US" sz="2400" i="1" dirty="0"/>
              <a:t>% for oral </a:t>
            </a:r>
            <a:r>
              <a:rPr lang="en-US" sz="2400" i="1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56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8589"/>
            <a:ext cx="10515600" cy="2918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Absolute integrity is expected of every Cornell student!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1: Begin planning for the design process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93153" y="1317570"/>
            <a:ext cx="5805694" cy="5198134"/>
            <a:chOff x="3193153" y="1317570"/>
            <a:chExt cx="5805694" cy="519813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3153" y="1317570"/>
              <a:ext cx="5805694" cy="492113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772229" y="6238705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err="1" smtClean="0">
                  <a:latin typeface="Times New Roman" panose="02020603050405020304" pitchFamily="18" charset="0"/>
                </a:rPr>
                <a:t>Khandani</a:t>
              </a:r>
              <a:r>
                <a:rPr lang="en-US" sz="1200" b="1" dirty="0" smtClean="0">
                  <a:latin typeface="Times New Roman" panose="02020603050405020304" pitchFamily="18" charset="0"/>
                </a:rPr>
                <a:t>, 2005</a:t>
              </a:r>
              <a:endParaRPr lang="en-US" sz="12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l="649" t="13541" r="78732" b="44060"/>
            <a:stretch/>
          </p:blipFill>
          <p:spPr>
            <a:xfrm>
              <a:off x="7785188" y="3092336"/>
              <a:ext cx="1197033" cy="208649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649" t="13541" r="78732" b="44060"/>
            <a:stretch/>
          </p:blipFill>
          <p:spPr>
            <a:xfrm>
              <a:off x="3332337" y="4034446"/>
              <a:ext cx="1197033" cy="208649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2706" t="73360" r="76675" b="10311"/>
            <a:stretch/>
          </p:blipFill>
          <p:spPr>
            <a:xfrm>
              <a:off x="5720860" y="5317375"/>
              <a:ext cx="1197033" cy="80356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3918" t="73360" r="74605" b="12211"/>
            <a:stretch/>
          </p:blipFill>
          <p:spPr>
            <a:xfrm>
              <a:off x="7074131" y="1401388"/>
              <a:ext cx="1246910" cy="71004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/>
            <a:srcRect l="3918" t="73360" r="74605" b="12211"/>
            <a:stretch/>
          </p:blipFill>
          <p:spPr>
            <a:xfrm>
              <a:off x="3911671" y="1342509"/>
              <a:ext cx="1246910" cy="710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8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AMRUPT</a:t>
            </a:r>
            <a:b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400" dirty="0" smtClean="0">
                <a:solidFill>
                  <a:srgbClr val="0070C0"/>
                </a:solidFill>
                <a:ea typeface="Adobe Gothic Std B" panose="020B0800000000000000" pitchFamily="34" charset="-128"/>
              </a:rPr>
              <a:t>(Animal Movement Research Using Phase-based Trilateration)</a:t>
            </a:r>
          </a:p>
          <a:p>
            <a:pPr algn="ctr"/>
            <a:endParaRPr lang="en-US" sz="2000" dirty="0">
              <a:solidFill>
                <a:srgbClr val="0070C0"/>
              </a:solidFill>
              <a:ea typeface="Adobe Gothic Std B" panose="020B08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a typeface="Adobe Gothic Std B" panose="020B0800000000000000" pitchFamily="34" charset="-128"/>
              </a:rPr>
              <a:t>Tracking animals for long periods of time, non-invasively, and with high-precision is challenging, but important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ea typeface="Adobe Gothic Std B" panose="020B08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a typeface="Adobe Gothic Std B" panose="020B0800000000000000" pitchFamily="34" charset="-128"/>
              </a:rPr>
              <a:t>Existing techniques inadequate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ea typeface="Adobe Gothic Std B" panose="020B08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a typeface="Adobe Gothic Std B" panose="020B0800000000000000" pitchFamily="34" charset="-128"/>
              </a:rPr>
              <a:t>AMRUPT attempts to solve these problems using “phase interferometry”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63" y="3719149"/>
            <a:ext cx="4532674" cy="27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1: Begin planning for the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7785188" y="3092336"/>
            <a:ext cx="1197033" cy="2086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918" t="73360" r="74605" b="12211"/>
          <a:stretch/>
        </p:blipFill>
        <p:spPr>
          <a:xfrm>
            <a:off x="7046127" y="1401388"/>
            <a:ext cx="1274914" cy="7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Define the problem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1. Identify </a:t>
            </a:r>
            <a:r>
              <a:rPr lang="en-US" sz="2000" b="1" i="1" dirty="0"/>
              <a:t>and </a:t>
            </a:r>
            <a:r>
              <a:rPr lang="en-US" sz="2000" b="1" i="1" dirty="0" smtClean="0"/>
              <a:t>establish </a:t>
            </a:r>
            <a:r>
              <a:rPr lang="en-US" sz="2000" b="1" i="1" dirty="0"/>
              <a:t>the </a:t>
            </a:r>
            <a:r>
              <a:rPr lang="en-US" sz="2000" b="1" i="1" dirty="0" smtClean="0"/>
              <a:t>need</a:t>
            </a:r>
            <a:endParaRPr lang="en-US" sz="2000" dirty="0" smtClean="0"/>
          </a:p>
          <a:p>
            <a:r>
              <a:rPr lang="en-US" sz="2000" dirty="0" smtClean="0"/>
              <a:t>“A </a:t>
            </a:r>
            <a:r>
              <a:rPr lang="en-US" sz="2000" dirty="0"/>
              <a:t>common tendency is to begin generating </a:t>
            </a:r>
            <a:r>
              <a:rPr lang="en-US" sz="2000" dirty="0" smtClean="0"/>
              <a:t>a solution </a:t>
            </a:r>
            <a:r>
              <a:rPr lang="en-US" sz="2000" dirty="0"/>
              <a:t>to an apparent problem without understanding the problem</a:t>
            </a:r>
            <a:r>
              <a:rPr lang="en-US" sz="2000" dirty="0" smtClean="0"/>
              <a:t>.”</a:t>
            </a:r>
          </a:p>
          <a:p>
            <a:endParaRPr lang="en-US" sz="20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2. Develop </a:t>
            </a:r>
            <a:r>
              <a:rPr lang="en-US" sz="2000" b="1" i="1" dirty="0"/>
              <a:t>a </a:t>
            </a:r>
            <a:r>
              <a:rPr lang="en-US" sz="2000" b="1" i="1" dirty="0" smtClean="0"/>
              <a:t>problem statement</a:t>
            </a:r>
            <a:endParaRPr lang="en-US" sz="20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dirty="0" smtClean="0"/>
              <a:t>“To </a:t>
            </a:r>
            <a:r>
              <a:rPr lang="en-US" sz="2000" dirty="0"/>
              <a:t>reach a clear definition, </a:t>
            </a:r>
            <a:r>
              <a:rPr lang="en-US" sz="2000" dirty="0" smtClean="0"/>
              <a:t>[engineers] </a:t>
            </a:r>
            <a:r>
              <a:rPr lang="en-US" sz="2000" i="1" dirty="0" smtClean="0"/>
              <a:t>collect </a:t>
            </a:r>
            <a:r>
              <a:rPr lang="en-US" sz="2000" i="1" dirty="0"/>
              <a:t>data</a:t>
            </a:r>
            <a:r>
              <a:rPr lang="en-US" sz="2000" dirty="0"/>
              <a:t>, </a:t>
            </a:r>
            <a:r>
              <a:rPr lang="en-US" sz="2000" i="1" dirty="0"/>
              <a:t>run experiments</a:t>
            </a:r>
            <a:r>
              <a:rPr lang="en-US" sz="2000" dirty="0"/>
              <a:t>, and </a:t>
            </a:r>
            <a:r>
              <a:rPr lang="en-US" sz="2000" i="1" dirty="0"/>
              <a:t>perform computations</a:t>
            </a:r>
            <a:r>
              <a:rPr lang="en-US" sz="2000" dirty="0"/>
              <a:t> that allow </a:t>
            </a:r>
            <a:r>
              <a:rPr lang="en-US" sz="2000" dirty="0" smtClean="0"/>
              <a:t>a need </a:t>
            </a:r>
            <a:r>
              <a:rPr lang="en-US" sz="2000" dirty="0"/>
              <a:t>to </a:t>
            </a:r>
            <a:r>
              <a:rPr lang="en-US" sz="2000" dirty="0" smtClean="0"/>
              <a:t>be expressed </a:t>
            </a:r>
            <a:r>
              <a:rPr lang="en-US" sz="2000" dirty="0"/>
              <a:t>as part of an engineering problem-solving process</a:t>
            </a:r>
            <a:r>
              <a:rPr lang="en-US" sz="2000" dirty="0" smtClean="0"/>
              <a:t>.”</a:t>
            </a:r>
          </a:p>
          <a:p>
            <a:endParaRPr lang="en-US" sz="20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3. Establish explicit criteria </a:t>
            </a:r>
            <a:r>
              <a:rPr lang="en-US" sz="2000" b="1" i="1" dirty="0"/>
              <a:t>for </a:t>
            </a:r>
            <a:r>
              <a:rPr lang="en-US" sz="2000" b="1" i="1" dirty="0" smtClean="0"/>
              <a:t>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design must collect </a:t>
            </a:r>
            <a:r>
              <a:rPr lang="en-US" sz="2000" i="1" dirty="0" smtClean="0"/>
              <a:t>accurate</a:t>
            </a:r>
            <a:r>
              <a:rPr lang="en-US" sz="2000" dirty="0" smtClean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design must collect sufficiently </a:t>
            </a:r>
            <a:r>
              <a:rPr lang="en-US" sz="2000" i="1" dirty="0" smtClean="0"/>
              <a:t>precise</a:t>
            </a:r>
            <a:r>
              <a:rPr lang="en-US" sz="2000" dirty="0" smtClean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design must be </a:t>
            </a:r>
            <a:r>
              <a:rPr lang="en-US" sz="2000" i="1" dirty="0" smtClean="0"/>
              <a:t>fast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design must be </a:t>
            </a:r>
            <a:r>
              <a:rPr lang="en-US" sz="2000" i="1" dirty="0"/>
              <a:t>low</a:t>
            </a:r>
            <a:r>
              <a:rPr lang="en-US" sz="2000" dirty="0"/>
              <a:t> </a:t>
            </a:r>
            <a:r>
              <a:rPr lang="en-US" sz="2000" i="1" dirty="0"/>
              <a:t>cost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design should be </a:t>
            </a:r>
            <a:r>
              <a:rPr lang="en-US" sz="2000" i="1" dirty="0" smtClean="0"/>
              <a:t>safe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design should be </a:t>
            </a:r>
            <a:r>
              <a:rPr lang="en-US" sz="2000" i="1" dirty="0"/>
              <a:t>simple</a:t>
            </a:r>
            <a:r>
              <a:rPr lang="en-US" sz="2000" dirty="0"/>
              <a:t> to operate, with minimum human effort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8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7785188" y="309233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918" t="73360" r="74605" b="12211"/>
          <a:stretch/>
        </p:blipFill>
        <p:spPr>
          <a:xfrm>
            <a:off x="7074131" y="1401388"/>
            <a:ext cx="1246910" cy="710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28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8462" y="451885"/>
            <a:ext cx="88984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Gather pertinent information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1. Refine your thinking about the problem, and place it in context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the problem real and its statement accurate?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there really a need for a new solution or has the problem already been solved?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are the existing solutions to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wrong with the way the problem is currently being solved?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right about the way the problem is currently being solved?</a:t>
            </a:r>
          </a:p>
          <a:p>
            <a:endParaRPr lang="en-US" sz="20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2. Search </a:t>
            </a:r>
            <a:r>
              <a:rPr lang="en-US" sz="2000" b="1" i="1" dirty="0"/>
              <a:t>for </a:t>
            </a:r>
            <a:r>
              <a:rPr lang="en-US" sz="2000" b="1" i="1" dirty="0" smtClean="0"/>
              <a:t>information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Scientific encyclopedias and technical handbooks.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Primary articles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Faculty in ECE and beyond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Company websites and brochures</a:t>
            </a:r>
            <a:endParaRPr lang="en-US" sz="20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6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7785188" y="3092336"/>
            <a:ext cx="1197033" cy="2086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Generate multiple solutions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Synthesize ideas from existing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“Start </a:t>
            </a:r>
            <a:r>
              <a:rPr lang="en-US" sz="2000" dirty="0"/>
              <a:t>with existing solutions to the problem and then tear them </a:t>
            </a:r>
            <a:r>
              <a:rPr lang="en-US" sz="2000" dirty="0" smtClean="0"/>
              <a:t>apart to find </a:t>
            </a:r>
            <a:r>
              <a:rPr lang="en-US" sz="2000" dirty="0"/>
              <a:t>out </a:t>
            </a:r>
            <a:r>
              <a:rPr lang="en-US" sz="2000" dirty="0" smtClean="0"/>
              <a:t>what's wrong </a:t>
            </a:r>
            <a:r>
              <a:rPr lang="en-US" sz="2000" dirty="0"/>
              <a:t>with those solutions and focus on how to improve their weaknesses</a:t>
            </a:r>
            <a:r>
              <a:rPr lang="en-US" sz="2000" dirty="0" smtClean="0"/>
              <a:t>.”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i="1" dirty="0" smtClean="0"/>
              <a:t>Brainstorming important!!</a:t>
            </a:r>
            <a:endParaRPr lang="en-US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“Ideas </a:t>
            </a:r>
            <a:r>
              <a:rPr lang="en-US" sz="2000" dirty="0"/>
              <a:t>are </a:t>
            </a:r>
            <a:r>
              <a:rPr lang="en-US" sz="2000" dirty="0" smtClean="0"/>
              <a:t>generated when </a:t>
            </a:r>
            <a:r>
              <a:rPr lang="en-US" sz="2000" dirty="0"/>
              <a:t>people are free to take risks and make mistakes</a:t>
            </a:r>
            <a:r>
              <a:rPr lang="en-US" sz="2000" dirty="0" smtClean="0"/>
              <a:t>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“Brainstorming </a:t>
            </a:r>
            <a:r>
              <a:rPr lang="en-US" sz="2000" dirty="0"/>
              <a:t>at this stage is </a:t>
            </a:r>
            <a:r>
              <a:rPr lang="en-US" sz="2000" dirty="0" smtClean="0"/>
              <a:t>often a </a:t>
            </a:r>
            <a:r>
              <a:rPr lang="en-US" sz="2000" u="sng" dirty="0"/>
              <a:t>team effort</a:t>
            </a:r>
            <a:r>
              <a:rPr lang="en-US" sz="2000" dirty="0"/>
              <a:t> in which people from </a:t>
            </a:r>
            <a:r>
              <a:rPr lang="en-US" sz="2000" u="sng" dirty="0"/>
              <a:t>different disciplines</a:t>
            </a:r>
            <a:r>
              <a:rPr lang="en-US" sz="2000" dirty="0"/>
              <a:t> are involved in </a:t>
            </a:r>
            <a:r>
              <a:rPr lang="en-US" sz="2000" dirty="0" smtClean="0"/>
              <a:t>generating multiple </a:t>
            </a:r>
            <a:r>
              <a:rPr lang="en-US" sz="2000" dirty="0"/>
              <a:t>solutions to the problem</a:t>
            </a:r>
            <a:r>
              <a:rPr lang="en-US" sz="2000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8332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Analyze and select a solution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1. Systematic analysis </a:t>
            </a:r>
            <a:r>
              <a:rPr lang="en-US" sz="2000" b="1" i="1" dirty="0"/>
              <a:t>of </a:t>
            </a:r>
            <a:r>
              <a:rPr lang="en-US" sz="2000" b="1" i="1" dirty="0" smtClean="0"/>
              <a:t>design </a:t>
            </a:r>
            <a:r>
              <a:rPr lang="en-US" sz="2000" b="1" i="1" dirty="0"/>
              <a:t>s</a:t>
            </a:r>
            <a:r>
              <a:rPr lang="en-US" sz="2000" b="1" i="1" dirty="0" smtClean="0"/>
              <a:t>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Functional analysis – </a:t>
            </a:r>
            <a:r>
              <a:rPr lang="en-US" sz="2000" b="1" dirty="0" smtClean="0"/>
              <a:t>will it function </a:t>
            </a:r>
            <a:r>
              <a:rPr lang="en-US" sz="2000" b="1" dirty="0"/>
              <a:t>the way it </a:t>
            </a:r>
            <a:r>
              <a:rPr lang="en-US" sz="2000" b="1" dirty="0" smtClean="0"/>
              <a:t>should?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Mechanical/Strength analysis – </a:t>
            </a:r>
            <a:r>
              <a:rPr lang="en-US" sz="2000" b="1" dirty="0" smtClean="0"/>
              <a:t>is it physically durable?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Manufacturability/Testability – </a:t>
            </a:r>
            <a:r>
              <a:rPr lang="en-US" sz="2000" b="1" dirty="0" smtClean="0"/>
              <a:t>can it be produced easily? Is it overly complex?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Product </a:t>
            </a:r>
            <a:r>
              <a:rPr lang="en-US" sz="2000" dirty="0"/>
              <a:t>safety and </a:t>
            </a:r>
            <a:r>
              <a:rPr lang="en-US" sz="2000" dirty="0" smtClean="0"/>
              <a:t>liability – </a:t>
            </a:r>
            <a:r>
              <a:rPr lang="en-US" sz="2000" b="1" dirty="0" smtClean="0"/>
              <a:t>will it be safe for the user?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Economic </a:t>
            </a:r>
            <a:r>
              <a:rPr lang="en-US" sz="2000" dirty="0"/>
              <a:t>and market </a:t>
            </a:r>
            <a:r>
              <a:rPr lang="en-US" sz="2000" dirty="0" smtClean="0"/>
              <a:t>analysis – </a:t>
            </a:r>
            <a:r>
              <a:rPr lang="en-US" sz="2000" b="1" dirty="0" smtClean="0"/>
              <a:t>is it affordable / cost-effective?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Regulatory </a:t>
            </a:r>
            <a:r>
              <a:rPr lang="en-US" sz="2000" dirty="0"/>
              <a:t>and </a:t>
            </a:r>
            <a:r>
              <a:rPr lang="en-US" sz="2000" dirty="0" smtClean="0"/>
              <a:t>Compliance – </a:t>
            </a:r>
            <a:r>
              <a:rPr lang="en-US" sz="2000" b="1" dirty="0" smtClean="0"/>
              <a:t>is it legal (think about FCC regulations)?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2. The decision process: how to choose among the options?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Think about using a decision matrix: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Functionality:		30 %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Cost: 			20 %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Complexity:		20 %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Safety: 			20 %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Use </a:t>
            </a:r>
            <a:r>
              <a:rPr lang="en-US" sz="2000" dirty="0"/>
              <a:t>of standard parts</a:t>
            </a:r>
            <a:r>
              <a:rPr lang="en-US" sz="2000" dirty="0" smtClean="0"/>
              <a:t>: 	10 %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13479"/>
              </p:ext>
            </p:extLst>
          </p:nvPr>
        </p:nvGraphicFramePr>
        <p:xfrm>
          <a:off x="6025503" y="4105466"/>
          <a:ext cx="27639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12"/>
                <a:gridCol w="921312"/>
                <a:gridCol w="921312"/>
              </a:tblGrid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8747"/>
              </p:ext>
            </p:extLst>
          </p:nvPr>
        </p:nvGraphicFramePr>
        <p:xfrm>
          <a:off x="6025503" y="4105466"/>
          <a:ext cx="2763936" cy="217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12"/>
                <a:gridCol w="921312"/>
                <a:gridCol w="921312"/>
              </a:tblGrid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80</a:t>
                      </a:r>
                      <a:endParaRPr lang="en-US" sz="1400" b="1" dirty="0"/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95</a:t>
                      </a:r>
                      <a:endParaRPr lang="en-US" sz="1400" b="1" dirty="0"/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80</a:t>
                      </a:r>
                      <a:endParaRPr lang="en-US" sz="1400" b="1" dirty="0"/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6330787">
            <a:off x="3353354" y="2815052"/>
            <a:ext cx="1820174" cy="354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 and implement the solution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1. Prototyping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Simulations </a:t>
            </a:r>
            <a:r>
              <a:rPr lang="en-US" sz="2000" dirty="0" smtClean="0"/>
              <a:t>and </a:t>
            </a:r>
            <a:r>
              <a:rPr lang="en-US" sz="2000" b="1" dirty="0" smtClean="0"/>
              <a:t>simplified models </a:t>
            </a:r>
            <a:r>
              <a:rPr lang="en-US" sz="2000" dirty="0" smtClean="0"/>
              <a:t>to evaluate if you’re on the right track. Help define what other considerations may be need to be met before getting too far.</a:t>
            </a:r>
          </a:p>
          <a:p>
            <a:endParaRPr lang="en-US" sz="2000" dirty="0"/>
          </a:p>
          <a:p>
            <a:r>
              <a:rPr lang="en-US" sz="2000" b="1" i="1" dirty="0" smtClean="0"/>
              <a:t>2. Documentation (</a:t>
            </a:r>
            <a:r>
              <a:rPr lang="en-US" sz="2000" b="1" i="1" dirty="0" smtClean="0">
                <a:solidFill>
                  <a:srgbClr val="FF0000"/>
                </a:solidFill>
              </a:rPr>
              <a:t>!!!!</a:t>
            </a:r>
            <a:r>
              <a:rPr lang="en-US" sz="2000" b="1" i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“One </a:t>
            </a:r>
            <a:r>
              <a:rPr lang="en-US" sz="2000" dirty="0"/>
              <a:t>of the most important activities in design is documenting your </a:t>
            </a:r>
            <a:r>
              <a:rPr lang="en-US" sz="2000" dirty="0" smtClean="0"/>
              <a:t>work, clearly </a:t>
            </a:r>
            <a:r>
              <a:rPr lang="en-US" sz="2000" dirty="0"/>
              <a:t>communicating the solution to your design problem so someone else </a:t>
            </a:r>
            <a:r>
              <a:rPr lang="en-US" sz="2000" dirty="0" smtClean="0"/>
              <a:t>can understand </a:t>
            </a:r>
            <a:r>
              <a:rPr lang="en-US" sz="2000" dirty="0"/>
              <a:t>what you have created</a:t>
            </a:r>
            <a:r>
              <a:rPr lang="en-US" sz="2000" dirty="0" smtClean="0"/>
              <a:t>.”</a:t>
            </a:r>
            <a:endParaRPr lang="en-US" sz="2000" b="1" i="1" dirty="0" smtClean="0"/>
          </a:p>
          <a:p>
            <a:endParaRPr lang="en-US" sz="2000" dirty="0" smtClean="0"/>
          </a:p>
          <a:p>
            <a:endParaRPr lang="en-US" sz="20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5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807" y="913007"/>
            <a:ext cx="839755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 Movement Research Using Phase-based Trilateration </a:t>
            </a:r>
            <a:endParaRPr lang="en-US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(AMRUPT)</a:t>
            </a:r>
            <a:endParaRPr lang="en-US" sz="1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tabLst>
                <a:tab pos="828675" algn="l"/>
                <a:tab pos="2971800" algn="ctr"/>
              </a:tabLst>
            </a:pPr>
            <a:r>
              <a:rPr lang="en-US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-Help design cutting-edge radio electronics for wildlife movement research-</a:t>
            </a:r>
            <a:endParaRPr lang="en-US" dirty="0"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Spring, 2018</a:t>
            </a:r>
            <a:endParaRPr lang="en-US" dirty="0"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Location: </a:t>
            </a:r>
            <a:r>
              <a:rPr lang="en-US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233 Phillips Hall</a:t>
            </a:r>
            <a:endParaRPr lang="en-US" dirty="0"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 meeting time: </a:t>
            </a:r>
            <a:r>
              <a:rPr lang="en-US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Tuesdays 4:30 – 5:30 PM</a:t>
            </a:r>
            <a:endParaRPr lang="en-US" dirty="0"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Co-Instructor: 		Dr. Julian Kapoor  	</a:t>
            </a:r>
            <a:r>
              <a:rPr lang="en-US" u="sng" dirty="0">
                <a:solidFill>
                  <a:srgbClr val="0000FF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vak9@cornell.edu</a:t>
            </a:r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(408) 316-3148</a:t>
            </a:r>
            <a:endParaRPr lang="en-US" dirty="0"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Co-Instructor: 		Dr. Joe </a:t>
            </a:r>
            <a:r>
              <a:rPr lang="en-US" dirty="0" err="1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Skovira</a:t>
            </a:r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u="sng" dirty="0">
                <a:solidFill>
                  <a:srgbClr val="0000FF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jfs9@cornell.edu</a:t>
            </a:r>
            <a:endParaRPr lang="en-US" dirty="0">
              <a:effectLst/>
              <a:latin typeface="Monaco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8" y="3060445"/>
            <a:ext cx="584835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8137" y="2537225"/>
            <a:ext cx="33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In-line comments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184" t="9116" r="27449"/>
          <a:stretch/>
        </p:blipFill>
        <p:spPr>
          <a:xfrm>
            <a:off x="7154568" y="1884788"/>
            <a:ext cx="4387399" cy="4637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0381" y="1361568"/>
            <a:ext cx="33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“</a:t>
            </a:r>
            <a:r>
              <a:rPr lang="en-US" sz="2800" dirty="0" err="1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ReadMe”file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Good documentation is essential!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2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 and implement the solution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1. Prototyping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Simulations </a:t>
            </a:r>
            <a:r>
              <a:rPr lang="en-US" sz="2000" dirty="0" smtClean="0"/>
              <a:t>and </a:t>
            </a:r>
            <a:r>
              <a:rPr lang="en-US" sz="2000" b="1" dirty="0" smtClean="0"/>
              <a:t>simplified models </a:t>
            </a:r>
            <a:r>
              <a:rPr lang="en-US" sz="2000" dirty="0" smtClean="0"/>
              <a:t>to evaluate if you’re on the right track. Help define what other considerations may be need to be met before getting too far.</a:t>
            </a:r>
          </a:p>
          <a:p>
            <a:endParaRPr lang="en-US" sz="2000" dirty="0"/>
          </a:p>
          <a:p>
            <a:r>
              <a:rPr lang="en-US" sz="2000" b="1" i="1" dirty="0" smtClean="0"/>
              <a:t>2. Documentation (</a:t>
            </a:r>
            <a:r>
              <a:rPr lang="en-US" sz="2000" b="1" i="1" dirty="0" smtClean="0">
                <a:solidFill>
                  <a:srgbClr val="FF0000"/>
                </a:solidFill>
              </a:rPr>
              <a:t>!!!!</a:t>
            </a:r>
            <a:r>
              <a:rPr lang="en-US" sz="2000" b="1" i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“One </a:t>
            </a:r>
            <a:r>
              <a:rPr lang="en-US" sz="2000" dirty="0"/>
              <a:t>of the most important activities in design is documenting your </a:t>
            </a:r>
            <a:r>
              <a:rPr lang="en-US" sz="2000" dirty="0" smtClean="0"/>
              <a:t>work, clearly </a:t>
            </a:r>
            <a:r>
              <a:rPr lang="en-US" sz="2000" dirty="0"/>
              <a:t>communicating the solution to your design problem so someone else </a:t>
            </a:r>
            <a:r>
              <a:rPr lang="en-US" sz="2000" dirty="0" smtClean="0"/>
              <a:t>can understand </a:t>
            </a:r>
            <a:r>
              <a:rPr lang="en-US" sz="2000" dirty="0"/>
              <a:t>what you have created</a:t>
            </a:r>
            <a:r>
              <a:rPr lang="en-US" sz="2000" dirty="0" smtClean="0"/>
              <a:t>.”</a:t>
            </a:r>
            <a:endParaRPr lang="en-US" sz="2000" b="1" i="1" dirty="0" smtClean="0"/>
          </a:p>
          <a:p>
            <a:endParaRPr lang="en-US" sz="2000" dirty="0" smtClean="0"/>
          </a:p>
          <a:p>
            <a:r>
              <a:rPr lang="en-US" sz="2000" b="1" i="1" dirty="0" smtClean="0"/>
              <a:t>3. Testing </a:t>
            </a:r>
            <a:r>
              <a:rPr lang="en-US" sz="2000" b="1" i="1" dirty="0"/>
              <a:t>and </a:t>
            </a:r>
            <a:r>
              <a:rPr lang="en-US" sz="2000" b="1" i="1" dirty="0" smtClean="0"/>
              <a:t>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Without </a:t>
            </a:r>
            <a:r>
              <a:rPr lang="en-US" sz="2000" dirty="0"/>
              <a:t>proper </a:t>
            </a:r>
            <a:r>
              <a:rPr lang="en-US" sz="2000" dirty="0" smtClean="0"/>
              <a:t>testing at </a:t>
            </a:r>
            <a:r>
              <a:rPr lang="en-US" sz="2000" dirty="0"/>
              <a:t>all stages in the process, </a:t>
            </a:r>
            <a:r>
              <a:rPr lang="en-US" sz="2000" b="1" dirty="0">
                <a:solidFill>
                  <a:srgbClr val="FF0000"/>
                </a:solidFill>
              </a:rPr>
              <a:t>you may find yourself making costly mistakes later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Standardized test sets</a:t>
            </a:r>
            <a:r>
              <a:rPr lang="en-US" sz="2000" dirty="0" smtClean="0"/>
              <a:t> to evaluate functionality across semesters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5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  <a:ln w="38100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9171992" y="1317570"/>
            <a:ext cx="457200" cy="49211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19385" y="3301083"/>
            <a:ext cx="1451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Project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Proposal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3157" y="1330153"/>
            <a:ext cx="1729937" cy="1015663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9A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</a:t>
            </a:r>
            <a:br>
              <a:rPr lang="en-US" sz="2000" b="1" dirty="0" smtClean="0">
                <a:solidFill>
                  <a:srgbClr val="9A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9A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AMRUPT Problem</a:t>
            </a:r>
            <a:endParaRPr lang="en-US" sz="2000" b="1" dirty="0">
              <a:solidFill>
                <a:srgbClr val="9A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2408" y="1402844"/>
            <a:ext cx="1387151" cy="651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39212" y="3778136"/>
            <a:ext cx="1090185" cy="849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5216" y="5287487"/>
            <a:ext cx="1169437" cy="880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next week</a:t>
            </a:r>
          </a:p>
          <a:p>
            <a:endParaRPr lang="en-US" sz="2800" dirty="0">
              <a:ea typeface="Adobe Gothic Std B" panose="020B0800000000000000" pitchFamily="34" charset="-128"/>
            </a:endParaRPr>
          </a:p>
          <a:p>
            <a:r>
              <a:rPr lang="en-US" sz="2800" i="1" dirty="0" smtClean="0">
                <a:ea typeface="Adobe Gothic Std B" panose="020B0800000000000000" pitchFamily="34" charset="-128"/>
              </a:rPr>
              <a:t>Read: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ea typeface="Adobe Gothic Std B" panose="020B0800000000000000" pitchFamily="34" charset="-128"/>
              </a:rPr>
              <a:t>“</a:t>
            </a:r>
            <a:r>
              <a:rPr lang="en-US" sz="2800" dirty="0" smtClean="0"/>
              <a:t>Engineering design process</a:t>
            </a:r>
            <a:r>
              <a:rPr lang="en-US" sz="2800" b="1" dirty="0" smtClean="0"/>
              <a:t>”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ea typeface="Adobe Gothic Std B" panose="020B0800000000000000" pitchFamily="34" charset="-128"/>
              </a:rPr>
              <a:t>AMRUPT project description</a:t>
            </a:r>
          </a:p>
          <a:p>
            <a:endParaRPr lang="en-US" sz="2800" dirty="0" smtClean="0">
              <a:ea typeface="Adobe Gothic Std B" panose="020B0800000000000000" pitchFamily="34" charset="-128"/>
            </a:endParaRPr>
          </a:p>
          <a:p>
            <a:r>
              <a:rPr lang="en-US" sz="2800" i="1" dirty="0" smtClean="0">
                <a:ea typeface="Adobe Gothic Std B" panose="020B0800000000000000" pitchFamily="34" charset="-128"/>
              </a:rPr>
              <a:t>Prepare: </a:t>
            </a:r>
          </a:p>
          <a:p>
            <a:r>
              <a:rPr lang="en-US" sz="2800" dirty="0" smtClean="0">
                <a:ea typeface="Adobe Gothic Std B" panose="020B0800000000000000" pitchFamily="34" charset="-128"/>
              </a:rPr>
              <a:t>“Consultation” with me (Julian) to obtain pertinent information in generating a proposal for this semester’s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a typeface="Adobe Gothic Std B" panose="020B0800000000000000" pitchFamily="34" charset="-128"/>
              </a:rPr>
              <a:t>Generate list of questions</a:t>
            </a:r>
            <a:r>
              <a:rPr lang="en-US" sz="2800" dirty="0">
                <a:ea typeface="Adobe Gothic Std B" panose="020B0800000000000000" pitchFamily="34" charset="-128"/>
              </a:rPr>
              <a:t> </a:t>
            </a:r>
            <a:r>
              <a:rPr lang="en-US" sz="2800" dirty="0" smtClean="0">
                <a:ea typeface="Adobe Gothic Std B" panose="020B0800000000000000" pitchFamily="34" charset="-128"/>
              </a:rPr>
              <a:t>to help you </a:t>
            </a:r>
            <a:r>
              <a:rPr lang="en-US" sz="2800" u="sng" dirty="0" smtClean="0">
                <a:ea typeface="Adobe Gothic Std B" panose="020B0800000000000000" pitchFamily="34" charset="-128"/>
              </a:rPr>
              <a:t>define the problem</a:t>
            </a:r>
            <a:r>
              <a:rPr lang="en-US" sz="2800" dirty="0" smtClean="0">
                <a:ea typeface="Adobe Gothic Std B" panose="020B0800000000000000" pitchFamily="34" charset="-128"/>
              </a:rPr>
              <a:t>, and to </a:t>
            </a:r>
            <a:r>
              <a:rPr lang="en-US" sz="2800" u="sng" dirty="0" smtClean="0">
                <a:ea typeface="Adobe Gothic Std B" panose="020B0800000000000000" pitchFamily="34" charset="-128"/>
              </a:rPr>
              <a:t>gather background information</a:t>
            </a:r>
            <a:endParaRPr lang="en-US" sz="2800" dirty="0" smtClean="0">
              <a:ea typeface="Adobe Gothic Std B" panose="020B0800000000000000" pitchFamily="34" charset="-128"/>
            </a:endParaRPr>
          </a:p>
          <a:p>
            <a:pPr marL="971550" lvl="1" indent="-514350">
              <a:buFont typeface="+mj-lt"/>
              <a:buAutoNum type="alphaLcParenR"/>
            </a:pPr>
            <a:endParaRPr lang="en-US" sz="2800" dirty="0" smtClean="0"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1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929" y="460198"/>
            <a:ext cx="8898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AMRUPT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800" dirty="0" smtClean="0">
                <a:solidFill>
                  <a:srgbClr val="0070C0"/>
                </a:solidFill>
                <a:ea typeface="Adobe Gothic Std B" panose="020B0800000000000000" pitchFamily="34" charset="-128"/>
              </a:rPr>
              <a:t>Basic description</a:t>
            </a:r>
          </a:p>
        </p:txBody>
      </p:sp>
    </p:spTree>
    <p:extLst>
      <p:ext uri="{BB962C8B-B14F-4D97-AF65-F5344CB8AC3E}">
        <p14:creationId xmlns:p14="http://schemas.microsoft.com/office/powerpoint/2010/main" val="11048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929" y="460198"/>
            <a:ext cx="88984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Requirements and constraints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Short range (</a:t>
            </a:r>
            <a:r>
              <a:rPr lang="en-US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00-300 m between receivers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Extremely simple transmitter design 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lightweight, low power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in cluttered environments</a:t>
            </a: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multipath interference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with ~50 </a:t>
            </a:r>
            <a:r>
              <a:rPr lang="en-US" sz="2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Txers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spatial accuracy (~5 m) triangulation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cost receivers 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COTS components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power consumption of receivers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2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547182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547182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6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06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0886" y="294545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886" y="4213098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0886" y="548074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8055" y="170192"/>
            <a:ext cx="1173950" cy="785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</a:t>
            </a:r>
          </a:p>
          <a:p>
            <a:pPr algn="ctr"/>
            <a:r>
              <a:rPr lang="en-US" sz="1200" dirty="0" smtClean="0"/>
              <a:t>Oscillator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066669" y="3036039"/>
            <a:ext cx="1045539" cy="191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40" idx="3"/>
          </p:cNvCxnSpPr>
          <p:nvPr/>
        </p:nvCxnSpPr>
        <p:spPr>
          <a:xfrm flipV="1">
            <a:off x="3086425" y="3267302"/>
            <a:ext cx="794820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2" idx="3"/>
          </p:cNvCxnSpPr>
          <p:nvPr/>
        </p:nvCxnSpPr>
        <p:spPr>
          <a:xfrm>
            <a:off x="3086425" y="4535939"/>
            <a:ext cx="785558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3086425" y="5803584"/>
            <a:ext cx="78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40885" y="1677810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39" idx="3"/>
          </p:cNvCxnSpPr>
          <p:nvPr/>
        </p:nvCxnSpPr>
        <p:spPr>
          <a:xfrm flipV="1">
            <a:off x="3086424" y="1999657"/>
            <a:ext cx="794821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9" idx="0"/>
          </p:cNvCxnSpPr>
          <p:nvPr/>
        </p:nvCxnSpPr>
        <p:spPr>
          <a:xfrm>
            <a:off x="4795645" y="1999657"/>
            <a:ext cx="1081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0"/>
          </p:cNvCxnSpPr>
          <p:nvPr/>
        </p:nvCxnSpPr>
        <p:spPr>
          <a:xfrm>
            <a:off x="4795645" y="3267302"/>
            <a:ext cx="1081614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0"/>
          </p:cNvCxnSpPr>
          <p:nvPr/>
        </p:nvCxnSpPr>
        <p:spPr>
          <a:xfrm flipV="1">
            <a:off x="4786383" y="4535939"/>
            <a:ext cx="109132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" idx="0"/>
          </p:cNvCxnSpPr>
          <p:nvPr/>
        </p:nvCxnSpPr>
        <p:spPr>
          <a:xfrm>
            <a:off x="4786383" y="5803584"/>
            <a:ext cx="109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43" idx="0"/>
          </p:cNvCxnSpPr>
          <p:nvPr/>
        </p:nvCxnSpPr>
        <p:spPr>
          <a:xfrm>
            <a:off x="6405030" y="955772"/>
            <a:ext cx="1" cy="60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6645" y="1180452"/>
            <a:ext cx="8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45339" y="44326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97885" y="60526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82261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942830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CC1310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504462" y="1568699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12771" y="318193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04459" y="480347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12769" y="642501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3567" y="2814139"/>
            <a:ext cx="7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16" idx="1"/>
          </p:cNvCxnSpPr>
          <p:nvPr/>
        </p:nvCxnSpPr>
        <p:spPr>
          <a:xfrm>
            <a:off x="8988369" y="3992702"/>
            <a:ext cx="107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975319" y="3062967"/>
            <a:ext cx="103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I/Q 1-4,</a:t>
            </a:r>
          </a:p>
          <a:p>
            <a:pPr algn="ctr"/>
            <a:r>
              <a:rPr lang="en-US" dirty="0" smtClean="0"/>
              <a:t>RSSI 1-4,</a:t>
            </a:r>
            <a:br>
              <a:rPr lang="en-US" dirty="0" smtClean="0"/>
            </a:b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6" idx="2"/>
            <a:endCxn id="71" idx="0"/>
          </p:cNvCxnSpPr>
          <p:nvPr/>
        </p:nvCxnSpPr>
        <p:spPr>
          <a:xfrm flipH="1">
            <a:off x="10589438" y="4949366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41787" y="5169760"/>
            <a:ext cx="1895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AOA,</a:t>
            </a:r>
          </a:p>
          <a:p>
            <a:pPr algn="ctr"/>
            <a:r>
              <a:rPr lang="en-US" dirty="0" smtClean="0"/>
              <a:t>RSSI,</a:t>
            </a:r>
          </a:p>
          <a:p>
            <a:pPr algn="ctr"/>
            <a:r>
              <a:rPr lang="en-US" dirty="0" smtClean="0"/>
              <a:t>ID,</a:t>
            </a:r>
          </a:p>
          <a:p>
            <a:pPr algn="ctr"/>
            <a:r>
              <a:rPr lang="en-US" dirty="0" smtClean="0"/>
              <a:t>Time</a:t>
            </a:r>
          </a:p>
        </p:txBody>
      </p:sp>
      <p:sp>
        <p:nvSpPr>
          <p:cNvPr id="39" name="Isosceles Triangle 38"/>
          <p:cNvSpPr/>
          <p:nvPr/>
        </p:nvSpPr>
        <p:spPr>
          <a:xfrm rot="5400000">
            <a:off x="3808093" y="1542457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808093" y="281010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98831" y="408223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798831" y="534638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65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5257685" y="2713478"/>
            <a:ext cx="1364385" cy="2363381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400934" y="1505221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400934" y="404051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34" y="2282646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334" y="4815250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2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638" y="2842815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638" y="411045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4638" y="537810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95099" y="136666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52" idx="3"/>
          </p:cNvCxnSpPr>
          <p:nvPr/>
        </p:nvCxnSpPr>
        <p:spPr>
          <a:xfrm flipV="1">
            <a:off x="2940177" y="3164663"/>
            <a:ext cx="571654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53" idx="3"/>
          </p:cNvCxnSpPr>
          <p:nvPr/>
        </p:nvCxnSpPr>
        <p:spPr>
          <a:xfrm>
            <a:off x="2940177" y="4433300"/>
            <a:ext cx="562392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2940177" y="5700945"/>
            <a:ext cx="56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4637" y="1575171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8" idx="3"/>
          </p:cNvCxnSpPr>
          <p:nvPr/>
        </p:nvCxnSpPr>
        <p:spPr>
          <a:xfrm flipV="1">
            <a:off x="2940176" y="1897018"/>
            <a:ext cx="571655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6" idx="2"/>
            <a:endCxn id="33" idx="0"/>
          </p:cNvCxnSpPr>
          <p:nvPr/>
        </p:nvCxnSpPr>
        <p:spPr>
          <a:xfrm flipH="1">
            <a:off x="5939878" y="2094585"/>
            <a:ext cx="1115" cy="61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>
            <a:off x="3438679" y="143981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38679" y="270746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3429417" y="397959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429417" y="5243745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26" name="Flowchart: Summing Junction 25"/>
          <p:cNvSpPr/>
          <p:nvPr/>
        </p:nvSpPr>
        <p:spPr>
          <a:xfrm>
            <a:off x="5463692" y="2927832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Summing Junction 59"/>
          <p:cNvSpPr/>
          <p:nvPr/>
        </p:nvSpPr>
        <p:spPr>
          <a:xfrm>
            <a:off x="5463692" y="3985106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4553" y="5136001"/>
            <a:ext cx="1430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Demodulator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&amp; 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IF Mixer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18223" y="144890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cxnSp>
        <p:nvCxnSpPr>
          <p:cNvPr id="95" name="Elbow Connector 94"/>
          <p:cNvCxnSpPr>
            <a:stCxn id="8" idx="0"/>
          </p:cNvCxnSpPr>
          <p:nvPr/>
        </p:nvCxnSpPr>
        <p:spPr>
          <a:xfrm>
            <a:off x="4426231" y="1897018"/>
            <a:ext cx="831454" cy="815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4" idx="0"/>
          </p:cNvCxnSpPr>
          <p:nvPr/>
        </p:nvCxnSpPr>
        <p:spPr>
          <a:xfrm flipV="1">
            <a:off x="4416969" y="5076860"/>
            <a:ext cx="840716" cy="624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2" idx="0"/>
          </p:cNvCxnSpPr>
          <p:nvPr/>
        </p:nvCxnSpPr>
        <p:spPr>
          <a:xfrm>
            <a:off x="4426231" y="3164663"/>
            <a:ext cx="831454" cy="323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3" idx="0"/>
          </p:cNvCxnSpPr>
          <p:nvPr/>
        </p:nvCxnSpPr>
        <p:spPr>
          <a:xfrm flipV="1">
            <a:off x="4416969" y="4229283"/>
            <a:ext cx="840716" cy="207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906661" y="1366666"/>
            <a:ext cx="1045539" cy="486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126" name="Elbow Connector 125"/>
          <p:cNvCxnSpPr>
            <a:stCxn id="26" idx="6"/>
          </p:cNvCxnSpPr>
          <p:nvPr/>
        </p:nvCxnSpPr>
        <p:spPr>
          <a:xfrm flipV="1">
            <a:off x="6416065" y="1967939"/>
            <a:ext cx="1490596" cy="1436080"/>
          </a:xfrm>
          <a:prstGeom prst="bentConnector3">
            <a:avLst>
              <a:gd name="adj1" fmla="val 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6" idx="6"/>
          </p:cNvCxnSpPr>
          <p:nvPr/>
        </p:nvCxnSpPr>
        <p:spPr>
          <a:xfrm flipV="1">
            <a:off x="6416065" y="2332331"/>
            <a:ext cx="1490596" cy="107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</p:cNvCxnSpPr>
          <p:nvPr/>
        </p:nvCxnSpPr>
        <p:spPr>
          <a:xfrm flipV="1">
            <a:off x="6416065" y="2692911"/>
            <a:ext cx="1490596" cy="711108"/>
          </a:xfrm>
          <a:prstGeom prst="bentConnector3">
            <a:avLst>
              <a:gd name="adj1" fmla="val 68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6" idx="6"/>
          </p:cNvCxnSpPr>
          <p:nvPr/>
        </p:nvCxnSpPr>
        <p:spPr>
          <a:xfrm flipV="1">
            <a:off x="6416065" y="3048465"/>
            <a:ext cx="1490596" cy="355554"/>
          </a:xfrm>
          <a:prstGeom prst="bentConnector3">
            <a:avLst>
              <a:gd name="adj1" fmla="val 8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40176" y="34028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3" name="Elbow Connector 152"/>
          <p:cNvCxnSpPr>
            <a:stCxn id="60" idx="6"/>
          </p:cNvCxnSpPr>
          <p:nvPr/>
        </p:nvCxnSpPr>
        <p:spPr>
          <a:xfrm>
            <a:off x="6416065" y="4461293"/>
            <a:ext cx="1481334" cy="1370340"/>
          </a:xfrm>
          <a:prstGeom prst="bentConnector3">
            <a:avLst>
              <a:gd name="adj1" fmla="val 30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0" idx="6"/>
          </p:cNvCxnSpPr>
          <p:nvPr/>
        </p:nvCxnSpPr>
        <p:spPr>
          <a:xfrm>
            <a:off x="6416065" y="4461293"/>
            <a:ext cx="1490596" cy="101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0" idx="6"/>
          </p:cNvCxnSpPr>
          <p:nvPr/>
        </p:nvCxnSpPr>
        <p:spPr>
          <a:xfrm>
            <a:off x="6416065" y="4461293"/>
            <a:ext cx="1490596" cy="668646"/>
          </a:xfrm>
          <a:prstGeom prst="bentConnector3">
            <a:avLst>
              <a:gd name="adj1" fmla="val 67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60" idx="6"/>
          </p:cNvCxnSpPr>
          <p:nvPr/>
        </p:nvCxnSpPr>
        <p:spPr>
          <a:xfrm>
            <a:off x="6416065" y="4461293"/>
            <a:ext cx="1490596" cy="350933"/>
          </a:xfrm>
          <a:prstGeom prst="bentConnector3">
            <a:avLst>
              <a:gd name="adj1" fmla="val 83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986653" y="40952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595713" y="1632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595713" y="2007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601057" y="236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04975" y="268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604975" y="443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04975" y="4808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610319" y="5167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7614237" y="548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8948412" y="1366666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948412" y="2061613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948412" y="275656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948412" y="345150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48412" y="414645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948412" y="4841401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48412" y="5536348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948412" y="623129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897399" y="306994"/>
            <a:ext cx="1051013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CC1310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399530" y="36064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</a:t>
            </a:r>
            <a:endParaRPr lang="en-US" dirty="0"/>
          </a:p>
        </p:txBody>
      </p:sp>
      <p:cxnSp>
        <p:nvCxnSpPr>
          <p:cNvPr id="191" name="Elbow Connector 190"/>
          <p:cNvCxnSpPr>
            <a:stCxn id="8" idx="1"/>
            <a:endCxn id="188" idx="1"/>
          </p:cNvCxnSpPr>
          <p:nvPr/>
        </p:nvCxnSpPr>
        <p:spPr>
          <a:xfrm rot="5400000" flipH="1" flipV="1">
            <a:off x="5432212" y="-833345"/>
            <a:ext cx="1002007" cy="3928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44550" y="2594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in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8957743" y="25641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out</a:t>
            </a:r>
            <a:endParaRPr lang="en-US" dirty="0"/>
          </a:p>
        </p:txBody>
      </p:sp>
      <p:cxnSp>
        <p:nvCxnSpPr>
          <p:cNvPr id="195" name="Elbow Connector 194"/>
          <p:cNvCxnSpPr>
            <a:stCxn id="188" idx="3"/>
            <a:endCxn id="16" idx="0"/>
          </p:cNvCxnSpPr>
          <p:nvPr/>
        </p:nvCxnSpPr>
        <p:spPr>
          <a:xfrm>
            <a:off x="8948412" y="629835"/>
            <a:ext cx="1969457" cy="736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08" idx="0"/>
          </p:cNvCxnSpPr>
          <p:nvPr/>
        </p:nvCxnSpPr>
        <p:spPr>
          <a:xfrm>
            <a:off x="8422906" y="952676"/>
            <a:ext cx="6525" cy="413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423819" y="975005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1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Aims and </a:t>
            </a:r>
            <a:r>
              <a:rPr lang="en-US" b="1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Develop new skillsets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Learn to communicate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Work on a real-world problem</a:t>
            </a:r>
          </a:p>
          <a:p>
            <a:pPr lvl="0"/>
            <a:endParaRPr lang="en-US" i="1" dirty="0"/>
          </a:p>
          <a:p>
            <a:pPr lvl="0"/>
            <a:r>
              <a:rPr lang="en-US" i="1" dirty="0"/>
              <a:t>Publish your work</a:t>
            </a:r>
          </a:p>
        </p:txBody>
      </p:sp>
    </p:spTree>
    <p:extLst>
      <p:ext uri="{BB962C8B-B14F-4D97-AF65-F5344CB8AC3E}">
        <p14:creationId xmlns:p14="http://schemas.microsoft.com/office/powerpoint/2010/main" val="30116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1363287" y="2637923"/>
            <a:ext cx="10557164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 flipH="1">
            <a:off x="1360378" y="2644809"/>
            <a:ext cx="5525294" cy="63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flipH="1">
            <a:off x="5019432" y="2638012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H="1">
            <a:off x="2262329" y="2634997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3287" y="1197054"/>
            <a:ext cx="10557164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flipH="1">
            <a:off x="1363287" y="1197054"/>
            <a:ext cx="435033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9996" y="91310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+ X s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040" y="2836468"/>
            <a:ext cx="821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Ground </a:t>
            </a:r>
            <a:br>
              <a:rPr lang="en-US" sz="1400" dirty="0" smtClean="0"/>
            </a:br>
            <a:r>
              <a:rPr lang="en-US" sz="1400" dirty="0" smtClean="0"/>
              <a:t>node</a:t>
            </a:r>
          </a:p>
          <a:p>
            <a:pPr algn="ctr"/>
            <a:r>
              <a:rPr lang="en-US" sz="1400" dirty="0" smtClean="0"/>
              <a:t>(acquire </a:t>
            </a:r>
            <a:br>
              <a:rPr lang="en-US" sz="1400" dirty="0" smtClean="0"/>
            </a:br>
            <a:r>
              <a:rPr lang="en-US" sz="1400" dirty="0" smtClean="0"/>
              <a:t>or sleep</a:t>
            </a:r>
            <a:br>
              <a:rPr lang="en-US" sz="1400" dirty="0" smtClean="0"/>
            </a:br>
            <a:r>
              <a:rPr lang="en-US" sz="1400" dirty="0" smtClean="0"/>
              <a:t>mode)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640415" y="92005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min – (5 + X s)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19049" y="1379725"/>
            <a:ext cx="32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40" y="1395650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Rx from mobile nodes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60379" y="1845447"/>
            <a:ext cx="0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98320" y="1845447"/>
            <a:ext cx="10122131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360379" y="2637923"/>
            <a:ext cx="5525295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8898" y="234430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178" y="2822389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countdown signal (5 s)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3112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425" y="3665934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040284" y="3286316"/>
            <a:ext cx="5541" cy="4060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4081596" y="3692409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6885674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577738" y="370077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0.0000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213255" y="2333263"/>
            <a:ext cx="5597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X (?) 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81124" y="282107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commands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1360378" y="4252964"/>
            <a:ext cx="10560073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360380" y="3283854"/>
            <a:ext cx="5525294" cy="96950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920451" y="3304482"/>
            <a:ext cx="0" cy="948881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 flipH="1">
            <a:off x="1363285" y="4253274"/>
            <a:ext cx="739989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09477" y="4346930"/>
            <a:ext cx="84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Checksum (opt.)</a:t>
            </a:r>
            <a:endParaRPr lang="en-US" sz="1200" dirty="0"/>
          </a:p>
        </p:txBody>
      </p:sp>
      <p:sp>
        <p:nvSpPr>
          <p:cNvPr id="265" name="Rectangle 264"/>
          <p:cNvSpPr/>
          <p:nvPr/>
        </p:nvSpPr>
        <p:spPr>
          <a:xfrm flipH="1">
            <a:off x="2103275" y="4253274"/>
            <a:ext cx="623888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103274" y="434632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Global </a:t>
            </a:r>
            <a:br>
              <a:rPr lang="en-US" sz="1200" dirty="0" smtClean="0"/>
            </a:br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267" name="Rectangle 266"/>
          <p:cNvSpPr/>
          <p:nvPr/>
        </p:nvSpPr>
        <p:spPr>
          <a:xfrm flipH="1">
            <a:off x="2727163" y="4253318"/>
            <a:ext cx="1130744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2882913" y="4340588"/>
            <a:ext cx="8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Sleep </a:t>
            </a:r>
            <a:br>
              <a:rPr lang="en-US" sz="1200" dirty="0" smtClean="0"/>
            </a:br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269" name="Rectangle 268"/>
          <p:cNvSpPr/>
          <p:nvPr/>
        </p:nvSpPr>
        <p:spPr>
          <a:xfrm flipH="1">
            <a:off x="3857155" y="4253517"/>
            <a:ext cx="1287346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3906578" y="4270156"/>
            <a:ext cx="953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Sleep length</a:t>
            </a:r>
            <a:endParaRPr lang="en-US" sz="1200" dirty="0"/>
          </a:p>
        </p:txBody>
      </p:sp>
      <p:sp>
        <p:nvSpPr>
          <p:cNvPr id="271" name="Rectangle 270"/>
          <p:cNvSpPr/>
          <p:nvPr/>
        </p:nvSpPr>
        <p:spPr>
          <a:xfrm flipH="1">
            <a:off x="3857156" y="4580432"/>
            <a:ext cx="1039091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3799034" y="4405229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605448" y="42701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3799034" y="4730758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3592780" y="459568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904717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032019" y="4588687"/>
            <a:ext cx="70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Default?</a:t>
            </a:r>
            <a:endParaRPr lang="en-US" sz="1200" dirty="0"/>
          </a:p>
        </p:txBody>
      </p:sp>
      <p:cxnSp>
        <p:nvCxnSpPr>
          <p:cNvPr id="281" name="Straight Arrow Connector 280"/>
          <p:cNvCxnSpPr>
            <a:endCxn id="292" idx="1"/>
          </p:cNvCxnSpPr>
          <p:nvPr/>
        </p:nvCxnSpPr>
        <p:spPr>
          <a:xfrm flipV="1">
            <a:off x="5077840" y="4408656"/>
            <a:ext cx="165746" cy="2673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874199" y="4534369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83" name="Straight Arrow Connector 282"/>
          <p:cNvCxnSpPr>
            <a:endCxn id="295" idx="1"/>
          </p:cNvCxnSpPr>
          <p:nvPr/>
        </p:nvCxnSpPr>
        <p:spPr>
          <a:xfrm flipV="1">
            <a:off x="5070407" y="4740999"/>
            <a:ext cx="164580" cy="636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864153" y="466611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87" name="Rectangle 286"/>
          <p:cNvSpPr/>
          <p:nvPr/>
        </p:nvSpPr>
        <p:spPr>
          <a:xfrm flipH="1">
            <a:off x="5144501" y="4255111"/>
            <a:ext cx="2044965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flipH="1">
            <a:off x="5144502" y="4582026"/>
            <a:ext cx="2044964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4800164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5243586" y="4270156"/>
            <a:ext cx="105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for tags</a:t>
            </a:r>
            <a:endParaRPr lang="en-US" sz="1200" dirty="0"/>
          </a:p>
        </p:txBody>
      </p:sp>
      <p:sp>
        <p:nvSpPr>
          <p:cNvPr id="294" name="Left Brace 293"/>
          <p:cNvSpPr/>
          <p:nvPr/>
        </p:nvSpPr>
        <p:spPr>
          <a:xfrm>
            <a:off x="922351" y="1197051"/>
            <a:ext cx="214686" cy="37038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5234987" y="4602499"/>
            <a:ext cx="196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Special commands for Y tags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6383283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6278730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Left Brace 303"/>
          <p:cNvSpPr/>
          <p:nvPr/>
        </p:nvSpPr>
        <p:spPr>
          <a:xfrm rot="5400000">
            <a:off x="7767841" y="3481911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flipH="1">
            <a:off x="7194348" y="4256904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740558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62351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784144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05937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8277303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596826" y="374439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IDs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727162" y="4927726"/>
            <a:ext cx="11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*Keeps all mobile nodes from </a:t>
            </a:r>
            <a:r>
              <a:rPr lang="en-US" sz="1000" dirty="0" err="1" smtClean="0"/>
              <a:t>TXing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when system isn’t monitoring</a:t>
            </a:r>
            <a:endParaRPr lang="en-US" sz="1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873468" y="4927726"/>
            <a:ext cx="1271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*Default mode just has any tag within range of sync signal transmit at its scheduled time</a:t>
            </a:r>
            <a:endParaRPr lang="en-US" sz="1000" dirty="0"/>
          </a:p>
        </p:txBody>
      </p:sp>
      <p:sp>
        <p:nvSpPr>
          <p:cNvPr id="319" name="Left Brace 318"/>
          <p:cNvSpPr/>
          <p:nvPr/>
        </p:nvSpPr>
        <p:spPr>
          <a:xfrm rot="5400000">
            <a:off x="9078477" y="3486264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flipH="1">
            <a:off x="8504984" y="4261257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871622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93415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915208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937001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9587939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660441" y="3748744"/>
            <a:ext cx="98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commands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160814" y="4930494"/>
            <a:ext cx="46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*Special commands allow a subset of tags to be told to go to sleep, switch to different mode (e.g. to upload sensor data on different channel), etc.</a:t>
            </a:r>
            <a:endParaRPr lang="en-US" sz="10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03551" y="4909581"/>
            <a:ext cx="620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*All mobile nodes sync’d here</a:t>
            </a:r>
            <a:endParaRPr lang="en-US" sz="1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053520" y="44405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38" name="Straight Arrow Connector 337"/>
          <p:cNvCxnSpPr/>
          <p:nvPr/>
        </p:nvCxnSpPr>
        <p:spPr>
          <a:xfrm>
            <a:off x="9948967" y="4582336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358403" y="4899294"/>
            <a:ext cx="739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*Give mobile nodes way to check that they have a good link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8287" y="3974123"/>
            <a:ext cx="73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*Will need a data upload mode too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593317" y="254117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Mobile-to-Ground Node 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7990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Progress so far...</a:t>
            </a:r>
          </a:p>
          <a:p>
            <a:pPr algn="ctr"/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architecture (</a:t>
            </a:r>
            <a:r>
              <a:rPr lang="en-US" sz="2400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Russell, Mei</a:t>
            </a:r>
            <a:r>
              <a:rPr lang="en-US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Datalogging</a:t>
            </a:r>
            <a:r>
              <a:rPr lang="en-US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lang="en-US" sz="2400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Peidong</a:t>
            </a:r>
            <a:r>
              <a:rPr lang="en-US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Wireless communication protocol (</a:t>
            </a:r>
            <a:r>
              <a:rPr lang="en-US" sz="2400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Nathan</a:t>
            </a:r>
            <a:r>
              <a:rPr lang="en-US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sz="24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5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547182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547182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6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06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0886" y="294545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886" y="4213098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0886" y="548074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8055" y="170192"/>
            <a:ext cx="1173950" cy="785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</a:t>
            </a:r>
          </a:p>
          <a:p>
            <a:pPr algn="ctr"/>
            <a:r>
              <a:rPr lang="en-US" sz="1200" dirty="0" smtClean="0"/>
              <a:t>Oscillator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066669" y="3036039"/>
            <a:ext cx="1045539" cy="191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40" idx="3"/>
          </p:cNvCxnSpPr>
          <p:nvPr/>
        </p:nvCxnSpPr>
        <p:spPr>
          <a:xfrm flipV="1">
            <a:off x="3086425" y="3267302"/>
            <a:ext cx="794820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2" idx="3"/>
          </p:cNvCxnSpPr>
          <p:nvPr/>
        </p:nvCxnSpPr>
        <p:spPr>
          <a:xfrm>
            <a:off x="3086425" y="4535939"/>
            <a:ext cx="785558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3086425" y="5803584"/>
            <a:ext cx="78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40885" y="1677810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39" idx="3"/>
          </p:cNvCxnSpPr>
          <p:nvPr/>
        </p:nvCxnSpPr>
        <p:spPr>
          <a:xfrm flipV="1">
            <a:off x="3086424" y="1999657"/>
            <a:ext cx="794821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9" idx="0"/>
          </p:cNvCxnSpPr>
          <p:nvPr/>
        </p:nvCxnSpPr>
        <p:spPr>
          <a:xfrm>
            <a:off x="4795645" y="1999657"/>
            <a:ext cx="1081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0"/>
          </p:cNvCxnSpPr>
          <p:nvPr/>
        </p:nvCxnSpPr>
        <p:spPr>
          <a:xfrm>
            <a:off x="4795645" y="3267302"/>
            <a:ext cx="1081614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0"/>
          </p:cNvCxnSpPr>
          <p:nvPr/>
        </p:nvCxnSpPr>
        <p:spPr>
          <a:xfrm flipV="1">
            <a:off x="4786383" y="4535939"/>
            <a:ext cx="109132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" idx="0"/>
          </p:cNvCxnSpPr>
          <p:nvPr/>
        </p:nvCxnSpPr>
        <p:spPr>
          <a:xfrm>
            <a:off x="4786383" y="5803584"/>
            <a:ext cx="109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43" idx="0"/>
          </p:cNvCxnSpPr>
          <p:nvPr/>
        </p:nvCxnSpPr>
        <p:spPr>
          <a:xfrm>
            <a:off x="6405030" y="955772"/>
            <a:ext cx="1" cy="60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6645" y="1180452"/>
            <a:ext cx="8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45339" y="44326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97885" y="60526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82261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942830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CC1310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504462" y="1568699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12771" y="318193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04459" y="480347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12769" y="642501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3567" y="2814139"/>
            <a:ext cx="7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16" idx="1"/>
          </p:cNvCxnSpPr>
          <p:nvPr/>
        </p:nvCxnSpPr>
        <p:spPr>
          <a:xfrm>
            <a:off x="8988369" y="3992702"/>
            <a:ext cx="107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975319" y="3062967"/>
            <a:ext cx="103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I/Q 1-4,</a:t>
            </a:r>
          </a:p>
          <a:p>
            <a:pPr algn="ctr"/>
            <a:r>
              <a:rPr lang="en-US" dirty="0" smtClean="0"/>
              <a:t>RSSI 1-4,</a:t>
            </a:r>
            <a:br>
              <a:rPr lang="en-US" dirty="0" smtClean="0"/>
            </a:b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6" idx="2"/>
            <a:endCxn id="71" idx="0"/>
          </p:cNvCxnSpPr>
          <p:nvPr/>
        </p:nvCxnSpPr>
        <p:spPr>
          <a:xfrm flipH="1">
            <a:off x="10589438" y="4949366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41787" y="5169760"/>
            <a:ext cx="1895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AOA,</a:t>
            </a:r>
          </a:p>
          <a:p>
            <a:pPr algn="ctr"/>
            <a:r>
              <a:rPr lang="en-US" dirty="0" smtClean="0"/>
              <a:t>RSSI,</a:t>
            </a:r>
          </a:p>
          <a:p>
            <a:pPr algn="ctr"/>
            <a:r>
              <a:rPr lang="en-US" dirty="0" smtClean="0"/>
              <a:t>ID,</a:t>
            </a:r>
          </a:p>
          <a:p>
            <a:pPr algn="ctr"/>
            <a:r>
              <a:rPr lang="en-US" dirty="0" smtClean="0"/>
              <a:t>Time</a:t>
            </a:r>
          </a:p>
        </p:txBody>
      </p:sp>
      <p:sp>
        <p:nvSpPr>
          <p:cNvPr id="39" name="Isosceles Triangle 38"/>
          <p:cNvSpPr/>
          <p:nvPr/>
        </p:nvSpPr>
        <p:spPr>
          <a:xfrm rot="5400000">
            <a:off x="3808093" y="1542457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808093" y="281010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98831" y="408223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798831" y="534638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 rot="5400000">
            <a:off x="9422514" y="3453838"/>
            <a:ext cx="219538" cy="1091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1363287" y="2637923"/>
            <a:ext cx="10557164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 flipH="1">
            <a:off x="1360378" y="2644809"/>
            <a:ext cx="5525294" cy="63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flipH="1">
            <a:off x="5019432" y="2638012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H="1">
            <a:off x="2262329" y="2634997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3287" y="1197054"/>
            <a:ext cx="10557164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flipH="1">
            <a:off x="1363287" y="1197054"/>
            <a:ext cx="435033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9996" y="91310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+ X s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040" y="2836468"/>
            <a:ext cx="821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Ground </a:t>
            </a:r>
            <a:br>
              <a:rPr lang="en-US" sz="1400" dirty="0" smtClean="0"/>
            </a:br>
            <a:r>
              <a:rPr lang="en-US" sz="1400" dirty="0" smtClean="0"/>
              <a:t>node</a:t>
            </a:r>
          </a:p>
          <a:p>
            <a:pPr algn="ctr"/>
            <a:r>
              <a:rPr lang="en-US" sz="1400" dirty="0" smtClean="0"/>
              <a:t>(acquire </a:t>
            </a:r>
            <a:br>
              <a:rPr lang="en-US" sz="1400" dirty="0" smtClean="0"/>
            </a:br>
            <a:r>
              <a:rPr lang="en-US" sz="1400" dirty="0" smtClean="0"/>
              <a:t>or sleep</a:t>
            </a:r>
            <a:br>
              <a:rPr lang="en-US" sz="1400" dirty="0" smtClean="0"/>
            </a:br>
            <a:r>
              <a:rPr lang="en-US" sz="1400" dirty="0" smtClean="0"/>
              <a:t>mode)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640415" y="92005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min – (5 + X s)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19049" y="1379725"/>
            <a:ext cx="32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40" y="1395650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Rx from mobile nodes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60379" y="1845447"/>
            <a:ext cx="0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98320" y="1845447"/>
            <a:ext cx="10122131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360379" y="2637923"/>
            <a:ext cx="5525295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8898" y="234430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178" y="2822389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countdown signal (5 s)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3112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425" y="3665934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040284" y="3286316"/>
            <a:ext cx="5541" cy="4060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4081596" y="3692409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6885674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577738" y="370077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0.0000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213255" y="2333263"/>
            <a:ext cx="559769" cy="276999"/>
          </a:xfrm>
          <a:prstGeom prst="rect">
            <a:avLst/>
          </a:prstGeom>
          <a:solidFill>
            <a:srgbClr val="D7D7D7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X (?) 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81124" y="282107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commands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1360378" y="4252964"/>
            <a:ext cx="10560073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360380" y="3283854"/>
            <a:ext cx="5525294" cy="96950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920451" y="3304482"/>
            <a:ext cx="0" cy="948881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 flipH="1">
            <a:off x="1363285" y="4253274"/>
            <a:ext cx="739989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09477" y="4346930"/>
            <a:ext cx="84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Checksum (opt.)</a:t>
            </a:r>
            <a:endParaRPr lang="en-US" sz="1200" dirty="0"/>
          </a:p>
        </p:txBody>
      </p:sp>
      <p:sp>
        <p:nvSpPr>
          <p:cNvPr id="265" name="Rectangle 264"/>
          <p:cNvSpPr/>
          <p:nvPr/>
        </p:nvSpPr>
        <p:spPr>
          <a:xfrm flipH="1">
            <a:off x="2103275" y="4253274"/>
            <a:ext cx="623888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103274" y="434632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Global </a:t>
            </a:r>
            <a:br>
              <a:rPr lang="en-US" sz="1200" dirty="0" smtClean="0"/>
            </a:br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267" name="Rectangle 266"/>
          <p:cNvSpPr/>
          <p:nvPr/>
        </p:nvSpPr>
        <p:spPr>
          <a:xfrm flipH="1">
            <a:off x="2727163" y="4253318"/>
            <a:ext cx="1130744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2882913" y="4340588"/>
            <a:ext cx="8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Sleep </a:t>
            </a:r>
            <a:br>
              <a:rPr lang="en-US" sz="1200" dirty="0" smtClean="0"/>
            </a:br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269" name="Rectangle 268"/>
          <p:cNvSpPr/>
          <p:nvPr/>
        </p:nvSpPr>
        <p:spPr>
          <a:xfrm flipH="1">
            <a:off x="3857155" y="4253517"/>
            <a:ext cx="1287346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3906578" y="4270156"/>
            <a:ext cx="953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Sleep length</a:t>
            </a:r>
            <a:endParaRPr lang="en-US" sz="1200" dirty="0"/>
          </a:p>
        </p:txBody>
      </p:sp>
      <p:sp>
        <p:nvSpPr>
          <p:cNvPr id="271" name="Rectangle 270"/>
          <p:cNvSpPr/>
          <p:nvPr/>
        </p:nvSpPr>
        <p:spPr>
          <a:xfrm flipH="1">
            <a:off x="3857156" y="4580432"/>
            <a:ext cx="1039091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3799034" y="4405229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605448" y="42701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3799034" y="4730758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3592780" y="459568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904717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032019" y="4588687"/>
            <a:ext cx="70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Default?</a:t>
            </a:r>
            <a:endParaRPr lang="en-US" sz="1200" dirty="0"/>
          </a:p>
        </p:txBody>
      </p:sp>
      <p:cxnSp>
        <p:nvCxnSpPr>
          <p:cNvPr id="281" name="Straight Arrow Connector 280"/>
          <p:cNvCxnSpPr>
            <a:endCxn id="292" idx="1"/>
          </p:cNvCxnSpPr>
          <p:nvPr/>
        </p:nvCxnSpPr>
        <p:spPr>
          <a:xfrm flipV="1">
            <a:off x="5077840" y="4408656"/>
            <a:ext cx="165746" cy="2673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874199" y="4534369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83" name="Straight Arrow Connector 282"/>
          <p:cNvCxnSpPr>
            <a:endCxn id="295" idx="1"/>
          </p:cNvCxnSpPr>
          <p:nvPr/>
        </p:nvCxnSpPr>
        <p:spPr>
          <a:xfrm flipV="1">
            <a:off x="5070407" y="4740999"/>
            <a:ext cx="164580" cy="636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864153" y="466611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87" name="Rectangle 286"/>
          <p:cNvSpPr/>
          <p:nvPr/>
        </p:nvSpPr>
        <p:spPr>
          <a:xfrm flipH="1">
            <a:off x="5144501" y="4255111"/>
            <a:ext cx="2044965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flipH="1">
            <a:off x="5144502" y="4582026"/>
            <a:ext cx="2044964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4800164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5243586" y="4270156"/>
            <a:ext cx="105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for tags</a:t>
            </a:r>
            <a:endParaRPr lang="en-US" sz="1200" dirty="0"/>
          </a:p>
        </p:txBody>
      </p:sp>
      <p:sp>
        <p:nvSpPr>
          <p:cNvPr id="294" name="Left Brace 293"/>
          <p:cNvSpPr/>
          <p:nvPr/>
        </p:nvSpPr>
        <p:spPr>
          <a:xfrm>
            <a:off x="922351" y="1197051"/>
            <a:ext cx="214686" cy="37038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5234987" y="4602499"/>
            <a:ext cx="196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Special commands for Y tags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6383283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6278730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Left Brace 303"/>
          <p:cNvSpPr/>
          <p:nvPr/>
        </p:nvSpPr>
        <p:spPr>
          <a:xfrm rot="5400000">
            <a:off x="7767841" y="3481911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flipH="1">
            <a:off x="7194348" y="4256904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740558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62351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784144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05937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8277303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596826" y="374439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IDs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727162" y="4927726"/>
            <a:ext cx="11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*Keeps all mobile nodes from </a:t>
            </a:r>
            <a:r>
              <a:rPr lang="en-US" sz="1000" dirty="0" err="1" smtClean="0"/>
              <a:t>TXing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when system isn’t monitoring</a:t>
            </a:r>
            <a:endParaRPr lang="en-US" sz="1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873468" y="4927726"/>
            <a:ext cx="1271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*Default mode just has any tag within range of sync signal transmit at its scheduled time</a:t>
            </a:r>
            <a:endParaRPr lang="en-US" sz="1000" dirty="0"/>
          </a:p>
        </p:txBody>
      </p:sp>
      <p:sp>
        <p:nvSpPr>
          <p:cNvPr id="319" name="Left Brace 318"/>
          <p:cNvSpPr/>
          <p:nvPr/>
        </p:nvSpPr>
        <p:spPr>
          <a:xfrm rot="5400000">
            <a:off x="9078477" y="3486264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flipH="1">
            <a:off x="8504984" y="4261257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871622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93415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915208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937001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9587939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660441" y="3748744"/>
            <a:ext cx="98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commands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160814" y="4930494"/>
            <a:ext cx="46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*Special commands allow a subset of tags to be told to go to sleep, switch to different mode (e.g. to upload sensor data on different channel), etc.</a:t>
            </a:r>
            <a:endParaRPr lang="en-US" sz="10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03551" y="4909581"/>
            <a:ext cx="620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*All mobile nodes sync’d here</a:t>
            </a:r>
            <a:endParaRPr lang="en-US" sz="1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053520" y="44405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38" name="Straight Arrow Connector 337"/>
          <p:cNvCxnSpPr/>
          <p:nvPr/>
        </p:nvCxnSpPr>
        <p:spPr>
          <a:xfrm>
            <a:off x="9948967" y="4582336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358403" y="4899294"/>
            <a:ext cx="739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*Give mobile nodes way to check that they have a good link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8287" y="3974123"/>
            <a:ext cx="73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*Will need a data upload mode too</a:t>
            </a:r>
            <a:endParaRPr lang="en-US" sz="1000" dirty="0"/>
          </a:p>
        </p:txBody>
      </p:sp>
      <p:sp>
        <p:nvSpPr>
          <p:cNvPr id="2" name="Oval 1"/>
          <p:cNvSpPr/>
          <p:nvPr/>
        </p:nvSpPr>
        <p:spPr>
          <a:xfrm>
            <a:off x="2209949" y="2502460"/>
            <a:ext cx="148362" cy="947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593317" y="254117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Mobile-to-Ground Node 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24610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This </a:t>
            </a:r>
            <a:r>
              <a:rPr lang="en-US" sz="3200" b="1" dirty="0"/>
              <a:t>is a </a:t>
            </a:r>
            <a:r>
              <a:rPr lang="en-US" sz="3200" b="1" dirty="0">
                <a:solidFill>
                  <a:srgbClr val="FF0000"/>
                </a:solidFill>
              </a:rPr>
              <a:t>design</a:t>
            </a:r>
            <a:r>
              <a:rPr lang="en-US" sz="3200" b="1" dirty="0"/>
              <a:t> </a:t>
            </a:r>
            <a:r>
              <a:rPr lang="en-US" sz="3200" b="1" dirty="0" smtClean="0"/>
              <a:t>project!!</a:t>
            </a:r>
            <a:endParaRPr lang="en-US" sz="3200" b="1" dirty="0"/>
          </a:p>
          <a:p>
            <a:pPr lvl="0"/>
            <a:r>
              <a:rPr lang="en-US" i="1" dirty="0" smtClean="0"/>
              <a:t>Take </a:t>
            </a:r>
            <a:r>
              <a:rPr lang="en-US" i="1" dirty="0"/>
              <a:t>the </a:t>
            </a:r>
            <a:r>
              <a:rPr lang="en-US" i="1" dirty="0" smtClean="0"/>
              <a:t>initiative</a:t>
            </a:r>
          </a:p>
          <a:p>
            <a:pPr lvl="0"/>
            <a:r>
              <a:rPr lang="en-US" i="1" dirty="0" smtClean="0"/>
              <a:t>Communicate </a:t>
            </a:r>
            <a:r>
              <a:rPr lang="en-US" i="1" dirty="0"/>
              <a:t>well and </a:t>
            </a:r>
            <a:r>
              <a:rPr lang="en-US" i="1" dirty="0" smtClean="0"/>
              <a:t>often</a:t>
            </a:r>
            <a:endParaRPr lang="en-US" i="1" dirty="0"/>
          </a:p>
          <a:p>
            <a:pPr lvl="0"/>
            <a:r>
              <a:rPr lang="en-US" i="1" dirty="0"/>
              <a:t>Read datasheets </a:t>
            </a:r>
            <a:r>
              <a:rPr lang="en-US" i="1" dirty="0" smtClean="0"/>
              <a:t>closely</a:t>
            </a:r>
          </a:p>
          <a:p>
            <a:pPr lvl="0"/>
            <a:r>
              <a:rPr lang="en-US" i="1" dirty="0" smtClean="0"/>
              <a:t>Translate non-technical requests into efficient </a:t>
            </a:r>
            <a:r>
              <a:rPr lang="en-US" i="1" dirty="0"/>
              <a:t>technical </a:t>
            </a:r>
            <a:r>
              <a:rPr lang="en-US" i="1" dirty="0" smtClean="0"/>
              <a:t>solutions</a:t>
            </a:r>
            <a:endParaRPr lang="en-US" i="1" dirty="0"/>
          </a:p>
          <a:p>
            <a:pPr lvl="0"/>
            <a:r>
              <a:rPr lang="en-US" i="1" dirty="0"/>
              <a:t>Document your </a:t>
            </a:r>
            <a:r>
              <a:rPr lang="en-US" i="1" dirty="0" smtClean="0"/>
              <a:t>work</a:t>
            </a:r>
          </a:p>
          <a:p>
            <a:pPr lvl="0"/>
            <a:r>
              <a:rPr lang="en-US" i="1" dirty="0" smtClean="0"/>
              <a:t>Challenge </a:t>
            </a:r>
            <a:r>
              <a:rPr lang="en-US" i="1" dirty="0"/>
              <a:t>others’ assumptions and </a:t>
            </a:r>
            <a:r>
              <a:rPr lang="en-US" i="1" dirty="0" smtClean="0"/>
              <a:t>assertions</a:t>
            </a:r>
          </a:p>
          <a:p>
            <a:pPr lvl="0"/>
            <a:r>
              <a:rPr lang="en-US" i="1" dirty="0" smtClean="0"/>
              <a:t>Voice </a:t>
            </a:r>
            <a:r>
              <a:rPr lang="en-US" i="1" dirty="0"/>
              <a:t>your </a:t>
            </a:r>
            <a:r>
              <a:rPr lang="en-US" i="1" dirty="0" smtClean="0"/>
              <a:t>confusion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23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Adobe Gothic Std B" panose="020B0800000000000000" pitchFamily="34" charset="-128"/>
              </a:rPr>
              <a:t>Project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a typeface="Adobe Gothic Std B" panose="020B0800000000000000" pitchFamily="34" charset="-128"/>
              </a:rPr>
              <a:t>Weekly </a:t>
            </a:r>
            <a:r>
              <a:rPr lang="en-US" sz="3200" dirty="0" smtClean="0">
                <a:ea typeface="Adobe Gothic Std B" panose="020B0800000000000000" pitchFamily="34" charset="-128"/>
              </a:rPr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Adobe Gothic Std B" panose="020B0800000000000000" pitchFamily="34" charset="-128"/>
              </a:rPr>
              <a:t>Weekly discussions</a:t>
            </a:r>
            <a:endParaRPr lang="en-US" sz="3200" dirty="0"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Adobe Gothic Std B" panose="020B0800000000000000" pitchFamily="34" charset="-128"/>
              </a:rPr>
              <a:t>Project </a:t>
            </a:r>
            <a:r>
              <a:rPr lang="en-US" sz="3200" dirty="0">
                <a:ea typeface="Adobe Gothic Std B" panose="020B0800000000000000" pitchFamily="34" charset="-128"/>
              </a:rPr>
              <a:t>proposal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Adobe Gothic Std B" panose="020B0800000000000000" pitchFamily="34" charset="-128"/>
              </a:rPr>
              <a:t>Project </a:t>
            </a:r>
            <a:r>
              <a:rPr lang="en-US" sz="3200" dirty="0">
                <a:ea typeface="Adobe Gothic Std B" panose="020B0800000000000000" pitchFamily="34" charset="-128"/>
              </a:rPr>
              <a:t>report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47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/>
              <a:t>1. Project </a:t>
            </a:r>
            <a:r>
              <a:rPr lang="en-US" sz="3200" b="1" u="sng" dirty="0"/>
              <a:t>work</a:t>
            </a:r>
            <a:endParaRPr lang="en-US" sz="3200" u="sng" dirty="0"/>
          </a:p>
          <a:p>
            <a:pPr lvl="1"/>
            <a:r>
              <a:rPr lang="en-US" sz="2800" i="1" dirty="0" smtClean="0"/>
              <a:t>Phase I of the project: basic direction-finding</a:t>
            </a:r>
            <a:endParaRPr lang="en-US" sz="2800" i="1" dirty="0"/>
          </a:p>
          <a:p>
            <a:pPr lvl="1"/>
            <a:r>
              <a:rPr lang="en-US" sz="2800" i="1" dirty="0" smtClean="0"/>
              <a:t>Individual responsibilities, group outcomes</a:t>
            </a:r>
            <a:endParaRPr lang="en-US" sz="2800" i="1" dirty="0"/>
          </a:p>
          <a:p>
            <a:pPr lvl="1"/>
            <a:r>
              <a:rPr lang="en-US" sz="2800" i="1" dirty="0" smtClean="0"/>
              <a:t>Individual milestones for work</a:t>
            </a:r>
            <a:endParaRPr lang="en-US" sz="2800" i="1" dirty="0"/>
          </a:p>
          <a:p>
            <a:pPr lvl="1"/>
            <a:r>
              <a:rPr lang="en-US" sz="2800" i="1" dirty="0" smtClean="0"/>
              <a:t>DOCUMENTATION!</a:t>
            </a:r>
            <a:endParaRPr lang="en-US" sz="2800" dirty="0"/>
          </a:p>
          <a:p>
            <a:pPr lvl="2"/>
            <a:r>
              <a:rPr lang="en-US" sz="2800" i="1" dirty="0" smtClean="0">
                <a:solidFill>
                  <a:srgbClr val="FF0000"/>
                </a:solidFill>
              </a:rPr>
              <a:t>“Read </a:t>
            </a:r>
            <a:r>
              <a:rPr lang="en-US" sz="2800" i="1" dirty="0">
                <a:solidFill>
                  <a:srgbClr val="FF0000"/>
                </a:solidFill>
              </a:rPr>
              <a:t>Me” text files </a:t>
            </a:r>
            <a:r>
              <a:rPr lang="en-US" sz="2800" i="1" dirty="0" smtClean="0">
                <a:solidFill>
                  <a:srgbClr val="FF0000"/>
                </a:solidFill>
              </a:rPr>
              <a:t>for code </a:t>
            </a:r>
            <a:r>
              <a:rPr lang="en-US" sz="2800" i="1" dirty="0">
                <a:solidFill>
                  <a:srgbClr val="FF0000"/>
                </a:solidFill>
              </a:rPr>
              <a:t>or empirical test results</a:t>
            </a:r>
          </a:p>
          <a:p>
            <a:pPr lvl="2"/>
            <a:r>
              <a:rPr lang="en-US" sz="2800" i="1" dirty="0" smtClean="0">
                <a:solidFill>
                  <a:srgbClr val="FF0000"/>
                </a:solidFill>
              </a:rPr>
              <a:t>In-line comments</a:t>
            </a:r>
            <a:endParaRPr lang="en-US" sz="2800" i="1" dirty="0">
              <a:solidFill>
                <a:srgbClr val="FF0000"/>
              </a:solidFill>
            </a:endParaRPr>
          </a:p>
          <a:p>
            <a:pPr lvl="2"/>
            <a:r>
              <a:rPr lang="en-US" sz="2800" i="1" dirty="0" smtClean="0">
                <a:solidFill>
                  <a:srgbClr val="FF0000"/>
                </a:solidFill>
              </a:rPr>
              <a:t>Upload everything to GitHub </a:t>
            </a:r>
            <a:r>
              <a:rPr lang="en-US" sz="2800" i="1" dirty="0">
                <a:solidFill>
                  <a:srgbClr val="FF0000"/>
                </a:solidFill>
              </a:rPr>
              <a:t>repository: </a:t>
            </a:r>
            <a:r>
              <a:rPr lang="en-US" sz="2800" i="1" dirty="0" smtClean="0">
                <a:solidFill>
                  <a:srgbClr val="FF0000"/>
                </a:solidFill>
              </a:rPr>
              <a:t>AMRUPT</a:t>
            </a:r>
            <a:endParaRPr lang="en-US" sz="2800" i="1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2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/>
              <a:t>2. Weekly reports </a:t>
            </a:r>
            <a:endParaRPr lang="en-US" sz="3200" b="1" u="sng" dirty="0"/>
          </a:p>
          <a:p>
            <a:pPr lvl="1"/>
            <a:r>
              <a:rPr lang="en-US" sz="2800" b="1" i="1" dirty="0">
                <a:solidFill>
                  <a:srgbClr val="FF0000"/>
                </a:solidFill>
              </a:rPr>
              <a:t>Miss no more than </a:t>
            </a:r>
            <a:r>
              <a:rPr lang="en-US" sz="2800" b="1" i="1" dirty="0" smtClean="0">
                <a:solidFill>
                  <a:srgbClr val="FF0000"/>
                </a:solidFill>
              </a:rPr>
              <a:t>3!!</a:t>
            </a:r>
            <a:endParaRPr lang="en-US" sz="2800" b="1" i="1" dirty="0" smtClean="0"/>
          </a:p>
          <a:p>
            <a:pPr lvl="1"/>
            <a:r>
              <a:rPr lang="en-US" sz="2800" i="1" dirty="0" smtClean="0"/>
              <a:t>Format</a:t>
            </a:r>
          </a:p>
          <a:p>
            <a:pPr lvl="2"/>
            <a:r>
              <a:rPr lang="en-US" sz="2400" i="1" dirty="0" smtClean="0"/>
              <a:t>Goals</a:t>
            </a:r>
          </a:p>
          <a:p>
            <a:pPr lvl="2"/>
            <a:r>
              <a:rPr lang="en-US" sz="2400" i="1" dirty="0" smtClean="0"/>
              <a:t>Problems/challenges</a:t>
            </a:r>
          </a:p>
          <a:p>
            <a:pPr lvl="2"/>
            <a:r>
              <a:rPr lang="en-US" sz="2400" i="1" dirty="0" smtClean="0"/>
              <a:t>General approach to solve problem(s)</a:t>
            </a:r>
          </a:p>
          <a:p>
            <a:pPr lvl="2"/>
            <a:r>
              <a:rPr lang="en-US" sz="2400" i="1" dirty="0" smtClean="0"/>
              <a:t>Code-level attempts at solutions, empirical tests</a:t>
            </a:r>
          </a:p>
          <a:p>
            <a:pPr lvl="2"/>
            <a:r>
              <a:rPr lang="en-US" sz="2400" i="1" dirty="0" smtClean="0"/>
              <a:t>Planned course of action for the following week</a:t>
            </a:r>
          </a:p>
          <a:p>
            <a:pPr lvl="2"/>
            <a:r>
              <a:rPr lang="en-US" sz="2400" i="1" dirty="0" smtClean="0"/>
              <a:t>Resources/Forum posts</a:t>
            </a:r>
          </a:p>
          <a:p>
            <a:pPr lvl="1"/>
            <a:r>
              <a:rPr lang="en-US" sz="2800" i="1" dirty="0" smtClean="0"/>
              <a:t>Example/Template on Blackboard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959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Format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/>
              <a:t>3</a:t>
            </a:r>
            <a:r>
              <a:rPr lang="en-US" sz="3200" b="1" u="sng" dirty="0" smtClean="0"/>
              <a:t>. Weekly discussions</a:t>
            </a:r>
            <a:endParaRPr lang="en-US" sz="3200" b="1" u="sng" dirty="0"/>
          </a:p>
          <a:p>
            <a:pPr lvl="1"/>
            <a:r>
              <a:rPr lang="en-US" sz="2800" i="1" dirty="0" smtClean="0">
                <a:solidFill>
                  <a:srgbClr val="FF0000"/>
                </a:solidFill>
              </a:rPr>
              <a:t>Miss no more than 3!!</a:t>
            </a:r>
          </a:p>
          <a:p>
            <a:pPr lvl="1"/>
            <a:r>
              <a:rPr lang="en-US" sz="2800" i="1" dirty="0" smtClean="0"/>
              <a:t>Checkpoints </a:t>
            </a:r>
            <a:r>
              <a:rPr lang="en-US" sz="2800" i="1" dirty="0"/>
              <a:t>to </a:t>
            </a:r>
            <a:r>
              <a:rPr lang="en-US" sz="2800" i="1" dirty="0" smtClean="0"/>
              <a:t>evaluate progress and do “course corrections.”</a:t>
            </a:r>
            <a:endParaRPr lang="en-US" sz="2800" i="1" dirty="0"/>
          </a:p>
          <a:p>
            <a:pPr lvl="1"/>
            <a:r>
              <a:rPr lang="en-US" sz="2800" i="1" dirty="0" smtClean="0"/>
              <a:t>Discuss </a:t>
            </a:r>
            <a:r>
              <a:rPr lang="en-US" sz="2800" i="1" dirty="0"/>
              <a:t>relevant primary </a:t>
            </a:r>
            <a:r>
              <a:rPr lang="en-US" sz="2800" i="1" dirty="0" smtClean="0"/>
              <a:t>literature</a:t>
            </a:r>
            <a:endParaRPr lang="en-US" sz="2800" i="1" dirty="0"/>
          </a:p>
          <a:p>
            <a:pPr lvl="1"/>
            <a:r>
              <a:rPr lang="en-US" sz="2800" i="1" dirty="0" smtClean="0"/>
              <a:t>Come on </a:t>
            </a:r>
            <a:r>
              <a:rPr lang="en-US" sz="2800" i="1" dirty="0"/>
              <a:t>time and prepared to </a:t>
            </a:r>
            <a:r>
              <a:rPr lang="en-US" sz="2800" i="1" dirty="0" smtClean="0"/>
              <a:t>contribute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dirty="0" smtClean="0"/>
              <a:t>articipate </a:t>
            </a:r>
            <a:r>
              <a:rPr lang="en-US" sz="2800" i="1" dirty="0"/>
              <a:t>actively </a:t>
            </a:r>
            <a:r>
              <a:rPr lang="en-US" sz="2800" i="1" dirty="0" smtClean="0"/>
              <a:t>in discussions (</a:t>
            </a:r>
            <a:r>
              <a:rPr lang="en-US" sz="2800" b="1" i="1" dirty="0" smtClean="0"/>
              <a:t>No coding!</a:t>
            </a:r>
            <a:r>
              <a:rPr lang="en-US" sz="2800" i="1" dirty="0" smtClean="0"/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261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2182</Words>
  <Application>Microsoft Office PowerPoint</Application>
  <PresentationFormat>Widescreen</PresentationFormat>
  <Paragraphs>558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Adobe Gothic Std B</vt:lpstr>
      <vt:lpstr>Arial</vt:lpstr>
      <vt:lpstr>Calibri</vt:lpstr>
      <vt:lpstr>等线</vt:lpstr>
      <vt:lpstr>等线 Light</vt:lpstr>
      <vt:lpstr>Monaco</vt:lpstr>
      <vt:lpstr>Times</vt:lpstr>
      <vt:lpstr>Times New Roman</vt:lpstr>
      <vt:lpstr>Office 主题​​</vt:lpstr>
      <vt:lpstr>PowerPoint Presentation</vt:lpstr>
      <vt:lpstr>PowerPoint Presentation</vt:lpstr>
      <vt:lpstr>PowerPoint Presentation</vt:lpstr>
      <vt:lpstr>Aims and Outcomes</vt:lpstr>
      <vt:lpstr>Expectations</vt:lpstr>
      <vt:lpstr>Assignments</vt:lpstr>
      <vt:lpstr>Project Format and Requirements</vt:lpstr>
      <vt:lpstr>Project Format and Requirements</vt:lpstr>
      <vt:lpstr>Project Format and Requirements</vt:lpstr>
      <vt:lpstr>Project Format and Requirements</vt:lpstr>
      <vt:lpstr>PowerPoint Presentation</vt:lpstr>
      <vt:lpstr>Project Format and Requirements</vt:lpstr>
      <vt:lpstr>Project Format and Requirements</vt:lpstr>
      <vt:lpstr>PowerPoint Presentation</vt:lpstr>
      <vt:lpstr>Project Format and Requirements</vt:lpstr>
      <vt:lpstr>Grading</vt:lpstr>
      <vt:lpstr>Integrity</vt:lpstr>
      <vt:lpstr>Questions…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77</cp:revision>
  <dcterms:created xsi:type="dcterms:W3CDTF">2017-10-16T23:51:40Z</dcterms:created>
  <dcterms:modified xsi:type="dcterms:W3CDTF">2018-01-30T22:55:10Z</dcterms:modified>
</cp:coreProperties>
</file>