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7" r:id="rId4"/>
    <p:sldId id="260" r:id="rId5"/>
    <p:sldId id="261" r:id="rId6"/>
    <p:sldId id="263" r:id="rId7"/>
    <p:sldId id="259"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71" autoAdjust="0"/>
  </p:normalViewPr>
  <p:slideViewPr>
    <p:cSldViewPr snapToGrid="0">
      <p:cViewPr varScale="1">
        <p:scale>
          <a:sx n="48" d="100"/>
          <a:sy n="48" d="100"/>
        </p:scale>
        <p:origin x="48"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212FB-E07F-415E-BC7E-D92AE6593A68}" type="datetimeFigureOut">
              <a:rPr lang="en-US" smtClean="0"/>
              <a:t>3/12/2018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E4E65-0C36-4414-BCF0-BCC4FE8F93B8}" type="slidenum">
              <a:rPr lang="en-US" smtClean="0"/>
              <a:t>‹#›</a:t>
            </a:fld>
            <a:endParaRPr lang="en-US"/>
          </a:p>
        </p:txBody>
      </p:sp>
    </p:spTree>
    <p:extLst>
      <p:ext uri="{BB962C8B-B14F-4D97-AF65-F5344CB8AC3E}">
        <p14:creationId xmlns:p14="http://schemas.microsoft.com/office/powerpoint/2010/main" val="222402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tead.cc/airspy.html?acc=cfcd208495d565ef66e7dff9f98764da"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nuand.com/" TargetMode="External"/><Relationship Id="rId5" Type="http://schemas.openxmlformats.org/officeDocument/2006/relationships/hyperlink" Target="https://greatscottgadgets.com/hackrf/" TargetMode="External"/><Relationship Id="rId4" Type="http://schemas.openxmlformats.org/officeDocument/2006/relationships/hyperlink" Target="http://www.sdrplay.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reddit.com/r/RTLSDR/comments/1r5d6l/32_mss_on_usb_30_ports_without_lost_sampl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other software defined radios better than the RTL-SDR, but they all come at a higher price. Currently we think that the </a:t>
            </a:r>
            <a:r>
              <a:rPr lang="en-US" dirty="0" err="1">
                <a:hlinkClick r:id="rId3"/>
              </a:rPr>
              <a:t>Airspy</a:t>
            </a:r>
            <a:r>
              <a:rPr lang="en-US" dirty="0"/>
              <a:t> ($199) and </a:t>
            </a:r>
            <a:r>
              <a:rPr lang="en-US" dirty="0" err="1">
                <a:hlinkClick r:id="rId4"/>
              </a:rPr>
              <a:t>SDRPlay</a:t>
            </a:r>
            <a:r>
              <a:rPr lang="en-US" dirty="0"/>
              <a:t> ($149) SDR’s are the best low cost RX only SDR’s. Then there are the </a:t>
            </a:r>
            <a:r>
              <a:rPr lang="en-US" dirty="0" err="1">
                <a:hlinkClick r:id="rId5"/>
              </a:rPr>
              <a:t>HackRF</a:t>
            </a:r>
            <a:r>
              <a:rPr lang="en-US" dirty="0"/>
              <a:t> ($300USD) and </a:t>
            </a:r>
            <a:r>
              <a:rPr lang="en-US" dirty="0" err="1">
                <a:hlinkClick r:id="rId6"/>
              </a:rPr>
              <a:t>BladeRF</a:t>
            </a:r>
            <a:r>
              <a:rPr lang="en-US" dirty="0"/>
              <a:t> SDRs ($420 and $650), which can both transmit and receive.</a:t>
            </a:r>
          </a:p>
        </p:txBody>
      </p:sp>
      <p:sp>
        <p:nvSpPr>
          <p:cNvPr id="4" name="Slide Number Placeholder 3"/>
          <p:cNvSpPr>
            <a:spLocks noGrp="1"/>
          </p:cNvSpPr>
          <p:nvPr>
            <p:ph type="sldNum" sz="quarter" idx="10"/>
          </p:nvPr>
        </p:nvSpPr>
        <p:spPr/>
        <p:txBody>
          <a:bodyPr/>
          <a:lstStyle/>
          <a:p>
            <a:fld id="{51AE4E65-0C36-4414-BCF0-BCC4FE8F93B8}" type="slidenum">
              <a:rPr lang="en-US" smtClean="0"/>
              <a:t>2</a:t>
            </a:fld>
            <a:endParaRPr lang="en-US"/>
          </a:p>
        </p:txBody>
      </p:sp>
    </p:spTree>
    <p:extLst>
      <p:ext uri="{BB962C8B-B14F-4D97-AF65-F5344CB8AC3E}">
        <p14:creationId xmlns:p14="http://schemas.microsoft.com/office/powerpoint/2010/main" val="1401585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highest safe sample rate is 2.56 MS/s but </a:t>
            </a:r>
            <a:r>
              <a:rPr lang="en-US" dirty="0">
                <a:hlinkClick r:id="rId3"/>
              </a:rPr>
              <a:t>in some situations</a:t>
            </a:r>
            <a:r>
              <a:rPr lang="en-US" dirty="0"/>
              <a:t> up to 3.2 MS/s works without USB dropping samples (RTL2832U drops them internally). </a:t>
            </a:r>
          </a:p>
        </p:txBody>
      </p:sp>
      <p:sp>
        <p:nvSpPr>
          <p:cNvPr id="4" name="Slide Number Placeholder 3"/>
          <p:cNvSpPr>
            <a:spLocks noGrp="1"/>
          </p:cNvSpPr>
          <p:nvPr>
            <p:ph type="sldNum" sz="quarter" idx="10"/>
          </p:nvPr>
        </p:nvSpPr>
        <p:spPr/>
        <p:txBody>
          <a:bodyPr/>
          <a:lstStyle/>
          <a:p>
            <a:fld id="{51AE4E65-0C36-4414-BCF0-BCC4FE8F93B8}" type="slidenum">
              <a:rPr lang="en-US" smtClean="0"/>
              <a:t>3</a:t>
            </a:fld>
            <a:endParaRPr lang="en-US"/>
          </a:p>
        </p:txBody>
      </p:sp>
    </p:spTree>
    <p:extLst>
      <p:ext uri="{BB962C8B-B14F-4D97-AF65-F5344CB8AC3E}">
        <p14:creationId xmlns:p14="http://schemas.microsoft.com/office/powerpoint/2010/main" val="209027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79E0-BFC9-43FD-AFA4-306394E13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054C75-5DB7-46BE-9F8D-6CB31D79EF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F2C2CC-EA30-41B3-A14C-B54A248B0F50}"/>
              </a:ext>
            </a:extLst>
          </p:cNvPr>
          <p:cNvSpPr>
            <a:spLocks noGrp="1"/>
          </p:cNvSpPr>
          <p:nvPr>
            <p:ph type="dt" sz="half" idx="10"/>
          </p:nvPr>
        </p:nvSpPr>
        <p:spPr/>
        <p:txBody>
          <a:bodyPr/>
          <a:lstStyle/>
          <a:p>
            <a:fld id="{03976ACC-90FF-4EC9-916D-BDA4D2D68651}" type="datetimeFigureOut">
              <a:rPr lang="en-US" smtClean="0"/>
              <a:t>3/12/2018</a:t>
            </a:fld>
            <a:endParaRPr lang="en-US"/>
          </a:p>
        </p:txBody>
      </p:sp>
      <p:sp>
        <p:nvSpPr>
          <p:cNvPr id="5" name="Footer Placeholder 4">
            <a:extLst>
              <a:ext uri="{FF2B5EF4-FFF2-40B4-BE49-F238E27FC236}">
                <a16:creationId xmlns:a16="http://schemas.microsoft.com/office/drawing/2014/main" id="{223C6F47-55A6-4C0E-B297-123F70341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0B0DA-11CC-45D7-85CF-D326D2CAC1E5}"/>
              </a:ext>
            </a:extLst>
          </p:cNvPr>
          <p:cNvSpPr>
            <a:spLocks noGrp="1"/>
          </p:cNvSpPr>
          <p:nvPr>
            <p:ph type="sldNum" sz="quarter" idx="12"/>
          </p:nvPr>
        </p:nvSpPr>
        <p:spPr/>
        <p:txBody>
          <a:bodyPr/>
          <a:lstStyle/>
          <a:p>
            <a:fld id="{57DF9F12-02DE-41DA-AB03-8E58E10427FD}" type="slidenum">
              <a:rPr lang="en-US" smtClean="0"/>
              <a:t>‹#›</a:t>
            </a:fld>
            <a:endParaRPr lang="en-US"/>
          </a:p>
        </p:txBody>
      </p:sp>
    </p:spTree>
    <p:extLst>
      <p:ext uri="{BB962C8B-B14F-4D97-AF65-F5344CB8AC3E}">
        <p14:creationId xmlns:p14="http://schemas.microsoft.com/office/powerpoint/2010/main" val="131820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0C5C-AA56-4811-8770-23DDD231D8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6DB54F-A00C-4B69-B688-31A1F59C9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D71B5-106F-4C57-AE6E-364B881F1BD1}"/>
              </a:ext>
            </a:extLst>
          </p:cNvPr>
          <p:cNvSpPr>
            <a:spLocks noGrp="1"/>
          </p:cNvSpPr>
          <p:nvPr>
            <p:ph type="dt" sz="half" idx="10"/>
          </p:nvPr>
        </p:nvSpPr>
        <p:spPr/>
        <p:txBody>
          <a:bodyPr/>
          <a:lstStyle/>
          <a:p>
            <a:fld id="{03976ACC-90FF-4EC9-916D-BDA4D2D68651}" type="datetimeFigureOut">
              <a:rPr lang="en-US" smtClean="0"/>
              <a:t>3/12/2018</a:t>
            </a:fld>
            <a:endParaRPr lang="en-US"/>
          </a:p>
        </p:txBody>
      </p:sp>
      <p:sp>
        <p:nvSpPr>
          <p:cNvPr id="5" name="Footer Placeholder 4">
            <a:extLst>
              <a:ext uri="{FF2B5EF4-FFF2-40B4-BE49-F238E27FC236}">
                <a16:creationId xmlns:a16="http://schemas.microsoft.com/office/drawing/2014/main" id="{A6A2BFB7-7B7C-4694-ACC3-9F374F63A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60DB5-57FE-47A8-B38B-81E536C9D51A}"/>
              </a:ext>
            </a:extLst>
          </p:cNvPr>
          <p:cNvSpPr>
            <a:spLocks noGrp="1"/>
          </p:cNvSpPr>
          <p:nvPr>
            <p:ph type="sldNum" sz="quarter" idx="12"/>
          </p:nvPr>
        </p:nvSpPr>
        <p:spPr/>
        <p:txBody>
          <a:bodyPr/>
          <a:lstStyle/>
          <a:p>
            <a:fld id="{57DF9F12-02DE-41DA-AB03-8E58E10427FD}" type="slidenum">
              <a:rPr lang="en-US" smtClean="0"/>
              <a:t>‹#›</a:t>
            </a:fld>
            <a:endParaRPr lang="en-US"/>
          </a:p>
        </p:txBody>
      </p:sp>
    </p:spTree>
    <p:extLst>
      <p:ext uri="{BB962C8B-B14F-4D97-AF65-F5344CB8AC3E}">
        <p14:creationId xmlns:p14="http://schemas.microsoft.com/office/powerpoint/2010/main" val="136975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BB1A3-58DE-47E7-B7F6-09ECDE71B0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F01C0E-13B2-42AD-AC93-11C2FB9F36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10D57-F82C-4D64-8988-3FE6BD411C7D}"/>
              </a:ext>
            </a:extLst>
          </p:cNvPr>
          <p:cNvSpPr>
            <a:spLocks noGrp="1"/>
          </p:cNvSpPr>
          <p:nvPr>
            <p:ph type="dt" sz="half" idx="10"/>
          </p:nvPr>
        </p:nvSpPr>
        <p:spPr/>
        <p:txBody>
          <a:bodyPr/>
          <a:lstStyle/>
          <a:p>
            <a:fld id="{03976ACC-90FF-4EC9-916D-BDA4D2D68651}" type="datetimeFigureOut">
              <a:rPr lang="en-US" smtClean="0"/>
              <a:t>3/12/2018</a:t>
            </a:fld>
            <a:endParaRPr lang="en-US"/>
          </a:p>
        </p:txBody>
      </p:sp>
      <p:sp>
        <p:nvSpPr>
          <p:cNvPr id="5" name="Footer Placeholder 4">
            <a:extLst>
              <a:ext uri="{FF2B5EF4-FFF2-40B4-BE49-F238E27FC236}">
                <a16:creationId xmlns:a16="http://schemas.microsoft.com/office/drawing/2014/main" id="{6FD78827-78BF-4AA5-ABD2-94304450C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96D27-2E6F-4920-896F-BCD1436D14E0}"/>
              </a:ext>
            </a:extLst>
          </p:cNvPr>
          <p:cNvSpPr>
            <a:spLocks noGrp="1"/>
          </p:cNvSpPr>
          <p:nvPr>
            <p:ph type="sldNum" sz="quarter" idx="12"/>
          </p:nvPr>
        </p:nvSpPr>
        <p:spPr/>
        <p:txBody>
          <a:bodyPr/>
          <a:lstStyle/>
          <a:p>
            <a:fld id="{57DF9F12-02DE-41DA-AB03-8E58E10427FD}" type="slidenum">
              <a:rPr lang="en-US" smtClean="0"/>
              <a:t>‹#›</a:t>
            </a:fld>
            <a:endParaRPr lang="en-US"/>
          </a:p>
        </p:txBody>
      </p:sp>
    </p:spTree>
    <p:extLst>
      <p:ext uri="{BB962C8B-B14F-4D97-AF65-F5344CB8AC3E}">
        <p14:creationId xmlns:p14="http://schemas.microsoft.com/office/powerpoint/2010/main" val="265226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014DB-EC85-4352-8C5B-6524F938E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FC2E2-B9C1-4C45-BDD4-DAFF47548A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796E7-5BD4-46DD-830D-B8D907180E26}"/>
              </a:ext>
            </a:extLst>
          </p:cNvPr>
          <p:cNvSpPr>
            <a:spLocks noGrp="1"/>
          </p:cNvSpPr>
          <p:nvPr>
            <p:ph type="dt" sz="half" idx="10"/>
          </p:nvPr>
        </p:nvSpPr>
        <p:spPr/>
        <p:txBody>
          <a:bodyPr/>
          <a:lstStyle/>
          <a:p>
            <a:fld id="{03976ACC-90FF-4EC9-916D-BDA4D2D68651}" type="datetimeFigureOut">
              <a:rPr lang="en-US" smtClean="0"/>
              <a:t>3/12/2018</a:t>
            </a:fld>
            <a:endParaRPr lang="en-US"/>
          </a:p>
        </p:txBody>
      </p:sp>
      <p:sp>
        <p:nvSpPr>
          <p:cNvPr id="5" name="Footer Placeholder 4">
            <a:extLst>
              <a:ext uri="{FF2B5EF4-FFF2-40B4-BE49-F238E27FC236}">
                <a16:creationId xmlns:a16="http://schemas.microsoft.com/office/drawing/2014/main" id="{02C5CEA1-B4A3-4E48-8355-2B88CB6C6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5DED2-C895-423B-9ABF-72ADB18B511C}"/>
              </a:ext>
            </a:extLst>
          </p:cNvPr>
          <p:cNvSpPr>
            <a:spLocks noGrp="1"/>
          </p:cNvSpPr>
          <p:nvPr>
            <p:ph type="sldNum" sz="quarter" idx="12"/>
          </p:nvPr>
        </p:nvSpPr>
        <p:spPr/>
        <p:txBody>
          <a:bodyPr/>
          <a:lstStyle/>
          <a:p>
            <a:fld id="{57DF9F12-02DE-41DA-AB03-8E58E10427FD}" type="slidenum">
              <a:rPr lang="en-US" smtClean="0"/>
              <a:t>‹#›</a:t>
            </a:fld>
            <a:endParaRPr lang="en-US"/>
          </a:p>
        </p:txBody>
      </p:sp>
    </p:spTree>
    <p:extLst>
      <p:ext uri="{BB962C8B-B14F-4D97-AF65-F5344CB8AC3E}">
        <p14:creationId xmlns:p14="http://schemas.microsoft.com/office/powerpoint/2010/main" val="48534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BA52-175B-424D-A5B6-B708696CE2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EAD667-0CB9-467D-BF3D-F5F2354F66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7E2120-7646-45B2-99C8-5B80995EA24F}"/>
              </a:ext>
            </a:extLst>
          </p:cNvPr>
          <p:cNvSpPr>
            <a:spLocks noGrp="1"/>
          </p:cNvSpPr>
          <p:nvPr>
            <p:ph type="dt" sz="half" idx="10"/>
          </p:nvPr>
        </p:nvSpPr>
        <p:spPr/>
        <p:txBody>
          <a:bodyPr/>
          <a:lstStyle/>
          <a:p>
            <a:fld id="{03976ACC-90FF-4EC9-916D-BDA4D2D68651}" type="datetimeFigureOut">
              <a:rPr lang="en-US" smtClean="0"/>
              <a:t>3/12/2018</a:t>
            </a:fld>
            <a:endParaRPr lang="en-US"/>
          </a:p>
        </p:txBody>
      </p:sp>
      <p:sp>
        <p:nvSpPr>
          <p:cNvPr id="5" name="Footer Placeholder 4">
            <a:extLst>
              <a:ext uri="{FF2B5EF4-FFF2-40B4-BE49-F238E27FC236}">
                <a16:creationId xmlns:a16="http://schemas.microsoft.com/office/drawing/2014/main" id="{05211C6D-2571-4132-B4CA-4A3DA9B3E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B1E66-756F-4814-9A93-D02F85FA6FF8}"/>
              </a:ext>
            </a:extLst>
          </p:cNvPr>
          <p:cNvSpPr>
            <a:spLocks noGrp="1"/>
          </p:cNvSpPr>
          <p:nvPr>
            <p:ph type="sldNum" sz="quarter" idx="12"/>
          </p:nvPr>
        </p:nvSpPr>
        <p:spPr/>
        <p:txBody>
          <a:bodyPr/>
          <a:lstStyle/>
          <a:p>
            <a:fld id="{57DF9F12-02DE-41DA-AB03-8E58E10427FD}" type="slidenum">
              <a:rPr lang="en-US" smtClean="0"/>
              <a:t>‹#›</a:t>
            </a:fld>
            <a:endParaRPr lang="en-US"/>
          </a:p>
        </p:txBody>
      </p:sp>
    </p:spTree>
    <p:extLst>
      <p:ext uri="{BB962C8B-B14F-4D97-AF65-F5344CB8AC3E}">
        <p14:creationId xmlns:p14="http://schemas.microsoft.com/office/powerpoint/2010/main" val="704131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08F0-D62E-4813-8670-887B37980A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3CA3F-5A40-4433-96ED-E82CD38947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C8218F-5A4C-49D4-98A5-5EE1450AAE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EFCD0E-3642-42B5-9141-1D67FEA6A053}"/>
              </a:ext>
            </a:extLst>
          </p:cNvPr>
          <p:cNvSpPr>
            <a:spLocks noGrp="1"/>
          </p:cNvSpPr>
          <p:nvPr>
            <p:ph type="dt" sz="half" idx="10"/>
          </p:nvPr>
        </p:nvSpPr>
        <p:spPr/>
        <p:txBody>
          <a:bodyPr/>
          <a:lstStyle/>
          <a:p>
            <a:fld id="{03976ACC-90FF-4EC9-916D-BDA4D2D68651}" type="datetimeFigureOut">
              <a:rPr lang="en-US" smtClean="0"/>
              <a:t>3/12/2018</a:t>
            </a:fld>
            <a:endParaRPr lang="en-US"/>
          </a:p>
        </p:txBody>
      </p:sp>
      <p:sp>
        <p:nvSpPr>
          <p:cNvPr id="6" name="Footer Placeholder 5">
            <a:extLst>
              <a:ext uri="{FF2B5EF4-FFF2-40B4-BE49-F238E27FC236}">
                <a16:creationId xmlns:a16="http://schemas.microsoft.com/office/drawing/2014/main" id="{9F685C0F-130A-45FD-A753-D9F23CBB0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D6822-6DF6-4672-8868-872EDAA489C8}"/>
              </a:ext>
            </a:extLst>
          </p:cNvPr>
          <p:cNvSpPr>
            <a:spLocks noGrp="1"/>
          </p:cNvSpPr>
          <p:nvPr>
            <p:ph type="sldNum" sz="quarter" idx="12"/>
          </p:nvPr>
        </p:nvSpPr>
        <p:spPr/>
        <p:txBody>
          <a:bodyPr/>
          <a:lstStyle/>
          <a:p>
            <a:fld id="{57DF9F12-02DE-41DA-AB03-8E58E10427FD}" type="slidenum">
              <a:rPr lang="en-US" smtClean="0"/>
              <a:t>‹#›</a:t>
            </a:fld>
            <a:endParaRPr lang="en-US"/>
          </a:p>
        </p:txBody>
      </p:sp>
    </p:spTree>
    <p:extLst>
      <p:ext uri="{BB962C8B-B14F-4D97-AF65-F5344CB8AC3E}">
        <p14:creationId xmlns:p14="http://schemas.microsoft.com/office/powerpoint/2010/main" val="25851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4B24-D4AE-460F-9A76-645CAC4DB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B2697-185B-4161-8D5F-B2B9FA6DC9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8ECFAE-8F65-49E8-9E2A-EED28477A3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C5801-7C26-42FD-BE6F-EEB671C08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82E25D-EA57-43D8-8390-0979AB6125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6B07FC-100C-497D-AC19-CFC32C73ABB8}"/>
              </a:ext>
            </a:extLst>
          </p:cNvPr>
          <p:cNvSpPr>
            <a:spLocks noGrp="1"/>
          </p:cNvSpPr>
          <p:nvPr>
            <p:ph type="dt" sz="half" idx="10"/>
          </p:nvPr>
        </p:nvSpPr>
        <p:spPr/>
        <p:txBody>
          <a:bodyPr/>
          <a:lstStyle/>
          <a:p>
            <a:fld id="{03976ACC-90FF-4EC9-916D-BDA4D2D68651}" type="datetimeFigureOut">
              <a:rPr lang="en-US" smtClean="0"/>
              <a:t>3/12/2018</a:t>
            </a:fld>
            <a:endParaRPr lang="en-US"/>
          </a:p>
        </p:txBody>
      </p:sp>
      <p:sp>
        <p:nvSpPr>
          <p:cNvPr id="8" name="Footer Placeholder 7">
            <a:extLst>
              <a:ext uri="{FF2B5EF4-FFF2-40B4-BE49-F238E27FC236}">
                <a16:creationId xmlns:a16="http://schemas.microsoft.com/office/drawing/2014/main" id="{326E906D-86E7-4DF1-8CD7-789F9FAE3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6766C0-DE33-4389-87D2-F5F88BB3EA16}"/>
              </a:ext>
            </a:extLst>
          </p:cNvPr>
          <p:cNvSpPr>
            <a:spLocks noGrp="1"/>
          </p:cNvSpPr>
          <p:nvPr>
            <p:ph type="sldNum" sz="quarter" idx="12"/>
          </p:nvPr>
        </p:nvSpPr>
        <p:spPr/>
        <p:txBody>
          <a:bodyPr/>
          <a:lstStyle/>
          <a:p>
            <a:fld id="{57DF9F12-02DE-41DA-AB03-8E58E10427FD}" type="slidenum">
              <a:rPr lang="en-US" smtClean="0"/>
              <a:t>‹#›</a:t>
            </a:fld>
            <a:endParaRPr lang="en-US"/>
          </a:p>
        </p:txBody>
      </p:sp>
    </p:spTree>
    <p:extLst>
      <p:ext uri="{BB962C8B-B14F-4D97-AF65-F5344CB8AC3E}">
        <p14:creationId xmlns:p14="http://schemas.microsoft.com/office/powerpoint/2010/main" val="11816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93CF-EECE-4C3D-B9A9-DACF3BC339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93B9F2-169E-4D22-B15F-AB2B7D8C3608}"/>
              </a:ext>
            </a:extLst>
          </p:cNvPr>
          <p:cNvSpPr>
            <a:spLocks noGrp="1"/>
          </p:cNvSpPr>
          <p:nvPr>
            <p:ph type="dt" sz="half" idx="10"/>
          </p:nvPr>
        </p:nvSpPr>
        <p:spPr/>
        <p:txBody>
          <a:bodyPr/>
          <a:lstStyle/>
          <a:p>
            <a:fld id="{03976ACC-90FF-4EC9-916D-BDA4D2D68651}" type="datetimeFigureOut">
              <a:rPr lang="en-US" smtClean="0"/>
              <a:t>3/12/2018</a:t>
            </a:fld>
            <a:endParaRPr lang="en-US"/>
          </a:p>
        </p:txBody>
      </p:sp>
      <p:sp>
        <p:nvSpPr>
          <p:cNvPr id="4" name="Footer Placeholder 3">
            <a:extLst>
              <a:ext uri="{FF2B5EF4-FFF2-40B4-BE49-F238E27FC236}">
                <a16:creationId xmlns:a16="http://schemas.microsoft.com/office/drawing/2014/main" id="{4F5D9EF6-8F4D-431B-948C-286CDCC93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887E4B-2C87-4501-BBDA-094EAE65CAD7}"/>
              </a:ext>
            </a:extLst>
          </p:cNvPr>
          <p:cNvSpPr>
            <a:spLocks noGrp="1"/>
          </p:cNvSpPr>
          <p:nvPr>
            <p:ph type="sldNum" sz="quarter" idx="12"/>
          </p:nvPr>
        </p:nvSpPr>
        <p:spPr/>
        <p:txBody>
          <a:bodyPr/>
          <a:lstStyle/>
          <a:p>
            <a:fld id="{57DF9F12-02DE-41DA-AB03-8E58E10427FD}" type="slidenum">
              <a:rPr lang="en-US" smtClean="0"/>
              <a:t>‹#›</a:t>
            </a:fld>
            <a:endParaRPr lang="en-US"/>
          </a:p>
        </p:txBody>
      </p:sp>
    </p:spTree>
    <p:extLst>
      <p:ext uri="{BB962C8B-B14F-4D97-AF65-F5344CB8AC3E}">
        <p14:creationId xmlns:p14="http://schemas.microsoft.com/office/powerpoint/2010/main" val="406148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D7AB00-8274-4597-B38A-FFC1479908D6}"/>
              </a:ext>
            </a:extLst>
          </p:cNvPr>
          <p:cNvSpPr>
            <a:spLocks noGrp="1"/>
          </p:cNvSpPr>
          <p:nvPr>
            <p:ph type="dt" sz="half" idx="10"/>
          </p:nvPr>
        </p:nvSpPr>
        <p:spPr/>
        <p:txBody>
          <a:bodyPr/>
          <a:lstStyle/>
          <a:p>
            <a:fld id="{03976ACC-90FF-4EC9-916D-BDA4D2D68651}" type="datetimeFigureOut">
              <a:rPr lang="en-US" smtClean="0"/>
              <a:t>3/12/2018</a:t>
            </a:fld>
            <a:endParaRPr lang="en-US"/>
          </a:p>
        </p:txBody>
      </p:sp>
      <p:sp>
        <p:nvSpPr>
          <p:cNvPr id="3" name="Footer Placeholder 2">
            <a:extLst>
              <a:ext uri="{FF2B5EF4-FFF2-40B4-BE49-F238E27FC236}">
                <a16:creationId xmlns:a16="http://schemas.microsoft.com/office/drawing/2014/main" id="{A4517FF2-3631-4687-80F7-381F99682B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A3F7AE-438A-4EFB-8D14-BEB793A4D3AC}"/>
              </a:ext>
            </a:extLst>
          </p:cNvPr>
          <p:cNvSpPr>
            <a:spLocks noGrp="1"/>
          </p:cNvSpPr>
          <p:nvPr>
            <p:ph type="sldNum" sz="quarter" idx="12"/>
          </p:nvPr>
        </p:nvSpPr>
        <p:spPr/>
        <p:txBody>
          <a:bodyPr/>
          <a:lstStyle/>
          <a:p>
            <a:fld id="{57DF9F12-02DE-41DA-AB03-8E58E10427FD}" type="slidenum">
              <a:rPr lang="en-US" smtClean="0"/>
              <a:t>‹#›</a:t>
            </a:fld>
            <a:endParaRPr lang="en-US"/>
          </a:p>
        </p:txBody>
      </p:sp>
    </p:spTree>
    <p:extLst>
      <p:ext uri="{BB962C8B-B14F-4D97-AF65-F5344CB8AC3E}">
        <p14:creationId xmlns:p14="http://schemas.microsoft.com/office/powerpoint/2010/main" val="122419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D8C7-D081-40DE-8ED1-07362B631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AA7300-988C-416D-A264-51C735D1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5C3798-DFFD-4463-A0DD-DDE7B9808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2B0576-858F-422A-AF44-3E98A407997A}"/>
              </a:ext>
            </a:extLst>
          </p:cNvPr>
          <p:cNvSpPr>
            <a:spLocks noGrp="1"/>
          </p:cNvSpPr>
          <p:nvPr>
            <p:ph type="dt" sz="half" idx="10"/>
          </p:nvPr>
        </p:nvSpPr>
        <p:spPr/>
        <p:txBody>
          <a:bodyPr/>
          <a:lstStyle/>
          <a:p>
            <a:fld id="{03976ACC-90FF-4EC9-916D-BDA4D2D68651}" type="datetimeFigureOut">
              <a:rPr lang="en-US" smtClean="0"/>
              <a:t>3/12/2018</a:t>
            </a:fld>
            <a:endParaRPr lang="en-US"/>
          </a:p>
        </p:txBody>
      </p:sp>
      <p:sp>
        <p:nvSpPr>
          <p:cNvPr id="6" name="Footer Placeholder 5">
            <a:extLst>
              <a:ext uri="{FF2B5EF4-FFF2-40B4-BE49-F238E27FC236}">
                <a16:creationId xmlns:a16="http://schemas.microsoft.com/office/drawing/2014/main" id="{8E0E23E4-C6E6-4841-BF7B-56C24F01E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FC2F25-A5D0-4003-8982-AF1814C5A489}"/>
              </a:ext>
            </a:extLst>
          </p:cNvPr>
          <p:cNvSpPr>
            <a:spLocks noGrp="1"/>
          </p:cNvSpPr>
          <p:nvPr>
            <p:ph type="sldNum" sz="quarter" idx="12"/>
          </p:nvPr>
        </p:nvSpPr>
        <p:spPr/>
        <p:txBody>
          <a:bodyPr/>
          <a:lstStyle/>
          <a:p>
            <a:fld id="{57DF9F12-02DE-41DA-AB03-8E58E10427FD}" type="slidenum">
              <a:rPr lang="en-US" smtClean="0"/>
              <a:t>‹#›</a:t>
            </a:fld>
            <a:endParaRPr lang="en-US"/>
          </a:p>
        </p:txBody>
      </p:sp>
    </p:spTree>
    <p:extLst>
      <p:ext uri="{BB962C8B-B14F-4D97-AF65-F5344CB8AC3E}">
        <p14:creationId xmlns:p14="http://schemas.microsoft.com/office/powerpoint/2010/main" val="181683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0DB3-F959-4904-9E34-9956356F8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9466B-CB82-43BD-8AE6-E53B5D56E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818586-6188-4587-ADC0-7A8FA73C8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29F2DC-C590-42AA-A30E-04ABF7E1F9E2}"/>
              </a:ext>
            </a:extLst>
          </p:cNvPr>
          <p:cNvSpPr>
            <a:spLocks noGrp="1"/>
          </p:cNvSpPr>
          <p:nvPr>
            <p:ph type="dt" sz="half" idx="10"/>
          </p:nvPr>
        </p:nvSpPr>
        <p:spPr/>
        <p:txBody>
          <a:bodyPr/>
          <a:lstStyle/>
          <a:p>
            <a:fld id="{03976ACC-90FF-4EC9-916D-BDA4D2D68651}" type="datetimeFigureOut">
              <a:rPr lang="en-US" smtClean="0"/>
              <a:t>3/12/2018</a:t>
            </a:fld>
            <a:endParaRPr lang="en-US"/>
          </a:p>
        </p:txBody>
      </p:sp>
      <p:sp>
        <p:nvSpPr>
          <p:cNvPr id="6" name="Footer Placeholder 5">
            <a:extLst>
              <a:ext uri="{FF2B5EF4-FFF2-40B4-BE49-F238E27FC236}">
                <a16:creationId xmlns:a16="http://schemas.microsoft.com/office/drawing/2014/main" id="{7DFEEC57-CEDC-4CFC-98E5-CB16CCD768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A1A02-7C95-41B3-A6A6-5DF32FAC1931}"/>
              </a:ext>
            </a:extLst>
          </p:cNvPr>
          <p:cNvSpPr>
            <a:spLocks noGrp="1"/>
          </p:cNvSpPr>
          <p:nvPr>
            <p:ph type="sldNum" sz="quarter" idx="12"/>
          </p:nvPr>
        </p:nvSpPr>
        <p:spPr/>
        <p:txBody>
          <a:bodyPr/>
          <a:lstStyle/>
          <a:p>
            <a:fld id="{57DF9F12-02DE-41DA-AB03-8E58E10427FD}" type="slidenum">
              <a:rPr lang="en-US" smtClean="0"/>
              <a:t>‹#›</a:t>
            </a:fld>
            <a:endParaRPr lang="en-US"/>
          </a:p>
        </p:txBody>
      </p:sp>
    </p:spTree>
    <p:extLst>
      <p:ext uri="{BB962C8B-B14F-4D97-AF65-F5344CB8AC3E}">
        <p14:creationId xmlns:p14="http://schemas.microsoft.com/office/powerpoint/2010/main" val="133840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97CC4A-97B6-44E4-B529-F0BE16211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054CD4-3470-434B-BBD6-0DD48FAE9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7540A-28D6-4D53-BC01-0F61A92DE2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76ACC-90FF-4EC9-916D-BDA4D2D68651}" type="datetimeFigureOut">
              <a:rPr lang="en-US" smtClean="0"/>
              <a:t>3/12/2018</a:t>
            </a:fld>
            <a:endParaRPr lang="en-US"/>
          </a:p>
        </p:txBody>
      </p:sp>
      <p:sp>
        <p:nvSpPr>
          <p:cNvPr id="5" name="Footer Placeholder 4">
            <a:extLst>
              <a:ext uri="{FF2B5EF4-FFF2-40B4-BE49-F238E27FC236}">
                <a16:creationId xmlns:a16="http://schemas.microsoft.com/office/drawing/2014/main" id="{93FB7193-78EC-4E29-8A65-07B9E291E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5A4FCC-65C1-485B-A286-A75ACB29B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F9F12-02DE-41DA-AB03-8E58E10427FD}" type="slidenum">
              <a:rPr lang="en-US" smtClean="0"/>
              <a:t>‹#›</a:t>
            </a:fld>
            <a:endParaRPr lang="en-US"/>
          </a:p>
        </p:txBody>
      </p:sp>
    </p:spTree>
    <p:extLst>
      <p:ext uri="{BB962C8B-B14F-4D97-AF65-F5344CB8AC3E}">
        <p14:creationId xmlns:p14="http://schemas.microsoft.com/office/powerpoint/2010/main" val="3640304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r.osmocom.org/trac/wiki/rtl-sd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en.wikipedia.org/wiki/Software-defined_radio" TargetMode="External"/><Relationship Id="rId4" Type="http://schemas.openxmlformats.org/officeDocument/2006/relationships/hyperlink" Target="http://www.ni.com/tutorial/4805/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8Wzb1mgZ0E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ejeez/rtl_coherent" TargetMode="External"/><Relationship Id="rId2" Type="http://schemas.openxmlformats.org/officeDocument/2006/relationships/hyperlink" Target="http://superkuh.com/rtlsdr.html" TargetMode="External"/><Relationship Id="rId1" Type="http://schemas.openxmlformats.org/officeDocument/2006/relationships/slideLayout" Target="../slideLayouts/slideLayout2.xml"/><Relationship Id="rId6" Type="http://schemas.openxmlformats.org/officeDocument/2006/relationships/hyperlink" Target="https://www.rtl-sdr.com/buy-rtl-sdr-dvb-t-dongles/" TargetMode="External"/><Relationship Id="rId5" Type="http://schemas.openxmlformats.org/officeDocument/2006/relationships/hyperlink" Target="https://www.rtl-sdr.com/about-rtl-sdr/" TargetMode="External"/><Relationship Id="rId4" Type="http://schemas.openxmlformats.org/officeDocument/2006/relationships/hyperlink" Target="https://www.reddit.com/r/RTLSDR/comments/6n9hdk/welcome_new_visitors_a_little_info_about_rtlsdr/"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A9F3-CA97-4FF6-8109-4D1E2AEE6C07}"/>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The RTL2832 SDR Dongle</a:t>
            </a:r>
          </a:p>
        </p:txBody>
      </p:sp>
      <p:sp>
        <p:nvSpPr>
          <p:cNvPr id="3" name="Subtitle 2">
            <a:extLst>
              <a:ext uri="{FF2B5EF4-FFF2-40B4-BE49-F238E27FC236}">
                <a16:creationId xmlns:a16="http://schemas.microsoft.com/office/drawing/2014/main" id="{B48A18A9-0F60-41D5-AE20-294350758F9A}"/>
              </a:ext>
            </a:extLst>
          </p:cNvPr>
          <p:cNvSpPr>
            <a:spLocks noGrp="1"/>
          </p:cNvSpPr>
          <p:nvPr>
            <p:ph type="subTitle" idx="1"/>
          </p:nvPr>
        </p:nvSpPr>
        <p:spPr/>
        <p:txBody>
          <a:bodyPr/>
          <a:lstStyle/>
          <a:p>
            <a:r>
              <a:rPr lang="en-US" dirty="0"/>
              <a:t>Russell Silva – AMRUPT, Spring ‘18</a:t>
            </a:r>
          </a:p>
        </p:txBody>
      </p:sp>
      <p:pic>
        <p:nvPicPr>
          <p:cNvPr id="4" name="Picture 3">
            <a:extLst>
              <a:ext uri="{FF2B5EF4-FFF2-40B4-BE49-F238E27FC236}">
                <a16:creationId xmlns:a16="http://schemas.microsoft.com/office/drawing/2014/main" id="{49DF6744-247D-4207-8186-D4205BBB3AE4}"/>
              </a:ext>
            </a:extLst>
          </p:cNvPr>
          <p:cNvPicPr>
            <a:picLocks noChangeAspect="1"/>
          </p:cNvPicPr>
          <p:nvPr/>
        </p:nvPicPr>
        <p:blipFill rotWithShape="1">
          <a:blip r:embed="rId2"/>
          <a:srcRect l="12500" t="33086" r="50000" b="47477"/>
          <a:stretch/>
        </p:blipFill>
        <p:spPr>
          <a:xfrm>
            <a:off x="3810000" y="4591314"/>
            <a:ext cx="4572000" cy="1332972"/>
          </a:xfrm>
          <a:prstGeom prst="rect">
            <a:avLst/>
          </a:prstGeom>
        </p:spPr>
      </p:pic>
    </p:spTree>
    <p:extLst>
      <p:ext uri="{BB962C8B-B14F-4D97-AF65-F5344CB8AC3E}">
        <p14:creationId xmlns:p14="http://schemas.microsoft.com/office/powerpoint/2010/main" val="58976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4D92-F5D2-449A-A2C0-188DAC49A51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General Information</a:t>
            </a:r>
            <a:endParaRPr lang="en-US" dirty="0"/>
          </a:p>
        </p:txBody>
      </p:sp>
      <p:sp>
        <p:nvSpPr>
          <p:cNvPr id="3" name="Content Placeholder 2">
            <a:extLst>
              <a:ext uri="{FF2B5EF4-FFF2-40B4-BE49-F238E27FC236}">
                <a16:creationId xmlns:a16="http://schemas.microsoft.com/office/drawing/2014/main" id="{88B75A68-C50E-4DC3-A90B-06D091732B24}"/>
              </a:ext>
            </a:extLst>
          </p:cNvPr>
          <p:cNvSpPr>
            <a:spLocks noGrp="1"/>
          </p:cNvSpPr>
          <p:nvPr>
            <p:ph idx="1"/>
          </p:nvPr>
        </p:nvSpPr>
        <p:spPr/>
        <p:txBody>
          <a:bodyPr>
            <a:normAutofit fontScale="62500" lnSpcReduction="20000"/>
          </a:bodyPr>
          <a:lstStyle/>
          <a:p>
            <a:pPr>
              <a:lnSpc>
                <a:spcPct val="120000"/>
              </a:lnSpc>
            </a:pPr>
            <a:r>
              <a:rPr lang="en-US" dirty="0">
                <a:latin typeface="Arial" panose="020B0604020202020204" pitchFamily="34" charset="0"/>
                <a:cs typeface="Arial" panose="020B0604020202020204" pitchFamily="34" charset="0"/>
              </a:rPr>
              <a:t>“RTL-SDR is a very cheap software defined radio that uses a DVB-T TV tuner dongle based on the RTL2832U chipset. With the combined efforts of Antti </a:t>
            </a:r>
            <a:r>
              <a:rPr lang="en-US" dirty="0" err="1">
                <a:latin typeface="Arial" panose="020B0604020202020204" pitchFamily="34" charset="0"/>
                <a:cs typeface="Arial" panose="020B0604020202020204" pitchFamily="34" charset="0"/>
              </a:rPr>
              <a:t>Palosaari</a:t>
            </a:r>
            <a:r>
              <a:rPr lang="en-US" dirty="0">
                <a:latin typeface="Arial" panose="020B0604020202020204" pitchFamily="34" charset="0"/>
                <a:cs typeface="Arial" panose="020B0604020202020204" pitchFamily="34" charset="0"/>
              </a:rPr>
              <a:t>, Eric Fry and </a:t>
            </a:r>
            <a:r>
              <a:rPr lang="en-US" dirty="0" err="1">
                <a:latin typeface="Arial" panose="020B0604020202020204" pitchFamily="34" charset="0"/>
                <a:cs typeface="Arial" panose="020B0604020202020204" pitchFamily="34" charset="0"/>
                <a:hlinkClick r:id="rId3"/>
              </a:rPr>
              <a:t>Osmocom</a:t>
            </a:r>
            <a:r>
              <a:rPr lang="en-US" dirty="0">
                <a:latin typeface="Arial" panose="020B0604020202020204" pitchFamily="34" charset="0"/>
                <a:cs typeface="Arial" panose="020B0604020202020204" pitchFamily="34" charset="0"/>
              </a:rPr>
              <a:t> it was found that the signal I/Q data could be accessed directly, which allowed the DVB-T TV tuner to be converted into a wideband software defined radio via a new software driver.” – rtl-sdr.com</a:t>
            </a:r>
          </a:p>
          <a:p>
            <a:pPr>
              <a:lnSpc>
                <a:spcPct val="120000"/>
              </a:lnSpc>
            </a:pPr>
            <a:r>
              <a:rPr lang="en-US" dirty="0">
                <a:latin typeface="Arial" panose="020B0604020202020204" pitchFamily="34" charset="0"/>
                <a:cs typeface="Arial" panose="020B0604020202020204" pitchFamily="34" charset="0"/>
              </a:rPr>
              <a:t>“The whole RTLSDR thing is fluke and not an intentional product. Basically 1.5 years ago someone discovered a stealth test mode on a commercial satellite TV receiver USB and it popped up on Reddit and the rest is history.” – Reddit Post</a:t>
            </a:r>
          </a:p>
          <a:p>
            <a:pPr>
              <a:lnSpc>
                <a:spcPct val="120000"/>
              </a:lnSpc>
            </a:pPr>
            <a:r>
              <a:rPr lang="en-US" dirty="0">
                <a:latin typeface="Arial" panose="020B0604020202020204" pitchFamily="34" charset="0"/>
                <a:cs typeface="Arial" panose="020B0604020202020204" pitchFamily="34" charset="0"/>
              </a:rPr>
              <a:t>The nature of the semiconductor and electronics industries in Asia is </a:t>
            </a:r>
            <a:r>
              <a:rPr lang="en-US" i="1" dirty="0">
                <a:latin typeface="Arial" panose="020B0604020202020204" pitchFamily="34" charset="0"/>
                <a:cs typeface="Arial" panose="020B0604020202020204" pitchFamily="34" charset="0"/>
              </a:rPr>
              <a:t>highly competitive</a:t>
            </a:r>
            <a:r>
              <a:rPr lang="en-US" dirty="0">
                <a:latin typeface="Arial" panose="020B0604020202020204" pitchFamily="34" charset="0"/>
                <a:cs typeface="Arial" panose="020B0604020202020204" pitchFamily="34" charset="0"/>
              </a:rPr>
              <a:t> so they are </a:t>
            </a:r>
            <a:r>
              <a:rPr lang="en-US" dirty="0" err="1">
                <a:latin typeface="Arial" panose="020B0604020202020204" pitchFamily="34" charset="0"/>
                <a:cs typeface="Arial" panose="020B0604020202020204" pitchFamily="34" charset="0"/>
              </a:rPr>
              <a:t>über</a:t>
            </a:r>
            <a:r>
              <a:rPr lang="en-US" dirty="0">
                <a:latin typeface="Arial" panose="020B0604020202020204" pitchFamily="34" charset="0"/>
                <a:cs typeface="Arial" panose="020B0604020202020204" pitchFamily="34" charset="0"/>
              </a:rPr>
              <a:t> paranoid about sharing information.” – Reddit Post</a:t>
            </a:r>
          </a:p>
          <a:p>
            <a:pPr>
              <a:lnSpc>
                <a:spcPct val="120000"/>
              </a:lnSpc>
            </a:pPr>
            <a:r>
              <a:rPr lang="en-US" dirty="0">
                <a:latin typeface="Arial" panose="020B0604020202020204" pitchFamily="34" charset="0"/>
                <a:cs typeface="Arial" panose="020B0604020202020204" pitchFamily="34" charset="0"/>
              </a:rPr>
              <a:t>“An enterprising hacker, Eric Fry, found that the device sends </a:t>
            </a:r>
            <a:r>
              <a:rPr lang="en-US" dirty="0">
                <a:latin typeface="Arial" panose="020B0604020202020204" pitchFamily="34" charset="0"/>
                <a:cs typeface="Arial" panose="020B0604020202020204" pitchFamily="34" charset="0"/>
                <a:hlinkClick r:id="rId4"/>
              </a:rPr>
              <a:t>IQ data</a:t>
            </a:r>
            <a:r>
              <a:rPr lang="en-US" dirty="0">
                <a:latin typeface="Arial" panose="020B0604020202020204" pitchFamily="34" charset="0"/>
                <a:cs typeface="Arial" panose="020B0604020202020204" pitchFamily="34" charset="0"/>
              </a:rPr>
              <a:t> over the USB connection that can allow us to use it as an </a:t>
            </a:r>
            <a:r>
              <a:rPr lang="en-US" dirty="0">
                <a:latin typeface="Arial" panose="020B0604020202020204" pitchFamily="34" charset="0"/>
                <a:cs typeface="Arial" panose="020B0604020202020204" pitchFamily="34" charset="0"/>
                <a:hlinkClick r:id="rId5"/>
              </a:rPr>
              <a:t>SDR</a:t>
            </a:r>
            <a:r>
              <a:rPr lang="en-US" dirty="0">
                <a:latin typeface="Arial" panose="020B0604020202020204" pitchFamily="34" charset="0"/>
                <a:cs typeface="Arial" panose="020B0604020202020204" pitchFamily="34" charset="0"/>
              </a:rPr>
              <a:t>. A lot of smart folks wrote code for </a:t>
            </a:r>
            <a:r>
              <a:rPr lang="en-US" dirty="0" err="1">
                <a:latin typeface="Arial" panose="020B0604020202020204" pitchFamily="34" charset="0"/>
                <a:cs typeface="Arial" panose="020B0604020202020204" pitchFamily="34" charset="0"/>
              </a:rPr>
              <a:t>linux</a:t>
            </a:r>
            <a:r>
              <a:rPr lang="en-US" dirty="0">
                <a:latin typeface="Arial" panose="020B0604020202020204" pitchFamily="34" charset="0"/>
                <a:cs typeface="Arial" panose="020B0604020202020204" pitchFamily="34" charset="0"/>
              </a:rPr>
              <a:t>, windows,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and now we can use that IQ data as a means to listen to and view signals that the RTLSDR receives.” – Reddit Post</a:t>
            </a:r>
          </a:p>
          <a:p>
            <a:pPr>
              <a:lnSpc>
                <a:spcPct val="120000"/>
              </a:lnSpc>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68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4A63-CE5F-463A-9E37-61EE1E7C7F1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Concerns:</a:t>
            </a:r>
          </a:p>
        </p:txBody>
      </p:sp>
      <p:sp>
        <p:nvSpPr>
          <p:cNvPr id="3" name="Content Placeholder 2">
            <a:extLst>
              <a:ext uri="{FF2B5EF4-FFF2-40B4-BE49-F238E27FC236}">
                <a16:creationId xmlns:a16="http://schemas.microsoft.com/office/drawing/2014/main" id="{6A3E730A-16EE-4F55-BE52-BF4A8D949335}"/>
              </a:ext>
            </a:extLst>
          </p:cNvPr>
          <p:cNvSpPr>
            <a:spLocks noGrp="1"/>
          </p:cNvSpPr>
          <p:nvPr>
            <p:ph idx="1"/>
          </p:nvPr>
        </p:nvSpPr>
        <p:spPr/>
        <p:txBody>
          <a:bodyPr>
            <a:normAutofit/>
          </a:bodyPr>
          <a:lstStyle/>
          <a:p>
            <a:pPr>
              <a:lnSpc>
                <a:spcPct val="120000"/>
              </a:lnSpc>
            </a:pPr>
            <a:r>
              <a:rPr lang="en-US" dirty="0">
                <a:latin typeface="Arial" panose="020B0604020202020204" pitchFamily="34" charset="0"/>
                <a:cs typeface="Arial" panose="020B0604020202020204" pitchFamily="34" charset="0"/>
              </a:rPr>
              <a:t>Highest Safe Sampling Rate of the I/Q Extraction: 2.56 MS/s (</a:t>
            </a:r>
            <a:r>
              <a:rPr lang="en-US" dirty="0" err="1">
                <a:latin typeface="Arial" panose="020B0604020202020204" pitchFamily="34" charset="0"/>
                <a:cs typeface="Arial" panose="020B0604020202020204" pitchFamily="34" charset="0"/>
              </a:rPr>
              <a:t>Superkuh</a:t>
            </a:r>
            <a:r>
              <a:rPr lang="en-US" dirty="0">
                <a:latin typeface="Arial" panose="020B0604020202020204" pitchFamily="34" charset="0"/>
                <a:cs typeface="Arial" panose="020B0604020202020204" pitchFamily="34" charset="0"/>
              </a:rPr>
              <a:t>)</a:t>
            </a:r>
          </a:p>
          <a:p>
            <a:pPr>
              <a:lnSpc>
                <a:spcPct val="120000"/>
              </a:lnSpc>
            </a:pPr>
            <a:r>
              <a:rPr lang="en-US" dirty="0">
                <a:latin typeface="Arial" panose="020B0604020202020204" pitchFamily="34" charset="0"/>
                <a:cs typeface="Arial" panose="020B0604020202020204" pitchFamily="34" charset="0"/>
              </a:rPr>
              <a:t>Superheterodyne devices – Employs IF mixing; however, it is unclear whether I/Q signals can be taken after this stage</a:t>
            </a:r>
          </a:p>
          <a:p>
            <a:pPr>
              <a:lnSpc>
                <a:spcPct val="120000"/>
              </a:lnSpc>
            </a:pPr>
            <a:r>
              <a:rPr lang="en-US" dirty="0">
                <a:latin typeface="Arial" panose="020B0604020202020204" pitchFamily="34" charset="0"/>
                <a:cs typeface="Arial" panose="020B0604020202020204" pitchFamily="34" charset="0"/>
              </a:rPr>
              <a:t>No Formal Datasheet</a:t>
            </a:r>
          </a:p>
        </p:txBody>
      </p:sp>
      <p:pic>
        <p:nvPicPr>
          <p:cNvPr id="4" name="Picture 3">
            <a:extLst>
              <a:ext uri="{FF2B5EF4-FFF2-40B4-BE49-F238E27FC236}">
                <a16:creationId xmlns:a16="http://schemas.microsoft.com/office/drawing/2014/main" id="{5AED77FA-B425-4A6B-AB06-E8780011786F}"/>
              </a:ext>
            </a:extLst>
          </p:cNvPr>
          <p:cNvPicPr>
            <a:picLocks noChangeAspect="1"/>
          </p:cNvPicPr>
          <p:nvPr/>
        </p:nvPicPr>
        <p:blipFill rotWithShape="1">
          <a:blip r:embed="rId3"/>
          <a:srcRect l="46600" t="47289" r="23400" b="24977"/>
          <a:stretch/>
        </p:blipFill>
        <p:spPr>
          <a:xfrm>
            <a:off x="4885017" y="4413509"/>
            <a:ext cx="3657600" cy="1901952"/>
          </a:xfrm>
          <a:prstGeom prst="rect">
            <a:avLst/>
          </a:prstGeom>
        </p:spPr>
      </p:pic>
      <p:sp>
        <p:nvSpPr>
          <p:cNvPr id="5" name="TextBox 4">
            <a:extLst>
              <a:ext uri="{FF2B5EF4-FFF2-40B4-BE49-F238E27FC236}">
                <a16:creationId xmlns:a16="http://schemas.microsoft.com/office/drawing/2014/main" id="{8B71237E-6004-4615-B4D1-378001CD38A3}"/>
              </a:ext>
            </a:extLst>
          </p:cNvPr>
          <p:cNvSpPr txBox="1"/>
          <p:nvPr/>
        </p:nvSpPr>
        <p:spPr>
          <a:xfrm>
            <a:off x="8542617" y="5041320"/>
            <a:ext cx="341376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RTL-SDR Blog V3 Datasheet</a:t>
            </a:r>
          </a:p>
          <a:p>
            <a:r>
              <a:rPr lang="en-US" dirty="0">
                <a:latin typeface="Arial" panose="020B0604020202020204" pitchFamily="34" charset="0"/>
                <a:cs typeface="Arial" panose="020B0604020202020204" pitchFamily="34" charset="0"/>
              </a:rPr>
              <a:t>(rtl-sdr.com)</a:t>
            </a:r>
          </a:p>
        </p:txBody>
      </p:sp>
    </p:spTree>
    <p:extLst>
      <p:ext uri="{BB962C8B-B14F-4D97-AF65-F5344CB8AC3E}">
        <p14:creationId xmlns:p14="http://schemas.microsoft.com/office/powerpoint/2010/main" val="366955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E9E8-9894-4754-A64E-977BB12C580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Clock selector jumper</a:t>
            </a:r>
          </a:p>
        </p:txBody>
      </p:sp>
      <p:sp>
        <p:nvSpPr>
          <p:cNvPr id="3" name="Content Placeholder 2">
            <a:extLst>
              <a:ext uri="{FF2B5EF4-FFF2-40B4-BE49-F238E27FC236}">
                <a16:creationId xmlns:a16="http://schemas.microsoft.com/office/drawing/2014/main" id="{E91B8535-32DF-4401-8F2C-E72983733EEA}"/>
              </a:ext>
            </a:extLst>
          </p:cNvPr>
          <p:cNvSpPr>
            <a:spLocks noGrp="1"/>
          </p:cNvSpPr>
          <p:nvPr>
            <p:ph idx="1"/>
          </p:nvPr>
        </p:nvSpPr>
        <p:spPr/>
        <p:txBody>
          <a:bodyPr>
            <a:normAutofit/>
          </a:bodyPr>
          <a:lstStyle/>
          <a:p>
            <a:pPr>
              <a:lnSpc>
                <a:spcPct val="100000"/>
              </a:lnSpc>
            </a:pPr>
            <a:r>
              <a:rPr lang="en-US" dirty="0">
                <a:latin typeface="Arial" panose="020B0604020202020204" pitchFamily="34" charset="0"/>
                <a:cs typeface="Arial" panose="020B0604020202020204" pitchFamily="34" charset="0"/>
              </a:rPr>
              <a:t>Clock selector jumper – “By soldering in a 4 pin 1.27mm pitch jumper header and removing the default 0 Ohm resistor, one can now easily select between the onboard clock, an external clock, or having the on board clock be the  output for another dongle. This is for advanced users only who want to experiment with things like passive radar, and coherent receivers.” (RTL-SDR Blog V3 Datasheet – rtl-sdr.com)</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352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1D8B-2C68-47CF-8ABD-43B19CAEBE58}"/>
              </a:ext>
            </a:extLst>
          </p:cNvPr>
          <p:cNvSpPr>
            <a:spLocks noGrp="1"/>
          </p:cNvSpPr>
          <p:nvPr>
            <p:ph type="title"/>
          </p:nvPr>
        </p:nvSpPr>
        <p:spPr/>
        <p:txBody>
          <a:bodyPr/>
          <a:lstStyle/>
          <a:p>
            <a:r>
              <a:rPr lang="en-US" dirty="0"/>
              <a:t>Phase Interferometry Project using RTL SDRs</a:t>
            </a:r>
            <a:br>
              <a:rPr lang="en-US" dirty="0"/>
            </a:br>
            <a:r>
              <a:rPr lang="en-US" dirty="0"/>
              <a:t>(</a:t>
            </a:r>
            <a:r>
              <a:rPr lang="en-US" dirty="0" err="1"/>
              <a:t>tejeez</a:t>
            </a:r>
            <a:r>
              <a:rPr lang="en-US" dirty="0"/>
              <a:t> – </a:t>
            </a:r>
            <a:r>
              <a:rPr lang="en-US" dirty="0" err="1"/>
              <a:t>Github</a:t>
            </a:r>
            <a:r>
              <a:rPr lang="en-US" dirty="0"/>
              <a:t>)</a:t>
            </a:r>
          </a:p>
        </p:txBody>
      </p:sp>
      <p:pic>
        <p:nvPicPr>
          <p:cNvPr id="4" name="Content Placeholder 3">
            <a:extLst>
              <a:ext uri="{FF2B5EF4-FFF2-40B4-BE49-F238E27FC236}">
                <a16:creationId xmlns:a16="http://schemas.microsoft.com/office/drawing/2014/main" id="{005911E6-5318-4729-8A9C-CF16B5955A49}"/>
              </a:ext>
            </a:extLst>
          </p:cNvPr>
          <p:cNvPicPr>
            <a:picLocks noGrp="1" noChangeAspect="1"/>
          </p:cNvPicPr>
          <p:nvPr>
            <p:ph idx="1"/>
          </p:nvPr>
        </p:nvPicPr>
        <p:blipFill rotWithShape="1">
          <a:blip r:embed="rId2"/>
          <a:srcRect l="35978" t="30640" r="13668" b="3588"/>
          <a:stretch/>
        </p:blipFill>
        <p:spPr>
          <a:xfrm>
            <a:off x="838200" y="2470069"/>
            <a:ext cx="3895108" cy="2861954"/>
          </a:xfrm>
          <a:prstGeom prst="rect">
            <a:avLst/>
          </a:prstGeom>
        </p:spPr>
      </p:pic>
      <p:pic>
        <p:nvPicPr>
          <p:cNvPr id="7" name="Picture 6">
            <a:hlinkClick r:id="rId3"/>
            <a:extLst>
              <a:ext uri="{FF2B5EF4-FFF2-40B4-BE49-F238E27FC236}">
                <a16:creationId xmlns:a16="http://schemas.microsoft.com/office/drawing/2014/main" id="{51FB5738-EC88-433D-B01D-1A2CA21775D3}"/>
              </a:ext>
            </a:extLst>
          </p:cNvPr>
          <p:cNvPicPr>
            <a:picLocks noChangeAspect="1"/>
          </p:cNvPicPr>
          <p:nvPr/>
        </p:nvPicPr>
        <p:blipFill rotWithShape="1">
          <a:blip r:embed="rId4"/>
          <a:srcRect l="39800" t="17422" r="15300" b="7200"/>
          <a:stretch/>
        </p:blipFill>
        <p:spPr>
          <a:xfrm>
            <a:off x="5734838" y="1765309"/>
            <a:ext cx="5006314" cy="4727566"/>
          </a:xfrm>
          <a:prstGeom prst="rect">
            <a:avLst/>
          </a:prstGeom>
        </p:spPr>
      </p:pic>
    </p:spTree>
    <p:extLst>
      <p:ext uri="{BB962C8B-B14F-4D97-AF65-F5344CB8AC3E}">
        <p14:creationId xmlns:p14="http://schemas.microsoft.com/office/powerpoint/2010/main" val="44767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54C1-41E1-407D-9D31-E80F6A632B68}"/>
              </a:ext>
            </a:extLst>
          </p:cNvPr>
          <p:cNvSpPr>
            <a:spLocks noGrp="1"/>
          </p:cNvSpPr>
          <p:nvPr>
            <p:ph type="title"/>
          </p:nvPr>
        </p:nvSpPr>
        <p:spPr/>
        <p:txBody>
          <a:bodyPr/>
          <a:lstStyle/>
          <a:p>
            <a:r>
              <a:rPr lang="en-US" dirty="0"/>
              <a:t>GNU Radio Software: </a:t>
            </a:r>
          </a:p>
        </p:txBody>
      </p:sp>
      <p:pic>
        <p:nvPicPr>
          <p:cNvPr id="7" name="Content Placeholder 6">
            <a:extLst>
              <a:ext uri="{FF2B5EF4-FFF2-40B4-BE49-F238E27FC236}">
                <a16:creationId xmlns:a16="http://schemas.microsoft.com/office/drawing/2014/main" id="{24323460-9D62-4BA7-B84B-211736A025C4}"/>
              </a:ext>
            </a:extLst>
          </p:cNvPr>
          <p:cNvPicPr>
            <a:picLocks noGrp="1"/>
          </p:cNvPicPr>
          <p:nvPr>
            <p:ph idx="1"/>
          </p:nvPr>
        </p:nvPicPr>
        <p:blipFill rotWithShape="1">
          <a:blip r:embed="rId2"/>
          <a:srcRect l="29338" t="11449"/>
          <a:stretch/>
        </p:blipFill>
        <p:spPr bwMode="auto">
          <a:xfrm>
            <a:off x="3009525" y="1690688"/>
            <a:ext cx="6172949" cy="4351338"/>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A6E9014E-83D2-44EF-8140-45B40696F061}"/>
              </a:ext>
            </a:extLst>
          </p:cNvPr>
          <p:cNvSpPr txBox="1"/>
          <p:nvPr/>
        </p:nvSpPr>
        <p:spPr>
          <a:xfrm>
            <a:off x="3168731" y="6042026"/>
            <a:ext cx="585453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“How to capture raw IQ data.” (Dr. Aaron </a:t>
            </a:r>
            <a:r>
              <a:rPr lang="en-US" dirty="0" err="1">
                <a:latin typeface="Arial" panose="020B0604020202020204" pitchFamily="34" charset="0"/>
                <a:cs typeface="Arial" panose="020B0604020202020204" pitchFamily="34" charset="0"/>
              </a:rPr>
              <a:t>Scher</a:t>
            </a:r>
            <a:r>
              <a:rPr lang="en-US" dirty="0">
                <a:latin typeface="Arial" panose="020B0604020202020204" pitchFamily="34" charset="0"/>
                <a:cs typeface="Arial" panose="020B0604020202020204" pitchFamily="34" charset="0"/>
              </a:rPr>
              <a:t>, 2015)</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658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FD0-87EC-4263-B895-23565CABAC3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Sources:</a:t>
            </a:r>
            <a:endParaRPr lang="en-US" dirty="0"/>
          </a:p>
        </p:txBody>
      </p:sp>
      <p:sp>
        <p:nvSpPr>
          <p:cNvPr id="3" name="Content Placeholder 2">
            <a:extLst>
              <a:ext uri="{FF2B5EF4-FFF2-40B4-BE49-F238E27FC236}">
                <a16:creationId xmlns:a16="http://schemas.microsoft.com/office/drawing/2014/main" id="{94700050-B628-4CC7-94B2-0EDC9D7EF887}"/>
              </a:ext>
            </a:extLst>
          </p:cNvPr>
          <p:cNvSpPr>
            <a:spLocks noGrp="1"/>
          </p:cNvSpPr>
          <p:nvPr>
            <p:ph idx="1"/>
          </p:nvPr>
        </p:nvSpPr>
        <p:spPr/>
        <p:txBody>
          <a:bodyPr>
            <a:normAutofit fontScale="92500" lnSpcReduction="10000"/>
          </a:bodyPr>
          <a:lstStyle/>
          <a:p>
            <a:r>
              <a:rPr lang="en-US" dirty="0">
                <a:hlinkClick r:id="rId2"/>
              </a:rPr>
              <a:t>http://superkuh.com/rtlsdr.html</a:t>
            </a:r>
            <a:r>
              <a:rPr lang="en-US" dirty="0"/>
              <a:t>: “Central Hub” source for RTL SDR Information</a:t>
            </a:r>
          </a:p>
          <a:p>
            <a:r>
              <a:rPr lang="en-US" u="sng" dirty="0">
                <a:hlinkClick r:id="rId3"/>
              </a:rPr>
              <a:t>https://github.com/tejeez/rtl_coherent</a:t>
            </a:r>
            <a:r>
              <a:rPr lang="en-US" dirty="0"/>
              <a:t>: Phase Interferometry Project using RTL SDRs</a:t>
            </a:r>
          </a:p>
          <a:p>
            <a:r>
              <a:rPr lang="en-US" u="sng" dirty="0">
                <a:hlinkClick r:id="rId4"/>
              </a:rPr>
              <a:t>https://www.reddit.com/r/RTLSDR/comments/6n9hdk/welcome_new_visitors_a_little_info_about_rtlsdr/</a:t>
            </a:r>
            <a:r>
              <a:rPr lang="en-US" dirty="0"/>
              <a:t> Reddit Post detailing how RTL SDRs became popular</a:t>
            </a:r>
          </a:p>
          <a:p>
            <a:r>
              <a:rPr lang="en-US" dirty="0">
                <a:hlinkClick r:id="rId5"/>
              </a:rPr>
              <a:t>https://www.rtl-sdr.com/about-rtl-sdr/</a:t>
            </a:r>
            <a:r>
              <a:rPr lang="en-US" dirty="0"/>
              <a:t>: General Information</a:t>
            </a:r>
          </a:p>
          <a:p>
            <a:r>
              <a:rPr lang="en-US" u="sng" dirty="0">
                <a:hlinkClick r:id="rId6"/>
              </a:rPr>
              <a:t>https://www.rtl-sdr.com/buy-rtl-sdr-dvb-t-dongles/</a:t>
            </a:r>
            <a:r>
              <a:rPr lang="en-US" dirty="0"/>
              <a:t>: Buying Location</a:t>
            </a:r>
          </a:p>
          <a:p>
            <a:r>
              <a:rPr lang="en-US" dirty="0"/>
              <a:t>aaronscher.com/</a:t>
            </a:r>
            <a:r>
              <a:rPr lang="en-US" dirty="0" err="1"/>
              <a:t>wireless_com_SDR</a:t>
            </a:r>
            <a:r>
              <a:rPr lang="en-US" dirty="0"/>
              <a:t>/RTL_SDR_AM_spectrum_demod.html “How to capture raw IQ data,” (Dr. Aaron </a:t>
            </a:r>
            <a:r>
              <a:rPr lang="en-US" dirty="0" err="1"/>
              <a:t>Scher</a:t>
            </a:r>
            <a:r>
              <a:rPr lang="en-US" dirty="0"/>
              <a:t>, 2015)</a:t>
            </a:r>
          </a:p>
          <a:p>
            <a:endParaRPr lang="en-US" dirty="0"/>
          </a:p>
        </p:txBody>
      </p:sp>
    </p:spTree>
    <p:extLst>
      <p:ext uri="{BB962C8B-B14F-4D97-AF65-F5344CB8AC3E}">
        <p14:creationId xmlns:p14="http://schemas.microsoft.com/office/powerpoint/2010/main" val="208021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AEA8-C565-4DDD-B70E-2DC32283748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Keep in Mind: U.S. Frequency Allocation:</a:t>
            </a:r>
          </a:p>
        </p:txBody>
      </p:sp>
      <p:pic>
        <p:nvPicPr>
          <p:cNvPr id="4" name="Content Placeholder 3">
            <a:extLst>
              <a:ext uri="{FF2B5EF4-FFF2-40B4-BE49-F238E27FC236}">
                <a16:creationId xmlns:a16="http://schemas.microsoft.com/office/drawing/2014/main" id="{3D27BAAB-4B2A-49C2-A9E8-4FC21BE0FD2B}"/>
              </a:ext>
            </a:extLst>
          </p:cNvPr>
          <p:cNvPicPr>
            <a:picLocks noGrp="1" noChangeAspect="1"/>
          </p:cNvPicPr>
          <p:nvPr>
            <p:ph idx="1"/>
          </p:nvPr>
        </p:nvPicPr>
        <p:blipFill rotWithShape="1">
          <a:blip r:embed="rId2"/>
          <a:srcRect t="15442"/>
          <a:stretch/>
        </p:blipFill>
        <p:spPr>
          <a:xfrm>
            <a:off x="775139" y="1431234"/>
            <a:ext cx="10641722" cy="5061641"/>
          </a:xfrm>
          <a:prstGeom prst="rect">
            <a:avLst/>
          </a:prstGeom>
        </p:spPr>
      </p:pic>
    </p:spTree>
    <p:extLst>
      <p:ext uri="{BB962C8B-B14F-4D97-AF65-F5344CB8AC3E}">
        <p14:creationId xmlns:p14="http://schemas.microsoft.com/office/powerpoint/2010/main" val="3045033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398</Words>
  <Application>Microsoft Office PowerPoint</Application>
  <PresentationFormat>Widescreen</PresentationFormat>
  <Paragraphs>30</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RTL2832 SDR Dongle</vt:lpstr>
      <vt:lpstr>General Information</vt:lpstr>
      <vt:lpstr>Concerns:</vt:lpstr>
      <vt:lpstr>Clock selector jumper</vt:lpstr>
      <vt:lpstr>Phase Interferometry Project using RTL SDRs (tejeez – Github)</vt:lpstr>
      <vt:lpstr>GNU Radio Software: </vt:lpstr>
      <vt:lpstr>Sources:</vt:lpstr>
      <vt:lpstr>Keep in Mind: U.S. Frequency Allocation: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RTL2832 SDR Dongle</dc:title>
  <dc:creator>Russell</dc:creator>
  <cp:lastModifiedBy>Russell</cp:lastModifiedBy>
  <cp:revision>9</cp:revision>
  <dcterms:created xsi:type="dcterms:W3CDTF">2018-03-12T19:12:37Z</dcterms:created>
  <dcterms:modified xsi:type="dcterms:W3CDTF">2018-03-12T20:52:33Z</dcterms:modified>
</cp:coreProperties>
</file>