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394" r:id="rId3"/>
    <p:sldId id="393" r:id="rId4"/>
    <p:sldId id="374" r:id="rId5"/>
    <p:sldId id="387" r:id="rId6"/>
    <p:sldId id="392" r:id="rId7"/>
    <p:sldId id="363" r:id="rId8"/>
    <p:sldId id="388" r:id="rId9"/>
    <p:sldId id="390" r:id="rId10"/>
    <p:sldId id="391" r:id="rId11"/>
    <p:sldId id="38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  <a:srgbClr val="FFFF99"/>
    <a:srgbClr val="9A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707" autoAdjust="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8F3AF-BD69-42EE-87C2-A4EDE4C9543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6FDA8-7BE9-448E-B192-409747B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5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6FDA8-7BE9-448E-B192-409747B91C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TDOA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8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3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2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6FDA8-7BE9-448E-B192-409747B91C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2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7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06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Mobile node diagram to follow. Mobile nodes should sleep just under 5 s (ensuring they will hear a ground node transmission at least once if it is in range), then wake long enough to receive a single countdown signal from a ground node. Once they have received a countdown signal, and the checksum demonstrates a good link, update global time (it will have drifted over the last 5 min), then listen for rest of commands. Once commands received use global time, received command, and (assuming the command includes a simple transmit instruction) pre-programmed transmission time delay to send ID during the ground node’s ~5 min RX period.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4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D90069-7F1A-4603-BAFB-FF9F9580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F55A867-B263-4697-AE67-B4668D251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8320A91-7EE6-44E4-8CC2-85736890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2254AC1-586E-4655-BACE-10CBEDDA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D053269-3EEA-4BE5-9EE3-2792C31D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8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D769D5-31D6-4DA5-ABB5-AB1C6F92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1BDEAF9-FDF8-42EA-A64D-66498946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60F972-5BFF-4021-96A8-129E5484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EB77EB4-D72C-4D03-BA71-0A70192D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1CD004-A354-4E86-8D40-1C3B2C9A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2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34A9C13-994C-41FB-BEFE-B0CBBFF4C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15411B3-2D29-4A1E-AAA5-515BC8AE3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6DEC1AF-7B4F-404B-A355-F7D0A055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789BD2E-55A2-451A-9CA9-98CA9255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7F09D1-340E-41A7-B66F-395006FE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9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1C4F72-F12B-47E1-8C49-62F4CEDA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1E16A3-ED0A-4581-8478-1380E84F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9D24EDC-8FD7-4FB6-95DF-8344D8C2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B70D5B-ECB3-4781-9EEB-05D8418D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BE14889-6A88-4F66-B829-8C0DE5C0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2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158E14-EC0F-4498-8BE2-DDB24606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3217901-8AD5-417F-8960-53B338FE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0E7F80-DBF8-4C29-9813-5D5AE961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687057E-7952-4DE5-A960-1246C5BA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9F4AC47-8810-452D-B0C4-6BD64939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3B8C41-7C7F-49F2-BE8D-750AC461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227813-4746-474B-818D-404CC7658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185ED6F-97B1-464E-96A2-369937763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DBDA37E-6BEB-479D-B661-08A6BB5A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6AFA373-8A6A-496C-BDDB-37B109BC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09EAE1-70FD-42D8-A8A3-7B832E2F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4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9BF818-E1C7-4AFA-8F24-47538214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60D2152-BCCA-49FB-819C-E8DAABE1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2BDF743-17A8-420C-8C97-FA45F5AF3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4F28E93-5360-4277-9647-ED35E4A6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9C64166-E7CA-4824-9F53-C94DC8F6A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5171365-0F50-4423-AFAE-2EDC6E46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1319AA17-B290-41FD-9809-D180D9C6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BD79649-519A-4F14-9345-28CFDA72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F29834-8046-4684-88A4-3B0724A2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ED08F85-9D39-4439-A62C-F22B4470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C3A855F-B26D-49B0-997D-A71F4EAF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CB876FC-C84F-4CCC-B2C6-BA4D6152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6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FDE808A-B2C4-4B78-B066-8C5672C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C225E56-C52C-4FFD-8A7C-0AB8FC9D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D8C6D6C-984F-4FCE-9429-9777EB01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7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B49A76-B483-4B90-AC7E-6D602930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29DDC76-65D3-491D-9D67-B0109BA37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BAE019B-4D13-4407-9271-647A3F92E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9BC3441-B245-423B-8ED1-19C25C70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304B26C-97ED-4DD3-99DE-F700E295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0283B03-56CA-474F-AD29-16E76E2B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7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1E573A-89AB-4377-90E5-4AD7FB23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ADFDA18-77C5-404C-BA8F-5ECE8EDD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6F3B968-1B90-46A5-8EF5-B9E52A11E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E618151-B3EF-4733-A064-5F9D9BBC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11876AE-A1E8-4AE2-9F68-95B3D963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9FDB077-8AA9-4894-B53F-1F7521C9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8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28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97960A5-2C4E-4443-8326-A14AB45F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4DDB157-BD16-44CF-A895-10E63B299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0E61494-48C8-4F08-90E0-F7436961A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AA22-4574-4EDA-81DF-6ADE348F8883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18F390-605C-4809-AF8C-C64EEF54E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A47BE8C-E29F-48BA-8189-AF4AAF1FD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7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377071"/>
            <a:ext cx="88984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AMRUPT</a:t>
            </a:r>
            <a:b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2400" dirty="0" smtClean="0">
                <a:solidFill>
                  <a:srgbClr val="0070C0"/>
                </a:solidFill>
                <a:ea typeface="Adobe Gothic Std B" panose="020B0800000000000000" pitchFamily="34" charset="-128"/>
              </a:rPr>
              <a:t>(Animal Movement Research Using Phase-based Trilateration)</a:t>
            </a:r>
            <a:endParaRPr lang="en-US" sz="3200" dirty="0" smtClean="0">
              <a:solidFill>
                <a:srgbClr val="0070C0"/>
              </a:solidFill>
              <a:ea typeface="Adobe Gothic Std B" panose="020B0800000000000000" pitchFamily="34" charset="-128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t="16195" r="10519" b="4093"/>
          <a:stretch/>
        </p:blipFill>
        <p:spPr bwMode="auto">
          <a:xfrm>
            <a:off x="1757050" y="1269623"/>
            <a:ext cx="8677899" cy="52854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26942" r="8539" b="6892"/>
          <a:stretch/>
        </p:blipFill>
        <p:spPr bwMode="auto">
          <a:xfrm>
            <a:off x="10684810" y="4852"/>
            <a:ext cx="1507189" cy="15677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7" t="24763" r="13752" b="5560"/>
          <a:stretch/>
        </p:blipFill>
        <p:spPr bwMode="auto">
          <a:xfrm>
            <a:off x="0" y="0"/>
            <a:ext cx="1726163" cy="16087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28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Phases of AMRUPT project</a:t>
            </a:r>
            <a:endParaRPr lang="en-US" sz="36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1629"/>
            <a:ext cx="10515600" cy="5603707"/>
          </a:xfrm>
        </p:spPr>
        <p:txBody>
          <a:bodyPr>
            <a:noAutofit/>
          </a:bodyPr>
          <a:lstStyle/>
          <a:p>
            <a:r>
              <a:rPr lang="en-US" sz="2400" dirty="0" smtClean="0"/>
              <a:t>Phase I (Spring 2018)</a:t>
            </a:r>
          </a:p>
          <a:p>
            <a:pPr lvl="1"/>
            <a:r>
              <a:rPr lang="en-US" sz="2000" dirty="0" smtClean="0"/>
              <a:t>Basic AOA calculation with single 4-element SDR receiver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imple narrowband </a:t>
            </a:r>
            <a:r>
              <a:rPr lang="en-US" sz="2000" dirty="0" err="1" smtClean="0"/>
              <a:t>Tx</a:t>
            </a:r>
            <a:r>
              <a:rPr lang="en-US" sz="2000" dirty="0" smtClean="0"/>
              <a:t> (~150 MHz)</a:t>
            </a:r>
          </a:p>
          <a:p>
            <a:r>
              <a:rPr lang="en-US" sz="2400" dirty="0" smtClean="0"/>
              <a:t>Phase II (Summer 2018)</a:t>
            </a:r>
          </a:p>
          <a:p>
            <a:pPr lvl="1"/>
            <a:r>
              <a:rPr lang="en-US" sz="2000" dirty="0" smtClean="0"/>
              <a:t>Refined AOA calculation with multiple 4-element SDR receivers </a:t>
            </a:r>
          </a:p>
          <a:p>
            <a:pPr lvl="1"/>
            <a:r>
              <a:rPr lang="en-US" sz="2000" dirty="0" smtClean="0"/>
              <a:t>HMFCW signals and phase error threshold to refine AOA in cluttered environments</a:t>
            </a:r>
          </a:p>
          <a:p>
            <a:pPr lvl="1"/>
            <a:r>
              <a:rPr lang="en-US" sz="2000" dirty="0" smtClean="0"/>
              <a:t>Basic triangulation algorithms</a:t>
            </a:r>
          </a:p>
          <a:p>
            <a:r>
              <a:rPr lang="en-US" sz="2400" dirty="0" smtClean="0"/>
              <a:t>Phase III (Fall 2018)</a:t>
            </a:r>
          </a:p>
          <a:p>
            <a:pPr lvl="1"/>
            <a:r>
              <a:rPr lang="en-US" sz="2000" dirty="0" smtClean="0"/>
              <a:t>Phase cycle integer disambiguation with multiple 4-element SDR receivers</a:t>
            </a:r>
          </a:p>
          <a:p>
            <a:pPr lvl="1"/>
            <a:r>
              <a:rPr lang="en-US" sz="2000" dirty="0" smtClean="0"/>
              <a:t>Resolve ambiguous cycle integer of received HMFCW signals for ranging</a:t>
            </a:r>
          </a:p>
          <a:p>
            <a:pPr lvl="1"/>
            <a:r>
              <a:rPr lang="en-US" sz="2000" dirty="0" smtClean="0"/>
              <a:t>Advanced hyperboloid trilateration algorithm</a:t>
            </a:r>
          </a:p>
          <a:p>
            <a:r>
              <a:rPr lang="en-US" sz="2400" dirty="0" smtClean="0"/>
              <a:t>Phase IV (?)</a:t>
            </a:r>
          </a:p>
          <a:p>
            <a:pPr lvl="1"/>
            <a:r>
              <a:rPr lang="en-US" sz="2000" dirty="0" smtClean="0"/>
              <a:t>Refinements:</a:t>
            </a:r>
          </a:p>
          <a:p>
            <a:pPr lvl="2"/>
            <a:r>
              <a:rPr lang="en-US" sz="1800" dirty="0" smtClean="0"/>
              <a:t>Watson-Watt (RSSI-based)</a:t>
            </a:r>
          </a:p>
          <a:p>
            <a:pPr lvl="2"/>
            <a:r>
              <a:rPr lang="en-US" sz="1800" dirty="0" smtClean="0"/>
              <a:t>TDOA system with timing beacons</a:t>
            </a:r>
          </a:p>
          <a:p>
            <a:pPr lvl="1"/>
            <a:endParaRPr lang="en-US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926265" y="5675971"/>
            <a:ext cx="5422067" cy="947853"/>
            <a:chOff x="4926265" y="5675971"/>
            <a:chExt cx="5422067" cy="947853"/>
          </a:xfrm>
        </p:grpSpPr>
        <p:sp>
          <p:nvSpPr>
            <p:cNvPr id="4" name="Right Brace 3"/>
            <p:cNvSpPr/>
            <p:nvPr/>
          </p:nvSpPr>
          <p:spPr>
            <a:xfrm>
              <a:off x="5386039" y="5675971"/>
              <a:ext cx="343114" cy="947853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26265" y="5826731"/>
              <a:ext cx="542206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2"/>
              <a:r>
                <a:rPr lang="en-US" b="1" dirty="0" smtClean="0">
                  <a:solidFill>
                    <a:srgbClr val="FF0000"/>
                  </a:solidFill>
                </a:rPr>
                <a:t>Will these help phase integer disambiguation algorithm’s parameter space?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87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/>
          <p:cNvSpPr/>
          <p:nvPr/>
        </p:nvSpPr>
        <p:spPr>
          <a:xfrm>
            <a:off x="1363287" y="2637923"/>
            <a:ext cx="10557164" cy="648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 flipH="1">
            <a:off x="1360378" y="2644809"/>
            <a:ext cx="5525294" cy="638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 flipH="1">
            <a:off x="5019432" y="2638012"/>
            <a:ext cx="45719" cy="648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 flipH="1">
            <a:off x="2262329" y="2634997"/>
            <a:ext cx="45719" cy="648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63287" y="1197054"/>
            <a:ext cx="10557164" cy="648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 flipH="1">
            <a:off x="1363287" y="1197054"/>
            <a:ext cx="435033" cy="648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89996" y="913104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 + X s</a:t>
            </a:r>
            <a:endParaRPr lang="en-US" sz="1200" dirty="0"/>
          </a:p>
        </p:txBody>
      </p:sp>
      <p:sp>
        <p:nvSpPr>
          <p:cNvPr id="226" name="TextBox 225"/>
          <p:cNvSpPr txBox="1"/>
          <p:nvPr/>
        </p:nvSpPr>
        <p:spPr>
          <a:xfrm>
            <a:off x="1040" y="2836468"/>
            <a:ext cx="8218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Ground </a:t>
            </a:r>
            <a:br>
              <a:rPr lang="en-US" sz="1400" dirty="0" smtClean="0"/>
            </a:br>
            <a:r>
              <a:rPr lang="en-US" sz="1400" dirty="0" smtClean="0"/>
              <a:t>node</a:t>
            </a:r>
          </a:p>
          <a:p>
            <a:pPr algn="ctr"/>
            <a:r>
              <a:rPr lang="en-US" sz="1400" dirty="0" smtClean="0"/>
              <a:t>(acquire </a:t>
            </a:r>
            <a:br>
              <a:rPr lang="en-US" sz="1400" dirty="0" smtClean="0"/>
            </a:br>
            <a:r>
              <a:rPr lang="en-US" sz="1400" dirty="0" smtClean="0"/>
              <a:t>or sleep</a:t>
            </a:r>
            <a:br>
              <a:rPr lang="en-US" sz="1400" dirty="0" smtClean="0"/>
            </a:br>
            <a:r>
              <a:rPr lang="en-US" sz="1400" dirty="0" smtClean="0"/>
              <a:t>mode)</a:t>
            </a:r>
            <a:endParaRPr lang="en-US" sz="14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640415" y="920052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 min – (5 + X s)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419049" y="1379725"/>
            <a:ext cx="32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43640" y="1395650"/>
            <a:ext cx="1555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Rx from mobile nodes</a:t>
            </a:r>
            <a:endParaRPr lang="en-US" sz="1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60379" y="1845447"/>
            <a:ext cx="0" cy="775854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98320" y="1845447"/>
            <a:ext cx="10122131" cy="775854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1360379" y="2637923"/>
            <a:ext cx="5525295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98898" y="2344302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 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8178" y="2822389"/>
            <a:ext cx="17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</a:t>
            </a:r>
            <a:r>
              <a:rPr lang="en-US" sz="1200" dirty="0" smtClean="0"/>
              <a:t> countdown signal (5 s)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83112" y="3286316"/>
            <a:ext cx="0" cy="379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24425" y="3665934"/>
            <a:ext cx="1917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e.g. timestamp &amp; checksum</a:t>
            </a:r>
            <a:endParaRPr lang="en-US" sz="1200" dirty="0"/>
          </a:p>
        </p:txBody>
      </p:sp>
      <p:cxnSp>
        <p:nvCxnSpPr>
          <p:cNvPr id="236" name="Straight Arrow Connector 235"/>
          <p:cNvCxnSpPr/>
          <p:nvPr/>
        </p:nvCxnSpPr>
        <p:spPr>
          <a:xfrm flipH="1">
            <a:off x="5040284" y="3286316"/>
            <a:ext cx="5541" cy="4060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4081596" y="3692409"/>
            <a:ext cx="1917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e.g. timestamp &amp; checksum</a:t>
            </a:r>
            <a:endParaRPr lang="en-US" sz="1200" dirty="0"/>
          </a:p>
        </p:txBody>
      </p:sp>
      <p:cxnSp>
        <p:nvCxnSpPr>
          <p:cNvPr id="241" name="Straight Arrow Connector 240"/>
          <p:cNvCxnSpPr/>
          <p:nvPr/>
        </p:nvCxnSpPr>
        <p:spPr>
          <a:xfrm>
            <a:off x="6885674" y="3286316"/>
            <a:ext cx="0" cy="379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6577738" y="370077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0.0000</a:t>
            </a:r>
            <a:endParaRPr lang="en-US" sz="1200" dirty="0"/>
          </a:p>
        </p:txBody>
      </p:sp>
      <p:sp>
        <p:nvSpPr>
          <p:cNvPr id="243" name="TextBox 242"/>
          <p:cNvSpPr txBox="1"/>
          <p:nvPr/>
        </p:nvSpPr>
        <p:spPr>
          <a:xfrm>
            <a:off x="9213255" y="2333263"/>
            <a:ext cx="559769" cy="276999"/>
          </a:xfrm>
          <a:prstGeom prst="rect">
            <a:avLst/>
          </a:prstGeom>
          <a:solidFill>
            <a:srgbClr val="D7D7D7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X (?) 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881124" y="2821079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</a:t>
            </a:r>
            <a:r>
              <a:rPr lang="en-US" sz="1200" dirty="0" smtClean="0"/>
              <a:t> commands</a:t>
            </a:r>
            <a:endParaRPr lang="en-US" sz="1200" dirty="0"/>
          </a:p>
        </p:txBody>
      </p:sp>
      <p:sp>
        <p:nvSpPr>
          <p:cNvPr id="244" name="Rectangle 243"/>
          <p:cNvSpPr/>
          <p:nvPr/>
        </p:nvSpPr>
        <p:spPr>
          <a:xfrm>
            <a:off x="1360378" y="4252964"/>
            <a:ext cx="10560073" cy="648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1360380" y="3283854"/>
            <a:ext cx="5525294" cy="96950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11920451" y="3304482"/>
            <a:ext cx="0" cy="948881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 flipH="1">
            <a:off x="1363285" y="4253274"/>
            <a:ext cx="739989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09477" y="4346930"/>
            <a:ext cx="84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Checksum (opt.)</a:t>
            </a:r>
            <a:endParaRPr lang="en-US" sz="1200" dirty="0"/>
          </a:p>
        </p:txBody>
      </p:sp>
      <p:sp>
        <p:nvSpPr>
          <p:cNvPr id="265" name="Rectangle 264"/>
          <p:cNvSpPr/>
          <p:nvPr/>
        </p:nvSpPr>
        <p:spPr>
          <a:xfrm flipH="1">
            <a:off x="2103275" y="4253274"/>
            <a:ext cx="623888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265"/>
          <p:cNvSpPr txBox="1"/>
          <p:nvPr/>
        </p:nvSpPr>
        <p:spPr>
          <a:xfrm>
            <a:off x="2103274" y="434632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Global </a:t>
            </a:r>
            <a:br>
              <a:rPr lang="en-US" sz="1200" dirty="0" smtClean="0"/>
            </a:br>
            <a:r>
              <a:rPr lang="en-US" sz="1200" dirty="0" smtClean="0"/>
              <a:t>time</a:t>
            </a:r>
            <a:endParaRPr lang="en-US" sz="1200" dirty="0"/>
          </a:p>
        </p:txBody>
      </p:sp>
      <p:sp>
        <p:nvSpPr>
          <p:cNvPr id="267" name="Rectangle 266"/>
          <p:cNvSpPr/>
          <p:nvPr/>
        </p:nvSpPr>
        <p:spPr>
          <a:xfrm flipH="1">
            <a:off x="2727163" y="4253318"/>
            <a:ext cx="1130744" cy="64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/>
          <p:cNvSpPr txBox="1"/>
          <p:nvPr/>
        </p:nvSpPr>
        <p:spPr>
          <a:xfrm>
            <a:off x="2882913" y="4340588"/>
            <a:ext cx="82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Sleep </a:t>
            </a:r>
            <a:br>
              <a:rPr lang="en-US" sz="1200" dirty="0" smtClean="0"/>
            </a:br>
            <a:r>
              <a:rPr lang="en-US" sz="1200" dirty="0" smtClean="0"/>
              <a:t>command</a:t>
            </a:r>
            <a:endParaRPr lang="en-US" sz="1200" dirty="0"/>
          </a:p>
        </p:txBody>
      </p:sp>
      <p:sp>
        <p:nvSpPr>
          <p:cNvPr id="269" name="Rectangle 268"/>
          <p:cNvSpPr/>
          <p:nvPr/>
        </p:nvSpPr>
        <p:spPr>
          <a:xfrm flipH="1">
            <a:off x="3857155" y="4253517"/>
            <a:ext cx="1287346" cy="325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3906578" y="4270156"/>
            <a:ext cx="953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Sleep length</a:t>
            </a:r>
            <a:endParaRPr lang="en-US" sz="1200" dirty="0"/>
          </a:p>
        </p:txBody>
      </p:sp>
      <p:sp>
        <p:nvSpPr>
          <p:cNvPr id="271" name="Rectangle 270"/>
          <p:cNvSpPr/>
          <p:nvPr/>
        </p:nvSpPr>
        <p:spPr>
          <a:xfrm flipH="1">
            <a:off x="3857156" y="4580432"/>
            <a:ext cx="1039091" cy="32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Arrow Connector 272"/>
          <p:cNvCxnSpPr/>
          <p:nvPr/>
        </p:nvCxnSpPr>
        <p:spPr>
          <a:xfrm flipV="1">
            <a:off x="3799034" y="4405229"/>
            <a:ext cx="176533" cy="34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3605448" y="4270156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</a:t>
            </a:r>
          </a:p>
        </p:txBody>
      </p:sp>
      <p:cxnSp>
        <p:nvCxnSpPr>
          <p:cNvPr id="276" name="Straight Arrow Connector 275"/>
          <p:cNvCxnSpPr/>
          <p:nvPr/>
        </p:nvCxnSpPr>
        <p:spPr>
          <a:xfrm flipV="1">
            <a:off x="3799034" y="4730758"/>
            <a:ext cx="176533" cy="34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3592780" y="4595685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4904717" y="427345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032019" y="4588687"/>
            <a:ext cx="709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Default?</a:t>
            </a:r>
            <a:endParaRPr lang="en-US" sz="1200" dirty="0"/>
          </a:p>
        </p:txBody>
      </p:sp>
      <p:cxnSp>
        <p:nvCxnSpPr>
          <p:cNvPr id="281" name="Straight Arrow Connector 280"/>
          <p:cNvCxnSpPr>
            <a:endCxn id="292" idx="1"/>
          </p:cNvCxnSpPr>
          <p:nvPr/>
        </p:nvCxnSpPr>
        <p:spPr>
          <a:xfrm flipV="1">
            <a:off x="5077840" y="4408656"/>
            <a:ext cx="165746" cy="2673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874199" y="4534369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</a:t>
            </a:r>
          </a:p>
        </p:txBody>
      </p:sp>
      <p:cxnSp>
        <p:nvCxnSpPr>
          <p:cNvPr id="283" name="Straight Arrow Connector 282"/>
          <p:cNvCxnSpPr>
            <a:endCxn id="295" idx="1"/>
          </p:cNvCxnSpPr>
          <p:nvPr/>
        </p:nvCxnSpPr>
        <p:spPr>
          <a:xfrm flipV="1">
            <a:off x="5070407" y="4740999"/>
            <a:ext cx="164580" cy="6361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4864153" y="466611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87" name="Rectangle 286"/>
          <p:cNvSpPr/>
          <p:nvPr/>
        </p:nvSpPr>
        <p:spPr>
          <a:xfrm flipH="1">
            <a:off x="5144501" y="4255111"/>
            <a:ext cx="2044965" cy="325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 flipH="1">
            <a:off x="5144502" y="4582026"/>
            <a:ext cx="2044964" cy="32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Arrow Connector 288"/>
          <p:cNvCxnSpPr/>
          <p:nvPr/>
        </p:nvCxnSpPr>
        <p:spPr>
          <a:xfrm>
            <a:off x="4800164" y="4415242"/>
            <a:ext cx="16097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5243586" y="4270156"/>
            <a:ext cx="1054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Listen for tags</a:t>
            </a:r>
            <a:endParaRPr lang="en-US" sz="1200" dirty="0"/>
          </a:p>
        </p:txBody>
      </p:sp>
      <p:sp>
        <p:nvSpPr>
          <p:cNvPr id="294" name="Left Brace 293"/>
          <p:cNvSpPr/>
          <p:nvPr/>
        </p:nvSpPr>
        <p:spPr>
          <a:xfrm>
            <a:off x="922351" y="1197051"/>
            <a:ext cx="214686" cy="370382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TextBox 294"/>
          <p:cNvSpPr txBox="1"/>
          <p:nvPr/>
        </p:nvSpPr>
        <p:spPr>
          <a:xfrm>
            <a:off x="5234987" y="4602499"/>
            <a:ext cx="1965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Special commands for Y tags</a:t>
            </a:r>
            <a:endParaRPr lang="en-US" sz="1200" dirty="0"/>
          </a:p>
        </p:txBody>
      </p:sp>
      <p:sp>
        <p:nvSpPr>
          <p:cNvPr id="296" name="TextBox 295"/>
          <p:cNvSpPr txBox="1"/>
          <p:nvPr/>
        </p:nvSpPr>
        <p:spPr>
          <a:xfrm>
            <a:off x="6383283" y="427345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97" name="Straight Arrow Connector 296"/>
          <p:cNvCxnSpPr/>
          <p:nvPr/>
        </p:nvCxnSpPr>
        <p:spPr>
          <a:xfrm>
            <a:off x="6278730" y="4415242"/>
            <a:ext cx="16097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Left Brace 303"/>
          <p:cNvSpPr/>
          <p:nvPr/>
        </p:nvSpPr>
        <p:spPr>
          <a:xfrm rot="5400000">
            <a:off x="7767841" y="3481911"/>
            <a:ext cx="159628" cy="129896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 flipH="1">
            <a:off x="7194348" y="4256904"/>
            <a:ext cx="1302787" cy="64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Straight Connector 307"/>
          <p:cNvCxnSpPr/>
          <p:nvPr/>
        </p:nvCxnSpPr>
        <p:spPr>
          <a:xfrm>
            <a:off x="7405584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7623514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7841444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8059374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8277303" y="4251578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7596826" y="3744391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Y IDs</a:t>
            </a:r>
            <a:endParaRPr lang="en-US" sz="1200" dirty="0"/>
          </a:p>
        </p:txBody>
      </p:sp>
      <p:sp>
        <p:nvSpPr>
          <p:cNvPr id="317" name="TextBox 316"/>
          <p:cNvSpPr txBox="1"/>
          <p:nvPr/>
        </p:nvSpPr>
        <p:spPr>
          <a:xfrm>
            <a:off x="2727162" y="4927726"/>
            <a:ext cx="1129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*Keeps all mobile nodes from </a:t>
            </a:r>
            <a:r>
              <a:rPr lang="en-US" sz="1000" dirty="0" err="1" smtClean="0"/>
              <a:t>TXing</a:t>
            </a:r>
            <a:r>
              <a:rPr lang="en-US" sz="1000" dirty="0" smtClean="0"/>
              <a:t> </a:t>
            </a:r>
            <a:br>
              <a:rPr lang="en-US" sz="1000" dirty="0" smtClean="0"/>
            </a:br>
            <a:r>
              <a:rPr lang="en-US" sz="1000" dirty="0" smtClean="0"/>
              <a:t>when system isn’t monitoring</a:t>
            </a:r>
            <a:endParaRPr lang="en-US" sz="1000" dirty="0"/>
          </a:p>
        </p:txBody>
      </p:sp>
      <p:sp>
        <p:nvSpPr>
          <p:cNvPr id="318" name="TextBox 317"/>
          <p:cNvSpPr txBox="1"/>
          <p:nvPr/>
        </p:nvSpPr>
        <p:spPr>
          <a:xfrm>
            <a:off x="3873468" y="4927726"/>
            <a:ext cx="1271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*Default mode just has any tag within range of sync signal transmit at its scheduled time</a:t>
            </a:r>
            <a:endParaRPr lang="en-US" sz="1000" dirty="0"/>
          </a:p>
        </p:txBody>
      </p:sp>
      <p:sp>
        <p:nvSpPr>
          <p:cNvPr id="319" name="Left Brace 318"/>
          <p:cNvSpPr/>
          <p:nvPr/>
        </p:nvSpPr>
        <p:spPr>
          <a:xfrm rot="5400000">
            <a:off x="9078477" y="3486264"/>
            <a:ext cx="159628" cy="129896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 flipH="1">
            <a:off x="8504984" y="4261257"/>
            <a:ext cx="1302787" cy="64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Straight Connector 320"/>
          <p:cNvCxnSpPr/>
          <p:nvPr/>
        </p:nvCxnSpPr>
        <p:spPr>
          <a:xfrm>
            <a:off x="8716220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8934150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9152080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9370010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9587939" y="4255931"/>
            <a:ext cx="0" cy="649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8660441" y="3748744"/>
            <a:ext cx="983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Y commands</a:t>
            </a:r>
            <a:endParaRPr lang="en-US" sz="1200" dirty="0"/>
          </a:p>
        </p:txBody>
      </p:sp>
      <p:sp>
        <p:nvSpPr>
          <p:cNvPr id="327" name="TextBox 326"/>
          <p:cNvSpPr txBox="1"/>
          <p:nvPr/>
        </p:nvSpPr>
        <p:spPr>
          <a:xfrm>
            <a:off x="5160814" y="4930494"/>
            <a:ext cx="463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*Special commands allow a subset of tags to be told to go to sleep, switch to different mode (e.g. to upload sensor data on different channel), etc.</a:t>
            </a:r>
            <a:endParaRPr lang="en-US" sz="1000" dirty="0"/>
          </a:p>
        </p:txBody>
      </p:sp>
      <p:sp>
        <p:nvSpPr>
          <p:cNvPr id="336" name="TextBox 335"/>
          <p:cNvSpPr txBox="1"/>
          <p:nvPr/>
        </p:nvSpPr>
        <p:spPr>
          <a:xfrm>
            <a:off x="2103551" y="4909581"/>
            <a:ext cx="620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*All mobile nodes sync’d here</a:t>
            </a:r>
            <a:endParaRPr lang="en-US" sz="1000" dirty="0"/>
          </a:p>
        </p:txBody>
      </p:sp>
      <p:sp>
        <p:nvSpPr>
          <p:cNvPr id="337" name="TextBox 336"/>
          <p:cNvSpPr txBox="1"/>
          <p:nvPr/>
        </p:nvSpPr>
        <p:spPr>
          <a:xfrm>
            <a:off x="10053520" y="444054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338" name="Straight Arrow Connector 337"/>
          <p:cNvCxnSpPr/>
          <p:nvPr/>
        </p:nvCxnSpPr>
        <p:spPr>
          <a:xfrm>
            <a:off x="9948967" y="4582336"/>
            <a:ext cx="16097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1358403" y="4899294"/>
            <a:ext cx="7394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*Give mobile nodes way to check that they have a good link</a:t>
            </a:r>
            <a:endParaRPr lang="en-US" sz="1000" dirty="0"/>
          </a:p>
        </p:txBody>
      </p:sp>
      <p:sp>
        <p:nvSpPr>
          <p:cNvPr id="340" name="TextBox 339"/>
          <p:cNvSpPr txBox="1"/>
          <p:nvPr/>
        </p:nvSpPr>
        <p:spPr>
          <a:xfrm>
            <a:off x="48287" y="3974123"/>
            <a:ext cx="739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*Will need a data upload mode too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593317" y="254117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Mobile-to-Ground Node Communication Protocol</a:t>
            </a:r>
          </a:p>
        </p:txBody>
      </p:sp>
    </p:spTree>
    <p:extLst>
      <p:ext uri="{BB962C8B-B14F-4D97-AF65-F5344CB8AC3E}">
        <p14:creationId xmlns:p14="http://schemas.microsoft.com/office/powerpoint/2010/main" val="148349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59" grpId="0" animBg="1"/>
      <p:bldP spid="249" grpId="0" animBg="1"/>
      <p:bldP spid="248" grpId="0" animBg="1"/>
      <p:bldP spid="233" grpId="0" animBg="1"/>
      <p:bldP spid="17" grpId="0"/>
      <p:bldP spid="18" grpId="0"/>
      <p:bldP spid="21" grpId="0"/>
      <p:bldP spid="240" grpId="0"/>
      <p:bldP spid="242" grpId="0"/>
      <p:bldP spid="243" grpId="0" animBg="1"/>
      <p:bldP spid="27" grpId="0"/>
      <p:bldP spid="244" grpId="0" animBg="1"/>
      <p:bldP spid="247" grpId="0" animBg="1"/>
      <p:bldP spid="31" grpId="0"/>
      <p:bldP spid="265" grpId="0" animBg="1"/>
      <p:bldP spid="266" grpId="0"/>
      <p:bldP spid="267" grpId="0" animBg="1"/>
      <p:bldP spid="268" grpId="0"/>
      <p:bldP spid="269" grpId="0" animBg="1"/>
      <p:bldP spid="270" grpId="0"/>
      <p:bldP spid="271" grpId="0" animBg="1"/>
      <p:bldP spid="274" grpId="0"/>
      <p:bldP spid="277" grpId="0"/>
      <p:bldP spid="279" grpId="0"/>
      <p:bldP spid="280" grpId="0"/>
      <p:bldP spid="282" grpId="0"/>
      <p:bldP spid="284" grpId="0"/>
      <p:bldP spid="287" grpId="0" animBg="1"/>
      <p:bldP spid="288" grpId="0" animBg="1"/>
      <p:bldP spid="292" grpId="0"/>
      <p:bldP spid="295" grpId="0"/>
      <p:bldP spid="296" grpId="0"/>
      <p:bldP spid="304" grpId="0" animBg="1"/>
      <p:bldP spid="306" grpId="0" animBg="1"/>
      <p:bldP spid="316" grpId="0"/>
      <p:bldP spid="317" grpId="0"/>
      <p:bldP spid="318" grpId="0"/>
      <p:bldP spid="319" grpId="0" animBg="1"/>
      <p:bldP spid="320" grpId="0" animBg="1"/>
      <p:bldP spid="326" grpId="0"/>
      <p:bldP spid="327" grpId="0"/>
      <p:bldP spid="336" grpId="0"/>
      <p:bldP spid="337" grpId="0"/>
      <p:bldP spid="3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3929" y="460198"/>
            <a:ext cx="889845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Requirements and constraints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Short range (</a:t>
            </a:r>
            <a:r>
              <a:rPr lang="en-US" i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r>
              <a:rPr lang="en-US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00-300 m between receivers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Extremely simple transmitter design (</a:t>
            </a:r>
            <a:r>
              <a:rPr lang="en-US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lightweight, low power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System can operate in cluttered environments</a:t>
            </a:r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US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multipath interference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System can operate with ~50 </a:t>
            </a:r>
            <a:r>
              <a:rPr lang="en-US" sz="24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Txers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High spatial accuracy (~5 m) triangulation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Low cost receivers (</a:t>
            </a:r>
            <a:r>
              <a:rPr lang="en-US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COTS components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Low power consumption of receivers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26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Brace 8"/>
          <p:cNvSpPr/>
          <p:nvPr/>
        </p:nvSpPr>
        <p:spPr>
          <a:xfrm>
            <a:off x="1547182" y="1607860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5" name="Left Brace 54"/>
          <p:cNvSpPr/>
          <p:nvPr/>
        </p:nvSpPr>
        <p:spPr>
          <a:xfrm>
            <a:off x="1547182" y="4143149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06" y="2313991"/>
            <a:ext cx="14275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Watson-Watt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pair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06" y="4846595"/>
            <a:ext cx="14275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Watson-Watt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pair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0886" y="2945454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0886" y="4213098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40886" y="548074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066669" y="3036039"/>
            <a:ext cx="1045539" cy="1913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DF Algorithm running on </a:t>
            </a:r>
            <a:r>
              <a:rPr lang="en-US" sz="1200" dirty="0" err="1" smtClean="0"/>
              <a:t>RaspberryPi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4" idx="3"/>
            <a:endCxn id="40" idx="3"/>
          </p:cNvCxnSpPr>
          <p:nvPr/>
        </p:nvCxnSpPr>
        <p:spPr>
          <a:xfrm flipV="1">
            <a:off x="3086425" y="3267302"/>
            <a:ext cx="794820" cy="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  <a:endCxn id="42" idx="3"/>
          </p:cNvCxnSpPr>
          <p:nvPr/>
        </p:nvCxnSpPr>
        <p:spPr>
          <a:xfrm>
            <a:off x="3086425" y="4535939"/>
            <a:ext cx="785558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54" idx="3"/>
          </p:cNvCxnSpPr>
          <p:nvPr/>
        </p:nvCxnSpPr>
        <p:spPr>
          <a:xfrm>
            <a:off x="3086425" y="5803584"/>
            <a:ext cx="785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040885" y="1677810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1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7" idx="3"/>
            <a:endCxn id="39" idx="3"/>
          </p:cNvCxnSpPr>
          <p:nvPr/>
        </p:nvCxnSpPr>
        <p:spPr>
          <a:xfrm flipV="1">
            <a:off x="3086424" y="1999657"/>
            <a:ext cx="794821" cy="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9" idx="0"/>
          </p:cNvCxnSpPr>
          <p:nvPr/>
        </p:nvCxnSpPr>
        <p:spPr>
          <a:xfrm>
            <a:off x="4795645" y="1999657"/>
            <a:ext cx="10816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0"/>
          </p:cNvCxnSpPr>
          <p:nvPr/>
        </p:nvCxnSpPr>
        <p:spPr>
          <a:xfrm>
            <a:off x="4795645" y="3267302"/>
            <a:ext cx="1081614" cy="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2" idx="0"/>
          </p:cNvCxnSpPr>
          <p:nvPr/>
        </p:nvCxnSpPr>
        <p:spPr>
          <a:xfrm flipV="1">
            <a:off x="4786383" y="4535939"/>
            <a:ext cx="1091320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4" idx="0"/>
          </p:cNvCxnSpPr>
          <p:nvPr/>
        </p:nvCxnSpPr>
        <p:spPr>
          <a:xfrm>
            <a:off x="4786383" y="5803584"/>
            <a:ext cx="1091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16645" y="1180452"/>
            <a:ext cx="82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I/Q 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045339" y="44326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I/Q 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097885" y="605260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I/Q 4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82261" y="1560387"/>
            <a:ext cx="1045539" cy="486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Switch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942830" y="1560387"/>
            <a:ext cx="1045539" cy="486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CC1310</a:t>
            </a:r>
            <a:endParaRPr lang="en-US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504462" y="1568699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512771" y="3181930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504459" y="4803474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512769" y="6425017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043567" y="2814139"/>
            <a:ext cx="7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I/Q 2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2" idx="3"/>
            <a:endCxn id="16" idx="1"/>
          </p:cNvCxnSpPr>
          <p:nvPr/>
        </p:nvCxnSpPr>
        <p:spPr>
          <a:xfrm>
            <a:off x="8988369" y="3992702"/>
            <a:ext cx="1078300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975319" y="3062967"/>
            <a:ext cx="103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I/Q 1-4,</a:t>
            </a:r>
          </a:p>
          <a:p>
            <a:pPr algn="ctr"/>
            <a:r>
              <a:rPr lang="en-US" dirty="0" smtClean="0"/>
              <a:t>RSSI 1-4,</a:t>
            </a:r>
            <a:br>
              <a:rPr lang="en-US" dirty="0" smtClean="0"/>
            </a:br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16" idx="2"/>
            <a:endCxn id="71" idx="0"/>
          </p:cNvCxnSpPr>
          <p:nvPr/>
        </p:nvCxnSpPr>
        <p:spPr>
          <a:xfrm flipH="1">
            <a:off x="10589438" y="4949366"/>
            <a:ext cx="1" cy="22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641787" y="5169760"/>
            <a:ext cx="1895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AOA,</a:t>
            </a:r>
          </a:p>
          <a:p>
            <a:pPr algn="ctr"/>
            <a:r>
              <a:rPr lang="en-US" dirty="0" smtClean="0"/>
              <a:t>RSSI,</a:t>
            </a:r>
          </a:p>
          <a:p>
            <a:pPr algn="ctr"/>
            <a:r>
              <a:rPr lang="en-US" dirty="0" smtClean="0"/>
              <a:t>ID,</a:t>
            </a:r>
          </a:p>
          <a:p>
            <a:pPr algn="ctr"/>
            <a:r>
              <a:rPr lang="en-US" dirty="0" smtClean="0"/>
              <a:t>Time</a:t>
            </a:r>
          </a:p>
        </p:txBody>
      </p:sp>
      <p:sp>
        <p:nvSpPr>
          <p:cNvPr id="39" name="Isosceles Triangle 38"/>
          <p:cNvSpPr/>
          <p:nvPr/>
        </p:nvSpPr>
        <p:spPr>
          <a:xfrm rot="5400000">
            <a:off x="3808093" y="1542457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3808093" y="2810102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3798831" y="4082233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54" name="Isosceles Triangle 53"/>
          <p:cNvSpPr/>
          <p:nvPr/>
        </p:nvSpPr>
        <p:spPr>
          <a:xfrm rot="5400000">
            <a:off x="3798831" y="5346384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1684342" y="71740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Receiver architecture</a:t>
            </a: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97597" y="40389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9167" y="373224"/>
            <a:ext cx="50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69166" y="730898"/>
            <a:ext cx="50385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32129" y="1885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32128" y="54623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408" y="2856290"/>
            <a:ext cx="915237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Antenna 2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43408" y="3931897"/>
            <a:ext cx="915237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Antenna 3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43408" y="5007504"/>
            <a:ext cx="915237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Antenna 4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343408" y="1780683"/>
            <a:ext cx="915237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Antenna 1</a:t>
            </a:r>
            <a:endParaRPr lang="en-US" sz="1600" dirty="0"/>
          </a:p>
        </p:txBody>
      </p:sp>
      <p:sp>
        <p:nvSpPr>
          <p:cNvPr id="124" name="Rectangle 123"/>
          <p:cNvSpPr/>
          <p:nvPr/>
        </p:nvSpPr>
        <p:spPr>
          <a:xfrm>
            <a:off x="5614701" y="1782746"/>
            <a:ext cx="966651" cy="378810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Raspberry Pi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873815" y="6076499"/>
            <a:ext cx="966651" cy="57685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Noise generator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873818" y="1784811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switch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873817" y="2857733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switch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873816" y="3930655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switch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873815" y="5003577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switch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82902" y="1784811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LNA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82901" y="2857733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LNA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82900" y="3930655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LNA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82899" y="5003577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LNA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164731" y="1784811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RTL SDR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164730" y="2857733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RTL SDR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164729" y="3930655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RTL SDR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64728" y="5003577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RTL SDR</a:t>
            </a:r>
            <a:endParaRPr lang="en-US" dirty="0"/>
          </a:p>
        </p:txBody>
      </p:sp>
      <p:cxnSp>
        <p:nvCxnSpPr>
          <p:cNvPr id="8" name="Straight Arrow Connector 7"/>
          <p:cNvCxnSpPr>
            <a:stCxn id="47" idx="3"/>
            <a:endCxn id="33" idx="1"/>
          </p:cNvCxnSpPr>
          <p:nvPr/>
        </p:nvCxnSpPr>
        <p:spPr>
          <a:xfrm>
            <a:off x="1258645" y="2063290"/>
            <a:ext cx="324257" cy="4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34" idx="1"/>
          </p:cNvCxnSpPr>
          <p:nvPr/>
        </p:nvCxnSpPr>
        <p:spPr>
          <a:xfrm>
            <a:off x="1258645" y="3138897"/>
            <a:ext cx="324256" cy="14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35" idx="1"/>
          </p:cNvCxnSpPr>
          <p:nvPr/>
        </p:nvCxnSpPr>
        <p:spPr>
          <a:xfrm flipV="1">
            <a:off x="1258645" y="4213262"/>
            <a:ext cx="324255" cy="1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36" idx="1"/>
          </p:cNvCxnSpPr>
          <p:nvPr/>
        </p:nvCxnSpPr>
        <p:spPr>
          <a:xfrm flipV="1">
            <a:off x="1258645" y="5286184"/>
            <a:ext cx="324254" cy="39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3" idx="3"/>
            <a:endCxn id="3" idx="1"/>
          </p:cNvCxnSpPr>
          <p:nvPr/>
        </p:nvCxnSpPr>
        <p:spPr>
          <a:xfrm>
            <a:off x="2549553" y="2067418"/>
            <a:ext cx="3242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4" idx="3"/>
            <a:endCxn id="30" idx="1"/>
          </p:cNvCxnSpPr>
          <p:nvPr/>
        </p:nvCxnSpPr>
        <p:spPr>
          <a:xfrm>
            <a:off x="2549552" y="3140340"/>
            <a:ext cx="3242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5" idx="3"/>
            <a:endCxn id="31" idx="1"/>
          </p:cNvCxnSpPr>
          <p:nvPr/>
        </p:nvCxnSpPr>
        <p:spPr>
          <a:xfrm>
            <a:off x="2549551" y="4213262"/>
            <a:ext cx="3242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6" idx="3"/>
            <a:endCxn id="32" idx="1"/>
          </p:cNvCxnSpPr>
          <p:nvPr/>
        </p:nvCxnSpPr>
        <p:spPr>
          <a:xfrm>
            <a:off x="2549550" y="5286184"/>
            <a:ext cx="3242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8" idx="0"/>
            <a:endCxn id="32" idx="2"/>
          </p:cNvCxnSpPr>
          <p:nvPr/>
        </p:nvCxnSpPr>
        <p:spPr>
          <a:xfrm flipV="1">
            <a:off x="3357141" y="5568790"/>
            <a:ext cx="0" cy="507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0"/>
            <a:endCxn id="31" idx="2"/>
          </p:cNvCxnSpPr>
          <p:nvPr/>
        </p:nvCxnSpPr>
        <p:spPr>
          <a:xfrm flipV="1">
            <a:off x="3357141" y="4495868"/>
            <a:ext cx="1" cy="507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0" idx="2"/>
          </p:cNvCxnSpPr>
          <p:nvPr/>
        </p:nvCxnSpPr>
        <p:spPr>
          <a:xfrm flipV="1">
            <a:off x="3357140" y="3422946"/>
            <a:ext cx="3" cy="507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0"/>
            <a:endCxn id="3" idx="2"/>
          </p:cNvCxnSpPr>
          <p:nvPr/>
        </p:nvCxnSpPr>
        <p:spPr>
          <a:xfrm flipV="1">
            <a:off x="3357143" y="2350024"/>
            <a:ext cx="1" cy="507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" idx="3"/>
            <a:endCxn id="38" idx="1"/>
          </p:cNvCxnSpPr>
          <p:nvPr/>
        </p:nvCxnSpPr>
        <p:spPr>
          <a:xfrm>
            <a:off x="3840469" y="2067418"/>
            <a:ext cx="3242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3"/>
            <a:endCxn id="39" idx="1"/>
          </p:cNvCxnSpPr>
          <p:nvPr/>
        </p:nvCxnSpPr>
        <p:spPr>
          <a:xfrm>
            <a:off x="3840468" y="3140340"/>
            <a:ext cx="3242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1" idx="3"/>
            <a:endCxn id="40" idx="1"/>
          </p:cNvCxnSpPr>
          <p:nvPr/>
        </p:nvCxnSpPr>
        <p:spPr>
          <a:xfrm>
            <a:off x="3840467" y="4213262"/>
            <a:ext cx="3242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3"/>
            <a:endCxn id="41" idx="1"/>
          </p:cNvCxnSpPr>
          <p:nvPr/>
        </p:nvCxnSpPr>
        <p:spPr>
          <a:xfrm>
            <a:off x="3840466" y="5286184"/>
            <a:ext cx="3242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8" idx="3"/>
            <a:endCxn id="124" idx="1"/>
          </p:cNvCxnSpPr>
          <p:nvPr/>
        </p:nvCxnSpPr>
        <p:spPr>
          <a:xfrm>
            <a:off x="5131382" y="2067418"/>
            <a:ext cx="483319" cy="1609382"/>
          </a:xfrm>
          <a:prstGeom prst="bentConnector3">
            <a:avLst/>
          </a:prstGeom>
          <a:ln w="28575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39" idx="3"/>
            <a:endCxn id="124" idx="1"/>
          </p:cNvCxnSpPr>
          <p:nvPr/>
        </p:nvCxnSpPr>
        <p:spPr>
          <a:xfrm>
            <a:off x="5131381" y="3140340"/>
            <a:ext cx="483320" cy="536460"/>
          </a:xfrm>
          <a:prstGeom prst="bentConnector3">
            <a:avLst/>
          </a:prstGeom>
          <a:ln w="28575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0" idx="3"/>
            <a:endCxn id="124" idx="1"/>
          </p:cNvCxnSpPr>
          <p:nvPr/>
        </p:nvCxnSpPr>
        <p:spPr>
          <a:xfrm flipV="1">
            <a:off x="5131380" y="3676800"/>
            <a:ext cx="483321" cy="536462"/>
          </a:xfrm>
          <a:prstGeom prst="bentConnector3">
            <a:avLst/>
          </a:prstGeom>
          <a:ln w="28575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1" idx="3"/>
            <a:endCxn id="124" idx="1"/>
          </p:cNvCxnSpPr>
          <p:nvPr/>
        </p:nvCxnSpPr>
        <p:spPr>
          <a:xfrm flipV="1">
            <a:off x="5131379" y="3676800"/>
            <a:ext cx="483322" cy="1609384"/>
          </a:xfrm>
          <a:prstGeom prst="bentConnector3">
            <a:avLst/>
          </a:prstGeom>
          <a:ln w="28575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24" idx="0"/>
            <a:endCxn id="3" idx="0"/>
          </p:cNvCxnSpPr>
          <p:nvPr/>
        </p:nvCxnSpPr>
        <p:spPr>
          <a:xfrm rot="16200000" flipH="1" flipV="1">
            <a:off x="4726553" y="413336"/>
            <a:ext cx="2065" cy="2740883"/>
          </a:xfrm>
          <a:prstGeom prst="bentConnector3">
            <a:avLst>
              <a:gd name="adj1" fmla="val -11070218"/>
            </a:avLst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164727" y="707760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86" idx="2"/>
            <a:endCxn id="38" idx="0"/>
          </p:cNvCxnSpPr>
          <p:nvPr/>
        </p:nvCxnSpPr>
        <p:spPr>
          <a:xfrm>
            <a:off x="4648053" y="1272973"/>
            <a:ext cx="4" cy="51183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8" idx="2"/>
            <a:endCxn id="39" idx="0"/>
          </p:cNvCxnSpPr>
          <p:nvPr/>
        </p:nvCxnSpPr>
        <p:spPr>
          <a:xfrm flipH="1">
            <a:off x="4648056" y="2350024"/>
            <a:ext cx="1" cy="50770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9" idx="2"/>
            <a:endCxn id="40" idx="0"/>
          </p:cNvCxnSpPr>
          <p:nvPr/>
        </p:nvCxnSpPr>
        <p:spPr>
          <a:xfrm flipH="1">
            <a:off x="4648055" y="3422946"/>
            <a:ext cx="1" cy="50770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2"/>
            <a:endCxn id="41" idx="0"/>
          </p:cNvCxnSpPr>
          <p:nvPr/>
        </p:nvCxnSpPr>
        <p:spPr>
          <a:xfrm flipH="1">
            <a:off x="4648054" y="4495868"/>
            <a:ext cx="1" cy="50770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746550" y="91615"/>
            <a:ext cx="534965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4 antennas – allows for Watson-Watt AOA measurement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LNA – Improved SNR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4 RF switches and noise generator – switching in RF noise calibrates for initial phase offsets due to program execution differences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RTL-SDR – cheap ($20) SDRs which can be synchronized with a common local oscillator, and </a:t>
            </a:r>
            <a:r>
              <a:rPr lang="en-US" sz="2400" dirty="0" smtClean="0">
                <a:solidFill>
                  <a:srgbClr val="FF0000"/>
                </a:solidFill>
              </a:rPr>
              <a:t>fast </a:t>
            </a:r>
            <a:r>
              <a:rPr lang="en-US" sz="2400" dirty="0" smtClean="0">
                <a:solidFill>
                  <a:srgbClr val="FF0000"/>
                </a:solidFill>
              </a:rPr>
              <a:t>I/Q sampling (2 </a:t>
            </a:r>
            <a:r>
              <a:rPr lang="en-US" sz="2400" dirty="0" err="1" smtClean="0">
                <a:solidFill>
                  <a:srgbClr val="FF0000"/>
                </a:solidFill>
              </a:rPr>
              <a:t>Msps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Clock – dedicated board with highly stable (0.1 ppm) TCXO and enough drive strength for multiple SDRs, synchronize SDRs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Raspberry Pi – cheap interface for DSP, and to control Clock, Noise generator, RF switches, and SDRs</a:t>
            </a:r>
          </a:p>
        </p:txBody>
      </p:sp>
      <p:cxnSp>
        <p:nvCxnSpPr>
          <p:cNvPr id="92" name="Elbow Connector 91"/>
          <p:cNvCxnSpPr>
            <a:stCxn id="124" idx="0"/>
            <a:endCxn id="86" idx="3"/>
          </p:cNvCxnSpPr>
          <p:nvPr/>
        </p:nvCxnSpPr>
        <p:spPr>
          <a:xfrm rot="16200000" flipV="1">
            <a:off x="5218514" y="903232"/>
            <a:ext cx="792379" cy="966649"/>
          </a:xfrm>
          <a:prstGeom prst="bentConnector2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24" idx="2"/>
            <a:endCxn id="28" idx="3"/>
          </p:cNvCxnSpPr>
          <p:nvPr/>
        </p:nvCxnSpPr>
        <p:spPr>
          <a:xfrm rot="5400000">
            <a:off x="4572210" y="4839110"/>
            <a:ext cx="794074" cy="2257561"/>
          </a:xfrm>
          <a:prstGeom prst="bentConnector2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6686" y="304800"/>
            <a:ext cx="5619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96686" y="670561"/>
            <a:ext cx="561959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96686" y="1036321"/>
            <a:ext cx="561959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258645" y="113714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58645" y="481784"/>
            <a:ext cx="14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Data/Control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58645" y="843433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Control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4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5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5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6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1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11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1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165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168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171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174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7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3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1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19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202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20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20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1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1" dur="1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1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4" dur="1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7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0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5" dur="10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1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248" dur="1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1" dur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1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254" dur="1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257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260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263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1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6" dur="1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9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2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5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8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1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1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4" dur="1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47" grpId="0" animBg="1"/>
      <p:bldP spid="124" grpId="0" animBg="1"/>
      <p:bldP spid="28" grpId="0" animBg="1"/>
      <p:bldP spid="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408" y="2856290"/>
            <a:ext cx="915237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Antenna 2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43408" y="3931897"/>
            <a:ext cx="915237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Antenna 3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43408" y="5007504"/>
            <a:ext cx="915237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Antenna 4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343408" y="1780683"/>
            <a:ext cx="915237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Antenna 1</a:t>
            </a:r>
            <a:endParaRPr lang="en-US" sz="1600" dirty="0"/>
          </a:p>
        </p:txBody>
      </p:sp>
      <p:sp>
        <p:nvSpPr>
          <p:cNvPr id="124" name="Rectangle 123"/>
          <p:cNvSpPr/>
          <p:nvPr/>
        </p:nvSpPr>
        <p:spPr>
          <a:xfrm>
            <a:off x="5614701" y="1782746"/>
            <a:ext cx="966651" cy="378810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Raspberry Pi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873815" y="6076499"/>
            <a:ext cx="966651" cy="57685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Noise generator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873818" y="1784811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switch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873817" y="2857733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switch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873816" y="3930655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switch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873815" y="5003577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switch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82902" y="1784811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LNA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82901" y="2857733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LNA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82900" y="3930655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LNA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82899" y="5003577"/>
            <a:ext cx="966651" cy="565213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LNA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164731" y="1784811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RTL SDR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164730" y="2857733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RTL SDR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164729" y="3930655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RTL SDR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64728" y="5003577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RTL SDR</a:t>
            </a:r>
            <a:endParaRPr lang="en-US" dirty="0"/>
          </a:p>
        </p:txBody>
      </p:sp>
      <p:cxnSp>
        <p:nvCxnSpPr>
          <p:cNvPr id="8" name="Straight Arrow Connector 7"/>
          <p:cNvCxnSpPr>
            <a:stCxn id="47" idx="3"/>
            <a:endCxn id="33" idx="1"/>
          </p:cNvCxnSpPr>
          <p:nvPr/>
        </p:nvCxnSpPr>
        <p:spPr>
          <a:xfrm>
            <a:off x="1258645" y="2063290"/>
            <a:ext cx="324257" cy="4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34" idx="1"/>
          </p:cNvCxnSpPr>
          <p:nvPr/>
        </p:nvCxnSpPr>
        <p:spPr>
          <a:xfrm>
            <a:off x="1258645" y="3138897"/>
            <a:ext cx="324256" cy="14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35" idx="1"/>
          </p:cNvCxnSpPr>
          <p:nvPr/>
        </p:nvCxnSpPr>
        <p:spPr>
          <a:xfrm flipV="1">
            <a:off x="1258645" y="4213262"/>
            <a:ext cx="324255" cy="1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36" idx="1"/>
          </p:cNvCxnSpPr>
          <p:nvPr/>
        </p:nvCxnSpPr>
        <p:spPr>
          <a:xfrm flipV="1">
            <a:off x="1258645" y="5286184"/>
            <a:ext cx="324254" cy="39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3" idx="3"/>
            <a:endCxn id="3" idx="1"/>
          </p:cNvCxnSpPr>
          <p:nvPr/>
        </p:nvCxnSpPr>
        <p:spPr>
          <a:xfrm>
            <a:off x="2549553" y="2067418"/>
            <a:ext cx="3242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4" idx="3"/>
            <a:endCxn id="30" idx="1"/>
          </p:cNvCxnSpPr>
          <p:nvPr/>
        </p:nvCxnSpPr>
        <p:spPr>
          <a:xfrm>
            <a:off x="2549552" y="3140340"/>
            <a:ext cx="3242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5" idx="3"/>
            <a:endCxn id="31" idx="1"/>
          </p:cNvCxnSpPr>
          <p:nvPr/>
        </p:nvCxnSpPr>
        <p:spPr>
          <a:xfrm>
            <a:off x="2549551" y="4213262"/>
            <a:ext cx="3242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6" idx="3"/>
            <a:endCxn id="32" idx="1"/>
          </p:cNvCxnSpPr>
          <p:nvPr/>
        </p:nvCxnSpPr>
        <p:spPr>
          <a:xfrm>
            <a:off x="2549550" y="5286184"/>
            <a:ext cx="3242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8" idx="0"/>
            <a:endCxn id="32" idx="2"/>
          </p:cNvCxnSpPr>
          <p:nvPr/>
        </p:nvCxnSpPr>
        <p:spPr>
          <a:xfrm flipV="1">
            <a:off x="3357141" y="5568790"/>
            <a:ext cx="0" cy="507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0"/>
            <a:endCxn id="31" idx="2"/>
          </p:cNvCxnSpPr>
          <p:nvPr/>
        </p:nvCxnSpPr>
        <p:spPr>
          <a:xfrm flipV="1">
            <a:off x="3357141" y="4495868"/>
            <a:ext cx="1" cy="507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0" idx="2"/>
          </p:cNvCxnSpPr>
          <p:nvPr/>
        </p:nvCxnSpPr>
        <p:spPr>
          <a:xfrm flipV="1">
            <a:off x="3357140" y="3422946"/>
            <a:ext cx="3" cy="507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0"/>
            <a:endCxn id="3" idx="2"/>
          </p:cNvCxnSpPr>
          <p:nvPr/>
        </p:nvCxnSpPr>
        <p:spPr>
          <a:xfrm flipV="1">
            <a:off x="3357143" y="2350024"/>
            <a:ext cx="1" cy="507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" idx="3"/>
            <a:endCxn id="38" idx="1"/>
          </p:cNvCxnSpPr>
          <p:nvPr/>
        </p:nvCxnSpPr>
        <p:spPr>
          <a:xfrm>
            <a:off x="3840469" y="2067418"/>
            <a:ext cx="3242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3"/>
            <a:endCxn id="39" idx="1"/>
          </p:cNvCxnSpPr>
          <p:nvPr/>
        </p:nvCxnSpPr>
        <p:spPr>
          <a:xfrm>
            <a:off x="3840468" y="3140340"/>
            <a:ext cx="3242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1" idx="3"/>
            <a:endCxn id="40" idx="1"/>
          </p:cNvCxnSpPr>
          <p:nvPr/>
        </p:nvCxnSpPr>
        <p:spPr>
          <a:xfrm>
            <a:off x="3840467" y="4213262"/>
            <a:ext cx="3242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3"/>
            <a:endCxn id="41" idx="1"/>
          </p:cNvCxnSpPr>
          <p:nvPr/>
        </p:nvCxnSpPr>
        <p:spPr>
          <a:xfrm>
            <a:off x="3840466" y="5286184"/>
            <a:ext cx="3242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8" idx="3"/>
            <a:endCxn id="124" idx="1"/>
          </p:cNvCxnSpPr>
          <p:nvPr/>
        </p:nvCxnSpPr>
        <p:spPr>
          <a:xfrm>
            <a:off x="5131382" y="2067418"/>
            <a:ext cx="483319" cy="1609382"/>
          </a:xfrm>
          <a:prstGeom prst="bentConnector3">
            <a:avLst/>
          </a:prstGeom>
          <a:ln w="28575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39" idx="3"/>
            <a:endCxn id="124" idx="1"/>
          </p:cNvCxnSpPr>
          <p:nvPr/>
        </p:nvCxnSpPr>
        <p:spPr>
          <a:xfrm>
            <a:off x="5131381" y="3140340"/>
            <a:ext cx="483320" cy="536460"/>
          </a:xfrm>
          <a:prstGeom prst="bentConnector3">
            <a:avLst/>
          </a:prstGeom>
          <a:ln w="28575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0" idx="3"/>
            <a:endCxn id="124" idx="1"/>
          </p:cNvCxnSpPr>
          <p:nvPr/>
        </p:nvCxnSpPr>
        <p:spPr>
          <a:xfrm flipV="1">
            <a:off x="5131380" y="3676800"/>
            <a:ext cx="483321" cy="536462"/>
          </a:xfrm>
          <a:prstGeom prst="bentConnector3">
            <a:avLst/>
          </a:prstGeom>
          <a:ln w="28575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1" idx="3"/>
            <a:endCxn id="124" idx="1"/>
          </p:cNvCxnSpPr>
          <p:nvPr/>
        </p:nvCxnSpPr>
        <p:spPr>
          <a:xfrm flipV="1">
            <a:off x="5131379" y="3676800"/>
            <a:ext cx="483322" cy="1609384"/>
          </a:xfrm>
          <a:prstGeom prst="bentConnector3">
            <a:avLst/>
          </a:prstGeom>
          <a:ln w="28575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24" idx="0"/>
            <a:endCxn id="3" idx="0"/>
          </p:cNvCxnSpPr>
          <p:nvPr/>
        </p:nvCxnSpPr>
        <p:spPr>
          <a:xfrm rot="16200000" flipH="1" flipV="1">
            <a:off x="4726553" y="413336"/>
            <a:ext cx="2065" cy="2740883"/>
          </a:xfrm>
          <a:prstGeom prst="bentConnector3">
            <a:avLst>
              <a:gd name="adj1" fmla="val -11070218"/>
            </a:avLst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164727" y="707760"/>
            <a:ext cx="966651" cy="5652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86" idx="2"/>
            <a:endCxn id="38" idx="0"/>
          </p:cNvCxnSpPr>
          <p:nvPr/>
        </p:nvCxnSpPr>
        <p:spPr>
          <a:xfrm>
            <a:off x="4648053" y="1272973"/>
            <a:ext cx="4" cy="51183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8" idx="2"/>
            <a:endCxn id="39" idx="0"/>
          </p:cNvCxnSpPr>
          <p:nvPr/>
        </p:nvCxnSpPr>
        <p:spPr>
          <a:xfrm flipH="1">
            <a:off x="4648056" y="2350024"/>
            <a:ext cx="1" cy="50770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9" idx="2"/>
            <a:endCxn id="40" idx="0"/>
          </p:cNvCxnSpPr>
          <p:nvPr/>
        </p:nvCxnSpPr>
        <p:spPr>
          <a:xfrm flipH="1">
            <a:off x="4648055" y="3422946"/>
            <a:ext cx="1" cy="50770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2"/>
            <a:endCxn id="41" idx="0"/>
          </p:cNvCxnSpPr>
          <p:nvPr/>
        </p:nvCxnSpPr>
        <p:spPr>
          <a:xfrm flipH="1">
            <a:off x="4648054" y="4495868"/>
            <a:ext cx="1" cy="50770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8031313" y="3076633"/>
            <a:ext cx="3947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What about transmitting commands to the mobile nodes?</a:t>
            </a:r>
          </a:p>
        </p:txBody>
      </p:sp>
      <p:cxnSp>
        <p:nvCxnSpPr>
          <p:cNvPr id="92" name="Elbow Connector 91"/>
          <p:cNvCxnSpPr>
            <a:stCxn id="124" idx="0"/>
            <a:endCxn id="86" idx="3"/>
          </p:cNvCxnSpPr>
          <p:nvPr/>
        </p:nvCxnSpPr>
        <p:spPr>
          <a:xfrm rot="16200000" flipV="1">
            <a:off x="5218514" y="903232"/>
            <a:ext cx="792379" cy="966649"/>
          </a:xfrm>
          <a:prstGeom prst="bentConnector2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24" idx="2"/>
            <a:endCxn id="28" idx="3"/>
          </p:cNvCxnSpPr>
          <p:nvPr/>
        </p:nvCxnSpPr>
        <p:spPr>
          <a:xfrm rot="5400000">
            <a:off x="4572210" y="4839110"/>
            <a:ext cx="794074" cy="2257561"/>
          </a:xfrm>
          <a:prstGeom prst="bentConnector2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6686" y="304800"/>
            <a:ext cx="5619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96686" y="670561"/>
            <a:ext cx="561959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96686" y="1036321"/>
            <a:ext cx="561959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258645" y="113714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58645" y="481784"/>
            <a:ext cx="14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Data/Control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58645" y="843433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Control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64670" y="3394192"/>
            <a:ext cx="966651" cy="565213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CC1310</a:t>
            </a:r>
            <a:endParaRPr lang="en-US" dirty="0"/>
          </a:p>
        </p:txBody>
      </p:sp>
      <p:cxnSp>
        <p:nvCxnSpPr>
          <p:cNvPr id="7" name="Elbow Connector 6"/>
          <p:cNvCxnSpPr>
            <a:stCxn id="55" idx="1"/>
            <a:endCxn id="124" idx="3"/>
          </p:cNvCxnSpPr>
          <p:nvPr/>
        </p:nvCxnSpPr>
        <p:spPr>
          <a:xfrm rot="10800000" flipV="1">
            <a:off x="6581352" y="3676798"/>
            <a:ext cx="483318" cy="1"/>
          </a:xfrm>
          <a:prstGeom prst="bentConnector3">
            <a:avLst/>
          </a:prstGeom>
          <a:ln w="28575"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6" idx="2"/>
            <a:endCxn id="55" idx="2"/>
          </p:cNvCxnSpPr>
          <p:nvPr/>
        </p:nvCxnSpPr>
        <p:spPr>
          <a:xfrm rot="5400000" flipH="1" flipV="1">
            <a:off x="4002417" y="2023212"/>
            <a:ext cx="1609385" cy="5481771"/>
          </a:xfrm>
          <a:prstGeom prst="bentConnector3">
            <a:avLst>
              <a:gd name="adj1" fmla="val -1420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4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53661" y="121235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Boards available from www.coherent-receiver.com</a:t>
            </a:r>
            <a:endParaRPr lang="en-US" sz="24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26" name="Picture 2" descr="Image result for rtl-sd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79" y="644455"/>
            <a:ext cx="9484814" cy="59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7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242484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Software/DSP: GNU Radio</a:t>
            </a:r>
            <a:endParaRPr lang="en-US" sz="24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2857" t="20317" r="286" b="38285"/>
          <a:stretch/>
        </p:blipFill>
        <p:spPr>
          <a:xfrm>
            <a:off x="327348" y="1784662"/>
            <a:ext cx="11537303" cy="34955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1257" y="2048635"/>
            <a:ext cx="1759132" cy="2987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2 RTL-SDRs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86479" y="3860016"/>
            <a:ext cx="4911634" cy="1420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Compensate for time delay using </a:t>
            </a:r>
            <a:r>
              <a:rPr lang="en-US" sz="2000" b="1" dirty="0" err="1" smtClean="0">
                <a:solidFill>
                  <a:srgbClr val="FF0000"/>
                </a:solidFill>
              </a:rPr>
              <a:t>Xcorr</a:t>
            </a:r>
            <a:r>
              <a:rPr lang="en-US" sz="2000" b="1" dirty="0" smtClean="0">
                <a:solidFill>
                  <a:srgbClr val="FF0000"/>
                </a:solidFill>
              </a:rPr>
              <a:t> w/ switched-in RF noise signal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6479" y="2527609"/>
            <a:ext cx="3643761" cy="102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Downsample</a:t>
            </a:r>
            <a:r>
              <a:rPr lang="en-US" sz="2000" b="1" dirty="0" smtClean="0">
                <a:solidFill>
                  <a:srgbClr val="FF0000"/>
                </a:solidFill>
              </a:rPr>
              <a:t> to 1.5 </a:t>
            </a:r>
            <a:r>
              <a:rPr lang="en-US" sz="2000" b="1" dirty="0" err="1" smtClean="0">
                <a:solidFill>
                  <a:srgbClr val="FF0000"/>
                </a:solidFill>
              </a:rPr>
              <a:t>ksps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6331" y="2520750"/>
            <a:ext cx="1201782" cy="1034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Phase diff.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5390" t="19810" r="13715" b="25841"/>
          <a:stretch/>
        </p:blipFill>
        <p:spPr>
          <a:xfrm>
            <a:off x="8168640" y="1769310"/>
            <a:ext cx="1843498" cy="110733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7064204" y="1769310"/>
            <a:ext cx="4735910" cy="3510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Calibrate for constant phase offset between 2 channels w/ switched-in RF noise signal (?)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val 112"/>
          <p:cNvSpPr/>
          <p:nvPr/>
        </p:nvSpPr>
        <p:spPr>
          <a:xfrm>
            <a:off x="701655" y="404185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5432936" y="2440686"/>
            <a:ext cx="847433" cy="653144"/>
          </a:xfrm>
          <a:prstGeom prst="rect">
            <a:avLst/>
          </a:prstGeom>
        </p:spPr>
      </p:pic>
      <p:sp>
        <p:nvSpPr>
          <p:cNvPr id="140" name="Oval 139"/>
          <p:cNvSpPr/>
          <p:nvPr/>
        </p:nvSpPr>
        <p:spPr>
          <a:xfrm>
            <a:off x="702356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6" name="Oval 165"/>
          <p:cNvSpPr/>
          <p:nvPr/>
        </p:nvSpPr>
        <p:spPr>
          <a:xfrm>
            <a:off x="9756895" y="461256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2" name="Oval 191"/>
          <p:cNvSpPr/>
          <p:nvPr/>
        </p:nvSpPr>
        <p:spPr>
          <a:xfrm>
            <a:off x="9756895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288817" y="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1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10344057" y="424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2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1319925" y="4855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TRX3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10344057" y="488701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0800000" flipV="1">
            <a:off x="282422" y="1543378"/>
            <a:ext cx="791378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221" name="Oval 220"/>
          <p:cNvSpPr/>
          <p:nvPr/>
        </p:nvSpPr>
        <p:spPr>
          <a:xfrm rot="10800000" flipV="1">
            <a:off x="1356694" y="1804461"/>
            <a:ext cx="1076739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Compass</a:t>
            </a:r>
            <a:endParaRPr lang="en-US" sz="1200" dirty="0"/>
          </a:p>
        </p:txBody>
      </p:sp>
      <p:grpSp>
        <p:nvGrpSpPr>
          <p:cNvPr id="4" name="Group 3"/>
          <p:cNvGrpSpPr/>
          <p:nvPr/>
        </p:nvGrpSpPr>
        <p:grpSpPr>
          <a:xfrm>
            <a:off x="2640287" y="1145129"/>
            <a:ext cx="6844491" cy="4111220"/>
            <a:chOff x="2640287" y="1145129"/>
            <a:chExt cx="6844491" cy="4111220"/>
          </a:xfrm>
        </p:grpSpPr>
        <p:cxnSp>
          <p:nvCxnSpPr>
            <p:cNvPr id="227" name="Straight Arrow Connector 226"/>
            <p:cNvCxnSpPr/>
            <p:nvPr/>
          </p:nvCxnSpPr>
          <p:spPr>
            <a:xfrm flipH="1" flipV="1">
              <a:off x="2640287" y="1145129"/>
              <a:ext cx="2613757" cy="140148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6383720" y="1181463"/>
              <a:ext cx="3101058" cy="125922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>
              <a:off x="6200609" y="2901325"/>
              <a:ext cx="3239881" cy="23550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2445053" y="3554469"/>
            <a:ext cx="847433" cy="65314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8852634" y="2901325"/>
            <a:ext cx="847433" cy="65314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3226415" y="4840414"/>
            <a:ext cx="847433" cy="6531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688" y="2352583"/>
            <a:ext cx="1295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Time-keeping,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</a:t>
            </a:r>
            <a:r>
              <a:rPr lang="en-US" sz="1200" dirty="0" err="1" smtClean="0"/>
              <a:t>txrs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 </a:t>
            </a:r>
            <a:r>
              <a:rPr lang="en-US" sz="1200" dirty="0" err="1" smtClean="0"/>
              <a:t>rxrs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localization of </a:t>
            </a:r>
            <a:br>
              <a:rPr lang="en-US" sz="1200" dirty="0" smtClean="0"/>
            </a:br>
            <a:r>
              <a:rPr lang="en-US" sz="1200" dirty="0" smtClean="0"/>
              <a:t>receivers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2" idx="0"/>
            <a:endCxn id="8" idx="4"/>
          </p:cNvCxnSpPr>
          <p:nvPr/>
        </p:nvCxnSpPr>
        <p:spPr>
          <a:xfrm flipH="1" flipV="1">
            <a:off x="678111" y="2140180"/>
            <a:ext cx="154" cy="2124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235908" y="2691963"/>
            <a:ext cx="1491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Orienting antenna</a:t>
            </a:r>
            <a:br>
              <a:rPr lang="en-US" sz="1200" dirty="0" smtClean="0"/>
            </a:br>
            <a:r>
              <a:rPr lang="en-US" sz="1200" dirty="0" smtClean="0"/>
              <a:t>elements 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0"/>
            <a:endCxn id="113" idx="2"/>
          </p:cNvCxnSpPr>
          <p:nvPr/>
        </p:nvCxnSpPr>
        <p:spPr>
          <a:xfrm flipV="1">
            <a:off x="678111" y="951923"/>
            <a:ext cx="23544" cy="5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1" idx="0"/>
            <a:endCxn id="113" idx="4"/>
          </p:cNvCxnSpPr>
          <p:nvPr/>
        </p:nvCxnSpPr>
        <p:spPr>
          <a:xfrm flipH="1" flipV="1">
            <a:off x="1644845" y="1499660"/>
            <a:ext cx="250218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22" idx="0"/>
            <a:endCxn id="221" idx="4"/>
          </p:cNvCxnSpPr>
          <p:nvPr/>
        </p:nvCxnSpPr>
        <p:spPr>
          <a:xfrm flipH="1" flipV="1">
            <a:off x="1895063" y="2401263"/>
            <a:ext cx="86562" cy="2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 rot="10800000" flipV="1">
            <a:off x="2621387" y="2025119"/>
            <a:ext cx="1205217" cy="649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Energy harvesting</a:t>
            </a:r>
            <a:endParaRPr lang="en-US" sz="1200" dirty="0"/>
          </a:p>
        </p:txBody>
      </p:sp>
      <p:cxnSp>
        <p:nvCxnSpPr>
          <p:cNvPr id="229" name="Straight Arrow Connector 228"/>
          <p:cNvCxnSpPr>
            <a:stCxn id="223" idx="0"/>
            <a:endCxn id="113" idx="5"/>
          </p:cNvCxnSpPr>
          <p:nvPr/>
        </p:nvCxnSpPr>
        <p:spPr>
          <a:xfrm flipH="1" flipV="1">
            <a:off x="2311780" y="1339231"/>
            <a:ext cx="912215" cy="6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457929" y="103963"/>
            <a:ext cx="496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Automated phase-based telemetry receiver system</a:t>
            </a:r>
            <a:endParaRPr lang="en-US" dirty="0"/>
          </a:p>
        </p:txBody>
      </p:sp>
      <p:sp>
        <p:nvSpPr>
          <p:cNvPr id="250" name="Oval 249"/>
          <p:cNvSpPr/>
          <p:nvPr/>
        </p:nvSpPr>
        <p:spPr>
          <a:xfrm>
            <a:off x="5124428" y="1415978"/>
            <a:ext cx="1462543" cy="56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RxTx</a:t>
            </a:r>
            <a:r>
              <a:rPr lang="en-US" sz="1000" dirty="0" smtClean="0"/>
              <a:t> communication protocol</a:t>
            </a:r>
            <a:endParaRPr lang="en-US" sz="1000" dirty="0"/>
          </a:p>
        </p:txBody>
      </p:sp>
      <p:cxnSp>
        <p:nvCxnSpPr>
          <p:cNvPr id="252" name="Straight Connector 251"/>
          <p:cNvCxnSpPr>
            <a:stCxn id="139" idx="0"/>
            <a:endCxn id="250" idx="4"/>
          </p:cNvCxnSpPr>
          <p:nvPr/>
        </p:nvCxnSpPr>
        <p:spPr>
          <a:xfrm flipH="1" flipV="1">
            <a:off x="5855700" y="1980047"/>
            <a:ext cx="953" cy="46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1078792" y="473295"/>
            <a:ext cx="1126547" cy="841685"/>
            <a:chOff x="2463821" y="185858"/>
            <a:chExt cx="8044742" cy="6010516"/>
          </a:xfrm>
        </p:grpSpPr>
        <p:sp>
          <p:nvSpPr>
            <p:cNvPr id="241" name="Rectangle 240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244" name="Oval 243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247" name="Oval 246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8" name="Oval 247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9" name="Oval 248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51" name="Straight Arrow Connector 250"/>
            <p:cNvCxnSpPr>
              <a:stCxn id="241" idx="3"/>
              <a:endCxn id="247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42" idx="3"/>
              <a:endCxn id="248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  <a:endCxn id="249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Rectangle 258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60" name="Oval 259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61" name="Straight Arrow Connector 260"/>
            <p:cNvCxnSpPr>
              <a:stCxn id="259" idx="3"/>
              <a:endCxn id="260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261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265" name="Straight Arrow Connector 264"/>
            <p:cNvCxnSpPr>
              <a:stCxn id="260" idx="6"/>
              <a:endCxn id="246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47" idx="6"/>
              <a:endCxn id="262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48" idx="6"/>
              <a:endCxn id="263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stCxn id="249" idx="6"/>
              <a:endCxn id="264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44" idx="4"/>
              <a:endCxn id="246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246" idx="2"/>
              <a:endCxn id="262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2" idx="2"/>
              <a:endCxn id="263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263" idx="2"/>
              <a:endCxn id="264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Elbow Connector 272"/>
            <p:cNvCxnSpPr>
              <a:stCxn id="246" idx="3"/>
              <a:endCxn id="245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Elbow Connector 273"/>
            <p:cNvCxnSpPr>
              <a:stCxn id="262" idx="3"/>
              <a:endCxn id="245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/>
            <p:cNvCxnSpPr>
              <a:stCxn id="263" idx="3"/>
              <a:endCxn id="245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Elbow Connector 275"/>
            <p:cNvCxnSpPr>
              <a:stCxn id="264" idx="3"/>
              <a:endCxn id="245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/>
          <p:cNvGrpSpPr/>
          <p:nvPr/>
        </p:nvGrpSpPr>
        <p:grpSpPr>
          <a:xfrm>
            <a:off x="1052745" y="5363246"/>
            <a:ext cx="1126547" cy="841685"/>
            <a:chOff x="2463821" y="185858"/>
            <a:chExt cx="8044742" cy="6010516"/>
          </a:xfrm>
        </p:grpSpPr>
        <p:sp>
          <p:nvSpPr>
            <p:cNvPr id="278" name="Rectangle 277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281" name="Oval 280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284" name="Oval 283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87" name="Straight Arrow Connector 286"/>
            <p:cNvCxnSpPr>
              <a:stCxn id="278" idx="3"/>
              <a:endCxn id="284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79" idx="3"/>
              <a:endCxn id="285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0" idx="3"/>
              <a:endCxn id="286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91" name="Oval 290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92" name="Straight Arrow Connector 291"/>
            <p:cNvCxnSpPr>
              <a:stCxn id="290" idx="3"/>
              <a:endCxn id="291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296" name="Straight Arrow Connector 295"/>
            <p:cNvCxnSpPr>
              <a:stCxn id="291" idx="6"/>
              <a:endCxn id="283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84" idx="6"/>
              <a:endCxn id="293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285" idx="6"/>
              <a:endCxn id="294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286" idx="6"/>
              <a:endCxn id="295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81" idx="4"/>
              <a:endCxn id="283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283" idx="2"/>
              <a:endCxn id="293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293" idx="2"/>
              <a:endCxn id="294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4" idx="2"/>
              <a:endCxn id="295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303"/>
            <p:cNvCxnSpPr>
              <a:stCxn id="283" idx="3"/>
              <a:endCxn id="282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stCxn id="293" idx="3"/>
              <a:endCxn id="282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Elbow Connector 305"/>
            <p:cNvCxnSpPr>
              <a:stCxn id="294" idx="3"/>
              <a:endCxn id="282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Elbow Connector 306"/>
            <p:cNvCxnSpPr>
              <a:stCxn id="295" idx="3"/>
              <a:endCxn id="282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10136811" y="526741"/>
            <a:ext cx="1126547" cy="841685"/>
            <a:chOff x="2463821" y="185858"/>
            <a:chExt cx="8044742" cy="6010516"/>
          </a:xfrm>
        </p:grpSpPr>
        <p:sp>
          <p:nvSpPr>
            <p:cNvPr id="309" name="Rectangle 308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7" name="Oval 316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18" name="Straight Arrow Connector 317"/>
            <p:cNvCxnSpPr>
              <a:stCxn id="309" idx="3"/>
              <a:endCxn id="315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10" idx="3"/>
              <a:endCxn id="316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311" idx="3"/>
              <a:endCxn id="317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22" name="Oval 321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23" name="Straight Arrow Connector 322"/>
            <p:cNvCxnSpPr>
              <a:stCxn id="321" idx="3"/>
              <a:endCxn id="322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327" name="Straight Arrow Connector 326"/>
            <p:cNvCxnSpPr>
              <a:stCxn id="322" idx="6"/>
              <a:endCxn id="314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5" idx="6"/>
              <a:endCxn id="324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316" idx="6"/>
              <a:endCxn id="325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>
              <a:stCxn id="317" idx="6"/>
              <a:endCxn id="326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>
              <a:stCxn id="312" idx="4"/>
              <a:endCxn id="314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314" idx="2"/>
              <a:endCxn id="324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stCxn id="324" idx="2"/>
              <a:endCxn id="325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325" idx="2"/>
              <a:endCxn id="326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Elbow Connector 334"/>
            <p:cNvCxnSpPr>
              <a:stCxn id="314" idx="3"/>
              <a:endCxn id="313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335"/>
            <p:cNvCxnSpPr>
              <a:stCxn id="324" idx="3"/>
              <a:endCxn id="313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Elbow Connector 336"/>
            <p:cNvCxnSpPr>
              <a:stCxn id="325" idx="3"/>
              <a:endCxn id="313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Elbow Connector 337"/>
            <p:cNvCxnSpPr>
              <a:stCxn id="326" idx="3"/>
              <a:endCxn id="313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/>
          <p:cNvGrpSpPr/>
          <p:nvPr/>
        </p:nvGrpSpPr>
        <p:grpSpPr>
          <a:xfrm>
            <a:off x="10136811" y="5353450"/>
            <a:ext cx="1126547" cy="841685"/>
            <a:chOff x="2463821" y="185858"/>
            <a:chExt cx="8044742" cy="6010516"/>
          </a:xfrm>
        </p:grpSpPr>
        <p:sp>
          <p:nvSpPr>
            <p:cNvPr id="340" name="Rectangle 339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343" name="Oval 342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346" name="Oval 345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7" name="Oval 346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8" name="Oval 347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49" name="Straight Arrow Connector 348"/>
            <p:cNvCxnSpPr>
              <a:stCxn id="340" idx="3"/>
              <a:endCxn id="346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341" idx="3"/>
              <a:endCxn id="347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342" idx="3"/>
              <a:endCxn id="348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Rectangle 351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53" name="Oval 352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54" name="Straight Arrow Connector 353"/>
            <p:cNvCxnSpPr>
              <a:stCxn id="352" idx="3"/>
              <a:endCxn id="353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ectangle 354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358" name="Straight Arrow Connector 357"/>
            <p:cNvCxnSpPr>
              <a:stCxn id="353" idx="6"/>
              <a:endCxn id="345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>
              <a:stCxn id="346" idx="6"/>
              <a:endCxn id="355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347" idx="6"/>
              <a:endCxn id="356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48" idx="6"/>
              <a:endCxn id="357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43" idx="4"/>
              <a:endCxn id="345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345" idx="2"/>
              <a:endCxn id="355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55" idx="2"/>
              <a:endCxn id="356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>
              <a:stCxn id="356" idx="2"/>
              <a:endCxn id="357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Elbow Connector 365"/>
            <p:cNvCxnSpPr>
              <a:stCxn id="345" idx="3"/>
              <a:endCxn id="344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>
              <a:stCxn id="355" idx="3"/>
              <a:endCxn id="344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Elbow Connector 367"/>
            <p:cNvCxnSpPr>
              <a:stCxn id="356" idx="3"/>
              <a:endCxn id="344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Elbow Connector 368"/>
            <p:cNvCxnSpPr>
              <a:stCxn id="357" idx="3"/>
              <a:endCxn id="344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900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1" grpId="0" animBg="1"/>
      <p:bldP spid="2" grpId="0"/>
      <p:bldP spid="222" grpId="0"/>
      <p:bldP spid="223" grpId="0" animBg="1"/>
      <p:bldP spid="2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val 112"/>
          <p:cNvSpPr/>
          <p:nvPr/>
        </p:nvSpPr>
        <p:spPr>
          <a:xfrm>
            <a:off x="701655" y="404185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5432936" y="2440686"/>
            <a:ext cx="847433" cy="653144"/>
          </a:xfrm>
          <a:prstGeom prst="rect">
            <a:avLst/>
          </a:prstGeom>
        </p:spPr>
      </p:pic>
      <p:sp>
        <p:nvSpPr>
          <p:cNvPr id="140" name="Oval 139"/>
          <p:cNvSpPr/>
          <p:nvPr/>
        </p:nvSpPr>
        <p:spPr>
          <a:xfrm>
            <a:off x="702356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6" name="Oval 165"/>
          <p:cNvSpPr/>
          <p:nvPr/>
        </p:nvSpPr>
        <p:spPr>
          <a:xfrm>
            <a:off x="9756895" y="461256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2" name="Oval 191"/>
          <p:cNvSpPr/>
          <p:nvPr/>
        </p:nvSpPr>
        <p:spPr>
          <a:xfrm>
            <a:off x="9756895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288817" y="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1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10344057" y="424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2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1319925" y="4855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TRX3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10344057" y="488701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0800000" flipV="1">
            <a:off x="282422" y="1543378"/>
            <a:ext cx="791378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221" name="Oval 220"/>
          <p:cNvSpPr/>
          <p:nvPr/>
        </p:nvSpPr>
        <p:spPr>
          <a:xfrm rot="10800000" flipV="1">
            <a:off x="1356694" y="1804461"/>
            <a:ext cx="1076739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Compass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192" idx="2"/>
            <a:endCxn id="225" idx="3"/>
          </p:cNvCxnSpPr>
          <p:nvPr/>
        </p:nvCxnSpPr>
        <p:spPr>
          <a:xfrm flipH="1" flipV="1">
            <a:off x="6772802" y="4320665"/>
            <a:ext cx="2984093" cy="149633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36" y="3683432"/>
            <a:ext cx="1274466" cy="127446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640287" y="1145129"/>
            <a:ext cx="6844491" cy="4111220"/>
            <a:chOff x="2640287" y="1145129"/>
            <a:chExt cx="6844491" cy="4111220"/>
          </a:xfrm>
        </p:grpSpPr>
        <p:cxnSp>
          <p:nvCxnSpPr>
            <p:cNvPr id="227" name="Straight Arrow Connector 226"/>
            <p:cNvCxnSpPr/>
            <p:nvPr/>
          </p:nvCxnSpPr>
          <p:spPr>
            <a:xfrm flipH="1" flipV="1">
              <a:off x="2640287" y="1145129"/>
              <a:ext cx="2613757" cy="140148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6383720" y="1181463"/>
              <a:ext cx="3101058" cy="125922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>
              <a:off x="6200609" y="2901325"/>
              <a:ext cx="3239881" cy="23550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Oval 234"/>
          <p:cNvSpPr/>
          <p:nvPr/>
        </p:nvSpPr>
        <p:spPr>
          <a:xfrm rot="10800000" flipV="1">
            <a:off x="4342239" y="4855134"/>
            <a:ext cx="2390797" cy="101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Trilateration / triangulation algorithm </a:t>
            </a:r>
            <a:endParaRPr lang="en-US" sz="1200" dirty="0" smtClean="0"/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2445053" y="3554469"/>
            <a:ext cx="847433" cy="65314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8852634" y="2901325"/>
            <a:ext cx="847433" cy="65314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3226415" y="4840414"/>
            <a:ext cx="847433" cy="6531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688" y="2352583"/>
            <a:ext cx="1295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Time-keeping,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</a:t>
            </a:r>
            <a:r>
              <a:rPr lang="en-US" sz="1200" dirty="0" err="1" smtClean="0"/>
              <a:t>txrs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 </a:t>
            </a:r>
            <a:r>
              <a:rPr lang="en-US" sz="1200" dirty="0" err="1" smtClean="0"/>
              <a:t>rxrs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localization of </a:t>
            </a:r>
            <a:br>
              <a:rPr lang="en-US" sz="1200" dirty="0" smtClean="0"/>
            </a:br>
            <a:r>
              <a:rPr lang="en-US" sz="1200" dirty="0" smtClean="0"/>
              <a:t>receivers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2" idx="0"/>
            <a:endCxn id="8" idx="4"/>
          </p:cNvCxnSpPr>
          <p:nvPr/>
        </p:nvCxnSpPr>
        <p:spPr>
          <a:xfrm flipH="1" flipV="1">
            <a:off x="678111" y="2140180"/>
            <a:ext cx="154" cy="2124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235908" y="2691963"/>
            <a:ext cx="1491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Orienting antenna</a:t>
            </a:r>
            <a:br>
              <a:rPr lang="en-US" sz="1200" dirty="0" smtClean="0"/>
            </a:br>
            <a:r>
              <a:rPr lang="en-US" sz="1200" dirty="0" smtClean="0"/>
              <a:t>elements 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0"/>
            <a:endCxn id="113" idx="2"/>
          </p:cNvCxnSpPr>
          <p:nvPr/>
        </p:nvCxnSpPr>
        <p:spPr>
          <a:xfrm flipV="1">
            <a:off x="678111" y="951923"/>
            <a:ext cx="23544" cy="5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1" idx="0"/>
            <a:endCxn id="113" idx="4"/>
          </p:cNvCxnSpPr>
          <p:nvPr/>
        </p:nvCxnSpPr>
        <p:spPr>
          <a:xfrm flipH="1" flipV="1">
            <a:off x="1644845" y="1499660"/>
            <a:ext cx="250218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22" idx="0"/>
            <a:endCxn id="221" idx="4"/>
          </p:cNvCxnSpPr>
          <p:nvPr/>
        </p:nvCxnSpPr>
        <p:spPr>
          <a:xfrm flipH="1" flipV="1">
            <a:off x="1895063" y="2401263"/>
            <a:ext cx="86562" cy="2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5" idx="0"/>
          </p:cNvCxnSpPr>
          <p:nvPr/>
        </p:nvCxnSpPr>
        <p:spPr>
          <a:xfrm flipV="1">
            <a:off x="5537637" y="4688378"/>
            <a:ext cx="232068" cy="16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 rot="10800000" flipV="1">
            <a:off x="2621387" y="2025119"/>
            <a:ext cx="1205217" cy="649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Energy harvesting</a:t>
            </a:r>
            <a:endParaRPr lang="en-US" sz="1200" dirty="0"/>
          </a:p>
        </p:txBody>
      </p:sp>
      <p:cxnSp>
        <p:nvCxnSpPr>
          <p:cNvPr id="229" name="Straight Arrow Connector 228"/>
          <p:cNvCxnSpPr>
            <a:stCxn id="223" idx="0"/>
            <a:endCxn id="113" idx="5"/>
          </p:cNvCxnSpPr>
          <p:nvPr/>
        </p:nvCxnSpPr>
        <p:spPr>
          <a:xfrm flipH="1" flipV="1">
            <a:off x="2311780" y="1339231"/>
            <a:ext cx="912215" cy="6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457929" y="103963"/>
            <a:ext cx="496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Automated phase-based telemetry receiver system</a:t>
            </a:r>
            <a:endParaRPr lang="en-US" dirty="0"/>
          </a:p>
        </p:txBody>
      </p:sp>
      <p:sp>
        <p:nvSpPr>
          <p:cNvPr id="250" name="Oval 249"/>
          <p:cNvSpPr/>
          <p:nvPr/>
        </p:nvSpPr>
        <p:spPr>
          <a:xfrm>
            <a:off x="5124428" y="1415978"/>
            <a:ext cx="1462543" cy="56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RxTx</a:t>
            </a:r>
            <a:r>
              <a:rPr lang="en-US" sz="1000" dirty="0" smtClean="0"/>
              <a:t> communication protocol</a:t>
            </a:r>
            <a:endParaRPr lang="en-US" sz="1000" dirty="0"/>
          </a:p>
        </p:txBody>
      </p:sp>
      <p:cxnSp>
        <p:nvCxnSpPr>
          <p:cNvPr id="252" name="Straight Connector 251"/>
          <p:cNvCxnSpPr>
            <a:stCxn id="139" idx="0"/>
            <a:endCxn id="250" idx="4"/>
          </p:cNvCxnSpPr>
          <p:nvPr/>
        </p:nvCxnSpPr>
        <p:spPr>
          <a:xfrm flipH="1" flipV="1">
            <a:off x="5855700" y="1980047"/>
            <a:ext cx="953" cy="46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 rot="1572321">
            <a:off x="6361377" y="5387805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Bluetooth / VHF uplink to central hub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5" name="Straight Arrow Connector 254"/>
          <p:cNvCxnSpPr>
            <a:stCxn id="166" idx="4"/>
            <a:endCxn id="220" idx="0"/>
          </p:cNvCxnSpPr>
          <p:nvPr/>
        </p:nvCxnSpPr>
        <p:spPr>
          <a:xfrm flipH="1">
            <a:off x="10673635" y="1556731"/>
            <a:ext cx="26450" cy="333028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10700084" y="2830462"/>
            <a:ext cx="156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Node-to-node 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VHF uplink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7" name="Straight Arrow Connector 256"/>
          <p:cNvCxnSpPr>
            <a:stCxn id="113" idx="6"/>
            <a:endCxn id="166" idx="2"/>
          </p:cNvCxnSpPr>
          <p:nvPr/>
        </p:nvCxnSpPr>
        <p:spPr>
          <a:xfrm>
            <a:off x="2588034" y="951923"/>
            <a:ext cx="7168861" cy="5707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1078792" y="473295"/>
            <a:ext cx="1126547" cy="841685"/>
            <a:chOff x="2463821" y="185858"/>
            <a:chExt cx="8044742" cy="6010516"/>
          </a:xfrm>
        </p:grpSpPr>
        <p:sp>
          <p:nvSpPr>
            <p:cNvPr id="241" name="Rectangle 240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244" name="Oval 243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247" name="Oval 246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8" name="Oval 247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9" name="Oval 248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51" name="Straight Arrow Connector 250"/>
            <p:cNvCxnSpPr>
              <a:stCxn id="241" idx="3"/>
              <a:endCxn id="247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42" idx="3"/>
              <a:endCxn id="248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  <a:endCxn id="249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Rectangle 258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60" name="Oval 259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61" name="Straight Arrow Connector 260"/>
            <p:cNvCxnSpPr>
              <a:stCxn id="259" idx="3"/>
              <a:endCxn id="260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261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265" name="Straight Arrow Connector 264"/>
            <p:cNvCxnSpPr>
              <a:stCxn id="260" idx="6"/>
              <a:endCxn id="246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47" idx="6"/>
              <a:endCxn id="262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48" idx="6"/>
              <a:endCxn id="263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stCxn id="249" idx="6"/>
              <a:endCxn id="264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44" idx="4"/>
              <a:endCxn id="246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246" idx="2"/>
              <a:endCxn id="262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2" idx="2"/>
              <a:endCxn id="263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263" idx="2"/>
              <a:endCxn id="264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Elbow Connector 272"/>
            <p:cNvCxnSpPr>
              <a:stCxn id="246" idx="3"/>
              <a:endCxn id="245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Elbow Connector 273"/>
            <p:cNvCxnSpPr>
              <a:stCxn id="262" idx="3"/>
              <a:endCxn id="245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/>
            <p:cNvCxnSpPr>
              <a:stCxn id="263" idx="3"/>
              <a:endCxn id="245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Elbow Connector 275"/>
            <p:cNvCxnSpPr>
              <a:stCxn id="264" idx="3"/>
              <a:endCxn id="245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/>
          <p:cNvGrpSpPr/>
          <p:nvPr/>
        </p:nvGrpSpPr>
        <p:grpSpPr>
          <a:xfrm>
            <a:off x="1052745" y="5363246"/>
            <a:ext cx="1126547" cy="841685"/>
            <a:chOff x="2463821" y="185858"/>
            <a:chExt cx="8044742" cy="6010516"/>
          </a:xfrm>
        </p:grpSpPr>
        <p:sp>
          <p:nvSpPr>
            <p:cNvPr id="278" name="Rectangle 277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281" name="Oval 280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284" name="Oval 283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87" name="Straight Arrow Connector 286"/>
            <p:cNvCxnSpPr>
              <a:stCxn id="278" idx="3"/>
              <a:endCxn id="284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79" idx="3"/>
              <a:endCxn id="285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0" idx="3"/>
              <a:endCxn id="286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91" name="Oval 290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92" name="Straight Arrow Connector 291"/>
            <p:cNvCxnSpPr>
              <a:stCxn id="290" idx="3"/>
              <a:endCxn id="291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296" name="Straight Arrow Connector 295"/>
            <p:cNvCxnSpPr>
              <a:stCxn id="291" idx="6"/>
              <a:endCxn id="283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84" idx="6"/>
              <a:endCxn id="293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285" idx="6"/>
              <a:endCxn id="294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286" idx="6"/>
              <a:endCxn id="295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81" idx="4"/>
              <a:endCxn id="283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283" idx="2"/>
              <a:endCxn id="293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293" idx="2"/>
              <a:endCxn id="294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4" idx="2"/>
              <a:endCxn id="295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303"/>
            <p:cNvCxnSpPr>
              <a:stCxn id="283" idx="3"/>
              <a:endCxn id="282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stCxn id="293" idx="3"/>
              <a:endCxn id="282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Elbow Connector 305"/>
            <p:cNvCxnSpPr>
              <a:stCxn id="294" idx="3"/>
              <a:endCxn id="282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Elbow Connector 306"/>
            <p:cNvCxnSpPr>
              <a:stCxn id="295" idx="3"/>
              <a:endCxn id="282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10136811" y="526741"/>
            <a:ext cx="1126547" cy="841685"/>
            <a:chOff x="2463821" y="185858"/>
            <a:chExt cx="8044742" cy="6010516"/>
          </a:xfrm>
        </p:grpSpPr>
        <p:sp>
          <p:nvSpPr>
            <p:cNvPr id="309" name="Rectangle 308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7" name="Oval 316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18" name="Straight Arrow Connector 317"/>
            <p:cNvCxnSpPr>
              <a:stCxn id="309" idx="3"/>
              <a:endCxn id="315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10" idx="3"/>
              <a:endCxn id="316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311" idx="3"/>
              <a:endCxn id="317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22" name="Oval 321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23" name="Straight Arrow Connector 322"/>
            <p:cNvCxnSpPr>
              <a:stCxn id="321" idx="3"/>
              <a:endCxn id="322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327" name="Straight Arrow Connector 326"/>
            <p:cNvCxnSpPr>
              <a:stCxn id="322" idx="6"/>
              <a:endCxn id="314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5" idx="6"/>
              <a:endCxn id="324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316" idx="6"/>
              <a:endCxn id="325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>
              <a:stCxn id="317" idx="6"/>
              <a:endCxn id="326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>
              <a:stCxn id="312" idx="4"/>
              <a:endCxn id="314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314" idx="2"/>
              <a:endCxn id="324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stCxn id="324" idx="2"/>
              <a:endCxn id="325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325" idx="2"/>
              <a:endCxn id="326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Elbow Connector 334"/>
            <p:cNvCxnSpPr>
              <a:stCxn id="314" idx="3"/>
              <a:endCxn id="313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335"/>
            <p:cNvCxnSpPr>
              <a:stCxn id="324" idx="3"/>
              <a:endCxn id="313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Elbow Connector 336"/>
            <p:cNvCxnSpPr>
              <a:stCxn id="325" idx="3"/>
              <a:endCxn id="313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Elbow Connector 337"/>
            <p:cNvCxnSpPr>
              <a:stCxn id="326" idx="3"/>
              <a:endCxn id="313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/>
          <p:cNvGrpSpPr/>
          <p:nvPr/>
        </p:nvGrpSpPr>
        <p:grpSpPr>
          <a:xfrm>
            <a:off x="10136811" y="5353450"/>
            <a:ext cx="1126547" cy="841685"/>
            <a:chOff x="2463821" y="185858"/>
            <a:chExt cx="8044742" cy="6010516"/>
          </a:xfrm>
        </p:grpSpPr>
        <p:sp>
          <p:nvSpPr>
            <p:cNvPr id="340" name="Rectangle 339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343" name="Oval 342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346" name="Oval 345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7" name="Oval 346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8" name="Oval 347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49" name="Straight Arrow Connector 348"/>
            <p:cNvCxnSpPr>
              <a:stCxn id="340" idx="3"/>
              <a:endCxn id="346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341" idx="3"/>
              <a:endCxn id="347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342" idx="3"/>
              <a:endCxn id="348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Rectangle 351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53" name="Oval 352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54" name="Straight Arrow Connector 353"/>
            <p:cNvCxnSpPr>
              <a:stCxn id="352" idx="3"/>
              <a:endCxn id="353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ectangle 354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358" name="Straight Arrow Connector 357"/>
            <p:cNvCxnSpPr>
              <a:stCxn id="353" idx="6"/>
              <a:endCxn id="345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>
              <a:stCxn id="346" idx="6"/>
              <a:endCxn id="355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347" idx="6"/>
              <a:endCxn id="356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48" idx="6"/>
              <a:endCxn id="357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43" idx="4"/>
              <a:endCxn id="345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345" idx="2"/>
              <a:endCxn id="355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55" idx="2"/>
              <a:endCxn id="356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>
              <a:stCxn id="356" idx="2"/>
              <a:endCxn id="357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Elbow Connector 365"/>
            <p:cNvCxnSpPr>
              <a:stCxn id="345" idx="3"/>
              <a:endCxn id="344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>
              <a:stCxn id="355" idx="3"/>
              <a:endCxn id="344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Elbow Connector 367"/>
            <p:cNvCxnSpPr>
              <a:stCxn id="356" idx="3"/>
              <a:endCxn id="344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Elbow Connector 368"/>
            <p:cNvCxnSpPr>
              <a:stCxn id="357" idx="3"/>
              <a:endCxn id="344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4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54" grpId="0"/>
      <p:bldP spid="25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7072</TotalTime>
  <Words>1087</Words>
  <Application>Microsoft Office PowerPoint</Application>
  <PresentationFormat>Widescreen</PresentationFormat>
  <Paragraphs>343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Gothic Std B</vt:lpstr>
      <vt:lpstr>Arial</vt:lpstr>
      <vt:lpstr>Calibri</vt:lpstr>
      <vt:lpstr>等线</vt:lpstr>
      <vt:lpstr>等线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Phases of AMRUPT project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peidong qi</dc:creator>
  <cp:lastModifiedBy>Julian</cp:lastModifiedBy>
  <cp:revision>207</cp:revision>
  <dcterms:created xsi:type="dcterms:W3CDTF">2017-10-16T23:51:40Z</dcterms:created>
  <dcterms:modified xsi:type="dcterms:W3CDTF">2018-03-27T20:43:58Z</dcterms:modified>
</cp:coreProperties>
</file>