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9" r:id="rId2"/>
    <p:sldId id="257" r:id="rId3"/>
    <p:sldId id="258"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snapToGrid="0">
      <p:cViewPr>
        <p:scale>
          <a:sx n="110" d="100"/>
          <a:sy n="110" d="100"/>
        </p:scale>
        <p:origin x="58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F8749A-90F0-4BB7-80D2-706D77136178}"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zh-CN" altLang="en-US"/>
        </a:p>
      </dgm:t>
    </dgm:pt>
    <dgm:pt modelId="{A9FCF342-6BBB-45E2-AED5-3C6851C5FBC0}">
      <dgm:prSet phldrT="[文本]"/>
      <dgm:spPr/>
      <dgm:t>
        <a:bodyPr/>
        <a:lstStyle/>
        <a:p>
          <a:r>
            <a:rPr lang="en-US" altLang="zh-CN" dirty="0"/>
            <a:t> Transceiver/</a:t>
          </a:r>
          <a:r>
            <a:rPr lang="en-US" altLang="zh-CN" dirty="0" err="1"/>
            <a:t>Tx</a:t>
          </a:r>
          <a:endParaRPr lang="zh-CN" altLang="en-US" dirty="0"/>
        </a:p>
      </dgm:t>
    </dgm:pt>
    <dgm:pt modelId="{481ABAAF-C93A-4332-890B-D6D97115583E}" type="parTrans" cxnId="{9898592A-DAFB-48FB-A576-F7E0DD23049C}">
      <dgm:prSet/>
      <dgm:spPr/>
      <dgm:t>
        <a:bodyPr/>
        <a:lstStyle/>
        <a:p>
          <a:endParaRPr lang="zh-CN" altLang="en-US"/>
        </a:p>
      </dgm:t>
    </dgm:pt>
    <dgm:pt modelId="{B514814C-DE70-4944-B021-BACB23FECEE9}" type="sibTrans" cxnId="{9898592A-DAFB-48FB-A576-F7E0DD23049C}">
      <dgm:prSet/>
      <dgm:spPr/>
      <dgm:t>
        <a:bodyPr/>
        <a:lstStyle/>
        <a:p>
          <a:endParaRPr lang="zh-CN" altLang="en-US"/>
        </a:p>
      </dgm:t>
    </dgm:pt>
    <dgm:pt modelId="{3209EC67-B6DF-414F-938F-DCB793A5278A}">
      <dgm:prSet phldrT="[文本]"/>
      <dgm:spPr/>
      <dgm:t>
        <a:bodyPr/>
        <a:lstStyle/>
        <a:p>
          <a:r>
            <a:rPr lang="en-US" altLang="zh-CN" dirty="0"/>
            <a:t>Receiver01/Rx</a:t>
          </a:r>
          <a:endParaRPr lang="zh-CN" altLang="en-US" dirty="0"/>
        </a:p>
      </dgm:t>
    </dgm:pt>
    <dgm:pt modelId="{043AD601-2F4B-413A-9D67-EFB14C4EFA0E}" type="parTrans" cxnId="{2A33E0BB-AC67-4AF0-B790-56C0FA7DA160}">
      <dgm:prSet/>
      <dgm:spPr/>
      <dgm:t>
        <a:bodyPr/>
        <a:lstStyle/>
        <a:p>
          <a:endParaRPr lang="zh-CN" altLang="en-US"/>
        </a:p>
      </dgm:t>
    </dgm:pt>
    <dgm:pt modelId="{91BA00C9-5745-4D70-B1E9-5D77029B8142}" type="sibTrans" cxnId="{2A33E0BB-AC67-4AF0-B790-56C0FA7DA160}">
      <dgm:prSet/>
      <dgm:spPr/>
      <dgm:t>
        <a:bodyPr/>
        <a:lstStyle/>
        <a:p>
          <a:endParaRPr lang="zh-CN" altLang="en-US"/>
        </a:p>
      </dgm:t>
    </dgm:pt>
    <dgm:pt modelId="{B3E0402E-0418-44E4-858B-9A03F17A3C9E}">
      <dgm:prSet phldrT="[文本]"/>
      <dgm:spPr/>
      <dgm:t>
        <a:bodyPr/>
        <a:lstStyle/>
        <a:p>
          <a:r>
            <a:rPr lang="en-US" altLang="zh-CN" dirty="0"/>
            <a:t>Receiver03/Rx</a:t>
          </a:r>
          <a:endParaRPr lang="zh-CN" altLang="en-US" dirty="0"/>
        </a:p>
      </dgm:t>
    </dgm:pt>
    <dgm:pt modelId="{BC9B6ECF-D26D-4531-A3BA-DEC303472C70}" type="parTrans" cxnId="{F804FAF3-E4FB-4625-B9B1-B870824FD0D0}">
      <dgm:prSet/>
      <dgm:spPr/>
      <dgm:t>
        <a:bodyPr/>
        <a:lstStyle/>
        <a:p>
          <a:endParaRPr lang="zh-CN" altLang="en-US"/>
        </a:p>
      </dgm:t>
    </dgm:pt>
    <dgm:pt modelId="{E0F7311C-BA13-454A-B853-2E7D9142A8A8}" type="sibTrans" cxnId="{F804FAF3-E4FB-4625-B9B1-B870824FD0D0}">
      <dgm:prSet/>
      <dgm:spPr/>
      <dgm:t>
        <a:bodyPr/>
        <a:lstStyle/>
        <a:p>
          <a:endParaRPr lang="zh-CN" altLang="en-US"/>
        </a:p>
      </dgm:t>
    </dgm:pt>
    <dgm:pt modelId="{F132C0BA-FFC8-4391-A65A-5BC75BF9D929}">
      <dgm:prSet phldrT="[文本]"/>
      <dgm:spPr/>
      <dgm:t>
        <a:bodyPr/>
        <a:lstStyle/>
        <a:p>
          <a:r>
            <a:rPr lang="en-US" altLang="zh-CN" dirty="0"/>
            <a:t>Receiver02/Rx</a:t>
          </a:r>
          <a:endParaRPr lang="zh-CN" altLang="en-US" dirty="0"/>
        </a:p>
      </dgm:t>
    </dgm:pt>
    <dgm:pt modelId="{09AA09DF-1AEC-4600-9B2A-084A8E927407}" type="parTrans" cxnId="{EF83E99A-5512-49A5-A9C4-6F8061FF54EC}">
      <dgm:prSet/>
      <dgm:spPr/>
      <dgm:t>
        <a:bodyPr/>
        <a:lstStyle/>
        <a:p>
          <a:endParaRPr lang="zh-CN" altLang="en-US"/>
        </a:p>
      </dgm:t>
    </dgm:pt>
    <dgm:pt modelId="{6D675657-BCDA-4F9A-BEC0-0B8427AC324B}" type="sibTrans" cxnId="{EF83E99A-5512-49A5-A9C4-6F8061FF54EC}">
      <dgm:prSet/>
      <dgm:spPr/>
      <dgm:t>
        <a:bodyPr/>
        <a:lstStyle/>
        <a:p>
          <a:endParaRPr lang="zh-CN" altLang="en-US"/>
        </a:p>
      </dgm:t>
    </dgm:pt>
    <dgm:pt modelId="{26A643E4-839F-435C-94ED-53912F15E23B}" type="pres">
      <dgm:prSet presAssocID="{26F8749A-90F0-4BB7-80D2-706D77136178}" presName="Name0" presStyleCnt="0">
        <dgm:presLayoutVars>
          <dgm:chMax val="1"/>
          <dgm:chPref val="1"/>
          <dgm:dir/>
          <dgm:animOne val="branch"/>
          <dgm:animLvl val="lvl"/>
        </dgm:presLayoutVars>
      </dgm:prSet>
      <dgm:spPr/>
      <dgm:t>
        <a:bodyPr/>
        <a:lstStyle/>
        <a:p>
          <a:endParaRPr lang="en-US"/>
        </a:p>
      </dgm:t>
    </dgm:pt>
    <dgm:pt modelId="{E87AED00-6883-4059-888B-4D5E6190342D}" type="pres">
      <dgm:prSet presAssocID="{A9FCF342-6BBB-45E2-AED5-3C6851C5FBC0}" presName="singleCycle" presStyleCnt="0"/>
      <dgm:spPr/>
    </dgm:pt>
    <dgm:pt modelId="{5E82DAB7-3D47-46D2-885B-515321B90390}" type="pres">
      <dgm:prSet presAssocID="{A9FCF342-6BBB-45E2-AED5-3C6851C5FBC0}" presName="singleCenter" presStyleLbl="node1" presStyleIdx="0" presStyleCnt="4" custScaleX="102054" custScaleY="21744" custLinFactNeighborX="26740" custLinFactNeighborY="-14904">
        <dgm:presLayoutVars>
          <dgm:chMax val="7"/>
          <dgm:chPref val="7"/>
        </dgm:presLayoutVars>
      </dgm:prSet>
      <dgm:spPr/>
      <dgm:t>
        <a:bodyPr/>
        <a:lstStyle/>
        <a:p>
          <a:endParaRPr lang="en-US"/>
        </a:p>
      </dgm:t>
    </dgm:pt>
    <dgm:pt modelId="{755FF3CD-9C85-4CAD-86C1-A035B82A6F15}" type="pres">
      <dgm:prSet presAssocID="{043AD601-2F4B-413A-9D67-EFB14C4EFA0E}" presName="Name56" presStyleLbl="parChTrans1D2" presStyleIdx="0" presStyleCnt="3"/>
      <dgm:spPr/>
      <dgm:t>
        <a:bodyPr/>
        <a:lstStyle/>
        <a:p>
          <a:endParaRPr lang="en-US"/>
        </a:p>
      </dgm:t>
    </dgm:pt>
    <dgm:pt modelId="{4A06DCEC-DB12-45CE-98AF-B80981DE89D1}" type="pres">
      <dgm:prSet presAssocID="{3209EC67-B6DF-414F-938F-DCB793A5278A}" presName="text0" presStyleLbl="node1" presStyleIdx="1" presStyleCnt="4" custScaleX="101289" custScaleY="33198" custRadScaleRad="119719" custRadScaleInc="38536">
        <dgm:presLayoutVars>
          <dgm:bulletEnabled val="1"/>
        </dgm:presLayoutVars>
      </dgm:prSet>
      <dgm:spPr/>
      <dgm:t>
        <a:bodyPr/>
        <a:lstStyle/>
        <a:p>
          <a:endParaRPr lang="en-US"/>
        </a:p>
      </dgm:t>
    </dgm:pt>
    <dgm:pt modelId="{FB7067C3-A1E7-4F58-B7A0-B11B0DC92523}" type="pres">
      <dgm:prSet presAssocID="{BC9B6ECF-D26D-4531-A3BA-DEC303472C70}" presName="Name56" presStyleLbl="parChTrans1D2" presStyleIdx="1" presStyleCnt="3"/>
      <dgm:spPr/>
      <dgm:t>
        <a:bodyPr/>
        <a:lstStyle/>
        <a:p>
          <a:endParaRPr lang="en-US"/>
        </a:p>
      </dgm:t>
    </dgm:pt>
    <dgm:pt modelId="{880A8559-F610-4174-8A61-07DC57B99D0B}" type="pres">
      <dgm:prSet presAssocID="{B3E0402E-0418-44E4-858B-9A03F17A3C9E}" presName="text0" presStyleLbl="node1" presStyleIdx="2" presStyleCnt="4" custScaleX="126261" custScaleY="34530" custRadScaleRad="185684" custRadScaleInc="-17756">
        <dgm:presLayoutVars>
          <dgm:bulletEnabled val="1"/>
        </dgm:presLayoutVars>
      </dgm:prSet>
      <dgm:spPr/>
      <dgm:t>
        <a:bodyPr/>
        <a:lstStyle/>
        <a:p>
          <a:endParaRPr lang="en-US"/>
        </a:p>
      </dgm:t>
    </dgm:pt>
    <dgm:pt modelId="{C07936E9-9263-49BD-BF76-EC02747F4E97}" type="pres">
      <dgm:prSet presAssocID="{09AA09DF-1AEC-4600-9B2A-084A8E927407}" presName="Name56" presStyleLbl="parChTrans1D2" presStyleIdx="2" presStyleCnt="3"/>
      <dgm:spPr/>
      <dgm:t>
        <a:bodyPr/>
        <a:lstStyle/>
        <a:p>
          <a:endParaRPr lang="en-US"/>
        </a:p>
      </dgm:t>
    </dgm:pt>
    <dgm:pt modelId="{0EB98968-EB7C-4D68-950B-22B52124D777}" type="pres">
      <dgm:prSet presAssocID="{F132C0BA-FFC8-4391-A65A-5BC75BF9D929}" presName="text0" presStyleLbl="node1" presStyleIdx="3" presStyleCnt="4" custScaleX="111509" custScaleY="31855" custRadScaleRad="106722" custRadScaleInc="-8271">
        <dgm:presLayoutVars>
          <dgm:bulletEnabled val="1"/>
        </dgm:presLayoutVars>
      </dgm:prSet>
      <dgm:spPr/>
      <dgm:t>
        <a:bodyPr/>
        <a:lstStyle/>
        <a:p>
          <a:endParaRPr lang="en-US"/>
        </a:p>
      </dgm:t>
    </dgm:pt>
  </dgm:ptLst>
  <dgm:cxnLst>
    <dgm:cxn modelId="{3C8D5A8E-72FD-4245-8EA0-251D0B83116D}" type="presOf" srcId="{B3E0402E-0418-44E4-858B-9A03F17A3C9E}" destId="{880A8559-F610-4174-8A61-07DC57B99D0B}" srcOrd="0" destOrd="0" presId="urn:microsoft.com/office/officeart/2008/layout/RadialCluster"/>
    <dgm:cxn modelId="{B3EFF849-F34B-4B5C-BC11-D797DE43D4B9}" type="presOf" srcId="{BC9B6ECF-D26D-4531-A3BA-DEC303472C70}" destId="{FB7067C3-A1E7-4F58-B7A0-B11B0DC92523}" srcOrd="0" destOrd="0" presId="urn:microsoft.com/office/officeart/2008/layout/RadialCluster"/>
    <dgm:cxn modelId="{F804FAF3-E4FB-4625-B9B1-B870824FD0D0}" srcId="{A9FCF342-6BBB-45E2-AED5-3C6851C5FBC0}" destId="{B3E0402E-0418-44E4-858B-9A03F17A3C9E}" srcOrd="1" destOrd="0" parTransId="{BC9B6ECF-D26D-4531-A3BA-DEC303472C70}" sibTransId="{E0F7311C-BA13-454A-B853-2E7D9142A8A8}"/>
    <dgm:cxn modelId="{50DF4B26-E041-42F7-80E2-8D0F677CE683}" type="presOf" srcId="{F132C0BA-FFC8-4391-A65A-5BC75BF9D929}" destId="{0EB98968-EB7C-4D68-950B-22B52124D777}" srcOrd="0" destOrd="0" presId="urn:microsoft.com/office/officeart/2008/layout/RadialCluster"/>
    <dgm:cxn modelId="{4B96D7E5-2998-4652-B8EC-5EF57C70AE3D}" type="presOf" srcId="{3209EC67-B6DF-414F-938F-DCB793A5278A}" destId="{4A06DCEC-DB12-45CE-98AF-B80981DE89D1}" srcOrd="0" destOrd="0" presId="urn:microsoft.com/office/officeart/2008/layout/RadialCluster"/>
    <dgm:cxn modelId="{6006E5BD-7E3D-473B-BFB1-7DE5D56E2BCF}" type="presOf" srcId="{A9FCF342-6BBB-45E2-AED5-3C6851C5FBC0}" destId="{5E82DAB7-3D47-46D2-885B-515321B90390}" srcOrd="0" destOrd="0" presId="urn:microsoft.com/office/officeart/2008/layout/RadialCluster"/>
    <dgm:cxn modelId="{EF83E99A-5512-49A5-A9C4-6F8061FF54EC}" srcId="{A9FCF342-6BBB-45E2-AED5-3C6851C5FBC0}" destId="{F132C0BA-FFC8-4391-A65A-5BC75BF9D929}" srcOrd="2" destOrd="0" parTransId="{09AA09DF-1AEC-4600-9B2A-084A8E927407}" sibTransId="{6D675657-BCDA-4F9A-BEC0-0B8427AC324B}"/>
    <dgm:cxn modelId="{A3E5737F-3924-4D94-B7AF-248F62E1DF8F}" type="presOf" srcId="{09AA09DF-1AEC-4600-9B2A-084A8E927407}" destId="{C07936E9-9263-49BD-BF76-EC02747F4E97}" srcOrd="0" destOrd="0" presId="urn:microsoft.com/office/officeart/2008/layout/RadialCluster"/>
    <dgm:cxn modelId="{9898592A-DAFB-48FB-A576-F7E0DD23049C}" srcId="{26F8749A-90F0-4BB7-80D2-706D77136178}" destId="{A9FCF342-6BBB-45E2-AED5-3C6851C5FBC0}" srcOrd="0" destOrd="0" parTransId="{481ABAAF-C93A-4332-890B-D6D97115583E}" sibTransId="{B514814C-DE70-4944-B021-BACB23FECEE9}"/>
    <dgm:cxn modelId="{2B3ED072-30F2-482F-80F8-AFA4FBDB2FA4}" type="presOf" srcId="{26F8749A-90F0-4BB7-80D2-706D77136178}" destId="{26A643E4-839F-435C-94ED-53912F15E23B}" srcOrd="0" destOrd="0" presId="urn:microsoft.com/office/officeart/2008/layout/RadialCluster"/>
    <dgm:cxn modelId="{2A33E0BB-AC67-4AF0-B790-56C0FA7DA160}" srcId="{A9FCF342-6BBB-45E2-AED5-3C6851C5FBC0}" destId="{3209EC67-B6DF-414F-938F-DCB793A5278A}" srcOrd="0" destOrd="0" parTransId="{043AD601-2F4B-413A-9D67-EFB14C4EFA0E}" sibTransId="{91BA00C9-5745-4D70-B1E9-5D77029B8142}"/>
    <dgm:cxn modelId="{78ADB340-6A6D-451B-ADBF-135BAF54AD3F}" type="presOf" srcId="{043AD601-2F4B-413A-9D67-EFB14C4EFA0E}" destId="{755FF3CD-9C85-4CAD-86C1-A035B82A6F15}" srcOrd="0" destOrd="0" presId="urn:microsoft.com/office/officeart/2008/layout/RadialCluster"/>
    <dgm:cxn modelId="{DA12C544-2E7C-4B93-9619-080CFDDD03DE}" type="presParOf" srcId="{26A643E4-839F-435C-94ED-53912F15E23B}" destId="{E87AED00-6883-4059-888B-4D5E6190342D}" srcOrd="0" destOrd="0" presId="urn:microsoft.com/office/officeart/2008/layout/RadialCluster"/>
    <dgm:cxn modelId="{F7558E0F-19E5-4572-8BA1-5787BAE26D63}" type="presParOf" srcId="{E87AED00-6883-4059-888B-4D5E6190342D}" destId="{5E82DAB7-3D47-46D2-885B-515321B90390}" srcOrd="0" destOrd="0" presId="urn:microsoft.com/office/officeart/2008/layout/RadialCluster"/>
    <dgm:cxn modelId="{B874BEF2-F5DB-4DFF-9E8D-C3C3C77C0577}" type="presParOf" srcId="{E87AED00-6883-4059-888B-4D5E6190342D}" destId="{755FF3CD-9C85-4CAD-86C1-A035B82A6F15}" srcOrd="1" destOrd="0" presId="urn:microsoft.com/office/officeart/2008/layout/RadialCluster"/>
    <dgm:cxn modelId="{3A5AB8B4-8CAA-4ED2-B414-FC5FB36F10BF}" type="presParOf" srcId="{E87AED00-6883-4059-888B-4D5E6190342D}" destId="{4A06DCEC-DB12-45CE-98AF-B80981DE89D1}" srcOrd="2" destOrd="0" presId="urn:microsoft.com/office/officeart/2008/layout/RadialCluster"/>
    <dgm:cxn modelId="{3E35F243-6379-4AD4-B422-3DC52D9F3EF6}" type="presParOf" srcId="{E87AED00-6883-4059-888B-4D5E6190342D}" destId="{FB7067C3-A1E7-4F58-B7A0-B11B0DC92523}" srcOrd="3" destOrd="0" presId="urn:microsoft.com/office/officeart/2008/layout/RadialCluster"/>
    <dgm:cxn modelId="{B15D27E5-25AF-4F20-A44E-8BF53D0C1AC3}" type="presParOf" srcId="{E87AED00-6883-4059-888B-4D5E6190342D}" destId="{880A8559-F610-4174-8A61-07DC57B99D0B}" srcOrd="4" destOrd="0" presId="urn:microsoft.com/office/officeart/2008/layout/RadialCluster"/>
    <dgm:cxn modelId="{E512CB7F-12B5-494C-9F38-289DDF5B93C7}" type="presParOf" srcId="{E87AED00-6883-4059-888B-4D5E6190342D}" destId="{C07936E9-9263-49BD-BF76-EC02747F4E97}" srcOrd="5" destOrd="0" presId="urn:microsoft.com/office/officeart/2008/layout/RadialCluster"/>
    <dgm:cxn modelId="{0EFAF8AE-4A76-459F-B082-5404F09773DB}" type="presParOf" srcId="{E87AED00-6883-4059-888B-4D5E6190342D}" destId="{0EB98968-EB7C-4D68-950B-22B52124D777}"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8F3AF-BD69-42EE-87C2-A4EDE4C95439}" type="datetimeFigureOut">
              <a:rPr lang="en-US" smtClean="0"/>
              <a:t>10/19/2017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6FDA8-7BE9-448E-B192-409747B91C6B}" type="slidenum">
              <a:rPr lang="en-US" smtClean="0"/>
              <a:t>‹#›</a:t>
            </a:fld>
            <a:endParaRPr lang="en-US"/>
          </a:p>
        </p:txBody>
      </p:sp>
    </p:spTree>
    <p:extLst>
      <p:ext uri="{BB962C8B-B14F-4D97-AF65-F5344CB8AC3E}">
        <p14:creationId xmlns:p14="http://schemas.microsoft.com/office/powerpoint/2010/main" val="1136455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TDOA</a:t>
            </a:r>
            <a:endParaRPr lang="en-US"/>
          </a:p>
        </p:txBody>
      </p:sp>
      <p:sp>
        <p:nvSpPr>
          <p:cNvPr id="4" name="Slide Number Placeholder 3"/>
          <p:cNvSpPr>
            <a:spLocks noGrp="1"/>
          </p:cNvSpPr>
          <p:nvPr>
            <p:ph type="sldNum" sz="quarter" idx="10"/>
          </p:nvPr>
        </p:nvSpPr>
        <p:spPr/>
        <p:txBody>
          <a:bodyPr/>
          <a:lstStyle/>
          <a:p>
            <a:fld id="{DF38EB78-424E-A341-9BEA-426F42C24883}" type="slidenum">
              <a:rPr lang="en-US" smtClean="0"/>
              <a:t>4</a:t>
            </a:fld>
            <a:endParaRPr lang="en-US"/>
          </a:p>
        </p:txBody>
      </p:sp>
    </p:spTree>
    <p:extLst>
      <p:ext uri="{BB962C8B-B14F-4D97-AF65-F5344CB8AC3E}">
        <p14:creationId xmlns:p14="http://schemas.microsoft.com/office/powerpoint/2010/main" val="920884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TDOA</a:t>
            </a:r>
            <a:endParaRPr lang="en-US"/>
          </a:p>
        </p:txBody>
      </p:sp>
      <p:sp>
        <p:nvSpPr>
          <p:cNvPr id="4" name="Slide Number Placeholder 3"/>
          <p:cNvSpPr>
            <a:spLocks noGrp="1"/>
          </p:cNvSpPr>
          <p:nvPr>
            <p:ph type="sldNum" sz="quarter" idx="10"/>
          </p:nvPr>
        </p:nvSpPr>
        <p:spPr/>
        <p:txBody>
          <a:bodyPr/>
          <a:lstStyle/>
          <a:p>
            <a:fld id="{DF38EB78-424E-A341-9BEA-426F42C24883}" type="slidenum">
              <a:rPr lang="en-US" smtClean="0"/>
              <a:t>9</a:t>
            </a:fld>
            <a:endParaRPr lang="en-US"/>
          </a:p>
        </p:txBody>
      </p:sp>
    </p:spTree>
    <p:extLst>
      <p:ext uri="{BB962C8B-B14F-4D97-AF65-F5344CB8AC3E}">
        <p14:creationId xmlns:p14="http://schemas.microsoft.com/office/powerpoint/2010/main" val="3732579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38EB78-424E-A341-9BEA-426F42C24883}" type="slidenum">
              <a:rPr lang="en-US" smtClean="0"/>
              <a:t>10</a:t>
            </a:fld>
            <a:endParaRPr lang="en-US"/>
          </a:p>
        </p:txBody>
      </p:sp>
    </p:spTree>
    <p:extLst>
      <p:ext uri="{BB962C8B-B14F-4D97-AF65-F5344CB8AC3E}">
        <p14:creationId xmlns:p14="http://schemas.microsoft.com/office/powerpoint/2010/main" val="2121482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38EB78-424E-A341-9BEA-426F42C24883}" type="slidenum">
              <a:rPr lang="en-US" smtClean="0"/>
              <a:t>11</a:t>
            </a:fld>
            <a:endParaRPr lang="en-US"/>
          </a:p>
        </p:txBody>
      </p:sp>
    </p:spTree>
    <p:extLst>
      <p:ext uri="{BB962C8B-B14F-4D97-AF65-F5344CB8AC3E}">
        <p14:creationId xmlns:p14="http://schemas.microsoft.com/office/powerpoint/2010/main" val="296344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9D90069-7F1A-4603-BAFB-FF9F9580AC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6F55A867-B263-4697-AE67-B4668D2518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D8320A91-7EE6-44E4-8CC2-85736890E4EC}"/>
              </a:ext>
            </a:extLst>
          </p:cNvPr>
          <p:cNvSpPr>
            <a:spLocks noGrp="1"/>
          </p:cNvSpPr>
          <p:nvPr>
            <p:ph type="dt" sz="half" idx="10"/>
          </p:nvPr>
        </p:nvSpPr>
        <p:spPr/>
        <p:txBody>
          <a:bodyPr/>
          <a:lstStyle/>
          <a:p>
            <a:fld id="{1939AA22-4574-4EDA-81DF-6ADE348F8883}" type="datetimeFigureOut">
              <a:rPr lang="zh-CN" altLang="en-US" smtClean="0"/>
              <a:t>2017/10/19</a:t>
            </a:fld>
            <a:endParaRPr lang="zh-CN" altLang="en-US"/>
          </a:p>
        </p:txBody>
      </p:sp>
      <p:sp>
        <p:nvSpPr>
          <p:cNvPr id="5" name="页脚占位符 4">
            <a:extLst>
              <a:ext uri="{FF2B5EF4-FFF2-40B4-BE49-F238E27FC236}">
                <a16:creationId xmlns:a16="http://schemas.microsoft.com/office/drawing/2014/main" xmlns="" id="{02254AC1-586E-4655-BACE-10CBEDDAFC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D053269-3EEA-4BE5-9EE3-2792C31DC4A7}"/>
              </a:ext>
            </a:extLst>
          </p:cNvPr>
          <p:cNvSpPr>
            <a:spLocks noGrp="1"/>
          </p:cNvSpPr>
          <p:nvPr>
            <p:ph type="sldNum" sz="quarter" idx="12"/>
          </p:nvPr>
        </p:nvSpPr>
        <p:spPr/>
        <p:txBody>
          <a:bodyPr/>
          <a:lstStyle/>
          <a:p>
            <a:fld id="{3290F49B-31DD-4DDE-B268-01341A064956}" type="slidenum">
              <a:rPr lang="zh-CN" altLang="en-US" smtClean="0"/>
              <a:t>‹#›</a:t>
            </a:fld>
            <a:endParaRPr lang="zh-CN" altLang="en-US"/>
          </a:p>
        </p:txBody>
      </p:sp>
    </p:spTree>
    <p:extLst>
      <p:ext uri="{BB962C8B-B14F-4D97-AF65-F5344CB8AC3E}">
        <p14:creationId xmlns:p14="http://schemas.microsoft.com/office/powerpoint/2010/main" val="399628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CD769D5-31D6-4DA5-ABB5-AB1C6F92327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31BDEAF9-FDF8-42EA-A64D-664989469E4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E660F972-5BFF-4021-96A8-129E5484D337}"/>
              </a:ext>
            </a:extLst>
          </p:cNvPr>
          <p:cNvSpPr>
            <a:spLocks noGrp="1"/>
          </p:cNvSpPr>
          <p:nvPr>
            <p:ph type="dt" sz="half" idx="10"/>
          </p:nvPr>
        </p:nvSpPr>
        <p:spPr/>
        <p:txBody>
          <a:bodyPr/>
          <a:lstStyle/>
          <a:p>
            <a:fld id="{1939AA22-4574-4EDA-81DF-6ADE348F8883}" type="datetimeFigureOut">
              <a:rPr lang="zh-CN" altLang="en-US" smtClean="0"/>
              <a:t>2017/10/19</a:t>
            </a:fld>
            <a:endParaRPr lang="zh-CN" altLang="en-US"/>
          </a:p>
        </p:txBody>
      </p:sp>
      <p:sp>
        <p:nvSpPr>
          <p:cNvPr id="5" name="页脚占位符 4">
            <a:extLst>
              <a:ext uri="{FF2B5EF4-FFF2-40B4-BE49-F238E27FC236}">
                <a16:creationId xmlns:a16="http://schemas.microsoft.com/office/drawing/2014/main" xmlns="" id="{2EB77EB4-D72C-4D03-BA71-0A70192D1F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F1CD004-A354-4E86-8D40-1C3B2C9AAC51}"/>
              </a:ext>
            </a:extLst>
          </p:cNvPr>
          <p:cNvSpPr>
            <a:spLocks noGrp="1"/>
          </p:cNvSpPr>
          <p:nvPr>
            <p:ph type="sldNum" sz="quarter" idx="12"/>
          </p:nvPr>
        </p:nvSpPr>
        <p:spPr/>
        <p:txBody>
          <a:bodyPr/>
          <a:lstStyle/>
          <a:p>
            <a:fld id="{3290F49B-31DD-4DDE-B268-01341A064956}" type="slidenum">
              <a:rPr lang="zh-CN" altLang="en-US" smtClean="0"/>
              <a:t>‹#›</a:t>
            </a:fld>
            <a:endParaRPr lang="zh-CN" altLang="en-US"/>
          </a:p>
        </p:txBody>
      </p:sp>
    </p:spTree>
    <p:extLst>
      <p:ext uri="{BB962C8B-B14F-4D97-AF65-F5344CB8AC3E}">
        <p14:creationId xmlns:p14="http://schemas.microsoft.com/office/powerpoint/2010/main" val="794225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234A9C13-994C-41FB-BEFE-B0CBBFF4C94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D15411B3-2D29-4A1E-AAA5-515BC8AE37A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6DEC1AF-7B4F-404B-A355-F7D0A055C001}"/>
              </a:ext>
            </a:extLst>
          </p:cNvPr>
          <p:cNvSpPr>
            <a:spLocks noGrp="1"/>
          </p:cNvSpPr>
          <p:nvPr>
            <p:ph type="dt" sz="half" idx="10"/>
          </p:nvPr>
        </p:nvSpPr>
        <p:spPr/>
        <p:txBody>
          <a:bodyPr/>
          <a:lstStyle/>
          <a:p>
            <a:fld id="{1939AA22-4574-4EDA-81DF-6ADE348F8883}" type="datetimeFigureOut">
              <a:rPr lang="zh-CN" altLang="en-US" smtClean="0"/>
              <a:t>2017/10/19</a:t>
            </a:fld>
            <a:endParaRPr lang="zh-CN" altLang="en-US"/>
          </a:p>
        </p:txBody>
      </p:sp>
      <p:sp>
        <p:nvSpPr>
          <p:cNvPr id="5" name="页脚占位符 4">
            <a:extLst>
              <a:ext uri="{FF2B5EF4-FFF2-40B4-BE49-F238E27FC236}">
                <a16:creationId xmlns:a16="http://schemas.microsoft.com/office/drawing/2014/main" xmlns="" id="{C789BD2E-55A2-451A-9CA9-98CA925526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27F09D1-340E-41A7-B66F-395006FE7ADF}"/>
              </a:ext>
            </a:extLst>
          </p:cNvPr>
          <p:cNvSpPr>
            <a:spLocks noGrp="1"/>
          </p:cNvSpPr>
          <p:nvPr>
            <p:ph type="sldNum" sz="quarter" idx="12"/>
          </p:nvPr>
        </p:nvSpPr>
        <p:spPr/>
        <p:txBody>
          <a:bodyPr/>
          <a:lstStyle/>
          <a:p>
            <a:fld id="{3290F49B-31DD-4DDE-B268-01341A064956}" type="slidenum">
              <a:rPr lang="zh-CN" altLang="en-US" smtClean="0"/>
              <a:t>‹#›</a:t>
            </a:fld>
            <a:endParaRPr lang="zh-CN" altLang="en-US"/>
          </a:p>
        </p:txBody>
      </p:sp>
    </p:spTree>
    <p:extLst>
      <p:ext uri="{BB962C8B-B14F-4D97-AF65-F5344CB8AC3E}">
        <p14:creationId xmlns:p14="http://schemas.microsoft.com/office/powerpoint/2010/main" val="2708092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41C4F72-F12B-47E1-8C49-62F4CEDAA9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081E16A3-ED0A-4581-8478-1380E84F3B4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9D24EDC-8FD7-4FB6-95DF-8344D8C2D436}"/>
              </a:ext>
            </a:extLst>
          </p:cNvPr>
          <p:cNvSpPr>
            <a:spLocks noGrp="1"/>
          </p:cNvSpPr>
          <p:nvPr>
            <p:ph type="dt" sz="half" idx="10"/>
          </p:nvPr>
        </p:nvSpPr>
        <p:spPr/>
        <p:txBody>
          <a:bodyPr/>
          <a:lstStyle/>
          <a:p>
            <a:fld id="{1939AA22-4574-4EDA-81DF-6ADE348F8883}" type="datetimeFigureOut">
              <a:rPr lang="zh-CN" altLang="en-US" smtClean="0"/>
              <a:t>2017/10/19</a:t>
            </a:fld>
            <a:endParaRPr lang="zh-CN" altLang="en-US"/>
          </a:p>
        </p:txBody>
      </p:sp>
      <p:sp>
        <p:nvSpPr>
          <p:cNvPr id="5" name="页脚占位符 4">
            <a:extLst>
              <a:ext uri="{FF2B5EF4-FFF2-40B4-BE49-F238E27FC236}">
                <a16:creationId xmlns:a16="http://schemas.microsoft.com/office/drawing/2014/main" xmlns="" id="{10B70D5B-ECB3-4781-9EEB-05D8418DAB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BE14889-6A88-4F66-B829-8C0DE5C00E8D}"/>
              </a:ext>
            </a:extLst>
          </p:cNvPr>
          <p:cNvSpPr>
            <a:spLocks noGrp="1"/>
          </p:cNvSpPr>
          <p:nvPr>
            <p:ph type="sldNum" sz="quarter" idx="12"/>
          </p:nvPr>
        </p:nvSpPr>
        <p:spPr/>
        <p:txBody>
          <a:bodyPr/>
          <a:lstStyle/>
          <a:p>
            <a:fld id="{3290F49B-31DD-4DDE-B268-01341A064956}" type="slidenum">
              <a:rPr lang="zh-CN" altLang="en-US" smtClean="0"/>
              <a:t>‹#›</a:t>
            </a:fld>
            <a:endParaRPr lang="zh-CN" altLang="en-US"/>
          </a:p>
        </p:txBody>
      </p:sp>
    </p:spTree>
    <p:extLst>
      <p:ext uri="{BB962C8B-B14F-4D97-AF65-F5344CB8AC3E}">
        <p14:creationId xmlns:p14="http://schemas.microsoft.com/office/powerpoint/2010/main" val="278392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A158E14-EC0F-4498-8BE2-DDB246061DD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F3217901-8AD5-417F-8960-53B338FE50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0A0E7F80-DBF8-4C29-9813-5D5AE9615AD9}"/>
              </a:ext>
            </a:extLst>
          </p:cNvPr>
          <p:cNvSpPr>
            <a:spLocks noGrp="1"/>
          </p:cNvSpPr>
          <p:nvPr>
            <p:ph type="dt" sz="half" idx="10"/>
          </p:nvPr>
        </p:nvSpPr>
        <p:spPr/>
        <p:txBody>
          <a:bodyPr/>
          <a:lstStyle/>
          <a:p>
            <a:fld id="{1939AA22-4574-4EDA-81DF-6ADE348F8883}" type="datetimeFigureOut">
              <a:rPr lang="zh-CN" altLang="en-US" smtClean="0"/>
              <a:t>2017/10/19</a:t>
            </a:fld>
            <a:endParaRPr lang="zh-CN" altLang="en-US"/>
          </a:p>
        </p:txBody>
      </p:sp>
      <p:sp>
        <p:nvSpPr>
          <p:cNvPr id="5" name="页脚占位符 4">
            <a:extLst>
              <a:ext uri="{FF2B5EF4-FFF2-40B4-BE49-F238E27FC236}">
                <a16:creationId xmlns:a16="http://schemas.microsoft.com/office/drawing/2014/main" xmlns="" id="{3687057E-7952-4DE5-A960-1246C5BAD1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9F4AC47-8810-452D-B0C4-6BD6493913D3}"/>
              </a:ext>
            </a:extLst>
          </p:cNvPr>
          <p:cNvSpPr>
            <a:spLocks noGrp="1"/>
          </p:cNvSpPr>
          <p:nvPr>
            <p:ph type="sldNum" sz="quarter" idx="12"/>
          </p:nvPr>
        </p:nvSpPr>
        <p:spPr/>
        <p:txBody>
          <a:bodyPr/>
          <a:lstStyle/>
          <a:p>
            <a:fld id="{3290F49B-31DD-4DDE-B268-01341A064956}" type="slidenum">
              <a:rPr lang="zh-CN" altLang="en-US" smtClean="0"/>
              <a:t>‹#›</a:t>
            </a:fld>
            <a:endParaRPr lang="zh-CN" altLang="en-US"/>
          </a:p>
        </p:txBody>
      </p:sp>
    </p:spTree>
    <p:extLst>
      <p:ext uri="{BB962C8B-B14F-4D97-AF65-F5344CB8AC3E}">
        <p14:creationId xmlns:p14="http://schemas.microsoft.com/office/powerpoint/2010/main" val="316182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3B8C41-7C7F-49F2-BE8D-750AC46131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BF227813-4746-474B-818D-404CC765876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0185ED6F-97B1-464E-96A2-369937763D6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0DBDA37E-6BEB-479D-B661-08A6BB5A10E1}"/>
              </a:ext>
            </a:extLst>
          </p:cNvPr>
          <p:cNvSpPr>
            <a:spLocks noGrp="1"/>
          </p:cNvSpPr>
          <p:nvPr>
            <p:ph type="dt" sz="half" idx="10"/>
          </p:nvPr>
        </p:nvSpPr>
        <p:spPr/>
        <p:txBody>
          <a:bodyPr/>
          <a:lstStyle/>
          <a:p>
            <a:fld id="{1939AA22-4574-4EDA-81DF-6ADE348F8883}" type="datetimeFigureOut">
              <a:rPr lang="zh-CN" altLang="en-US" smtClean="0"/>
              <a:t>2017/10/19</a:t>
            </a:fld>
            <a:endParaRPr lang="zh-CN" altLang="en-US"/>
          </a:p>
        </p:txBody>
      </p:sp>
      <p:sp>
        <p:nvSpPr>
          <p:cNvPr id="6" name="页脚占位符 5">
            <a:extLst>
              <a:ext uri="{FF2B5EF4-FFF2-40B4-BE49-F238E27FC236}">
                <a16:creationId xmlns:a16="http://schemas.microsoft.com/office/drawing/2014/main" xmlns="" id="{76AFA373-8A6A-496C-BDDB-37B109BCAD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7D09EAE1-70FD-42D8-A8A3-7B832E2F7846}"/>
              </a:ext>
            </a:extLst>
          </p:cNvPr>
          <p:cNvSpPr>
            <a:spLocks noGrp="1"/>
          </p:cNvSpPr>
          <p:nvPr>
            <p:ph type="sldNum" sz="quarter" idx="12"/>
          </p:nvPr>
        </p:nvSpPr>
        <p:spPr/>
        <p:txBody>
          <a:bodyPr/>
          <a:lstStyle/>
          <a:p>
            <a:fld id="{3290F49B-31DD-4DDE-B268-01341A064956}" type="slidenum">
              <a:rPr lang="zh-CN" altLang="en-US" smtClean="0"/>
              <a:t>‹#›</a:t>
            </a:fld>
            <a:endParaRPr lang="zh-CN" altLang="en-US"/>
          </a:p>
        </p:txBody>
      </p:sp>
    </p:spTree>
    <p:extLst>
      <p:ext uri="{BB962C8B-B14F-4D97-AF65-F5344CB8AC3E}">
        <p14:creationId xmlns:p14="http://schemas.microsoft.com/office/powerpoint/2010/main" val="2895340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E9BF818-E1C7-4AFA-8F24-4753821493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F60D2152-BCCA-49FB-819C-E8DAABE15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62BDF743-17A8-420C-8C97-FA45F5AF30C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54F28E93-5360-4277-9647-ED35E4A6A4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D9C64166-E7CA-4824-9F53-C94DC8F6A58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05171365-0F50-4423-AFAE-2EDC6E46978A}"/>
              </a:ext>
            </a:extLst>
          </p:cNvPr>
          <p:cNvSpPr>
            <a:spLocks noGrp="1"/>
          </p:cNvSpPr>
          <p:nvPr>
            <p:ph type="dt" sz="half" idx="10"/>
          </p:nvPr>
        </p:nvSpPr>
        <p:spPr/>
        <p:txBody>
          <a:bodyPr/>
          <a:lstStyle/>
          <a:p>
            <a:fld id="{1939AA22-4574-4EDA-81DF-6ADE348F8883}" type="datetimeFigureOut">
              <a:rPr lang="zh-CN" altLang="en-US" smtClean="0"/>
              <a:t>2017/10/19</a:t>
            </a:fld>
            <a:endParaRPr lang="zh-CN" altLang="en-US"/>
          </a:p>
        </p:txBody>
      </p:sp>
      <p:sp>
        <p:nvSpPr>
          <p:cNvPr id="8" name="页脚占位符 7">
            <a:extLst>
              <a:ext uri="{FF2B5EF4-FFF2-40B4-BE49-F238E27FC236}">
                <a16:creationId xmlns:a16="http://schemas.microsoft.com/office/drawing/2014/main" xmlns="" id="{1319AA17-B290-41FD-9809-D180D9C6D1B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2BD79649-519A-4F14-9345-28CFDA72D945}"/>
              </a:ext>
            </a:extLst>
          </p:cNvPr>
          <p:cNvSpPr>
            <a:spLocks noGrp="1"/>
          </p:cNvSpPr>
          <p:nvPr>
            <p:ph type="sldNum" sz="quarter" idx="12"/>
          </p:nvPr>
        </p:nvSpPr>
        <p:spPr/>
        <p:txBody>
          <a:bodyPr/>
          <a:lstStyle/>
          <a:p>
            <a:fld id="{3290F49B-31DD-4DDE-B268-01341A064956}" type="slidenum">
              <a:rPr lang="zh-CN" altLang="en-US" smtClean="0"/>
              <a:t>‹#›</a:t>
            </a:fld>
            <a:endParaRPr lang="zh-CN" altLang="en-US"/>
          </a:p>
        </p:txBody>
      </p:sp>
    </p:spTree>
    <p:extLst>
      <p:ext uri="{BB962C8B-B14F-4D97-AF65-F5344CB8AC3E}">
        <p14:creationId xmlns:p14="http://schemas.microsoft.com/office/powerpoint/2010/main" val="273188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DF29834-8046-4684-88A4-3B0724A2EF2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BED08F85-9D39-4439-A62C-F22B4470D378}"/>
              </a:ext>
            </a:extLst>
          </p:cNvPr>
          <p:cNvSpPr>
            <a:spLocks noGrp="1"/>
          </p:cNvSpPr>
          <p:nvPr>
            <p:ph type="dt" sz="half" idx="10"/>
          </p:nvPr>
        </p:nvSpPr>
        <p:spPr/>
        <p:txBody>
          <a:bodyPr/>
          <a:lstStyle/>
          <a:p>
            <a:fld id="{1939AA22-4574-4EDA-81DF-6ADE348F8883}" type="datetimeFigureOut">
              <a:rPr lang="zh-CN" altLang="en-US" smtClean="0"/>
              <a:t>2017/10/19</a:t>
            </a:fld>
            <a:endParaRPr lang="zh-CN" altLang="en-US"/>
          </a:p>
        </p:txBody>
      </p:sp>
      <p:sp>
        <p:nvSpPr>
          <p:cNvPr id="4" name="页脚占位符 3">
            <a:extLst>
              <a:ext uri="{FF2B5EF4-FFF2-40B4-BE49-F238E27FC236}">
                <a16:creationId xmlns:a16="http://schemas.microsoft.com/office/drawing/2014/main" xmlns="" id="{EC3A855F-B26D-49B0-997D-A71F4EAFD7B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BCB876FC-C84F-4CCC-B2C6-BA4D615291BB}"/>
              </a:ext>
            </a:extLst>
          </p:cNvPr>
          <p:cNvSpPr>
            <a:spLocks noGrp="1"/>
          </p:cNvSpPr>
          <p:nvPr>
            <p:ph type="sldNum" sz="quarter" idx="12"/>
          </p:nvPr>
        </p:nvSpPr>
        <p:spPr/>
        <p:txBody>
          <a:bodyPr/>
          <a:lstStyle/>
          <a:p>
            <a:fld id="{3290F49B-31DD-4DDE-B268-01341A064956}" type="slidenum">
              <a:rPr lang="zh-CN" altLang="en-US" smtClean="0"/>
              <a:t>‹#›</a:t>
            </a:fld>
            <a:endParaRPr lang="zh-CN" altLang="en-US"/>
          </a:p>
        </p:txBody>
      </p:sp>
    </p:spTree>
    <p:extLst>
      <p:ext uri="{BB962C8B-B14F-4D97-AF65-F5344CB8AC3E}">
        <p14:creationId xmlns:p14="http://schemas.microsoft.com/office/powerpoint/2010/main" val="121556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CFDE808A-B2C4-4B78-B066-8C5672C40FDC}"/>
              </a:ext>
            </a:extLst>
          </p:cNvPr>
          <p:cNvSpPr>
            <a:spLocks noGrp="1"/>
          </p:cNvSpPr>
          <p:nvPr>
            <p:ph type="dt" sz="half" idx="10"/>
          </p:nvPr>
        </p:nvSpPr>
        <p:spPr/>
        <p:txBody>
          <a:bodyPr/>
          <a:lstStyle/>
          <a:p>
            <a:fld id="{1939AA22-4574-4EDA-81DF-6ADE348F8883}" type="datetimeFigureOut">
              <a:rPr lang="zh-CN" altLang="en-US" smtClean="0"/>
              <a:t>2017/10/19</a:t>
            </a:fld>
            <a:endParaRPr lang="zh-CN" altLang="en-US"/>
          </a:p>
        </p:txBody>
      </p:sp>
      <p:sp>
        <p:nvSpPr>
          <p:cNvPr id="3" name="页脚占位符 2">
            <a:extLst>
              <a:ext uri="{FF2B5EF4-FFF2-40B4-BE49-F238E27FC236}">
                <a16:creationId xmlns:a16="http://schemas.microsoft.com/office/drawing/2014/main" xmlns="" id="{EC225E56-C52C-4FFD-8A7C-0AB8FC9D4C2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8D8C6D6C-984F-4FCE-9429-9777EB019120}"/>
              </a:ext>
            </a:extLst>
          </p:cNvPr>
          <p:cNvSpPr>
            <a:spLocks noGrp="1"/>
          </p:cNvSpPr>
          <p:nvPr>
            <p:ph type="sldNum" sz="quarter" idx="12"/>
          </p:nvPr>
        </p:nvSpPr>
        <p:spPr/>
        <p:txBody>
          <a:bodyPr/>
          <a:lstStyle/>
          <a:p>
            <a:fld id="{3290F49B-31DD-4DDE-B268-01341A064956}" type="slidenum">
              <a:rPr lang="zh-CN" altLang="en-US" smtClean="0"/>
              <a:t>‹#›</a:t>
            </a:fld>
            <a:endParaRPr lang="zh-CN" altLang="en-US"/>
          </a:p>
        </p:txBody>
      </p:sp>
    </p:spTree>
    <p:extLst>
      <p:ext uri="{BB962C8B-B14F-4D97-AF65-F5344CB8AC3E}">
        <p14:creationId xmlns:p14="http://schemas.microsoft.com/office/powerpoint/2010/main" val="2565273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B49A76-B483-4B90-AC7E-6D6029300E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529DDC76-65D3-491D-9D67-B0109BA371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5BAE019B-4D13-4407-9271-647A3F92E4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C9BC3441-B245-423B-8ED1-19C25C70D0D3}"/>
              </a:ext>
            </a:extLst>
          </p:cNvPr>
          <p:cNvSpPr>
            <a:spLocks noGrp="1"/>
          </p:cNvSpPr>
          <p:nvPr>
            <p:ph type="dt" sz="half" idx="10"/>
          </p:nvPr>
        </p:nvSpPr>
        <p:spPr/>
        <p:txBody>
          <a:bodyPr/>
          <a:lstStyle/>
          <a:p>
            <a:fld id="{1939AA22-4574-4EDA-81DF-6ADE348F8883}" type="datetimeFigureOut">
              <a:rPr lang="zh-CN" altLang="en-US" smtClean="0"/>
              <a:t>2017/10/19</a:t>
            </a:fld>
            <a:endParaRPr lang="zh-CN" altLang="en-US"/>
          </a:p>
        </p:txBody>
      </p:sp>
      <p:sp>
        <p:nvSpPr>
          <p:cNvPr id="6" name="页脚占位符 5">
            <a:extLst>
              <a:ext uri="{FF2B5EF4-FFF2-40B4-BE49-F238E27FC236}">
                <a16:creationId xmlns:a16="http://schemas.microsoft.com/office/drawing/2014/main" xmlns="" id="{A304B26C-97ED-4DD3-99DE-F700E29594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0283B03-56CA-474F-AD29-16E76E2B8598}"/>
              </a:ext>
            </a:extLst>
          </p:cNvPr>
          <p:cNvSpPr>
            <a:spLocks noGrp="1"/>
          </p:cNvSpPr>
          <p:nvPr>
            <p:ph type="sldNum" sz="quarter" idx="12"/>
          </p:nvPr>
        </p:nvSpPr>
        <p:spPr/>
        <p:txBody>
          <a:bodyPr/>
          <a:lstStyle/>
          <a:p>
            <a:fld id="{3290F49B-31DD-4DDE-B268-01341A064956}" type="slidenum">
              <a:rPr lang="zh-CN" altLang="en-US" smtClean="0"/>
              <a:t>‹#›</a:t>
            </a:fld>
            <a:endParaRPr lang="zh-CN" altLang="en-US"/>
          </a:p>
        </p:txBody>
      </p:sp>
    </p:spTree>
    <p:extLst>
      <p:ext uri="{BB962C8B-B14F-4D97-AF65-F5344CB8AC3E}">
        <p14:creationId xmlns:p14="http://schemas.microsoft.com/office/powerpoint/2010/main" val="600778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61E573A-89AB-4377-90E5-4AD7FB23BE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DADFDA18-77C5-404C-BA8F-5ECE8EDDE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76F3B968-1B90-46A5-8EF5-B9E52A11E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7E618151-B3EF-4733-A064-5F9D9BBC3D44}"/>
              </a:ext>
            </a:extLst>
          </p:cNvPr>
          <p:cNvSpPr>
            <a:spLocks noGrp="1"/>
          </p:cNvSpPr>
          <p:nvPr>
            <p:ph type="dt" sz="half" idx="10"/>
          </p:nvPr>
        </p:nvSpPr>
        <p:spPr/>
        <p:txBody>
          <a:bodyPr/>
          <a:lstStyle/>
          <a:p>
            <a:fld id="{1939AA22-4574-4EDA-81DF-6ADE348F8883}" type="datetimeFigureOut">
              <a:rPr lang="zh-CN" altLang="en-US" smtClean="0"/>
              <a:t>2017/10/19</a:t>
            </a:fld>
            <a:endParaRPr lang="zh-CN" altLang="en-US"/>
          </a:p>
        </p:txBody>
      </p:sp>
      <p:sp>
        <p:nvSpPr>
          <p:cNvPr id="6" name="页脚占位符 5">
            <a:extLst>
              <a:ext uri="{FF2B5EF4-FFF2-40B4-BE49-F238E27FC236}">
                <a16:creationId xmlns:a16="http://schemas.microsoft.com/office/drawing/2014/main" xmlns="" id="{711876AE-A1E8-4AE2-9F68-95B3D96376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59FDB077-8AA9-4894-B53F-1F7521C91419}"/>
              </a:ext>
            </a:extLst>
          </p:cNvPr>
          <p:cNvSpPr>
            <a:spLocks noGrp="1"/>
          </p:cNvSpPr>
          <p:nvPr>
            <p:ph type="sldNum" sz="quarter" idx="12"/>
          </p:nvPr>
        </p:nvSpPr>
        <p:spPr/>
        <p:txBody>
          <a:bodyPr/>
          <a:lstStyle/>
          <a:p>
            <a:fld id="{3290F49B-31DD-4DDE-B268-01341A064956}" type="slidenum">
              <a:rPr lang="zh-CN" altLang="en-US" smtClean="0"/>
              <a:t>‹#›</a:t>
            </a:fld>
            <a:endParaRPr lang="zh-CN" altLang="en-US"/>
          </a:p>
        </p:txBody>
      </p:sp>
    </p:spTree>
    <p:extLst>
      <p:ext uri="{BB962C8B-B14F-4D97-AF65-F5344CB8AC3E}">
        <p14:creationId xmlns:p14="http://schemas.microsoft.com/office/powerpoint/2010/main" val="2248486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297960A5-2C4E-4443-8326-A14AB45FC1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A4DDB157-BD16-44CF-A895-10E63B2999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0E61494-48C8-4F08-90E0-F7436961A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9AA22-4574-4EDA-81DF-6ADE348F8883}" type="datetimeFigureOut">
              <a:rPr lang="zh-CN" altLang="en-US" smtClean="0"/>
              <a:t>2017/10/19</a:t>
            </a:fld>
            <a:endParaRPr lang="zh-CN" altLang="en-US"/>
          </a:p>
        </p:txBody>
      </p:sp>
      <p:sp>
        <p:nvSpPr>
          <p:cNvPr id="5" name="页脚占位符 4">
            <a:extLst>
              <a:ext uri="{FF2B5EF4-FFF2-40B4-BE49-F238E27FC236}">
                <a16:creationId xmlns:a16="http://schemas.microsoft.com/office/drawing/2014/main" xmlns="" id="{C918F390-605C-4809-AF8C-C64EEF54E1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2A47BE8C-E29F-48BA-8189-AF4AAF1FD3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0F49B-31DD-4DDE-B268-01341A064956}" type="slidenum">
              <a:rPr lang="zh-CN" altLang="en-US" smtClean="0"/>
              <a:t>‹#›</a:t>
            </a:fld>
            <a:endParaRPr lang="zh-CN" altLang="en-US"/>
          </a:p>
        </p:txBody>
      </p:sp>
    </p:spTree>
    <p:extLst>
      <p:ext uri="{BB962C8B-B14F-4D97-AF65-F5344CB8AC3E}">
        <p14:creationId xmlns:p14="http://schemas.microsoft.com/office/powerpoint/2010/main" val="84073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eb.wpi.edu/Pubs/E-project/Available/E-project-101012-211424/unrestricted/DirectionFindingPresentation.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769" t="7386" r="7966" b="6078"/>
          <a:stretch/>
        </p:blipFill>
        <p:spPr>
          <a:xfrm>
            <a:off x="430306" y="121024"/>
            <a:ext cx="11470341" cy="6625975"/>
          </a:xfrm>
          <a:prstGeom prst="rect">
            <a:avLst/>
          </a:prstGeom>
        </p:spPr>
      </p:pic>
    </p:spTree>
    <p:extLst>
      <p:ext uri="{BB962C8B-B14F-4D97-AF65-F5344CB8AC3E}">
        <p14:creationId xmlns:p14="http://schemas.microsoft.com/office/powerpoint/2010/main" val="913499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Oval 112"/>
          <p:cNvSpPr/>
          <p:nvPr/>
        </p:nvSpPr>
        <p:spPr>
          <a:xfrm>
            <a:off x="701655" y="404185"/>
            <a:ext cx="1886379" cy="10954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14" name="Group 113"/>
          <p:cNvGrpSpPr/>
          <p:nvPr/>
        </p:nvGrpSpPr>
        <p:grpSpPr>
          <a:xfrm>
            <a:off x="962528" y="493389"/>
            <a:ext cx="1538403" cy="817205"/>
            <a:chOff x="977029" y="371474"/>
            <a:chExt cx="9748383" cy="5421487"/>
          </a:xfrm>
        </p:grpSpPr>
        <p:sp>
          <p:nvSpPr>
            <p:cNvPr id="115" name="Rectangle 114"/>
            <p:cNvSpPr/>
            <p:nvPr/>
          </p:nvSpPr>
          <p:spPr>
            <a:xfrm>
              <a:off x="977030" y="1791222"/>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16" name="Rectangle 115"/>
            <p:cNvSpPr/>
            <p:nvPr/>
          </p:nvSpPr>
          <p:spPr>
            <a:xfrm>
              <a:off x="977029" y="3322365"/>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17" name="Rectangle 116"/>
            <p:cNvSpPr/>
            <p:nvPr/>
          </p:nvSpPr>
          <p:spPr>
            <a:xfrm>
              <a:off x="977030" y="4853509"/>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18" name="Oval 117"/>
            <p:cNvSpPr/>
            <p:nvPr/>
          </p:nvSpPr>
          <p:spPr>
            <a:xfrm>
              <a:off x="2757487" y="371474"/>
              <a:ext cx="1631476" cy="1143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smtClean="0">
                <a:solidFill>
                  <a:schemeClr val="bg1"/>
                </a:solidFill>
              </a:endParaRPr>
            </a:p>
          </p:txBody>
        </p:sp>
        <p:sp>
          <p:nvSpPr>
            <p:cNvPr id="119" name="Oval 118"/>
            <p:cNvSpPr/>
            <p:nvPr/>
          </p:nvSpPr>
          <p:spPr>
            <a:xfrm>
              <a:off x="4257675" y="1882328"/>
              <a:ext cx="1042988" cy="757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solidFill>
                  <a:schemeClr val="bg1"/>
                </a:solidFill>
              </a:endParaRPr>
            </a:p>
          </p:txBody>
        </p:sp>
        <p:sp>
          <p:nvSpPr>
            <p:cNvPr id="120" name="Oval 119"/>
            <p:cNvSpPr/>
            <p:nvPr/>
          </p:nvSpPr>
          <p:spPr>
            <a:xfrm>
              <a:off x="4257675" y="4944616"/>
              <a:ext cx="1042988" cy="757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solidFill>
                  <a:schemeClr val="bg1"/>
                </a:solidFill>
              </a:endParaRPr>
            </a:p>
          </p:txBody>
        </p:sp>
        <p:sp>
          <p:nvSpPr>
            <p:cNvPr id="121" name="Oval 120"/>
            <p:cNvSpPr/>
            <p:nvPr/>
          </p:nvSpPr>
          <p:spPr>
            <a:xfrm>
              <a:off x="4257675" y="3413472"/>
              <a:ext cx="1042988" cy="757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solidFill>
                  <a:schemeClr val="bg1"/>
                </a:solidFill>
              </a:endParaRPr>
            </a:p>
          </p:txBody>
        </p:sp>
        <p:sp>
          <p:nvSpPr>
            <p:cNvPr id="122" name="Rectangle 121"/>
            <p:cNvSpPr/>
            <p:nvPr/>
          </p:nvSpPr>
          <p:spPr>
            <a:xfrm>
              <a:off x="6401779" y="1791222"/>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23" name="Rectangle 122"/>
            <p:cNvSpPr/>
            <p:nvPr/>
          </p:nvSpPr>
          <p:spPr>
            <a:xfrm>
              <a:off x="6401777" y="4853509"/>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24" name="Rectangle 123"/>
            <p:cNvSpPr/>
            <p:nvPr/>
          </p:nvSpPr>
          <p:spPr>
            <a:xfrm>
              <a:off x="6401778" y="3322365"/>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25" name="Rectangle 124"/>
            <p:cNvSpPr/>
            <p:nvPr/>
          </p:nvSpPr>
          <p:spPr>
            <a:xfrm>
              <a:off x="9272393" y="3322365"/>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solidFill>
                  <a:schemeClr val="bg1"/>
                </a:solidFill>
              </a:endParaRPr>
            </a:p>
          </p:txBody>
        </p:sp>
        <p:cxnSp>
          <p:nvCxnSpPr>
            <p:cNvPr id="126" name="Straight Arrow Connector 125"/>
            <p:cNvCxnSpPr>
              <a:stCxn id="115" idx="3"/>
              <a:endCxn id="119" idx="2"/>
            </p:cNvCxnSpPr>
            <p:nvPr/>
          </p:nvCxnSpPr>
          <p:spPr>
            <a:xfrm flipV="1">
              <a:off x="2430049" y="2260947"/>
              <a:ext cx="182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V="1">
              <a:off x="2430048" y="5414342"/>
              <a:ext cx="182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V="1">
              <a:off x="2430049" y="3792091"/>
              <a:ext cx="182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19" idx="6"/>
              <a:endCxn id="122" idx="1"/>
            </p:cNvCxnSpPr>
            <p:nvPr/>
          </p:nvCxnSpPr>
          <p:spPr>
            <a:xfrm>
              <a:off x="5300663" y="2260947"/>
              <a:ext cx="1101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5300661" y="5414341"/>
              <a:ext cx="1101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5300661" y="3792091"/>
              <a:ext cx="1101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2" idx="3"/>
              <a:endCxn id="125" idx="1"/>
            </p:cNvCxnSpPr>
            <p:nvPr/>
          </p:nvCxnSpPr>
          <p:spPr>
            <a:xfrm>
              <a:off x="7854798" y="2260948"/>
              <a:ext cx="1417595" cy="153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24" idx="3"/>
              <a:endCxn id="125" idx="1"/>
            </p:cNvCxnSpPr>
            <p:nvPr/>
          </p:nvCxnSpPr>
          <p:spPr>
            <a:xfrm>
              <a:off x="7854797" y="3792091"/>
              <a:ext cx="1417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23" idx="3"/>
              <a:endCxn id="125" idx="1"/>
            </p:cNvCxnSpPr>
            <p:nvPr/>
          </p:nvCxnSpPr>
          <p:spPr>
            <a:xfrm flipV="1">
              <a:off x="7854796" y="3792091"/>
              <a:ext cx="1417597" cy="1531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3507581" y="1528191"/>
              <a:ext cx="1" cy="3217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Elbow Connector 135"/>
            <p:cNvCxnSpPr>
              <a:endCxn id="119" idx="0"/>
            </p:cNvCxnSpPr>
            <p:nvPr/>
          </p:nvCxnSpPr>
          <p:spPr>
            <a:xfrm>
              <a:off x="3531163" y="1791222"/>
              <a:ext cx="1248006" cy="911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Elbow Connector 136"/>
            <p:cNvCxnSpPr>
              <a:endCxn id="121" idx="0"/>
            </p:cNvCxnSpPr>
            <p:nvPr/>
          </p:nvCxnSpPr>
          <p:spPr>
            <a:xfrm>
              <a:off x="3507580" y="3073736"/>
              <a:ext cx="1271589" cy="3397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endCxn id="120" idx="0"/>
            </p:cNvCxnSpPr>
            <p:nvPr/>
          </p:nvCxnSpPr>
          <p:spPr>
            <a:xfrm>
              <a:off x="3507580" y="4714155"/>
              <a:ext cx="1271589" cy="2304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39" name="Picture 138"/>
          <p:cNvPicPr>
            <a:picLocks noChangeAspect="1"/>
          </p:cNvPicPr>
          <p:nvPr/>
        </p:nvPicPr>
        <p:blipFill rotWithShape="1">
          <a:blip r:embed="rId3"/>
          <a:srcRect l="20480" t="15123" r="64387" b="64142"/>
          <a:stretch/>
        </p:blipFill>
        <p:spPr>
          <a:xfrm>
            <a:off x="5432936" y="2440686"/>
            <a:ext cx="847433" cy="653144"/>
          </a:xfrm>
          <a:prstGeom prst="rect">
            <a:avLst/>
          </a:prstGeom>
        </p:spPr>
      </p:pic>
      <p:sp>
        <p:nvSpPr>
          <p:cNvPr id="140" name="Oval 139"/>
          <p:cNvSpPr/>
          <p:nvPr/>
        </p:nvSpPr>
        <p:spPr>
          <a:xfrm>
            <a:off x="702356" y="5269262"/>
            <a:ext cx="1886379" cy="10954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41" name="Group 140"/>
          <p:cNvGrpSpPr/>
          <p:nvPr/>
        </p:nvGrpSpPr>
        <p:grpSpPr>
          <a:xfrm>
            <a:off x="963229" y="5358466"/>
            <a:ext cx="1538403" cy="817205"/>
            <a:chOff x="977029" y="371474"/>
            <a:chExt cx="9748383" cy="5421487"/>
          </a:xfrm>
        </p:grpSpPr>
        <p:sp>
          <p:nvSpPr>
            <p:cNvPr id="142" name="Rectangle 141"/>
            <p:cNvSpPr/>
            <p:nvPr/>
          </p:nvSpPr>
          <p:spPr>
            <a:xfrm>
              <a:off x="977030" y="1791222"/>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43" name="Rectangle 142"/>
            <p:cNvSpPr/>
            <p:nvPr/>
          </p:nvSpPr>
          <p:spPr>
            <a:xfrm>
              <a:off x="977029" y="3322365"/>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44" name="Rectangle 143"/>
            <p:cNvSpPr/>
            <p:nvPr/>
          </p:nvSpPr>
          <p:spPr>
            <a:xfrm>
              <a:off x="977030" y="4853509"/>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45" name="Oval 144"/>
            <p:cNvSpPr/>
            <p:nvPr/>
          </p:nvSpPr>
          <p:spPr>
            <a:xfrm>
              <a:off x="2757487" y="371474"/>
              <a:ext cx="1631476" cy="1143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smtClean="0">
                <a:solidFill>
                  <a:schemeClr val="bg1"/>
                </a:solidFill>
              </a:endParaRPr>
            </a:p>
          </p:txBody>
        </p:sp>
        <p:sp>
          <p:nvSpPr>
            <p:cNvPr id="146" name="Oval 145"/>
            <p:cNvSpPr/>
            <p:nvPr/>
          </p:nvSpPr>
          <p:spPr>
            <a:xfrm>
              <a:off x="4257675" y="1882328"/>
              <a:ext cx="1042988" cy="757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solidFill>
                  <a:schemeClr val="bg1"/>
                </a:solidFill>
              </a:endParaRPr>
            </a:p>
          </p:txBody>
        </p:sp>
        <p:sp>
          <p:nvSpPr>
            <p:cNvPr id="147" name="Oval 146"/>
            <p:cNvSpPr/>
            <p:nvPr/>
          </p:nvSpPr>
          <p:spPr>
            <a:xfrm>
              <a:off x="4257675" y="4944616"/>
              <a:ext cx="1042988" cy="757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solidFill>
                  <a:schemeClr val="bg1"/>
                </a:solidFill>
              </a:endParaRPr>
            </a:p>
          </p:txBody>
        </p:sp>
        <p:sp>
          <p:nvSpPr>
            <p:cNvPr id="148" name="Oval 147"/>
            <p:cNvSpPr/>
            <p:nvPr/>
          </p:nvSpPr>
          <p:spPr>
            <a:xfrm>
              <a:off x="4257675" y="3413472"/>
              <a:ext cx="1042988" cy="757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solidFill>
                  <a:schemeClr val="bg1"/>
                </a:solidFill>
              </a:endParaRPr>
            </a:p>
          </p:txBody>
        </p:sp>
        <p:sp>
          <p:nvSpPr>
            <p:cNvPr id="149" name="Rectangle 148"/>
            <p:cNvSpPr/>
            <p:nvPr/>
          </p:nvSpPr>
          <p:spPr>
            <a:xfrm>
              <a:off x="6401779" y="1791222"/>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50" name="Rectangle 149"/>
            <p:cNvSpPr/>
            <p:nvPr/>
          </p:nvSpPr>
          <p:spPr>
            <a:xfrm>
              <a:off x="6401777" y="4853509"/>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51" name="Rectangle 150"/>
            <p:cNvSpPr/>
            <p:nvPr/>
          </p:nvSpPr>
          <p:spPr>
            <a:xfrm>
              <a:off x="6401778" y="3322365"/>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52" name="Rectangle 151"/>
            <p:cNvSpPr/>
            <p:nvPr/>
          </p:nvSpPr>
          <p:spPr>
            <a:xfrm>
              <a:off x="9272393" y="3322365"/>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solidFill>
                  <a:schemeClr val="bg1"/>
                </a:solidFill>
              </a:endParaRPr>
            </a:p>
          </p:txBody>
        </p:sp>
        <p:cxnSp>
          <p:nvCxnSpPr>
            <p:cNvPr id="153" name="Straight Arrow Connector 152"/>
            <p:cNvCxnSpPr>
              <a:stCxn id="142" idx="3"/>
              <a:endCxn id="146" idx="2"/>
            </p:cNvCxnSpPr>
            <p:nvPr/>
          </p:nvCxnSpPr>
          <p:spPr>
            <a:xfrm flipV="1">
              <a:off x="2430049" y="2260947"/>
              <a:ext cx="182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V="1">
              <a:off x="2430048" y="5414342"/>
              <a:ext cx="182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flipV="1">
              <a:off x="2430049" y="3792091"/>
              <a:ext cx="182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46" idx="6"/>
              <a:endCxn id="149" idx="1"/>
            </p:cNvCxnSpPr>
            <p:nvPr/>
          </p:nvCxnSpPr>
          <p:spPr>
            <a:xfrm>
              <a:off x="5300663" y="2260947"/>
              <a:ext cx="1101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5300661" y="5414341"/>
              <a:ext cx="1101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5300661" y="3792091"/>
              <a:ext cx="1101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49" idx="3"/>
              <a:endCxn id="152" idx="1"/>
            </p:cNvCxnSpPr>
            <p:nvPr/>
          </p:nvCxnSpPr>
          <p:spPr>
            <a:xfrm>
              <a:off x="7854798" y="2260948"/>
              <a:ext cx="1417595" cy="153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51" idx="3"/>
              <a:endCxn id="152" idx="1"/>
            </p:cNvCxnSpPr>
            <p:nvPr/>
          </p:nvCxnSpPr>
          <p:spPr>
            <a:xfrm>
              <a:off x="7854797" y="3792091"/>
              <a:ext cx="1417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0" idx="3"/>
              <a:endCxn id="152" idx="1"/>
            </p:cNvCxnSpPr>
            <p:nvPr/>
          </p:nvCxnSpPr>
          <p:spPr>
            <a:xfrm flipV="1">
              <a:off x="7854796" y="3792091"/>
              <a:ext cx="1417597" cy="1531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3507581" y="1528191"/>
              <a:ext cx="1" cy="3217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Elbow Connector 162"/>
            <p:cNvCxnSpPr>
              <a:endCxn id="146" idx="0"/>
            </p:cNvCxnSpPr>
            <p:nvPr/>
          </p:nvCxnSpPr>
          <p:spPr>
            <a:xfrm>
              <a:off x="3531163" y="1791222"/>
              <a:ext cx="1248006" cy="911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endCxn id="148" idx="0"/>
            </p:cNvCxnSpPr>
            <p:nvPr/>
          </p:nvCxnSpPr>
          <p:spPr>
            <a:xfrm>
              <a:off x="3507580" y="3073736"/>
              <a:ext cx="1271589" cy="3397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Elbow Connector 164"/>
            <p:cNvCxnSpPr>
              <a:endCxn id="147" idx="0"/>
            </p:cNvCxnSpPr>
            <p:nvPr/>
          </p:nvCxnSpPr>
          <p:spPr>
            <a:xfrm>
              <a:off x="3507580" y="4714155"/>
              <a:ext cx="1271589" cy="2304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6" name="Oval 165"/>
          <p:cNvSpPr/>
          <p:nvPr/>
        </p:nvSpPr>
        <p:spPr>
          <a:xfrm>
            <a:off x="9756895" y="461256"/>
            <a:ext cx="1886379" cy="10954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67" name="Group 166"/>
          <p:cNvGrpSpPr/>
          <p:nvPr/>
        </p:nvGrpSpPr>
        <p:grpSpPr>
          <a:xfrm>
            <a:off x="10017768" y="550460"/>
            <a:ext cx="1538403" cy="817205"/>
            <a:chOff x="977029" y="371474"/>
            <a:chExt cx="9748383" cy="5421487"/>
          </a:xfrm>
        </p:grpSpPr>
        <p:sp>
          <p:nvSpPr>
            <p:cNvPr id="168" name="Rectangle 167"/>
            <p:cNvSpPr/>
            <p:nvPr/>
          </p:nvSpPr>
          <p:spPr>
            <a:xfrm>
              <a:off x="977030" y="1791222"/>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69" name="Rectangle 168"/>
            <p:cNvSpPr/>
            <p:nvPr/>
          </p:nvSpPr>
          <p:spPr>
            <a:xfrm>
              <a:off x="977029" y="3322365"/>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70" name="Rectangle 169"/>
            <p:cNvSpPr/>
            <p:nvPr/>
          </p:nvSpPr>
          <p:spPr>
            <a:xfrm>
              <a:off x="977030" y="4853509"/>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71" name="Oval 170"/>
            <p:cNvSpPr/>
            <p:nvPr/>
          </p:nvSpPr>
          <p:spPr>
            <a:xfrm>
              <a:off x="2757487" y="371474"/>
              <a:ext cx="1631476" cy="1143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smtClean="0">
                <a:solidFill>
                  <a:schemeClr val="bg1"/>
                </a:solidFill>
              </a:endParaRPr>
            </a:p>
          </p:txBody>
        </p:sp>
        <p:sp>
          <p:nvSpPr>
            <p:cNvPr id="172" name="Oval 171"/>
            <p:cNvSpPr/>
            <p:nvPr/>
          </p:nvSpPr>
          <p:spPr>
            <a:xfrm>
              <a:off x="4257675" y="1882328"/>
              <a:ext cx="1042988" cy="757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solidFill>
                  <a:schemeClr val="bg1"/>
                </a:solidFill>
              </a:endParaRPr>
            </a:p>
          </p:txBody>
        </p:sp>
        <p:sp>
          <p:nvSpPr>
            <p:cNvPr id="173" name="Oval 172"/>
            <p:cNvSpPr/>
            <p:nvPr/>
          </p:nvSpPr>
          <p:spPr>
            <a:xfrm>
              <a:off x="4257675" y="4944616"/>
              <a:ext cx="1042988" cy="757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solidFill>
                  <a:schemeClr val="bg1"/>
                </a:solidFill>
              </a:endParaRPr>
            </a:p>
          </p:txBody>
        </p:sp>
        <p:sp>
          <p:nvSpPr>
            <p:cNvPr id="174" name="Oval 173"/>
            <p:cNvSpPr/>
            <p:nvPr/>
          </p:nvSpPr>
          <p:spPr>
            <a:xfrm>
              <a:off x="4257675" y="3413472"/>
              <a:ext cx="1042988" cy="757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solidFill>
                  <a:schemeClr val="bg1"/>
                </a:solidFill>
              </a:endParaRPr>
            </a:p>
          </p:txBody>
        </p:sp>
        <p:sp>
          <p:nvSpPr>
            <p:cNvPr id="175" name="Rectangle 174"/>
            <p:cNvSpPr/>
            <p:nvPr/>
          </p:nvSpPr>
          <p:spPr>
            <a:xfrm>
              <a:off x="6401779" y="1791222"/>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76" name="Rectangle 175"/>
            <p:cNvSpPr/>
            <p:nvPr/>
          </p:nvSpPr>
          <p:spPr>
            <a:xfrm>
              <a:off x="6401777" y="4853509"/>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77" name="Rectangle 176"/>
            <p:cNvSpPr/>
            <p:nvPr/>
          </p:nvSpPr>
          <p:spPr>
            <a:xfrm>
              <a:off x="6401778" y="3322365"/>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78" name="Rectangle 177"/>
            <p:cNvSpPr/>
            <p:nvPr/>
          </p:nvSpPr>
          <p:spPr>
            <a:xfrm>
              <a:off x="9272393" y="3322365"/>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solidFill>
                  <a:schemeClr val="bg1"/>
                </a:solidFill>
              </a:endParaRPr>
            </a:p>
          </p:txBody>
        </p:sp>
        <p:cxnSp>
          <p:nvCxnSpPr>
            <p:cNvPr id="179" name="Straight Arrow Connector 178"/>
            <p:cNvCxnSpPr>
              <a:stCxn id="168" idx="3"/>
              <a:endCxn id="172" idx="2"/>
            </p:cNvCxnSpPr>
            <p:nvPr/>
          </p:nvCxnSpPr>
          <p:spPr>
            <a:xfrm flipV="1">
              <a:off x="2430049" y="2260947"/>
              <a:ext cx="182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flipV="1">
              <a:off x="2430048" y="5414342"/>
              <a:ext cx="182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flipV="1">
              <a:off x="2430049" y="3792091"/>
              <a:ext cx="182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72" idx="6"/>
              <a:endCxn id="175" idx="1"/>
            </p:cNvCxnSpPr>
            <p:nvPr/>
          </p:nvCxnSpPr>
          <p:spPr>
            <a:xfrm>
              <a:off x="5300663" y="2260947"/>
              <a:ext cx="1101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a:off x="5300661" y="5414341"/>
              <a:ext cx="1101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a:off x="5300661" y="3792091"/>
              <a:ext cx="1101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75" idx="3"/>
              <a:endCxn id="178" idx="1"/>
            </p:cNvCxnSpPr>
            <p:nvPr/>
          </p:nvCxnSpPr>
          <p:spPr>
            <a:xfrm>
              <a:off x="7854798" y="2260948"/>
              <a:ext cx="1417595" cy="153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177" idx="3"/>
              <a:endCxn id="178" idx="1"/>
            </p:cNvCxnSpPr>
            <p:nvPr/>
          </p:nvCxnSpPr>
          <p:spPr>
            <a:xfrm>
              <a:off x="7854797" y="3792091"/>
              <a:ext cx="1417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76" idx="3"/>
              <a:endCxn id="178" idx="1"/>
            </p:cNvCxnSpPr>
            <p:nvPr/>
          </p:nvCxnSpPr>
          <p:spPr>
            <a:xfrm flipV="1">
              <a:off x="7854796" y="3792091"/>
              <a:ext cx="1417597" cy="1531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H="1">
              <a:off x="3507581" y="1528191"/>
              <a:ext cx="1" cy="3217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Elbow Connector 188"/>
            <p:cNvCxnSpPr>
              <a:endCxn id="172" idx="0"/>
            </p:cNvCxnSpPr>
            <p:nvPr/>
          </p:nvCxnSpPr>
          <p:spPr>
            <a:xfrm>
              <a:off x="3531163" y="1791222"/>
              <a:ext cx="1248006" cy="911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Elbow Connector 189"/>
            <p:cNvCxnSpPr>
              <a:endCxn id="174" idx="0"/>
            </p:cNvCxnSpPr>
            <p:nvPr/>
          </p:nvCxnSpPr>
          <p:spPr>
            <a:xfrm>
              <a:off x="3507580" y="3073736"/>
              <a:ext cx="1271589" cy="3397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Elbow Connector 190"/>
            <p:cNvCxnSpPr>
              <a:endCxn id="173" idx="0"/>
            </p:cNvCxnSpPr>
            <p:nvPr/>
          </p:nvCxnSpPr>
          <p:spPr>
            <a:xfrm>
              <a:off x="3507580" y="4714155"/>
              <a:ext cx="1271589" cy="2304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2" name="Oval 191"/>
          <p:cNvSpPr/>
          <p:nvPr/>
        </p:nvSpPr>
        <p:spPr>
          <a:xfrm>
            <a:off x="9756895" y="5269262"/>
            <a:ext cx="1886379" cy="10954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93" name="Group 192"/>
          <p:cNvGrpSpPr/>
          <p:nvPr/>
        </p:nvGrpSpPr>
        <p:grpSpPr>
          <a:xfrm>
            <a:off x="10017768" y="5358466"/>
            <a:ext cx="1538403" cy="817205"/>
            <a:chOff x="977029" y="371474"/>
            <a:chExt cx="9748383" cy="5421487"/>
          </a:xfrm>
        </p:grpSpPr>
        <p:sp>
          <p:nvSpPr>
            <p:cNvPr id="194" name="Rectangle 193"/>
            <p:cNvSpPr/>
            <p:nvPr/>
          </p:nvSpPr>
          <p:spPr>
            <a:xfrm>
              <a:off x="977030" y="1791222"/>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95" name="Rectangle 194"/>
            <p:cNvSpPr/>
            <p:nvPr/>
          </p:nvSpPr>
          <p:spPr>
            <a:xfrm>
              <a:off x="977029" y="3322365"/>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96" name="Rectangle 195"/>
            <p:cNvSpPr/>
            <p:nvPr/>
          </p:nvSpPr>
          <p:spPr>
            <a:xfrm>
              <a:off x="977030" y="4853509"/>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197" name="Oval 196"/>
            <p:cNvSpPr/>
            <p:nvPr/>
          </p:nvSpPr>
          <p:spPr>
            <a:xfrm>
              <a:off x="2757487" y="371474"/>
              <a:ext cx="1631476" cy="1143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smtClean="0">
                <a:solidFill>
                  <a:schemeClr val="bg1"/>
                </a:solidFill>
              </a:endParaRPr>
            </a:p>
          </p:txBody>
        </p:sp>
        <p:sp>
          <p:nvSpPr>
            <p:cNvPr id="198" name="Oval 197"/>
            <p:cNvSpPr/>
            <p:nvPr/>
          </p:nvSpPr>
          <p:spPr>
            <a:xfrm>
              <a:off x="4257675" y="1882328"/>
              <a:ext cx="1042988" cy="757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solidFill>
                  <a:schemeClr val="bg1"/>
                </a:solidFill>
              </a:endParaRPr>
            </a:p>
          </p:txBody>
        </p:sp>
        <p:sp>
          <p:nvSpPr>
            <p:cNvPr id="199" name="Oval 198"/>
            <p:cNvSpPr/>
            <p:nvPr/>
          </p:nvSpPr>
          <p:spPr>
            <a:xfrm>
              <a:off x="4257675" y="4944616"/>
              <a:ext cx="1042988" cy="757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solidFill>
                  <a:schemeClr val="bg1"/>
                </a:solidFill>
              </a:endParaRPr>
            </a:p>
          </p:txBody>
        </p:sp>
        <p:sp>
          <p:nvSpPr>
            <p:cNvPr id="200" name="Oval 199"/>
            <p:cNvSpPr/>
            <p:nvPr/>
          </p:nvSpPr>
          <p:spPr>
            <a:xfrm>
              <a:off x="4257675" y="3413472"/>
              <a:ext cx="1042988" cy="757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solidFill>
                  <a:schemeClr val="bg1"/>
                </a:solidFill>
              </a:endParaRPr>
            </a:p>
          </p:txBody>
        </p:sp>
        <p:sp>
          <p:nvSpPr>
            <p:cNvPr id="201" name="Rectangle 200"/>
            <p:cNvSpPr/>
            <p:nvPr/>
          </p:nvSpPr>
          <p:spPr>
            <a:xfrm>
              <a:off x="6401779" y="1791222"/>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202" name="Rectangle 201"/>
            <p:cNvSpPr/>
            <p:nvPr/>
          </p:nvSpPr>
          <p:spPr>
            <a:xfrm>
              <a:off x="6401777" y="4853509"/>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203" name="Rectangle 202"/>
            <p:cNvSpPr/>
            <p:nvPr/>
          </p:nvSpPr>
          <p:spPr>
            <a:xfrm>
              <a:off x="6401778" y="3322365"/>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bg1"/>
                </a:solidFill>
              </a:endParaRPr>
            </a:p>
          </p:txBody>
        </p:sp>
        <p:sp>
          <p:nvSpPr>
            <p:cNvPr id="204" name="Rectangle 203"/>
            <p:cNvSpPr/>
            <p:nvPr/>
          </p:nvSpPr>
          <p:spPr>
            <a:xfrm>
              <a:off x="9272393" y="3322365"/>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solidFill>
                  <a:schemeClr val="bg1"/>
                </a:solidFill>
              </a:endParaRPr>
            </a:p>
          </p:txBody>
        </p:sp>
        <p:cxnSp>
          <p:nvCxnSpPr>
            <p:cNvPr id="205" name="Straight Arrow Connector 204"/>
            <p:cNvCxnSpPr>
              <a:stCxn id="194" idx="3"/>
              <a:endCxn id="198" idx="2"/>
            </p:cNvCxnSpPr>
            <p:nvPr/>
          </p:nvCxnSpPr>
          <p:spPr>
            <a:xfrm flipV="1">
              <a:off x="2430049" y="2260947"/>
              <a:ext cx="182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p:nvPr/>
          </p:nvCxnSpPr>
          <p:spPr>
            <a:xfrm flipV="1">
              <a:off x="2430048" y="5414342"/>
              <a:ext cx="182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flipV="1">
              <a:off x="2430049" y="3792091"/>
              <a:ext cx="182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198" idx="6"/>
              <a:endCxn id="201" idx="1"/>
            </p:cNvCxnSpPr>
            <p:nvPr/>
          </p:nvCxnSpPr>
          <p:spPr>
            <a:xfrm>
              <a:off x="5300663" y="2260947"/>
              <a:ext cx="1101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p:nvPr/>
          </p:nvCxnSpPr>
          <p:spPr>
            <a:xfrm>
              <a:off x="5300661" y="5414341"/>
              <a:ext cx="1101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p:nvPr/>
          </p:nvCxnSpPr>
          <p:spPr>
            <a:xfrm>
              <a:off x="5300661" y="3792091"/>
              <a:ext cx="1101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201" idx="3"/>
              <a:endCxn id="204" idx="1"/>
            </p:cNvCxnSpPr>
            <p:nvPr/>
          </p:nvCxnSpPr>
          <p:spPr>
            <a:xfrm>
              <a:off x="7854798" y="2260948"/>
              <a:ext cx="1417595" cy="153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203" idx="3"/>
              <a:endCxn id="204" idx="1"/>
            </p:cNvCxnSpPr>
            <p:nvPr/>
          </p:nvCxnSpPr>
          <p:spPr>
            <a:xfrm>
              <a:off x="7854797" y="3792091"/>
              <a:ext cx="1417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202" idx="3"/>
              <a:endCxn id="204" idx="1"/>
            </p:cNvCxnSpPr>
            <p:nvPr/>
          </p:nvCxnSpPr>
          <p:spPr>
            <a:xfrm flipV="1">
              <a:off x="7854796" y="3792091"/>
              <a:ext cx="1417597" cy="1531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3507581" y="1528191"/>
              <a:ext cx="1" cy="3217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Elbow Connector 214"/>
            <p:cNvCxnSpPr>
              <a:endCxn id="198" idx="0"/>
            </p:cNvCxnSpPr>
            <p:nvPr/>
          </p:nvCxnSpPr>
          <p:spPr>
            <a:xfrm>
              <a:off x="3531163" y="1791222"/>
              <a:ext cx="1248006" cy="911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Elbow Connector 215"/>
            <p:cNvCxnSpPr>
              <a:endCxn id="200" idx="0"/>
            </p:cNvCxnSpPr>
            <p:nvPr/>
          </p:nvCxnSpPr>
          <p:spPr>
            <a:xfrm>
              <a:off x="3507580" y="3073736"/>
              <a:ext cx="1271589" cy="3397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Elbow Connector 216"/>
            <p:cNvCxnSpPr>
              <a:endCxn id="199" idx="0"/>
            </p:cNvCxnSpPr>
            <p:nvPr/>
          </p:nvCxnSpPr>
          <p:spPr>
            <a:xfrm>
              <a:off x="3507580" y="4714155"/>
              <a:ext cx="1271589" cy="2304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1288817" y="0"/>
            <a:ext cx="712054" cy="369332"/>
          </a:xfrm>
          <a:prstGeom prst="rect">
            <a:avLst/>
          </a:prstGeom>
          <a:noFill/>
        </p:spPr>
        <p:txBody>
          <a:bodyPr wrap="none" rtlCol="0">
            <a:spAutoFit/>
          </a:bodyPr>
          <a:lstStyle/>
          <a:p>
            <a:r>
              <a:rPr lang="en-US" dirty="0" smtClean="0"/>
              <a:t>TRX 1</a:t>
            </a:r>
            <a:endParaRPr lang="en-US" dirty="0"/>
          </a:p>
        </p:txBody>
      </p:sp>
      <p:sp>
        <p:nvSpPr>
          <p:cNvPr id="218" name="TextBox 217"/>
          <p:cNvSpPr txBox="1"/>
          <p:nvPr/>
        </p:nvSpPr>
        <p:spPr>
          <a:xfrm>
            <a:off x="10344057" y="42455"/>
            <a:ext cx="712054" cy="369332"/>
          </a:xfrm>
          <a:prstGeom prst="rect">
            <a:avLst/>
          </a:prstGeom>
          <a:noFill/>
        </p:spPr>
        <p:txBody>
          <a:bodyPr wrap="none" rtlCol="0">
            <a:spAutoFit/>
          </a:bodyPr>
          <a:lstStyle/>
          <a:p>
            <a:r>
              <a:rPr lang="en-US" dirty="0" smtClean="0"/>
              <a:t>TRX 2</a:t>
            </a:r>
            <a:endParaRPr lang="en-US" dirty="0"/>
          </a:p>
        </p:txBody>
      </p:sp>
      <p:sp>
        <p:nvSpPr>
          <p:cNvPr id="219" name="TextBox 218"/>
          <p:cNvSpPr txBox="1"/>
          <p:nvPr/>
        </p:nvSpPr>
        <p:spPr>
          <a:xfrm>
            <a:off x="1319925" y="4855134"/>
            <a:ext cx="659155" cy="369332"/>
          </a:xfrm>
          <a:prstGeom prst="rect">
            <a:avLst/>
          </a:prstGeom>
          <a:noFill/>
        </p:spPr>
        <p:txBody>
          <a:bodyPr wrap="none" rtlCol="0">
            <a:spAutoFit/>
          </a:bodyPr>
          <a:lstStyle/>
          <a:p>
            <a:r>
              <a:rPr lang="en-US" dirty="0" smtClean="0"/>
              <a:t>TRX3</a:t>
            </a:r>
            <a:endParaRPr lang="en-US" dirty="0"/>
          </a:p>
        </p:txBody>
      </p:sp>
      <p:sp>
        <p:nvSpPr>
          <p:cNvPr id="220" name="TextBox 219"/>
          <p:cNvSpPr txBox="1"/>
          <p:nvPr/>
        </p:nvSpPr>
        <p:spPr>
          <a:xfrm>
            <a:off x="10344057" y="4887017"/>
            <a:ext cx="659155" cy="369332"/>
          </a:xfrm>
          <a:prstGeom prst="rect">
            <a:avLst/>
          </a:prstGeom>
          <a:noFill/>
        </p:spPr>
        <p:txBody>
          <a:bodyPr wrap="none" rtlCol="0">
            <a:spAutoFit/>
          </a:bodyPr>
          <a:lstStyle/>
          <a:p>
            <a:r>
              <a:rPr lang="en-US" dirty="0" smtClean="0"/>
              <a:t>TRX4</a:t>
            </a:r>
            <a:endParaRPr lang="en-US" dirty="0"/>
          </a:p>
        </p:txBody>
      </p:sp>
      <p:sp>
        <p:nvSpPr>
          <p:cNvPr id="8" name="Oval 7"/>
          <p:cNvSpPr/>
          <p:nvPr/>
        </p:nvSpPr>
        <p:spPr>
          <a:xfrm rot="10800000" flipV="1">
            <a:off x="282422" y="1543378"/>
            <a:ext cx="791378" cy="596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GPS</a:t>
            </a:r>
            <a:endParaRPr lang="en-US" dirty="0"/>
          </a:p>
        </p:txBody>
      </p:sp>
      <p:sp>
        <p:nvSpPr>
          <p:cNvPr id="221" name="Oval 220"/>
          <p:cNvSpPr/>
          <p:nvPr/>
        </p:nvSpPr>
        <p:spPr>
          <a:xfrm rot="10800000" flipV="1">
            <a:off x="1356694" y="1804461"/>
            <a:ext cx="1076739" cy="596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Compass</a:t>
            </a:r>
            <a:endParaRPr lang="en-US" sz="1200" dirty="0"/>
          </a:p>
        </p:txBody>
      </p:sp>
      <p:cxnSp>
        <p:nvCxnSpPr>
          <p:cNvPr id="25" name="Straight Arrow Connector 24"/>
          <p:cNvCxnSpPr>
            <a:stCxn id="192" idx="2"/>
            <a:endCxn id="225" idx="3"/>
          </p:cNvCxnSpPr>
          <p:nvPr/>
        </p:nvCxnSpPr>
        <p:spPr>
          <a:xfrm flipH="1" flipV="1">
            <a:off x="6772802" y="4320665"/>
            <a:ext cx="2984093" cy="1496335"/>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pic>
        <p:nvPicPr>
          <p:cNvPr id="225" name="Picture 2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98336" y="3683432"/>
            <a:ext cx="1274466" cy="1274466"/>
          </a:xfrm>
          <a:prstGeom prst="rect">
            <a:avLst/>
          </a:prstGeom>
        </p:spPr>
      </p:pic>
      <p:cxnSp>
        <p:nvCxnSpPr>
          <p:cNvPr id="227" name="Straight Arrow Connector 226"/>
          <p:cNvCxnSpPr/>
          <p:nvPr/>
        </p:nvCxnSpPr>
        <p:spPr>
          <a:xfrm flipH="1" flipV="1">
            <a:off x="2640287" y="1145129"/>
            <a:ext cx="2613757" cy="1401484"/>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p:nvPr/>
        </p:nvCxnSpPr>
        <p:spPr>
          <a:xfrm flipV="1">
            <a:off x="6383720" y="1181463"/>
            <a:ext cx="3101058" cy="125922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p:nvPr/>
        </p:nvCxnSpPr>
        <p:spPr>
          <a:xfrm>
            <a:off x="6200609" y="2901325"/>
            <a:ext cx="3239881" cy="2355024"/>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5" name="Oval 234"/>
          <p:cNvSpPr/>
          <p:nvPr/>
        </p:nvSpPr>
        <p:spPr>
          <a:xfrm rot="10800000" flipV="1">
            <a:off x="4342239" y="4855134"/>
            <a:ext cx="2390797" cy="1018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Triangulation algorithm </a:t>
            </a:r>
          </a:p>
          <a:p>
            <a:pPr marL="171450" indent="-171450" algn="ctr">
              <a:buFont typeface="Arial" panose="020B0604020202020204" pitchFamily="34" charset="0"/>
              <a:buChar char="•"/>
            </a:pPr>
            <a:r>
              <a:rPr lang="en-US" sz="1200" dirty="0" smtClean="0"/>
              <a:t>Uses RSSI?</a:t>
            </a:r>
          </a:p>
          <a:p>
            <a:pPr marL="171450" indent="-171450" algn="ctr">
              <a:buFont typeface="Arial" panose="020B0604020202020204" pitchFamily="34" charset="0"/>
              <a:buChar char="•"/>
            </a:pPr>
            <a:r>
              <a:rPr lang="en-US" sz="1200" dirty="0" smtClean="0"/>
              <a:t>Machine learning w/ calibration beacons? </a:t>
            </a:r>
          </a:p>
        </p:txBody>
      </p:sp>
      <p:pic>
        <p:nvPicPr>
          <p:cNvPr id="237" name="Picture 236"/>
          <p:cNvPicPr>
            <a:picLocks noChangeAspect="1"/>
          </p:cNvPicPr>
          <p:nvPr/>
        </p:nvPicPr>
        <p:blipFill rotWithShape="1">
          <a:blip r:embed="rId3"/>
          <a:srcRect l="20480" t="15123" r="64387" b="64142"/>
          <a:stretch/>
        </p:blipFill>
        <p:spPr>
          <a:xfrm>
            <a:off x="2445053" y="3554469"/>
            <a:ext cx="847433" cy="653144"/>
          </a:xfrm>
          <a:prstGeom prst="rect">
            <a:avLst/>
          </a:prstGeom>
        </p:spPr>
      </p:pic>
      <p:pic>
        <p:nvPicPr>
          <p:cNvPr id="238" name="Picture 237"/>
          <p:cNvPicPr>
            <a:picLocks noChangeAspect="1"/>
          </p:cNvPicPr>
          <p:nvPr/>
        </p:nvPicPr>
        <p:blipFill rotWithShape="1">
          <a:blip r:embed="rId3"/>
          <a:srcRect l="20480" t="15123" r="64387" b="64142"/>
          <a:stretch/>
        </p:blipFill>
        <p:spPr>
          <a:xfrm>
            <a:off x="8852634" y="2901325"/>
            <a:ext cx="847433" cy="653144"/>
          </a:xfrm>
          <a:prstGeom prst="rect">
            <a:avLst/>
          </a:prstGeom>
        </p:spPr>
      </p:pic>
      <p:pic>
        <p:nvPicPr>
          <p:cNvPr id="239" name="Picture 238"/>
          <p:cNvPicPr>
            <a:picLocks noChangeAspect="1"/>
          </p:cNvPicPr>
          <p:nvPr/>
        </p:nvPicPr>
        <p:blipFill rotWithShape="1">
          <a:blip r:embed="rId3"/>
          <a:srcRect l="20480" t="15123" r="64387" b="64142"/>
          <a:stretch/>
        </p:blipFill>
        <p:spPr>
          <a:xfrm>
            <a:off x="3226415" y="4840414"/>
            <a:ext cx="847433" cy="653144"/>
          </a:xfrm>
          <a:prstGeom prst="rect">
            <a:avLst/>
          </a:prstGeom>
        </p:spPr>
      </p:pic>
      <p:sp>
        <p:nvSpPr>
          <p:cNvPr id="2" name="TextBox 1"/>
          <p:cNvSpPr txBox="1"/>
          <p:nvPr/>
        </p:nvSpPr>
        <p:spPr>
          <a:xfrm>
            <a:off x="30688" y="2352583"/>
            <a:ext cx="1295154"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Time-keeping,</a:t>
            </a:r>
          </a:p>
          <a:p>
            <a:pPr marL="171450" indent="-171450">
              <a:buFont typeface="Arial" panose="020B0604020202020204" pitchFamily="34" charset="0"/>
              <a:buChar char="•"/>
            </a:pPr>
            <a:r>
              <a:rPr lang="en-US" sz="1200" dirty="0" smtClean="0"/>
              <a:t>coordination w/</a:t>
            </a:r>
            <a:r>
              <a:rPr lang="en-US" sz="1200" dirty="0" err="1" smtClean="0"/>
              <a:t>txrs</a:t>
            </a:r>
            <a:endParaRPr lang="en-US" sz="1200" dirty="0" smtClean="0"/>
          </a:p>
          <a:p>
            <a:pPr marL="171450" indent="-171450">
              <a:buFont typeface="Arial" panose="020B0604020202020204" pitchFamily="34" charset="0"/>
              <a:buChar char="•"/>
            </a:pPr>
            <a:r>
              <a:rPr lang="en-US" sz="1200" dirty="0" smtClean="0"/>
              <a:t>coordination w/ </a:t>
            </a:r>
            <a:r>
              <a:rPr lang="en-US" sz="1200" dirty="0" err="1" smtClean="0"/>
              <a:t>rxrs</a:t>
            </a:r>
            <a:endParaRPr lang="en-US" sz="1200" dirty="0"/>
          </a:p>
          <a:p>
            <a:pPr marL="171450" indent="-171450">
              <a:buFont typeface="Arial" panose="020B0604020202020204" pitchFamily="34" charset="0"/>
              <a:buChar char="•"/>
            </a:pPr>
            <a:r>
              <a:rPr lang="en-US" sz="1200" dirty="0" smtClean="0"/>
              <a:t>localization of </a:t>
            </a:r>
            <a:br>
              <a:rPr lang="en-US" sz="1200" dirty="0" smtClean="0"/>
            </a:br>
            <a:r>
              <a:rPr lang="en-US" sz="1200" dirty="0" smtClean="0"/>
              <a:t>receivers</a:t>
            </a:r>
            <a:endParaRPr lang="en-US" sz="1200" dirty="0"/>
          </a:p>
        </p:txBody>
      </p:sp>
      <p:cxnSp>
        <p:nvCxnSpPr>
          <p:cNvPr id="5" name="Straight Arrow Connector 4"/>
          <p:cNvCxnSpPr>
            <a:stCxn id="2" idx="0"/>
            <a:endCxn id="8" idx="4"/>
          </p:cNvCxnSpPr>
          <p:nvPr/>
        </p:nvCxnSpPr>
        <p:spPr>
          <a:xfrm flipH="1" flipV="1">
            <a:off x="678111" y="2140180"/>
            <a:ext cx="154" cy="21240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TextBox 221"/>
          <p:cNvSpPr txBox="1"/>
          <p:nvPr/>
        </p:nvSpPr>
        <p:spPr>
          <a:xfrm>
            <a:off x="1235908" y="2691963"/>
            <a:ext cx="1491434" cy="461665"/>
          </a:xfrm>
          <a:prstGeom prst="rect">
            <a:avLst/>
          </a:prstGeom>
          <a:noFill/>
        </p:spPr>
        <p:txBody>
          <a:bodyPr wrap="none" rtlCol="0">
            <a:spAutoFit/>
          </a:bodyPr>
          <a:lstStyle/>
          <a:p>
            <a:pPr marL="171450" indent="-171450">
              <a:buFont typeface="Arial" panose="020B0604020202020204" pitchFamily="34" charset="0"/>
              <a:buChar char="•"/>
            </a:pPr>
            <a:r>
              <a:rPr lang="en-US" sz="1200" dirty="0" smtClean="0"/>
              <a:t>Orienting antenna</a:t>
            </a:r>
            <a:br>
              <a:rPr lang="en-US" sz="1200" dirty="0" smtClean="0"/>
            </a:br>
            <a:r>
              <a:rPr lang="en-US" sz="1200" dirty="0" smtClean="0"/>
              <a:t>elements </a:t>
            </a:r>
            <a:endParaRPr lang="en-US" sz="1200" dirty="0"/>
          </a:p>
        </p:txBody>
      </p:sp>
      <p:cxnSp>
        <p:nvCxnSpPr>
          <p:cNvPr id="9" name="Straight Arrow Connector 8"/>
          <p:cNvCxnSpPr>
            <a:stCxn id="8" idx="0"/>
            <a:endCxn id="113" idx="2"/>
          </p:cNvCxnSpPr>
          <p:nvPr/>
        </p:nvCxnSpPr>
        <p:spPr>
          <a:xfrm flipV="1">
            <a:off x="678111" y="951923"/>
            <a:ext cx="23544" cy="59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21" idx="0"/>
            <a:endCxn id="113" idx="4"/>
          </p:cNvCxnSpPr>
          <p:nvPr/>
        </p:nvCxnSpPr>
        <p:spPr>
          <a:xfrm flipH="1" flipV="1">
            <a:off x="1644845" y="1499660"/>
            <a:ext cx="250218" cy="304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22" idx="0"/>
            <a:endCxn id="221" idx="4"/>
          </p:cNvCxnSpPr>
          <p:nvPr/>
        </p:nvCxnSpPr>
        <p:spPr>
          <a:xfrm flipH="1" flipV="1">
            <a:off x="1895063" y="2401263"/>
            <a:ext cx="86562" cy="29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35" idx="0"/>
          </p:cNvCxnSpPr>
          <p:nvPr/>
        </p:nvCxnSpPr>
        <p:spPr>
          <a:xfrm flipV="1">
            <a:off x="5537637" y="4688378"/>
            <a:ext cx="232068" cy="166756"/>
          </a:xfrm>
          <a:prstGeom prst="line">
            <a:avLst/>
          </a:prstGeom>
        </p:spPr>
        <p:style>
          <a:lnRef idx="1">
            <a:schemeClr val="accent1"/>
          </a:lnRef>
          <a:fillRef idx="0">
            <a:schemeClr val="accent1"/>
          </a:fillRef>
          <a:effectRef idx="0">
            <a:schemeClr val="accent1"/>
          </a:effectRef>
          <a:fontRef idx="minor">
            <a:schemeClr val="tx1"/>
          </a:fontRef>
        </p:style>
      </p:cxnSp>
      <p:sp>
        <p:nvSpPr>
          <p:cNvPr id="223" name="Oval 222"/>
          <p:cNvSpPr/>
          <p:nvPr/>
        </p:nvSpPr>
        <p:spPr>
          <a:xfrm rot="10800000" flipV="1">
            <a:off x="2621387" y="2025119"/>
            <a:ext cx="1205217" cy="649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Energy harvesting</a:t>
            </a:r>
            <a:endParaRPr lang="en-US" sz="1200" dirty="0"/>
          </a:p>
        </p:txBody>
      </p:sp>
      <p:cxnSp>
        <p:nvCxnSpPr>
          <p:cNvPr id="229" name="Straight Arrow Connector 228"/>
          <p:cNvCxnSpPr>
            <a:stCxn id="223" idx="0"/>
            <a:endCxn id="113" idx="5"/>
          </p:cNvCxnSpPr>
          <p:nvPr/>
        </p:nvCxnSpPr>
        <p:spPr>
          <a:xfrm flipH="1" flipV="1">
            <a:off x="2311780" y="1339231"/>
            <a:ext cx="912215" cy="685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3457929" y="103963"/>
            <a:ext cx="4966039" cy="369332"/>
          </a:xfrm>
          <a:prstGeom prst="rect">
            <a:avLst/>
          </a:prstGeom>
          <a:noFill/>
        </p:spPr>
        <p:txBody>
          <a:bodyPr wrap="none" rtlCol="0">
            <a:spAutoFit/>
          </a:bodyPr>
          <a:lstStyle/>
          <a:p>
            <a:r>
              <a:rPr lang="en-US" dirty="0" smtClean="0"/>
              <a:t>Automated phase-based telemetry receiver system</a:t>
            </a:r>
            <a:endParaRPr lang="en-US" dirty="0"/>
          </a:p>
        </p:txBody>
      </p:sp>
      <p:sp>
        <p:nvSpPr>
          <p:cNvPr id="250" name="Oval 249"/>
          <p:cNvSpPr/>
          <p:nvPr/>
        </p:nvSpPr>
        <p:spPr>
          <a:xfrm>
            <a:off x="5124428" y="1415978"/>
            <a:ext cx="1462543" cy="564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RxTx</a:t>
            </a:r>
            <a:r>
              <a:rPr lang="en-US" sz="1000" dirty="0" smtClean="0"/>
              <a:t> communication protocol</a:t>
            </a:r>
            <a:endParaRPr lang="en-US" sz="1000" dirty="0"/>
          </a:p>
        </p:txBody>
      </p:sp>
      <p:cxnSp>
        <p:nvCxnSpPr>
          <p:cNvPr id="252" name="Straight Connector 251"/>
          <p:cNvCxnSpPr>
            <a:stCxn id="139" idx="0"/>
            <a:endCxn id="250" idx="4"/>
          </p:cNvCxnSpPr>
          <p:nvPr/>
        </p:nvCxnSpPr>
        <p:spPr>
          <a:xfrm flipH="1" flipV="1">
            <a:off x="5855700" y="1980047"/>
            <a:ext cx="953" cy="460639"/>
          </a:xfrm>
          <a:prstGeom prst="line">
            <a:avLst/>
          </a:prstGeom>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rot="1572321">
            <a:off x="6361377" y="5387805"/>
            <a:ext cx="3690690" cy="369332"/>
          </a:xfrm>
          <a:prstGeom prst="rect">
            <a:avLst/>
          </a:prstGeom>
          <a:noFill/>
        </p:spPr>
        <p:txBody>
          <a:bodyPr wrap="none" rtlCol="0">
            <a:spAutoFit/>
          </a:bodyPr>
          <a:lstStyle/>
          <a:p>
            <a:r>
              <a:rPr lang="en-US" dirty="0" smtClean="0">
                <a:solidFill>
                  <a:schemeClr val="accent5">
                    <a:lumMod val="75000"/>
                  </a:schemeClr>
                </a:solidFill>
              </a:rPr>
              <a:t>Bluetooth / VHF uplink to central hub</a:t>
            </a:r>
            <a:endParaRPr lang="en-US" dirty="0">
              <a:solidFill>
                <a:schemeClr val="accent5">
                  <a:lumMod val="75000"/>
                </a:schemeClr>
              </a:solidFill>
            </a:endParaRPr>
          </a:p>
        </p:txBody>
      </p:sp>
      <p:cxnSp>
        <p:nvCxnSpPr>
          <p:cNvPr id="255" name="Straight Arrow Connector 254"/>
          <p:cNvCxnSpPr>
            <a:stCxn id="166" idx="4"/>
            <a:endCxn id="220" idx="0"/>
          </p:cNvCxnSpPr>
          <p:nvPr/>
        </p:nvCxnSpPr>
        <p:spPr>
          <a:xfrm flipH="1">
            <a:off x="10673635" y="1556731"/>
            <a:ext cx="26450" cy="3330286"/>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256" name="TextBox 255"/>
          <p:cNvSpPr txBox="1"/>
          <p:nvPr/>
        </p:nvSpPr>
        <p:spPr>
          <a:xfrm>
            <a:off x="10700084" y="2830462"/>
            <a:ext cx="1564211" cy="646331"/>
          </a:xfrm>
          <a:prstGeom prst="rect">
            <a:avLst/>
          </a:prstGeom>
          <a:noFill/>
        </p:spPr>
        <p:txBody>
          <a:bodyPr wrap="none" rtlCol="0">
            <a:spAutoFit/>
          </a:bodyPr>
          <a:lstStyle/>
          <a:p>
            <a:r>
              <a:rPr lang="en-US" dirty="0" smtClean="0">
                <a:solidFill>
                  <a:schemeClr val="accent5">
                    <a:lumMod val="75000"/>
                  </a:schemeClr>
                </a:solidFill>
              </a:rPr>
              <a:t>Node-to-node </a:t>
            </a:r>
            <a:br>
              <a:rPr lang="en-US" dirty="0" smtClean="0">
                <a:solidFill>
                  <a:schemeClr val="accent5">
                    <a:lumMod val="75000"/>
                  </a:schemeClr>
                </a:solidFill>
              </a:rPr>
            </a:br>
            <a:r>
              <a:rPr lang="en-US" dirty="0" smtClean="0">
                <a:solidFill>
                  <a:schemeClr val="accent5">
                    <a:lumMod val="75000"/>
                  </a:schemeClr>
                </a:solidFill>
              </a:rPr>
              <a:t>VHF uplink</a:t>
            </a:r>
            <a:endParaRPr lang="en-US" dirty="0">
              <a:solidFill>
                <a:schemeClr val="accent5">
                  <a:lumMod val="75000"/>
                </a:schemeClr>
              </a:solidFill>
            </a:endParaRPr>
          </a:p>
        </p:txBody>
      </p:sp>
      <p:cxnSp>
        <p:nvCxnSpPr>
          <p:cNvPr id="257" name="Straight Arrow Connector 256"/>
          <p:cNvCxnSpPr>
            <a:stCxn id="113" idx="6"/>
            <a:endCxn id="166" idx="2"/>
          </p:cNvCxnSpPr>
          <p:nvPr/>
        </p:nvCxnSpPr>
        <p:spPr>
          <a:xfrm>
            <a:off x="2588034" y="951923"/>
            <a:ext cx="7168861" cy="57071"/>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rot="20314751">
            <a:off x="7331941" y="1426970"/>
            <a:ext cx="873444" cy="369332"/>
          </a:xfrm>
          <a:prstGeom prst="rect">
            <a:avLst/>
          </a:prstGeom>
          <a:noFill/>
        </p:spPr>
        <p:txBody>
          <a:bodyPr wrap="none" rtlCol="0">
            <a:spAutoFit/>
          </a:bodyPr>
          <a:lstStyle/>
          <a:p>
            <a:r>
              <a:rPr lang="en-US" dirty="0" smtClean="0">
                <a:solidFill>
                  <a:srgbClr val="FF0000"/>
                </a:solidFill>
              </a:rPr>
              <a:t>Nathan</a:t>
            </a:r>
            <a:endParaRPr lang="en-US" dirty="0">
              <a:solidFill>
                <a:srgbClr val="FF0000"/>
              </a:solidFill>
            </a:endParaRPr>
          </a:p>
        </p:txBody>
      </p:sp>
      <p:sp>
        <p:nvSpPr>
          <p:cNvPr id="224" name="TextBox 223"/>
          <p:cNvSpPr txBox="1"/>
          <p:nvPr/>
        </p:nvSpPr>
        <p:spPr>
          <a:xfrm>
            <a:off x="5427184" y="1058722"/>
            <a:ext cx="873444" cy="369332"/>
          </a:xfrm>
          <a:prstGeom prst="rect">
            <a:avLst/>
          </a:prstGeom>
          <a:noFill/>
        </p:spPr>
        <p:txBody>
          <a:bodyPr wrap="none" rtlCol="0">
            <a:spAutoFit/>
          </a:bodyPr>
          <a:lstStyle/>
          <a:p>
            <a:r>
              <a:rPr lang="en-US" dirty="0" smtClean="0">
                <a:solidFill>
                  <a:srgbClr val="FF0000"/>
                </a:solidFill>
              </a:rPr>
              <a:t>Nathan</a:t>
            </a:r>
            <a:endParaRPr lang="en-US" dirty="0">
              <a:solidFill>
                <a:srgbClr val="FF0000"/>
              </a:solidFill>
            </a:endParaRPr>
          </a:p>
        </p:txBody>
      </p:sp>
      <p:sp>
        <p:nvSpPr>
          <p:cNvPr id="226" name="TextBox 225"/>
          <p:cNvSpPr txBox="1"/>
          <p:nvPr/>
        </p:nvSpPr>
        <p:spPr>
          <a:xfrm>
            <a:off x="5116363" y="5948144"/>
            <a:ext cx="1465466" cy="369332"/>
          </a:xfrm>
          <a:prstGeom prst="rect">
            <a:avLst/>
          </a:prstGeom>
          <a:noFill/>
        </p:spPr>
        <p:txBody>
          <a:bodyPr wrap="none" rtlCol="0">
            <a:spAutoFit/>
          </a:bodyPr>
          <a:lstStyle/>
          <a:p>
            <a:r>
              <a:rPr lang="en-US" dirty="0" smtClean="0">
                <a:solidFill>
                  <a:srgbClr val="FF0000"/>
                </a:solidFill>
              </a:rPr>
              <a:t>Mei? Russell?</a:t>
            </a:r>
            <a:endParaRPr lang="en-US" dirty="0">
              <a:solidFill>
                <a:srgbClr val="FF0000"/>
              </a:solidFill>
            </a:endParaRPr>
          </a:p>
        </p:txBody>
      </p:sp>
      <p:sp>
        <p:nvSpPr>
          <p:cNvPr id="228" name="TextBox 227"/>
          <p:cNvSpPr txBox="1"/>
          <p:nvPr/>
        </p:nvSpPr>
        <p:spPr>
          <a:xfrm>
            <a:off x="-12513" y="110592"/>
            <a:ext cx="1465466" cy="369332"/>
          </a:xfrm>
          <a:prstGeom prst="rect">
            <a:avLst/>
          </a:prstGeom>
          <a:noFill/>
        </p:spPr>
        <p:txBody>
          <a:bodyPr wrap="none" rtlCol="0">
            <a:spAutoFit/>
          </a:bodyPr>
          <a:lstStyle/>
          <a:p>
            <a:r>
              <a:rPr lang="en-US" dirty="0" smtClean="0">
                <a:solidFill>
                  <a:srgbClr val="FF0000"/>
                </a:solidFill>
              </a:rPr>
              <a:t>Russell? Mei?</a:t>
            </a:r>
            <a:endParaRPr lang="en-US" dirty="0">
              <a:solidFill>
                <a:srgbClr val="FF0000"/>
              </a:solidFill>
            </a:endParaRPr>
          </a:p>
        </p:txBody>
      </p:sp>
      <p:sp>
        <p:nvSpPr>
          <p:cNvPr id="231" name="TextBox 230"/>
          <p:cNvSpPr txBox="1"/>
          <p:nvPr/>
        </p:nvSpPr>
        <p:spPr>
          <a:xfrm>
            <a:off x="5145440" y="2771270"/>
            <a:ext cx="718466" cy="369332"/>
          </a:xfrm>
          <a:prstGeom prst="rect">
            <a:avLst/>
          </a:prstGeom>
          <a:noFill/>
        </p:spPr>
        <p:txBody>
          <a:bodyPr wrap="none" rtlCol="0">
            <a:spAutoFit/>
          </a:bodyPr>
          <a:lstStyle/>
          <a:p>
            <a:r>
              <a:rPr lang="en-US" dirty="0" smtClean="0">
                <a:solidFill>
                  <a:srgbClr val="FF0000"/>
                </a:solidFill>
              </a:rPr>
              <a:t>Julian</a:t>
            </a:r>
            <a:endParaRPr lang="en-US" dirty="0">
              <a:solidFill>
                <a:srgbClr val="FF0000"/>
              </a:solidFill>
            </a:endParaRPr>
          </a:p>
        </p:txBody>
      </p:sp>
      <p:sp>
        <p:nvSpPr>
          <p:cNvPr id="233" name="TextBox 232"/>
          <p:cNvSpPr txBox="1"/>
          <p:nvPr/>
        </p:nvSpPr>
        <p:spPr>
          <a:xfrm>
            <a:off x="3587932" y="2531993"/>
            <a:ext cx="718466" cy="369332"/>
          </a:xfrm>
          <a:prstGeom prst="rect">
            <a:avLst/>
          </a:prstGeom>
          <a:noFill/>
        </p:spPr>
        <p:txBody>
          <a:bodyPr wrap="none" rtlCol="0">
            <a:spAutoFit/>
          </a:bodyPr>
          <a:lstStyle/>
          <a:p>
            <a:r>
              <a:rPr lang="en-US" dirty="0" smtClean="0">
                <a:solidFill>
                  <a:srgbClr val="FF0000"/>
                </a:solidFill>
              </a:rPr>
              <a:t>Julian</a:t>
            </a:r>
            <a:endParaRPr lang="en-US" dirty="0">
              <a:solidFill>
                <a:srgbClr val="FF0000"/>
              </a:solidFill>
            </a:endParaRPr>
          </a:p>
        </p:txBody>
      </p:sp>
      <p:sp>
        <p:nvSpPr>
          <p:cNvPr id="236" name="TextBox 235"/>
          <p:cNvSpPr txBox="1"/>
          <p:nvPr/>
        </p:nvSpPr>
        <p:spPr>
          <a:xfrm>
            <a:off x="2085820" y="92916"/>
            <a:ext cx="941476" cy="369332"/>
          </a:xfrm>
          <a:prstGeom prst="rect">
            <a:avLst/>
          </a:prstGeom>
          <a:noFill/>
        </p:spPr>
        <p:txBody>
          <a:bodyPr wrap="none" rtlCol="0">
            <a:spAutoFit/>
          </a:bodyPr>
          <a:lstStyle/>
          <a:p>
            <a:r>
              <a:rPr lang="en-US" dirty="0" err="1" smtClean="0">
                <a:solidFill>
                  <a:srgbClr val="FF0000"/>
                </a:solidFill>
              </a:rPr>
              <a:t>Peidong</a:t>
            </a:r>
            <a:endParaRPr lang="en-US" dirty="0">
              <a:solidFill>
                <a:srgbClr val="FF0000"/>
              </a:solidFill>
            </a:endParaRPr>
          </a:p>
        </p:txBody>
      </p:sp>
      <p:cxnSp>
        <p:nvCxnSpPr>
          <p:cNvPr id="7" name="Straight Arrow Connector 6"/>
          <p:cNvCxnSpPr>
            <a:stCxn id="236" idx="2"/>
            <a:endCxn id="122" idx="0"/>
          </p:cNvCxnSpPr>
          <p:nvPr/>
        </p:nvCxnSpPr>
        <p:spPr>
          <a:xfrm flipH="1">
            <a:off x="1933266" y="462248"/>
            <a:ext cx="623292" cy="2451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36" idx="2"/>
          </p:cNvCxnSpPr>
          <p:nvPr/>
        </p:nvCxnSpPr>
        <p:spPr>
          <a:xfrm flipH="1">
            <a:off x="2386279" y="462248"/>
            <a:ext cx="170279" cy="4640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6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1" grpId="0" animBg="1"/>
      <p:bldP spid="235" grpId="0" animBg="1"/>
      <p:bldP spid="2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angle 230"/>
          <p:cNvSpPr/>
          <p:nvPr/>
        </p:nvSpPr>
        <p:spPr>
          <a:xfrm>
            <a:off x="1363287" y="1939633"/>
            <a:ext cx="10557164" cy="6483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Rectangle 258"/>
          <p:cNvSpPr/>
          <p:nvPr/>
        </p:nvSpPr>
        <p:spPr>
          <a:xfrm flipH="1">
            <a:off x="1360378" y="1946519"/>
            <a:ext cx="5525294" cy="638582"/>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p:cNvSpPr/>
          <p:nvPr/>
        </p:nvSpPr>
        <p:spPr>
          <a:xfrm flipH="1">
            <a:off x="5019432" y="1939722"/>
            <a:ext cx="45719" cy="648393"/>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flipH="1">
            <a:off x="2262329" y="1936707"/>
            <a:ext cx="45719" cy="648393"/>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363287" y="498764"/>
            <a:ext cx="10557164" cy="648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p:cNvSpPr/>
          <p:nvPr/>
        </p:nvSpPr>
        <p:spPr>
          <a:xfrm flipH="1">
            <a:off x="1363287" y="498764"/>
            <a:ext cx="435033" cy="6483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89996" y="214814"/>
            <a:ext cx="587020" cy="276999"/>
          </a:xfrm>
          <a:prstGeom prst="rect">
            <a:avLst/>
          </a:prstGeom>
          <a:noFill/>
        </p:spPr>
        <p:txBody>
          <a:bodyPr wrap="none" rtlCol="0">
            <a:spAutoFit/>
          </a:bodyPr>
          <a:lstStyle/>
          <a:p>
            <a:r>
              <a:rPr lang="en-US" sz="1200" dirty="0" smtClean="0"/>
              <a:t>5 + X s</a:t>
            </a:r>
            <a:endParaRPr lang="en-US" sz="1200" dirty="0"/>
          </a:p>
        </p:txBody>
      </p:sp>
      <p:sp>
        <p:nvSpPr>
          <p:cNvPr id="226" name="TextBox 225"/>
          <p:cNvSpPr txBox="1"/>
          <p:nvPr/>
        </p:nvSpPr>
        <p:spPr>
          <a:xfrm>
            <a:off x="1040" y="2138178"/>
            <a:ext cx="821892" cy="1169551"/>
          </a:xfrm>
          <a:prstGeom prst="rect">
            <a:avLst/>
          </a:prstGeom>
          <a:noFill/>
        </p:spPr>
        <p:txBody>
          <a:bodyPr wrap="none" rtlCol="0">
            <a:spAutoFit/>
          </a:bodyPr>
          <a:lstStyle/>
          <a:p>
            <a:pPr algn="ctr"/>
            <a:r>
              <a:rPr lang="en-US" sz="1400" dirty="0" smtClean="0"/>
              <a:t>Ground </a:t>
            </a:r>
            <a:br>
              <a:rPr lang="en-US" sz="1400" dirty="0" smtClean="0"/>
            </a:br>
            <a:r>
              <a:rPr lang="en-US" sz="1400" dirty="0" smtClean="0"/>
              <a:t>node</a:t>
            </a:r>
          </a:p>
          <a:p>
            <a:pPr algn="ctr"/>
            <a:r>
              <a:rPr lang="en-US" sz="1400" dirty="0" smtClean="0"/>
              <a:t>(acquire </a:t>
            </a:r>
            <a:br>
              <a:rPr lang="en-US" sz="1400" dirty="0" smtClean="0"/>
            </a:br>
            <a:r>
              <a:rPr lang="en-US" sz="1400" dirty="0" smtClean="0"/>
              <a:t>or sleep</a:t>
            </a:r>
            <a:br>
              <a:rPr lang="en-US" sz="1400" dirty="0" smtClean="0"/>
            </a:br>
            <a:r>
              <a:rPr lang="en-US" sz="1400" dirty="0" smtClean="0"/>
              <a:t>mode)</a:t>
            </a:r>
            <a:endParaRPr lang="en-US" sz="1400" dirty="0"/>
          </a:p>
        </p:txBody>
      </p:sp>
      <p:sp>
        <p:nvSpPr>
          <p:cNvPr id="228" name="TextBox 227"/>
          <p:cNvSpPr txBox="1"/>
          <p:nvPr/>
        </p:nvSpPr>
        <p:spPr>
          <a:xfrm>
            <a:off x="6640415" y="221762"/>
            <a:ext cx="1180131" cy="276999"/>
          </a:xfrm>
          <a:prstGeom prst="rect">
            <a:avLst/>
          </a:prstGeom>
          <a:noFill/>
        </p:spPr>
        <p:txBody>
          <a:bodyPr wrap="none" rtlCol="0">
            <a:spAutoFit/>
          </a:bodyPr>
          <a:lstStyle/>
          <a:p>
            <a:r>
              <a:rPr lang="en-US" sz="1200" dirty="0" smtClean="0"/>
              <a:t>5 min – (5 + X s)</a:t>
            </a:r>
            <a:endParaRPr lang="en-US" sz="1200" dirty="0"/>
          </a:p>
        </p:txBody>
      </p:sp>
      <p:sp>
        <p:nvSpPr>
          <p:cNvPr id="7" name="TextBox 6"/>
          <p:cNvSpPr txBox="1"/>
          <p:nvPr/>
        </p:nvSpPr>
        <p:spPr>
          <a:xfrm>
            <a:off x="1419049" y="681435"/>
            <a:ext cx="320601" cy="276999"/>
          </a:xfrm>
          <a:prstGeom prst="rect">
            <a:avLst/>
          </a:prstGeom>
          <a:noFill/>
        </p:spPr>
        <p:txBody>
          <a:bodyPr wrap="none" rtlCol="0">
            <a:spAutoFit/>
          </a:bodyPr>
          <a:lstStyle/>
          <a:p>
            <a:r>
              <a:rPr lang="en-US" sz="1200" dirty="0" err="1" smtClean="0"/>
              <a:t>Tx</a:t>
            </a:r>
            <a:endParaRPr lang="en-US" sz="1200" dirty="0"/>
          </a:p>
        </p:txBody>
      </p:sp>
      <p:sp>
        <p:nvSpPr>
          <p:cNvPr id="10" name="TextBox 9"/>
          <p:cNvSpPr txBox="1"/>
          <p:nvPr/>
        </p:nvSpPr>
        <p:spPr>
          <a:xfrm>
            <a:off x="5943640" y="697360"/>
            <a:ext cx="1555939" cy="276999"/>
          </a:xfrm>
          <a:prstGeom prst="rect">
            <a:avLst/>
          </a:prstGeom>
          <a:noFill/>
        </p:spPr>
        <p:txBody>
          <a:bodyPr wrap="none" rtlCol="0">
            <a:spAutoFit/>
          </a:bodyPr>
          <a:lstStyle/>
          <a:p>
            <a:r>
              <a:rPr lang="en-US" sz="1200" dirty="0" smtClean="0"/>
              <a:t>Rx from mobile nodes</a:t>
            </a:r>
            <a:endParaRPr lang="en-US" sz="1200" dirty="0"/>
          </a:p>
        </p:txBody>
      </p:sp>
      <p:cxnSp>
        <p:nvCxnSpPr>
          <p:cNvPr id="14" name="Straight Connector 13"/>
          <p:cNvCxnSpPr/>
          <p:nvPr/>
        </p:nvCxnSpPr>
        <p:spPr>
          <a:xfrm>
            <a:off x="1360379" y="1147157"/>
            <a:ext cx="0" cy="775854"/>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798320" y="1147157"/>
            <a:ext cx="10122131" cy="775854"/>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1360379" y="1939633"/>
            <a:ext cx="5525295" cy="648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798898" y="1646012"/>
            <a:ext cx="359394" cy="276999"/>
          </a:xfrm>
          <a:prstGeom prst="rect">
            <a:avLst/>
          </a:prstGeom>
          <a:noFill/>
        </p:spPr>
        <p:txBody>
          <a:bodyPr wrap="none" rtlCol="0">
            <a:spAutoFit/>
          </a:bodyPr>
          <a:lstStyle/>
          <a:p>
            <a:r>
              <a:rPr lang="en-US" sz="1200" dirty="0" smtClean="0"/>
              <a:t>5 s</a:t>
            </a:r>
            <a:endParaRPr lang="en-US" sz="1200" dirty="0"/>
          </a:p>
        </p:txBody>
      </p:sp>
      <p:sp>
        <p:nvSpPr>
          <p:cNvPr id="18" name="TextBox 17"/>
          <p:cNvSpPr txBox="1"/>
          <p:nvPr/>
        </p:nvSpPr>
        <p:spPr>
          <a:xfrm>
            <a:off x="3278178" y="2124099"/>
            <a:ext cx="1758302" cy="276999"/>
          </a:xfrm>
          <a:prstGeom prst="rect">
            <a:avLst/>
          </a:prstGeom>
          <a:noFill/>
        </p:spPr>
        <p:txBody>
          <a:bodyPr wrap="none" rtlCol="0">
            <a:spAutoFit/>
          </a:bodyPr>
          <a:lstStyle/>
          <a:p>
            <a:r>
              <a:rPr lang="en-US" sz="1200" dirty="0" err="1" smtClean="0"/>
              <a:t>Tx</a:t>
            </a:r>
            <a:r>
              <a:rPr lang="en-US" sz="1200" dirty="0" smtClean="0"/>
              <a:t> countdown signal (5 s)</a:t>
            </a:r>
            <a:endParaRPr lang="en-US" sz="1200" dirty="0"/>
          </a:p>
        </p:txBody>
      </p:sp>
      <p:cxnSp>
        <p:nvCxnSpPr>
          <p:cNvPr id="20" name="Straight Arrow Connector 19"/>
          <p:cNvCxnSpPr/>
          <p:nvPr/>
        </p:nvCxnSpPr>
        <p:spPr>
          <a:xfrm>
            <a:off x="2283112" y="2588026"/>
            <a:ext cx="0" cy="3796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45257" y="2967644"/>
            <a:ext cx="1675715" cy="276999"/>
          </a:xfrm>
          <a:prstGeom prst="rect">
            <a:avLst/>
          </a:prstGeom>
          <a:noFill/>
        </p:spPr>
        <p:txBody>
          <a:bodyPr wrap="none" rtlCol="0">
            <a:spAutoFit/>
          </a:bodyPr>
          <a:lstStyle/>
          <a:p>
            <a:pPr algn="ctr"/>
            <a:r>
              <a:rPr lang="en-US" sz="1200" dirty="0" smtClean="0"/>
              <a:t>e.g. 3.9917 &amp; checksum</a:t>
            </a:r>
            <a:endParaRPr lang="en-US" sz="1200" dirty="0"/>
          </a:p>
        </p:txBody>
      </p:sp>
      <p:cxnSp>
        <p:nvCxnSpPr>
          <p:cNvPr id="236" name="Straight Arrow Connector 235"/>
          <p:cNvCxnSpPr/>
          <p:nvPr/>
        </p:nvCxnSpPr>
        <p:spPr>
          <a:xfrm flipH="1">
            <a:off x="5040284" y="2588026"/>
            <a:ext cx="5541" cy="40609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0" name="TextBox 239"/>
          <p:cNvSpPr txBox="1"/>
          <p:nvPr/>
        </p:nvSpPr>
        <p:spPr>
          <a:xfrm>
            <a:off x="4202428" y="2994119"/>
            <a:ext cx="1675715" cy="276999"/>
          </a:xfrm>
          <a:prstGeom prst="rect">
            <a:avLst/>
          </a:prstGeom>
          <a:noFill/>
        </p:spPr>
        <p:txBody>
          <a:bodyPr wrap="none" rtlCol="0">
            <a:spAutoFit/>
          </a:bodyPr>
          <a:lstStyle/>
          <a:p>
            <a:pPr algn="ctr"/>
            <a:r>
              <a:rPr lang="en-US" sz="1200" dirty="0" smtClean="0"/>
              <a:t>e.g. 2.5628 &amp; checksum</a:t>
            </a:r>
            <a:endParaRPr lang="en-US" sz="1200" dirty="0"/>
          </a:p>
        </p:txBody>
      </p:sp>
      <p:cxnSp>
        <p:nvCxnSpPr>
          <p:cNvPr id="241" name="Straight Arrow Connector 240"/>
          <p:cNvCxnSpPr/>
          <p:nvPr/>
        </p:nvCxnSpPr>
        <p:spPr>
          <a:xfrm>
            <a:off x="6885674" y="2588026"/>
            <a:ext cx="0" cy="3796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2" name="TextBox 241"/>
          <p:cNvSpPr txBox="1"/>
          <p:nvPr/>
        </p:nvSpPr>
        <p:spPr>
          <a:xfrm>
            <a:off x="6577738" y="3002483"/>
            <a:ext cx="615874" cy="276999"/>
          </a:xfrm>
          <a:prstGeom prst="rect">
            <a:avLst/>
          </a:prstGeom>
          <a:noFill/>
        </p:spPr>
        <p:txBody>
          <a:bodyPr wrap="none" rtlCol="0">
            <a:spAutoFit/>
          </a:bodyPr>
          <a:lstStyle/>
          <a:p>
            <a:pPr algn="ctr"/>
            <a:r>
              <a:rPr lang="en-US" sz="1200" dirty="0" smtClean="0"/>
              <a:t>0.0000</a:t>
            </a:r>
            <a:endParaRPr lang="en-US" sz="1200" dirty="0"/>
          </a:p>
        </p:txBody>
      </p:sp>
      <p:sp>
        <p:nvSpPr>
          <p:cNvPr id="243" name="TextBox 242"/>
          <p:cNvSpPr txBox="1"/>
          <p:nvPr/>
        </p:nvSpPr>
        <p:spPr>
          <a:xfrm>
            <a:off x="9213255" y="1634973"/>
            <a:ext cx="559769" cy="276999"/>
          </a:xfrm>
          <a:prstGeom prst="rect">
            <a:avLst/>
          </a:prstGeom>
          <a:solidFill>
            <a:schemeClr val="bg1"/>
          </a:solidFill>
        </p:spPr>
        <p:txBody>
          <a:bodyPr wrap="none" rtlCol="0">
            <a:spAutoFit/>
          </a:bodyPr>
          <a:lstStyle/>
          <a:p>
            <a:r>
              <a:rPr lang="en-US" sz="1200" dirty="0" smtClean="0"/>
              <a:t>X (?) s</a:t>
            </a:r>
            <a:endParaRPr lang="en-US" sz="1200" dirty="0"/>
          </a:p>
        </p:txBody>
      </p:sp>
      <p:sp>
        <p:nvSpPr>
          <p:cNvPr id="27" name="TextBox 26"/>
          <p:cNvSpPr txBox="1"/>
          <p:nvPr/>
        </p:nvSpPr>
        <p:spPr>
          <a:xfrm>
            <a:off x="8881124" y="2122789"/>
            <a:ext cx="1043876" cy="276999"/>
          </a:xfrm>
          <a:prstGeom prst="rect">
            <a:avLst/>
          </a:prstGeom>
          <a:noFill/>
        </p:spPr>
        <p:txBody>
          <a:bodyPr wrap="none" rtlCol="0">
            <a:spAutoFit/>
          </a:bodyPr>
          <a:lstStyle/>
          <a:p>
            <a:r>
              <a:rPr lang="en-US" sz="1200" dirty="0" err="1" smtClean="0"/>
              <a:t>Tx</a:t>
            </a:r>
            <a:r>
              <a:rPr lang="en-US" sz="1200" dirty="0" smtClean="0"/>
              <a:t> commands</a:t>
            </a:r>
            <a:endParaRPr lang="en-US" sz="1200" dirty="0"/>
          </a:p>
        </p:txBody>
      </p:sp>
      <p:sp>
        <p:nvSpPr>
          <p:cNvPr id="244" name="Rectangle 243"/>
          <p:cNvSpPr/>
          <p:nvPr/>
        </p:nvSpPr>
        <p:spPr>
          <a:xfrm>
            <a:off x="1360378" y="3554674"/>
            <a:ext cx="10560073" cy="648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5" name="Straight Connector 244"/>
          <p:cNvCxnSpPr/>
          <p:nvPr/>
        </p:nvCxnSpPr>
        <p:spPr>
          <a:xfrm flipH="1">
            <a:off x="1360380" y="2585564"/>
            <a:ext cx="5525294" cy="969509"/>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11920451" y="2606192"/>
            <a:ext cx="0" cy="948881"/>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47" name="Rectangle 246"/>
          <p:cNvSpPr/>
          <p:nvPr/>
        </p:nvSpPr>
        <p:spPr>
          <a:xfrm flipH="1">
            <a:off x="1363285" y="3554984"/>
            <a:ext cx="739989" cy="648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309477" y="3648640"/>
            <a:ext cx="845214" cy="461665"/>
          </a:xfrm>
          <a:prstGeom prst="rect">
            <a:avLst/>
          </a:prstGeom>
          <a:noFill/>
        </p:spPr>
        <p:txBody>
          <a:bodyPr wrap="square" rtlCol="0">
            <a:spAutoFit/>
          </a:bodyPr>
          <a:lstStyle/>
          <a:p>
            <a:pPr algn="ctr"/>
            <a:r>
              <a:rPr lang="en-US" sz="1200" dirty="0" smtClean="0"/>
              <a:t>Checksum (opt.)</a:t>
            </a:r>
            <a:endParaRPr lang="en-US" sz="1200" dirty="0"/>
          </a:p>
        </p:txBody>
      </p:sp>
      <p:sp>
        <p:nvSpPr>
          <p:cNvPr id="265" name="Rectangle 264"/>
          <p:cNvSpPr/>
          <p:nvPr/>
        </p:nvSpPr>
        <p:spPr>
          <a:xfrm flipH="1">
            <a:off x="2103275" y="3554984"/>
            <a:ext cx="623888" cy="648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TextBox 265"/>
          <p:cNvSpPr txBox="1"/>
          <p:nvPr/>
        </p:nvSpPr>
        <p:spPr>
          <a:xfrm>
            <a:off x="2103274" y="3648039"/>
            <a:ext cx="623889" cy="461665"/>
          </a:xfrm>
          <a:prstGeom prst="rect">
            <a:avLst/>
          </a:prstGeom>
          <a:noFill/>
        </p:spPr>
        <p:txBody>
          <a:bodyPr wrap="none" rtlCol="0">
            <a:spAutoFit/>
          </a:bodyPr>
          <a:lstStyle/>
          <a:p>
            <a:pPr algn="ctr"/>
            <a:r>
              <a:rPr lang="en-US" sz="1200" dirty="0" smtClean="0"/>
              <a:t>Global </a:t>
            </a:r>
            <a:br>
              <a:rPr lang="en-US" sz="1200" dirty="0" smtClean="0"/>
            </a:br>
            <a:r>
              <a:rPr lang="en-US" sz="1200" dirty="0" smtClean="0"/>
              <a:t>time</a:t>
            </a:r>
            <a:endParaRPr lang="en-US" sz="1200" dirty="0"/>
          </a:p>
        </p:txBody>
      </p:sp>
      <p:sp>
        <p:nvSpPr>
          <p:cNvPr id="267" name="Rectangle 266"/>
          <p:cNvSpPr/>
          <p:nvPr/>
        </p:nvSpPr>
        <p:spPr>
          <a:xfrm flipH="1">
            <a:off x="2727163" y="3555028"/>
            <a:ext cx="1130744" cy="648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TextBox 267"/>
          <p:cNvSpPr txBox="1"/>
          <p:nvPr/>
        </p:nvSpPr>
        <p:spPr>
          <a:xfrm>
            <a:off x="2882913" y="3642298"/>
            <a:ext cx="826091" cy="461665"/>
          </a:xfrm>
          <a:prstGeom prst="rect">
            <a:avLst/>
          </a:prstGeom>
          <a:noFill/>
        </p:spPr>
        <p:txBody>
          <a:bodyPr wrap="square" rtlCol="0">
            <a:spAutoFit/>
          </a:bodyPr>
          <a:lstStyle/>
          <a:p>
            <a:pPr algn="ctr"/>
            <a:r>
              <a:rPr lang="en-US" sz="1200" dirty="0" smtClean="0"/>
              <a:t>Sleep </a:t>
            </a:r>
            <a:br>
              <a:rPr lang="en-US" sz="1200" dirty="0" smtClean="0"/>
            </a:br>
            <a:r>
              <a:rPr lang="en-US" sz="1200" dirty="0" smtClean="0"/>
              <a:t>command</a:t>
            </a:r>
            <a:endParaRPr lang="en-US" sz="1200" dirty="0"/>
          </a:p>
        </p:txBody>
      </p:sp>
      <p:sp>
        <p:nvSpPr>
          <p:cNvPr id="269" name="Rectangle 268"/>
          <p:cNvSpPr/>
          <p:nvPr/>
        </p:nvSpPr>
        <p:spPr>
          <a:xfrm flipH="1">
            <a:off x="3857155" y="3555227"/>
            <a:ext cx="1287346" cy="3255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TextBox 269"/>
          <p:cNvSpPr txBox="1"/>
          <p:nvPr/>
        </p:nvSpPr>
        <p:spPr>
          <a:xfrm>
            <a:off x="3906578" y="3571866"/>
            <a:ext cx="953403" cy="276999"/>
          </a:xfrm>
          <a:prstGeom prst="rect">
            <a:avLst/>
          </a:prstGeom>
          <a:noFill/>
        </p:spPr>
        <p:txBody>
          <a:bodyPr wrap="none" rtlCol="0">
            <a:spAutoFit/>
          </a:bodyPr>
          <a:lstStyle/>
          <a:p>
            <a:pPr algn="ctr"/>
            <a:r>
              <a:rPr lang="en-US" sz="1200" dirty="0" smtClean="0"/>
              <a:t>Sleep length</a:t>
            </a:r>
            <a:endParaRPr lang="en-US" sz="1200" dirty="0"/>
          </a:p>
        </p:txBody>
      </p:sp>
      <p:sp>
        <p:nvSpPr>
          <p:cNvPr id="271" name="Rectangle 270"/>
          <p:cNvSpPr/>
          <p:nvPr/>
        </p:nvSpPr>
        <p:spPr>
          <a:xfrm flipH="1">
            <a:off x="3857156" y="3882142"/>
            <a:ext cx="1039091" cy="3204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3" name="Straight Arrow Connector 272"/>
          <p:cNvCxnSpPr/>
          <p:nvPr/>
        </p:nvCxnSpPr>
        <p:spPr>
          <a:xfrm flipV="1">
            <a:off x="3799034" y="3706939"/>
            <a:ext cx="176533" cy="342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4" name="Rectangle 273"/>
          <p:cNvSpPr/>
          <p:nvPr/>
        </p:nvSpPr>
        <p:spPr>
          <a:xfrm>
            <a:off x="3605448" y="3571866"/>
            <a:ext cx="260008" cy="276999"/>
          </a:xfrm>
          <a:prstGeom prst="rect">
            <a:avLst/>
          </a:prstGeom>
        </p:spPr>
        <p:txBody>
          <a:bodyPr wrap="none">
            <a:spAutoFit/>
          </a:bodyPr>
          <a:lstStyle/>
          <a:p>
            <a:r>
              <a:rPr lang="en-US" sz="1200" dirty="0"/>
              <a:t>Y</a:t>
            </a:r>
          </a:p>
        </p:txBody>
      </p:sp>
      <p:cxnSp>
        <p:nvCxnSpPr>
          <p:cNvPr id="276" name="Straight Arrow Connector 275"/>
          <p:cNvCxnSpPr/>
          <p:nvPr/>
        </p:nvCxnSpPr>
        <p:spPr>
          <a:xfrm flipV="1">
            <a:off x="3799034" y="4032468"/>
            <a:ext cx="176533" cy="342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7" name="Rectangle 276"/>
          <p:cNvSpPr/>
          <p:nvPr/>
        </p:nvSpPr>
        <p:spPr>
          <a:xfrm>
            <a:off x="3592780" y="3897395"/>
            <a:ext cx="284052" cy="276999"/>
          </a:xfrm>
          <a:prstGeom prst="rect">
            <a:avLst/>
          </a:prstGeom>
        </p:spPr>
        <p:txBody>
          <a:bodyPr wrap="none">
            <a:spAutoFit/>
          </a:bodyPr>
          <a:lstStyle/>
          <a:p>
            <a:r>
              <a:rPr lang="en-US" sz="1200" dirty="0" smtClean="0"/>
              <a:t>N</a:t>
            </a:r>
            <a:endParaRPr lang="en-US" sz="1200" dirty="0"/>
          </a:p>
        </p:txBody>
      </p:sp>
      <p:sp>
        <p:nvSpPr>
          <p:cNvPr id="279" name="TextBox 278"/>
          <p:cNvSpPr txBox="1"/>
          <p:nvPr/>
        </p:nvSpPr>
        <p:spPr>
          <a:xfrm>
            <a:off x="4904717" y="3575162"/>
            <a:ext cx="264816" cy="276999"/>
          </a:xfrm>
          <a:prstGeom prst="rect">
            <a:avLst/>
          </a:prstGeom>
          <a:noFill/>
        </p:spPr>
        <p:txBody>
          <a:bodyPr wrap="none" rtlCol="0">
            <a:spAutoFit/>
          </a:bodyPr>
          <a:lstStyle/>
          <a:p>
            <a:r>
              <a:rPr lang="en-US" sz="1200" dirty="0">
                <a:solidFill>
                  <a:srgbClr val="FF0000"/>
                </a:solidFill>
              </a:rPr>
              <a:t>X</a:t>
            </a:r>
          </a:p>
        </p:txBody>
      </p:sp>
      <p:sp>
        <p:nvSpPr>
          <p:cNvPr id="280" name="TextBox 279"/>
          <p:cNvSpPr txBox="1"/>
          <p:nvPr/>
        </p:nvSpPr>
        <p:spPr>
          <a:xfrm>
            <a:off x="4032019" y="3890397"/>
            <a:ext cx="709297" cy="276999"/>
          </a:xfrm>
          <a:prstGeom prst="rect">
            <a:avLst/>
          </a:prstGeom>
          <a:noFill/>
        </p:spPr>
        <p:txBody>
          <a:bodyPr wrap="none" rtlCol="0">
            <a:spAutoFit/>
          </a:bodyPr>
          <a:lstStyle/>
          <a:p>
            <a:pPr algn="ctr"/>
            <a:r>
              <a:rPr lang="en-US" sz="1200" dirty="0" smtClean="0"/>
              <a:t>Default?</a:t>
            </a:r>
            <a:endParaRPr lang="en-US" sz="1200" dirty="0"/>
          </a:p>
        </p:txBody>
      </p:sp>
      <p:cxnSp>
        <p:nvCxnSpPr>
          <p:cNvPr id="281" name="Straight Arrow Connector 280"/>
          <p:cNvCxnSpPr>
            <a:endCxn id="292" idx="1"/>
          </p:cNvCxnSpPr>
          <p:nvPr/>
        </p:nvCxnSpPr>
        <p:spPr>
          <a:xfrm flipV="1">
            <a:off x="5077840" y="3710366"/>
            <a:ext cx="165746" cy="26730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4874199" y="3836079"/>
            <a:ext cx="260008" cy="276999"/>
          </a:xfrm>
          <a:prstGeom prst="rect">
            <a:avLst/>
          </a:prstGeom>
        </p:spPr>
        <p:txBody>
          <a:bodyPr wrap="none">
            <a:spAutoFit/>
          </a:bodyPr>
          <a:lstStyle/>
          <a:p>
            <a:r>
              <a:rPr lang="en-US" sz="1200" dirty="0"/>
              <a:t>Y</a:t>
            </a:r>
          </a:p>
        </p:txBody>
      </p:sp>
      <p:cxnSp>
        <p:nvCxnSpPr>
          <p:cNvPr id="283" name="Straight Arrow Connector 282"/>
          <p:cNvCxnSpPr>
            <a:endCxn id="295" idx="1"/>
          </p:cNvCxnSpPr>
          <p:nvPr/>
        </p:nvCxnSpPr>
        <p:spPr>
          <a:xfrm flipV="1">
            <a:off x="5070407" y="4042709"/>
            <a:ext cx="164580" cy="6361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4" name="Rectangle 283"/>
          <p:cNvSpPr/>
          <p:nvPr/>
        </p:nvSpPr>
        <p:spPr>
          <a:xfrm>
            <a:off x="4864153" y="3967827"/>
            <a:ext cx="284052" cy="276999"/>
          </a:xfrm>
          <a:prstGeom prst="rect">
            <a:avLst/>
          </a:prstGeom>
        </p:spPr>
        <p:txBody>
          <a:bodyPr wrap="none">
            <a:spAutoFit/>
          </a:bodyPr>
          <a:lstStyle/>
          <a:p>
            <a:r>
              <a:rPr lang="en-US" sz="1200" dirty="0" smtClean="0"/>
              <a:t>N</a:t>
            </a:r>
            <a:endParaRPr lang="en-US" sz="1200" dirty="0"/>
          </a:p>
        </p:txBody>
      </p:sp>
      <p:sp>
        <p:nvSpPr>
          <p:cNvPr id="287" name="Rectangle 286"/>
          <p:cNvSpPr/>
          <p:nvPr/>
        </p:nvSpPr>
        <p:spPr>
          <a:xfrm flipH="1">
            <a:off x="5144501" y="3556821"/>
            <a:ext cx="2044965" cy="3255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flipH="1">
            <a:off x="5144502" y="3883736"/>
            <a:ext cx="2044964" cy="3204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9" name="Straight Arrow Connector 288"/>
          <p:cNvCxnSpPr/>
          <p:nvPr/>
        </p:nvCxnSpPr>
        <p:spPr>
          <a:xfrm>
            <a:off x="4800164" y="3716952"/>
            <a:ext cx="160976"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2" name="TextBox 291"/>
          <p:cNvSpPr txBox="1"/>
          <p:nvPr/>
        </p:nvSpPr>
        <p:spPr>
          <a:xfrm>
            <a:off x="5243586" y="3571866"/>
            <a:ext cx="1054648" cy="276999"/>
          </a:xfrm>
          <a:prstGeom prst="rect">
            <a:avLst/>
          </a:prstGeom>
          <a:noFill/>
        </p:spPr>
        <p:txBody>
          <a:bodyPr wrap="none" rtlCol="0">
            <a:spAutoFit/>
          </a:bodyPr>
          <a:lstStyle/>
          <a:p>
            <a:r>
              <a:rPr lang="en-US" sz="1200" dirty="0" smtClean="0"/>
              <a:t>Listen for tags</a:t>
            </a:r>
            <a:endParaRPr lang="en-US" sz="1200" dirty="0"/>
          </a:p>
        </p:txBody>
      </p:sp>
      <p:sp>
        <p:nvSpPr>
          <p:cNvPr id="294" name="Left Brace 293"/>
          <p:cNvSpPr/>
          <p:nvPr/>
        </p:nvSpPr>
        <p:spPr>
          <a:xfrm>
            <a:off x="922351" y="498761"/>
            <a:ext cx="214686" cy="370382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5" name="TextBox 294"/>
          <p:cNvSpPr txBox="1"/>
          <p:nvPr/>
        </p:nvSpPr>
        <p:spPr>
          <a:xfrm>
            <a:off x="5234987" y="3904209"/>
            <a:ext cx="1965666" cy="276999"/>
          </a:xfrm>
          <a:prstGeom prst="rect">
            <a:avLst/>
          </a:prstGeom>
          <a:noFill/>
        </p:spPr>
        <p:txBody>
          <a:bodyPr wrap="none" rtlCol="0">
            <a:spAutoFit/>
          </a:bodyPr>
          <a:lstStyle/>
          <a:p>
            <a:r>
              <a:rPr lang="en-US" sz="1200" dirty="0" smtClean="0"/>
              <a:t>Special commands for Y tags</a:t>
            </a:r>
            <a:endParaRPr lang="en-US" sz="1200" dirty="0"/>
          </a:p>
        </p:txBody>
      </p:sp>
      <p:sp>
        <p:nvSpPr>
          <p:cNvPr id="296" name="TextBox 295"/>
          <p:cNvSpPr txBox="1"/>
          <p:nvPr/>
        </p:nvSpPr>
        <p:spPr>
          <a:xfrm>
            <a:off x="6383283" y="3575162"/>
            <a:ext cx="264816" cy="276999"/>
          </a:xfrm>
          <a:prstGeom prst="rect">
            <a:avLst/>
          </a:prstGeom>
          <a:noFill/>
        </p:spPr>
        <p:txBody>
          <a:bodyPr wrap="none" rtlCol="0">
            <a:spAutoFit/>
          </a:bodyPr>
          <a:lstStyle/>
          <a:p>
            <a:r>
              <a:rPr lang="en-US" sz="1200" dirty="0">
                <a:solidFill>
                  <a:srgbClr val="FF0000"/>
                </a:solidFill>
              </a:rPr>
              <a:t>X</a:t>
            </a:r>
          </a:p>
        </p:txBody>
      </p:sp>
      <p:cxnSp>
        <p:nvCxnSpPr>
          <p:cNvPr id="297" name="Straight Arrow Connector 296"/>
          <p:cNvCxnSpPr/>
          <p:nvPr/>
        </p:nvCxnSpPr>
        <p:spPr>
          <a:xfrm>
            <a:off x="6278730" y="3716952"/>
            <a:ext cx="160976"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4" name="Left Brace 303"/>
          <p:cNvSpPr/>
          <p:nvPr/>
        </p:nvSpPr>
        <p:spPr>
          <a:xfrm rot="5400000">
            <a:off x="7767841" y="2783621"/>
            <a:ext cx="159628" cy="1298961"/>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6" name="Rectangle 305"/>
          <p:cNvSpPr/>
          <p:nvPr/>
        </p:nvSpPr>
        <p:spPr>
          <a:xfrm flipH="1">
            <a:off x="7194348" y="3558614"/>
            <a:ext cx="1302787" cy="643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p:cNvCxnSpPr/>
          <p:nvPr/>
        </p:nvCxnSpPr>
        <p:spPr>
          <a:xfrm>
            <a:off x="7405584" y="3553288"/>
            <a:ext cx="0" cy="64929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7623514" y="3553288"/>
            <a:ext cx="0" cy="64929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7841444" y="3553288"/>
            <a:ext cx="0" cy="64929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8059374" y="3553288"/>
            <a:ext cx="0" cy="64929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8277303" y="3553288"/>
            <a:ext cx="0" cy="64929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16" name="TextBox 315"/>
          <p:cNvSpPr txBox="1"/>
          <p:nvPr/>
        </p:nvSpPr>
        <p:spPr>
          <a:xfrm>
            <a:off x="7596826" y="3046101"/>
            <a:ext cx="489236" cy="276999"/>
          </a:xfrm>
          <a:prstGeom prst="rect">
            <a:avLst/>
          </a:prstGeom>
          <a:noFill/>
        </p:spPr>
        <p:txBody>
          <a:bodyPr wrap="none" rtlCol="0">
            <a:spAutoFit/>
          </a:bodyPr>
          <a:lstStyle/>
          <a:p>
            <a:pPr algn="ctr"/>
            <a:r>
              <a:rPr lang="en-US" sz="1200" dirty="0" smtClean="0"/>
              <a:t>Y IDs</a:t>
            </a:r>
            <a:endParaRPr lang="en-US" sz="1200" dirty="0"/>
          </a:p>
        </p:txBody>
      </p:sp>
      <p:sp>
        <p:nvSpPr>
          <p:cNvPr id="317" name="TextBox 316"/>
          <p:cNvSpPr txBox="1"/>
          <p:nvPr/>
        </p:nvSpPr>
        <p:spPr>
          <a:xfrm>
            <a:off x="2727162" y="4229436"/>
            <a:ext cx="1129993" cy="707886"/>
          </a:xfrm>
          <a:prstGeom prst="rect">
            <a:avLst/>
          </a:prstGeom>
          <a:noFill/>
        </p:spPr>
        <p:txBody>
          <a:bodyPr wrap="square" rtlCol="0">
            <a:spAutoFit/>
          </a:bodyPr>
          <a:lstStyle/>
          <a:p>
            <a:pPr algn="ctr"/>
            <a:r>
              <a:rPr lang="en-US" sz="1000" dirty="0" smtClean="0"/>
              <a:t>*Keeps all mobile nodes from </a:t>
            </a:r>
            <a:r>
              <a:rPr lang="en-US" sz="1000" dirty="0" err="1" smtClean="0"/>
              <a:t>TXing</a:t>
            </a:r>
            <a:r>
              <a:rPr lang="en-US" sz="1000" dirty="0" smtClean="0"/>
              <a:t> </a:t>
            </a:r>
            <a:br>
              <a:rPr lang="en-US" sz="1000" dirty="0" smtClean="0"/>
            </a:br>
            <a:r>
              <a:rPr lang="en-US" sz="1000" dirty="0" smtClean="0"/>
              <a:t>when system isn’t monitoring</a:t>
            </a:r>
            <a:endParaRPr lang="en-US" sz="1000" dirty="0"/>
          </a:p>
        </p:txBody>
      </p:sp>
      <p:sp>
        <p:nvSpPr>
          <p:cNvPr id="318" name="TextBox 317"/>
          <p:cNvSpPr txBox="1"/>
          <p:nvPr/>
        </p:nvSpPr>
        <p:spPr>
          <a:xfrm>
            <a:off x="3873468" y="4229436"/>
            <a:ext cx="1271033" cy="861774"/>
          </a:xfrm>
          <a:prstGeom prst="rect">
            <a:avLst/>
          </a:prstGeom>
          <a:noFill/>
        </p:spPr>
        <p:txBody>
          <a:bodyPr wrap="square" rtlCol="0">
            <a:spAutoFit/>
          </a:bodyPr>
          <a:lstStyle/>
          <a:p>
            <a:pPr algn="ctr"/>
            <a:r>
              <a:rPr lang="en-US" sz="1000" dirty="0" smtClean="0"/>
              <a:t>*Default mode just has any tag within range of sync signal transmit at its scheduled time</a:t>
            </a:r>
            <a:endParaRPr lang="en-US" sz="1000" dirty="0"/>
          </a:p>
        </p:txBody>
      </p:sp>
      <p:sp>
        <p:nvSpPr>
          <p:cNvPr id="319" name="Left Brace 318"/>
          <p:cNvSpPr/>
          <p:nvPr/>
        </p:nvSpPr>
        <p:spPr>
          <a:xfrm rot="5400000">
            <a:off x="9078477" y="2787974"/>
            <a:ext cx="159628" cy="1298961"/>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a:xfrm flipH="1">
            <a:off x="8504984" y="3562967"/>
            <a:ext cx="1302787" cy="643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1" name="Straight Connector 320"/>
          <p:cNvCxnSpPr/>
          <p:nvPr/>
        </p:nvCxnSpPr>
        <p:spPr>
          <a:xfrm>
            <a:off x="8716220" y="3557641"/>
            <a:ext cx="0" cy="64929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8934150" y="3557641"/>
            <a:ext cx="0" cy="64929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9152080" y="3557641"/>
            <a:ext cx="0" cy="64929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9370010" y="3557641"/>
            <a:ext cx="0" cy="64929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a:off x="9587939" y="3557641"/>
            <a:ext cx="0" cy="64929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6" name="TextBox 325"/>
          <p:cNvSpPr txBox="1"/>
          <p:nvPr/>
        </p:nvSpPr>
        <p:spPr>
          <a:xfrm>
            <a:off x="8660441" y="3050454"/>
            <a:ext cx="983281" cy="276999"/>
          </a:xfrm>
          <a:prstGeom prst="rect">
            <a:avLst/>
          </a:prstGeom>
          <a:noFill/>
        </p:spPr>
        <p:txBody>
          <a:bodyPr wrap="none" rtlCol="0">
            <a:spAutoFit/>
          </a:bodyPr>
          <a:lstStyle/>
          <a:p>
            <a:pPr algn="ctr"/>
            <a:r>
              <a:rPr lang="en-US" sz="1200" dirty="0" smtClean="0"/>
              <a:t>Y commands</a:t>
            </a:r>
            <a:endParaRPr lang="en-US" sz="1200" dirty="0"/>
          </a:p>
        </p:txBody>
      </p:sp>
      <p:sp>
        <p:nvSpPr>
          <p:cNvPr id="327" name="TextBox 326"/>
          <p:cNvSpPr txBox="1"/>
          <p:nvPr/>
        </p:nvSpPr>
        <p:spPr>
          <a:xfrm>
            <a:off x="5160814" y="4232204"/>
            <a:ext cx="4638248" cy="400110"/>
          </a:xfrm>
          <a:prstGeom prst="rect">
            <a:avLst/>
          </a:prstGeom>
          <a:noFill/>
        </p:spPr>
        <p:txBody>
          <a:bodyPr wrap="square" rtlCol="0">
            <a:spAutoFit/>
          </a:bodyPr>
          <a:lstStyle/>
          <a:p>
            <a:pPr algn="ctr"/>
            <a:r>
              <a:rPr lang="en-US" sz="1000" dirty="0" smtClean="0"/>
              <a:t>*Special commands allow a subset of tags to be told to go to sleep, switch to different mode (e.g. to upload sensor data on different channel), etc.</a:t>
            </a:r>
            <a:endParaRPr lang="en-US" sz="1000" dirty="0"/>
          </a:p>
        </p:txBody>
      </p:sp>
      <p:sp>
        <p:nvSpPr>
          <p:cNvPr id="336" name="TextBox 335"/>
          <p:cNvSpPr txBox="1"/>
          <p:nvPr/>
        </p:nvSpPr>
        <p:spPr>
          <a:xfrm>
            <a:off x="2103551" y="4211291"/>
            <a:ext cx="620184" cy="861774"/>
          </a:xfrm>
          <a:prstGeom prst="rect">
            <a:avLst/>
          </a:prstGeom>
          <a:noFill/>
        </p:spPr>
        <p:txBody>
          <a:bodyPr wrap="square" rtlCol="0">
            <a:spAutoFit/>
          </a:bodyPr>
          <a:lstStyle/>
          <a:p>
            <a:pPr algn="ctr"/>
            <a:r>
              <a:rPr lang="en-US" sz="1000" b="1" dirty="0" smtClean="0">
                <a:solidFill>
                  <a:srgbClr val="FF0000"/>
                </a:solidFill>
              </a:rPr>
              <a:t>*All mobile nodes sync’d here</a:t>
            </a:r>
            <a:endParaRPr lang="en-US" sz="1000" b="1" dirty="0">
              <a:solidFill>
                <a:srgbClr val="FF0000"/>
              </a:solidFill>
            </a:endParaRPr>
          </a:p>
        </p:txBody>
      </p:sp>
      <p:sp>
        <p:nvSpPr>
          <p:cNvPr id="337" name="TextBox 336"/>
          <p:cNvSpPr txBox="1"/>
          <p:nvPr/>
        </p:nvSpPr>
        <p:spPr>
          <a:xfrm>
            <a:off x="10053520" y="3742256"/>
            <a:ext cx="264816" cy="276999"/>
          </a:xfrm>
          <a:prstGeom prst="rect">
            <a:avLst/>
          </a:prstGeom>
          <a:noFill/>
        </p:spPr>
        <p:txBody>
          <a:bodyPr wrap="none" rtlCol="0">
            <a:spAutoFit/>
          </a:bodyPr>
          <a:lstStyle/>
          <a:p>
            <a:r>
              <a:rPr lang="en-US" sz="1200" dirty="0">
                <a:solidFill>
                  <a:srgbClr val="FF0000"/>
                </a:solidFill>
              </a:rPr>
              <a:t>X</a:t>
            </a:r>
          </a:p>
        </p:txBody>
      </p:sp>
      <p:cxnSp>
        <p:nvCxnSpPr>
          <p:cNvPr id="338" name="Straight Arrow Connector 337"/>
          <p:cNvCxnSpPr/>
          <p:nvPr/>
        </p:nvCxnSpPr>
        <p:spPr>
          <a:xfrm>
            <a:off x="9948967" y="3884046"/>
            <a:ext cx="160976"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39" name="TextBox 338"/>
          <p:cNvSpPr txBox="1"/>
          <p:nvPr/>
        </p:nvSpPr>
        <p:spPr>
          <a:xfrm>
            <a:off x="1358403" y="4201004"/>
            <a:ext cx="739469" cy="1169551"/>
          </a:xfrm>
          <a:prstGeom prst="rect">
            <a:avLst/>
          </a:prstGeom>
          <a:noFill/>
        </p:spPr>
        <p:txBody>
          <a:bodyPr wrap="square" rtlCol="0">
            <a:spAutoFit/>
          </a:bodyPr>
          <a:lstStyle/>
          <a:p>
            <a:pPr algn="ctr"/>
            <a:r>
              <a:rPr lang="en-US" sz="1000" dirty="0" smtClean="0"/>
              <a:t>*Give mobile nodes way to check that they have a good link</a:t>
            </a:r>
            <a:endParaRPr lang="en-US" sz="1000" dirty="0"/>
          </a:p>
        </p:txBody>
      </p:sp>
      <p:sp>
        <p:nvSpPr>
          <p:cNvPr id="340" name="TextBox 339"/>
          <p:cNvSpPr txBox="1"/>
          <p:nvPr/>
        </p:nvSpPr>
        <p:spPr>
          <a:xfrm>
            <a:off x="48287" y="3275833"/>
            <a:ext cx="739469" cy="707886"/>
          </a:xfrm>
          <a:prstGeom prst="rect">
            <a:avLst/>
          </a:prstGeom>
          <a:noFill/>
        </p:spPr>
        <p:txBody>
          <a:bodyPr wrap="square" rtlCol="0">
            <a:spAutoFit/>
          </a:bodyPr>
          <a:lstStyle/>
          <a:p>
            <a:pPr algn="ctr"/>
            <a:r>
              <a:rPr lang="en-US" sz="1000" dirty="0" smtClean="0"/>
              <a:t>*Will need a data upload mode too</a:t>
            </a:r>
            <a:endParaRPr lang="en-US" sz="1000" dirty="0"/>
          </a:p>
        </p:txBody>
      </p:sp>
      <p:sp>
        <p:nvSpPr>
          <p:cNvPr id="97" name="TextBox 96"/>
          <p:cNvSpPr txBox="1"/>
          <p:nvPr/>
        </p:nvSpPr>
        <p:spPr>
          <a:xfrm>
            <a:off x="250595" y="5386514"/>
            <a:ext cx="11386089" cy="1323439"/>
          </a:xfrm>
          <a:prstGeom prst="rect">
            <a:avLst/>
          </a:prstGeom>
          <a:noFill/>
        </p:spPr>
        <p:txBody>
          <a:bodyPr wrap="square" rtlCol="0">
            <a:spAutoFit/>
          </a:bodyPr>
          <a:lstStyle/>
          <a:p>
            <a:r>
              <a:rPr lang="en-US" sz="1600" dirty="0" smtClean="0"/>
              <a:t>Mobile node diagram to follow. Mobile nodes should sleep just under 5 s (ensuring they will hear a ground node transmission at least once if it is in range), then wake long enough to receive a single countdown signal from a ground node. Once they have received a countdown signal, and the checksum demonstrates a good link, update global time (it will have drifted over the last 5 min), then listen for rest of commands. Once commands received use global time, received command, and (assuming the command includes a simple transmit instruction) pre-programmed transmission time delay to send ID during the ground node’s ~5 min RX period.</a:t>
            </a:r>
            <a:endParaRPr lang="en-US" sz="1600" dirty="0"/>
          </a:p>
        </p:txBody>
      </p:sp>
    </p:spTree>
    <p:extLst>
      <p:ext uri="{BB962C8B-B14F-4D97-AF65-F5344CB8AC3E}">
        <p14:creationId xmlns:p14="http://schemas.microsoft.com/office/powerpoint/2010/main" val="1256855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xmlns="" id="{9747F4AA-8F5B-41D7-8366-28E7C32D6FAB}"/>
              </a:ext>
            </a:extLst>
          </p:cNvPr>
          <p:cNvGraphicFramePr>
            <a:graphicFrameLocks noGrp="1"/>
          </p:cNvGraphicFramePr>
          <p:nvPr>
            <p:ph idx="1"/>
            <p:extLst>
              <p:ext uri="{D42A27DB-BD31-4B8C-83A1-F6EECF244321}">
                <p14:modId xmlns:p14="http://schemas.microsoft.com/office/powerpoint/2010/main" val="3074844374"/>
              </p:ext>
            </p:extLst>
          </p:nvPr>
        </p:nvGraphicFramePr>
        <p:xfrm>
          <a:off x="838200" y="96715"/>
          <a:ext cx="11216054" cy="6080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连接符 5">
            <a:extLst>
              <a:ext uri="{FF2B5EF4-FFF2-40B4-BE49-F238E27FC236}">
                <a16:creationId xmlns:a16="http://schemas.microsoft.com/office/drawing/2014/main" xmlns="" id="{66E474B8-897F-476B-9DDE-E6C479CEB921}"/>
              </a:ext>
            </a:extLst>
          </p:cNvPr>
          <p:cNvCxnSpPr/>
          <p:nvPr/>
        </p:nvCxnSpPr>
        <p:spPr>
          <a:xfrm flipH="1">
            <a:off x="6664569" y="712177"/>
            <a:ext cx="501162"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xmlns="" id="{55BBADED-9B61-4522-99A9-6B25E88DECAE}"/>
              </a:ext>
            </a:extLst>
          </p:cNvPr>
          <p:cNvSpPr txBox="1"/>
          <p:nvPr/>
        </p:nvSpPr>
        <p:spPr>
          <a:xfrm>
            <a:off x="5416062" y="527511"/>
            <a:ext cx="1406769" cy="646331"/>
          </a:xfrm>
          <a:prstGeom prst="rect">
            <a:avLst/>
          </a:prstGeom>
          <a:solidFill>
            <a:schemeClr val="accent1"/>
          </a:solidFill>
        </p:spPr>
        <p:txBody>
          <a:bodyPr wrap="square" rtlCol="0">
            <a:spAutoFit/>
          </a:bodyPr>
          <a:lstStyle/>
          <a:p>
            <a:pPr lvl="0"/>
            <a:r>
              <a:rPr lang="en-US" altLang="zh-CN" dirty="0"/>
              <a:t>base station 01</a:t>
            </a:r>
            <a:endParaRPr lang="zh-CN" altLang="en-US" dirty="0"/>
          </a:p>
        </p:txBody>
      </p:sp>
      <p:cxnSp>
        <p:nvCxnSpPr>
          <p:cNvPr id="9" name="直接连接符 8">
            <a:extLst>
              <a:ext uri="{FF2B5EF4-FFF2-40B4-BE49-F238E27FC236}">
                <a16:creationId xmlns:a16="http://schemas.microsoft.com/office/drawing/2014/main" xmlns="" id="{45B4F81C-C871-4C1D-B3D1-0F04E91A1271}"/>
              </a:ext>
            </a:extLst>
          </p:cNvPr>
          <p:cNvCxnSpPr/>
          <p:nvPr/>
        </p:nvCxnSpPr>
        <p:spPr>
          <a:xfrm>
            <a:off x="4677508" y="5591908"/>
            <a:ext cx="58029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xmlns="" id="{7C448844-4B5C-43D1-961D-B5FC10BB0E4F}"/>
              </a:ext>
            </a:extLst>
          </p:cNvPr>
          <p:cNvSpPr txBox="1"/>
          <p:nvPr/>
        </p:nvSpPr>
        <p:spPr>
          <a:xfrm>
            <a:off x="5257799" y="5380892"/>
            <a:ext cx="1406769" cy="646331"/>
          </a:xfrm>
          <a:prstGeom prst="rect">
            <a:avLst/>
          </a:prstGeom>
          <a:solidFill>
            <a:schemeClr val="accent1"/>
          </a:solidFill>
        </p:spPr>
        <p:txBody>
          <a:bodyPr wrap="square" rtlCol="0">
            <a:spAutoFit/>
          </a:bodyPr>
          <a:lstStyle/>
          <a:p>
            <a:pPr lvl="0"/>
            <a:r>
              <a:rPr lang="en-US" altLang="zh-CN" dirty="0"/>
              <a:t>base station 02</a:t>
            </a:r>
            <a:endParaRPr lang="zh-CN" altLang="en-US" dirty="0"/>
          </a:p>
        </p:txBody>
      </p:sp>
      <p:cxnSp>
        <p:nvCxnSpPr>
          <p:cNvPr id="12" name="直接连接符 11">
            <a:extLst>
              <a:ext uri="{FF2B5EF4-FFF2-40B4-BE49-F238E27FC236}">
                <a16:creationId xmlns:a16="http://schemas.microsoft.com/office/drawing/2014/main" xmlns="" id="{043731C8-8FAE-41FD-972F-D47285C36A13}"/>
              </a:ext>
            </a:extLst>
          </p:cNvPr>
          <p:cNvCxnSpPr/>
          <p:nvPr/>
        </p:nvCxnSpPr>
        <p:spPr>
          <a:xfrm flipH="1">
            <a:off x="10199077" y="5565558"/>
            <a:ext cx="50995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xmlns="" id="{285A338B-FEC1-4A87-BDCA-B9A5B3A2D340}"/>
              </a:ext>
            </a:extLst>
          </p:cNvPr>
          <p:cNvSpPr txBox="1"/>
          <p:nvPr/>
        </p:nvSpPr>
        <p:spPr>
          <a:xfrm>
            <a:off x="8713177" y="5407242"/>
            <a:ext cx="1485900" cy="646331"/>
          </a:xfrm>
          <a:prstGeom prst="rect">
            <a:avLst/>
          </a:prstGeom>
          <a:solidFill>
            <a:schemeClr val="accent1"/>
          </a:solidFill>
        </p:spPr>
        <p:txBody>
          <a:bodyPr wrap="square" rtlCol="0">
            <a:spAutoFit/>
          </a:bodyPr>
          <a:lstStyle/>
          <a:p>
            <a:pPr lvl="0"/>
            <a:r>
              <a:rPr lang="en-US" altLang="zh-CN" dirty="0"/>
              <a:t>base station 03</a:t>
            </a:r>
            <a:endParaRPr lang="zh-CN" altLang="en-US" dirty="0"/>
          </a:p>
        </p:txBody>
      </p:sp>
      <p:cxnSp>
        <p:nvCxnSpPr>
          <p:cNvPr id="15" name="直接箭头连接符 14">
            <a:extLst>
              <a:ext uri="{FF2B5EF4-FFF2-40B4-BE49-F238E27FC236}">
                <a16:creationId xmlns:a16="http://schemas.microsoft.com/office/drawing/2014/main" xmlns="" id="{781FD312-BFF7-4539-9FB7-9CC2CEDDA40D}"/>
              </a:ext>
            </a:extLst>
          </p:cNvPr>
          <p:cNvCxnSpPr/>
          <p:nvPr/>
        </p:nvCxnSpPr>
        <p:spPr>
          <a:xfrm flipH="1">
            <a:off x="4677508" y="712177"/>
            <a:ext cx="738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xmlns="" id="{8F9DF96E-ADE5-4034-AECC-32DEC7139D6E}"/>
              </a:ext>
            </a:extLst>
          </p:cNvPr>
          <p:cNvSpPr txBox="1"/>
          <p:nvPr/>
        </p:nvSpPr>
        <p:spPr>
          <a:xfrm>
            <a:off x="3253154" y="527511"/>
            <a:ext cx="1424354" cy="369332"/>
          </a:xfrm>
          <a:prstGeom prst="rect">
            <a:avLst/>
          </a:prstGeom>
          <a:solidFill>
            <a:schemeClr val="accent6"/>
          </a:solidFill>
        </p:spPr>
        <p:txBody>
          <a:bodyPr wrap="square" rtlCol="0">
            <a:spAutoFit/>
          </a:bodyPr>
          <a:lstStyle/>
          <a:p>
            <a:r>
              <a:rPr lang="en-US" altLang="zh-CN" dirty="0"/>
              <a:t>Main station</a:t>
            </a:r>
            <a:endParaRPr lang="zh-CN" altLang="en-US" dirty="0"/>
          </a:p>
        </p:txBody>
      </p:sp>
    </p:spTree>
    <p:extLst>
      <p:ext uri="{BB962C8B-B14F-4D97-AF65-F5344CB8AC3E}">
        <p14:creationId xmlns:p14="http://schemas.microsoft.com/office/powerpoint/2010/main" val="603745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46C02377-3314-4A7B-AE09-582A10143B08}"/>
              </a:ext>
            </a:extLst>
          </p:cNvPr>
          <p:cNvSpPr>
            <a:spLocks noGrp="1"/>
          </p:cNvSpPr>
          <p:nvPr>
            <p:ph idx="1"/>
          </p:nvPr>
        </p:nvSpPr>
        <p:spPr>
          <a:xfrm>
            <a:off x="838200" y="263769"/>
            <a:ext cx="10515600" cy="5913194"/>
          </a:xfrm>
        </p:spPr>
        <p:txBody>
          <a:bodyPr>
            <a:normAutofit fontScale="92500" lnSpcReduction="10000"/>
          </a:bodyPr>
          <a:lstStyle/>
          <a:p>
            <a:pPr marL="0" indent="0">
              <a:buNone/>
            </a:pPr>
            <a:r>
              <a:rPr lang="en-US" altLang="zh-CN" dirty="0"/>
              <a:t>For the transceiver and receiver, we want to use CC1310. The most distance with less power of this chip is about 20km. Which we can build a very large test area. The transceiver will put on the bird. It will have a scheduled time to send signal. For example, every five minutes. The scheduled time is in order to save the energy on the transceiver and make it run as long as possible. </a:t>
            </a:r>
          </a:p>
          <a:p>
            <a:pPr marL="0" indent="0">
              <a:buNone/>
            </a:pPr>
            <a:r>
              <a:rPr lang="en-US" altLang="zh-CN" dirty="0"/>
              <a:t>All receivers will have same time schedule. Since the transceiver send the signal, the timer in receiver will start counting. Then when the receiver receive the signal, record the time and send to the base station.  </a:t>
            </a:r>
          </a:p>
          <a:p>
            <a:pPr marL="0" indent="0">
              <a:buNone/>
            </a:pPr>
            <a:r>
              <a:rPr lang="en-US" altLang="zh-CN" dirty="0"/>
              <a:t>For the base station, I suggest using Raspberry Pi 3 MODEL B, it is most powerful Raspberry PU in the market right now. The function of base station is to calculate the location of transceiver. With the time record by the receiver, we can calculate the distance between receiver and transceiver, but we don’t know the direction. My idea is build a 3D coordinate system for each base station. Use the coordinate system to locate the transceiver. Then send to the main station and combine the data. Finally get the location of bird. </a:t>
            </a:r>
            <a:endParaRPr lang="zh-CN" altLang="en-US" dirty="0"/>
          </a:p>
        </p:txBody>
      </p:sp>
    </p:spTree>
    <p:extLst>
      <p:ext uri="{BB962C8B-B14F-4D97-AF65-F5344CB8AC3E}">
        <p14:creationId xmlns:p14="http://schemas.microsoft.com/office/powerpoint/2010/main" val="1960107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977030" y="2066795"/>
            <a:ext cx="7014576" cy="3726166"/>
            <a:chOff x="977029" y="371474"/>
            <a:chExt cx="9748383" cy="5421487"/>
          </a:xfrm>
        </p:grpSpPr>
        <p:sp>
          <p:nvSpPr>
            <p:cNvPr id="4" name="Rectangle 3"/>
            <p:cNvSpPr/>
            <p:nvPr/>
          </p:nvSpPr>
          <p:spPr>
            <a:xfrm>
              <a:off x="977030" y="1791222"/>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Antenna 1</a:t>
              </a:r>
              <a:endParaRPr lang="en-US"/>
            </a:p>
          </p:txBody>
        </p:sp>
        <p:sp>
          <p:nvSpPr>
            <p:cNvPr id="5" name="Rectangle 4"/>
            <p:cNvSpPr/>
            <p:nvPr/>
          </p:nvSpPr>
          <p:spPr>
            <a:xfrm>
              <a:off x="977029" y="3322365"/>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Antenna 2</a:t>
              </a:r>
              <a:endParaRPr lang="en-US" dirty="0"/>
            </a:p>
          </p:txBody>
        </p:sp>
        <p:sp>
          <p:nvSpPr>
            <p:cNvPr id="6" name="Rectangle 5"/>
            <p:cNvSpPr/>
            <p:nvPr/>
          </p:nvSpPr>
          <p:spPr>
            <a:xfrm>
              <a:off x="977030" y="4853509"/>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Antenna 3</a:t>
              </a:r>
              <a:endParaRPr lang="en-US" dirty="0"/>
            </a:p>
          </p:txBody>
        </p:sp>
        <p:sp>
          <p:nvSpPr>
            <p:cNvPr id="7" name="Oval 6"/>
            <p:cNvSpPr/>
            <p:nvPr/>
          </p:nvSpPr>
          <p:spPr>
            <a:xfrm>
              <a:off x="2757487" y="371474"/>
              <a:ext cx="1631476" cy="1143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Local</a:t>
              </a:r>
            </a:p>
            <a:p>
              <a:pPr algn="ctr"/>
              <a:r>
                <a:rPr lang="en-US" sz="1200" dirty="0" smtClean="0"/>
                <a:t>Oscillator</a:t>
              </a:r>
              <a:endParaRPr lang="en-US" sz="1200" dirty="0"/>
            </a:p>
          </p:txBody>
        </p:sp>
        <p:sp>
          <p:nvSpPr>
            <p:cNvPr id="9" name="Oval 8"/>
            <p:cNvSpPr/>
            <p:nvPr/>
          </p:nvSpPr>
          <p:spPr>
            <a:xfrm>
              <a:off x="4257675" y="1882328"/>
              <a:ext cx="1042988" cy="757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Mixer</a:t>
              </a:r>
              <a:endParaRPr lang="en-US" sz="1000" dirty="0"/>
            </a:p>
          </p:txBody>
        </p:sp>
        <p:sp>
          <p:nvSpPr>
            <p:cNvPr id="10" name="Oval 9"/>
            <p:cNvSpPr/>
            <p:nvPr/>
          </p:nvSpPr>
          <p:spPr>
            <a:xfrm>
              <a:off x="4257675" y="4944616"/>
              <a:ext cx="1042988" cy="757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Mixer</a:t>
              </a:r>
              <a:endParaRPr lang="en-US" sz="1000" dirty="0"/>
            </a:p>
          </p:txBody>
        </p:sp>
        <p:sp>
          <p:nvSpPr>
            <p:cNvPr id="11" name="Oval 10"/>
            <p:cNvSpPr/>
            <p:nvPr/>
          </p:nvSpPr>
          <p:spPr>
            <a:xfrm>
              <a:off x="4257675" y="3413472"/>
              <a:ext cx="1042988" cy="757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Mixer</a:t>
              </a:r>
              <a:endParaRPr lang="en-US" sz="1000" dirty="0"/>
            </a:p>
          </p:txBody>
        </p:sp>
        <p:sp>
          <p:nvSpPr>
            <p:cNvPr id="13" name="Rectangle 12"/>
            <p:cNvSpPr/>
            <p:nvPr/>
          </p:nvSpPr>
          <p:spPr>
            <a:xfrm>
              <a:off x="6401779" y="1791222"/>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CC1310</a:t>
              </a:r>
            </a:p>
            <a:p>
              <a:pPr algn="ctr"/>
              <a:r>
                <a:rPr lang="en-US" dirty="0" smtClean="0"/>
                <a:t>ADC</a:t>
              </a:r>
              <a:endParaRPr lang="en-US" dirty="0"/>
            </a:p>
          </p:txBody>
        </p:sp>
        <p:sp>
          <p:nvSpPr>
            <p:cNvPr id="14" name="Rectangle 13"/>
            <p:cNvSpPr/>
            <p:nvPr/>
          </p:nvSpPr>
          <p:spPr>
            <a:xfrm>
              <a:off x="6401777" y="4853509"/>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CC1310</a:t>
              </a:r>
            </a:p>
            <a:p>
              <a:pPr algn="ctr"/>
              <a:r>
                <a:rPr lang="en-US" dirty="0" smtClean="0"/>
                <a:t>ADC</a:t>
              </a:r>
              <a:endParaRPr lang="en-US" dirty="0"/>
            </a:p>
          </p:txBody>
        </p:sp>
        <p:sp>
          <p:nvSpPr>
            <p:cNvPr id="15" name="Rectangle 14"/>
            <p:cNvSpPr/>
            <p:nvPr/>
          </p:nvSpPr>
          <p:spPr>
            <a:xfrm>
              <a:off x="6401778" y="3322365"/>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CC1310</a:t>
              </a:r>
            </a:p>
            <a:p>
              <a:pPr algn="ctr"/>
              <a:r>
                <a:rPr lang="en-US" dirty="0" smtClean="0"/>
                <a:t>ADC</a:t>
              </a:r>
              <a:endParaRPr lang="en-US" dirty="0"/>
            </a:p>
          </p:txBody>
        </p:sp>
        <p:sp>
          <p:nvSpPr>
            <p:cNvPr id="16" name="Rectangle 15"/>
            <p:cNvSpPr/>
            <p:nvPr/>
          </p:nvSpPr>
          <p:spPr>
            <a:xfrm>
              <a:off x="9272393" y="3322365"/>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DF Algorithm running on </a:t>
              </a:r>
              <a:r>
                <a:rPr lang="en-US" sz="1200" dirty="0" err="1" smtClean="0"/>
                <a:t>RaspberryPi</a:t>
              </a:r>
              <a:endParaRPr lang="en-US" sz="1200" dirty="0"/>
            </a:p>
          </p:txBody>
        </p:sp>
        <p:cxnSp>
          <p:nvCxnSpPr>
            <p:cNvPr id="18" name="Straight Arrow Connector 17"/>
            <p:cNvCxnSpPr>
              <a:stCxn id="4" idx="3"/>
              <a:endCxn id="9" idx="2"/>
            </p:cNvCxnSpPr>
            <p:nvPr/>
          </p:nvCxnSpPr>
          <p:spPr>
            <a:xfrm flipV="1">
              <a:off x="2430049" y="2260947"/>
              <a:ext cx="182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430048" y="5414342"/>
              <a:ext cx="182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430049" y="3792091"/>
              <a:ext cx="182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6"/>
              <a:endCxn id="13" idx="1"/>
            </p:cNvCxnSpPr>
            <p:nvPr/>
          </p:nvCxnSpPr>
          <p:spPr>
            <a:xfrm>
              <a:off x="5300663" y="2260947"/>
              <a:ext cx="1101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300661" y="5414341"/>
              <a:ext cx="1101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00661" y="3792091"/>
              <a:ext cx="1101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3"/>
              <a:endCxn id="16" idx="1"/>
            </p:cNvCxnSpPr>
            <p:nvPr/>
          </p:nvCxnSpPr>
          <p:spPr>
            <a:xfrm>
              <a:off x="7854798" y="2260948"/>
              <a:ext cx="1417595" cy="153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3"/>
              <a:endCxn id="16" idx="1"/>
            </p:cNvCxnSpPr>
            <p:nvPr/>
          </p:nvCxnSpPr>
          <p:spPr>
            <a:xfrm>
              <a:off x="7854797" y="3792091"/>
              <a:ext cx="1417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3"/>
              <a:endCxn id="16" idx="1"/>
            </p:cNvCxnSpPr>
            <p:nvPr/>
          </p:nvCxnSpPr>
          <p:spPr>
            <a:xfrm flipV="1">
              <a:off x="7854796" y="3792091"/>
              <a:ext cx="1417597" cy="1531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507581" y="1528191"/>
              <a:ext cx="1" cy="3217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9" idx="0"/>
            </p:cNvCxnSpPr>
            <p:nvPr/>
          </p:nvCxnSpPr>
          <p:spPr>
            <a:xfrm>
              <a:off x="3531163" y="1791222"/>
              <a:ext cx="1248006" cy="911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endCxn id="11" idx="0"/>
            </p:cNvCxnSpPr>
            <p:nvPr/>
          </p:nvCxnSpPr>
          <p:spPr>
            <a:xfrm>
              <a:off x="3507580" y="3073736"/>
              <a:ext cx="1271589" cy="3397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0" idx="0"/>
            </p:cNvCxnSpPr>
            <p:nvPr/>
          </p:nvCxnSpPr>
          <p:spPr>
            <a:xfrm>
              <a:off x="3507580" y="4714155"/>
              <a:ext cx="1271589" cy="2304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886244" y="582497"/>
            <a:ext cx="2826665" cy="400110"/>
          </a:xfrm>
          <a:prstGeom prst="rect">
            <a:avLst/>
          </a:prstGeom>
          <a:noFill/>
        </p:spPr>
        <p:txBody>
          <a:bodyPr wrap="square" rtlCol="0">
            <a:spAutoFit/>
          </a:bodyPr>
          <a:lstStyle/>
          <a:p>
            <a:r>
              <a:rPr lang="en-US" sz="2000" dirty="0" smtClean="0"/>
              <a:t>Phase Interferometry</a:t>
            </a:r>
            <a:endParaRPr lang="en-US" sz="2000" dirty="0"/>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3588" y="640047"/>
            <a:ext cx="4532674" cy="2725375"/>
          </a:xfrm>
          <a:prstGeom prst="rect">
            <a:avLst/>
          </a:prstGeom>
        </p:spPr>
      </p:pic>
      <p:sp>
        <p:nvSpPr>
          <p:cNvPr id="42" name="TextBox 41"/>
          <p:cNvSpPr txBox="1"/>
          <p:nvPr/>
        </p:nvSpPr>
        <p:spPr>
          <a:xfrm>
            <a:off x="9648348" y="5209571"/>
            <a:ext cx="1977914" cy="646331"/>
          </a:xfrm>
          <a:prstGeom prst="rect">
            <a:avLst/>
          </a:prstGeom>
          <a:noFill/>
        </p:spPr>
        <p:txBody>
          <a:bodyPr wrap="none" rtlCol="0">
            <a:spAutoFit/>
          </a:bodyPr>
          <a:lstStyle/>
          <a:p>
            <a:r>
              <a:rPr lang="en-US" dirty="0" smtClean="0"/>
              <a:t>Ideal adapted from</a:t>
            </a:r>
          </a:p>
          <a:p>
            <a:r>
              <a:rPr lang="en-US" dirty="0" smtClean="0">
                <a:hlinkClick r:id="rId4"/>
              </a:rPr>
              <a:t>Lincoln Labs</a:t>
            </a:r>
            <a:endParaRPr lang="en-US" dirty="0"/>
          </a:p>
        </p:txBody>
      </p:sp>
    </p:spTree>
    <p:extLst>
      <p:ext uri="{BB962C8B-B14F-4D97-AF65-F5344CB8AC3E}">
        <p14:creationId xmlns:p14="http://schemas.microsoft.com/office/powerpoint/2010/main" val="47989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10680" y="418913"/>
            <a:ext cx="8423159" cy="6320479"/>
          </a:xfrm>
          <a:prstGeom prst="rect">
            <a:avLst/>
          </a:prstGeom>
        </p:spPr>
      </p:pic>
      <p:sp>
        <p:nvSpPr>
          <p:cNvPr id="5" name="TextBox 4"/>
          <p:cNvSpPr txBox="1"/>
          <p:nvPr/>
        </p:nvSpPr>
        <p:spPr>
          <a:xfrm>
            <a:off x="2298939" y="620619"/>
            <a:ext cx="7530861" cy="523220"/>
          </a:xfrm>
          <a:prstGeom prst="rect">
            <a:avLst/>
          </a:prstGeom>
          <a:solidFill>
            <a:schemeClr val="bg1"/>
          </a:solidFill>
        </p:spPr>
        <p:txBody>
          <a:bodyPr wrap="square" rtlCol="0">
            <a:spAutoFit/>
          </a:bodyPr>
          <a:lstStyle/>
          <a:p>
            <a:r>
              <a:rPr lang="en-US" sz="2800" dirty="0" smtClean="0">
                <a:solidFill>
                  <a:srgbClr val="0070C0"/>
                </a:solidFill>
                <a:latin typeface="Adobe Gothic Std B" panose="020B0800000000000000" pitchFamily="34" charset="-128"/>
                <a:ea typeface="Adobe Gothic Std B" panose="020B0800000000000000" pitchFamily="34" charset="-128"/>
              </a:rPr>
              <a:t>Amplitude-based (RSSI) angle of arrival</a:t>
            </a:r>
            <a:endParaRPr lang="en-US" sz="2800" dirty="0">
              <a:solidFill>
                <a:srgbClr val="0070C0"/>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695904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66809" y="272249"/>
            <a:ext cx="8795120" cy="6585751"/>
          </a:xfrm>
          <a:prstGeom prst="rect">
            <a:avLst/>
          </a:prstGeom>
        </p:spPr>
      </p:pic>
      <p:sp>
        <p:nvSpPr>
          <p:cNvPr id="5" name="TextBox 4"/>
          <p:cNvSpPr txBox="1"/>
          <p:nvPr/>
        </p:nvSpPr>
        <p:spPr>
          <a:xfrm>
            <a:off x="1897887" y="460198"/>
            <a:ext cx="7530861" cy="523220"/>
          </a:xfrm>
          <a:prstGeom prst="rect">
            <a:avLst/>
          </a:prstGeom>
          <a:solidFill>
            <a:schemeClr val="bg1"/>
          </a:solidFill>
        </p:spPr>
        <p:txBody>
          <a:bodyPr wrap="square" rtlCol="0">
            <a:spAutoFit/>
          </a:bodyPr>
          <a:lstStyle/>
          <a:p>
            <a:r>
              <a:rPr lang="en-US" sz="2800" dirty="0" smtClean="0">
                <a:solidFill>
                  <a:srgbClr val="0070C0"/>
                </a:solidFill>
                <a:latin typeface="Adobe Gothic Std B" panose="020B0800000000000000" pitchFamily="34" charset="-128"/>
                <a:ea typeface="Adobe Gothic Std B" panose="020B0800000000000000" pitchFamily="34" charset="-128"/>
              </a:rPr>
              <a:t>Time difference of arrival (TDOA)</a:t>
            </a:r>
            <a:endParaRPr lang="en-US" sz="2800" dirty="0">
              <a:solidFill>
                <a:srgbClr val="0070C0"/>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82049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97887" y="206726"/>
            <a:ext cx="8891964" cy="6651274"/>
          </a:xfrm>
          <a:prstGeom prst="rect">
            <a:avLst/>
          </a:prstGeom>
        </p:spPr>
      </p:pic>
      <p:sp>
        <p:nvSpPr>
          <p:cNvPr id="5" name="TextBox 4"/>
          <p:cNvSpPr txBox="1"/>
          <p:nvPr/>
        </p:nvSpPr>
        <p:spPr>
          <a:xfrm>
            <a:off x="1897887" y="460198"/>
            <a:ext cx="7530861" cy="523220"/>
          </a:xfrm>
          <a:prstGeom prst="rect">
            <a:avLst/>
          </a:prstGeom>
          <a:solidFill>
            <a:schemeClr val="bg1"/>
          </a:solidFill>
        </p:spPr>
        <p:txBody>
          <a:bodyPr wrap="square" rtlCol="0">
            <a:spAutoFit/>
          </a:bodyPr>
          <a:lstStyle/>
          <a:p>
            <a:r>
              <a:rPr lang="en-US" sz="2800" dirty="0" smtClean="0">
                <a:solidFill>
                  <a:srgbClr val="0070C0"/>
                </a:solidFill>
                <a:latin typeface="Adobe Gothic Std B" panose="020B0800000000000000" pitchFamily="34" charset="-128"/>
                <a:ea typeface="Adobe Gothic Std B" panose="020B0800000000000000" pitchFamily="34" charset="-128"/>
              </a:rPr>
              <a:t>Phase interferometry</a:t>
            </a:r>
            <a:endParaRPr lang="en-US" sz="2800" dirty="0">
              <a:solidFill>
                <a:srgbClr val="0070C0"/>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108253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13929" y="460198"/>
            <a:ext cx="8898450" cy="5262979"/>
          </a:xfrm>
          <a:prstGeom prst="rect">
            <a:avLst/>
          </a:prstGeom>
          <a:solidFill>
            <a:schemeClr val="bg1"/>
          </a:solidFill>
        </p:spPr>
        <p:txBody>
          <a:bodyPr wrap="square" rtlCol="0">
            <a:spAutoFit/>
          </a:bodyPr>
          <a:lstStyle/>
          <a:p>
            <a:r>
              <a:rPr lang="en-US" sz="2800" dirty="0" smtClean="0">
                <a:solidFill>
                  <a:srgbClr val="0070C0"/>
                </a:solidFill>
                <a:latin typeface="Adobe Gothic Std B" panose="020B0800000000000000" pitchFamily="34" charset="-128"/>
                <a:ea typeface="Adobe Gothic Std B" panose="020B0800000000000000" pitchFamily="34" charset="-128"/>
              </a:rPr>
              <a:t>Requirements and constraints</a:t>
            </a:r>
          </a:p>
          <a:p>
            <a:pPr marL="514350" indent="-514350">
              <a:buFont typeface="+mj-lt"/>
              <a:buAutoNum type="arabicPeriod"/>
            </a:pPr>
            <a:endParaRPr lang="en-US" sz="2800" dirty="0">
              <a:solidFill>
                <a:srgbClr val="0070C0"/>
              </a:solidFill>
              <a:latin typeface="Adobe Gothic Std B" panose="020B0800000000000000" pitchFamily="34" charset="-128"/>
              <a:ea typeface="Adobe Gothic Std B" panose="020B0800000000000000" pitchFamily="34" charset="-128"/>
            </a:endParaRPr>
          </a:p>
          <a:p>
            <a:pPr marL="514350" indent="-514350">
              <a:buFont typeface="+mj-lt"/>
              <a:buAutoNum type="arabicPeriod"/>
            </a:pPr>
            <a:r>
              <a:rPr lang="en-US" sz="2800" dirty="0" smtClean="0">
                <a:solidFill>
                  <a:srgbClr val="0070C0"/>
                </a:solidFill>
                <a:latin typeface="Adobe Gothic Std B" panose="020B0800000000000000" pitchFamily="34" charset="-128"/>
                <a:ea typeface="Adobe Gothic Std B" panose="020B0800000000000000" pitchFamily="34" charset="-128"/>
              </a:rPr>
              <a:t>Short range (</a:t>
            </a:r>
            <a:r>
              <a:rPr lang="en-US" sz="2800" i="1" dirty="0" smtClean="0">
                <a:solidFill>
                  <a:srgbClr val="0070C0"/>
                </a:solidFill>
                <a:latin typeface="Adobe Gothic Std B" panose="020B0800000000000000" pitchFamily="34" charset="-128"/>
                <a:ea typeface="Adobe Gothic Std B" panose="020B0800000000000000" pitchFamily="34" charset="-128"/>
              </a:rPr>
              <a:t>100-300 m between receivers</a:t>
            </a:r>
            <a:r>
              <a:rPr lang="en-US" sz="2800" dirty="0" smtClean="0">
                <a:solidFill>
                  <a:srgbClr val="0070C0"/>
                </a:solidFill>
                <a:latin typeface="Adobe Gothic Std B" panose="020B0800000000000000" pitchFamily="34" charset="-128"/>
                <a:ea typeface="Adobe Gothic Std B" panose="020B0800000000000000" pitchFamily="34" charset="-128"/>
              </a:rPr>
              <a:t>)</a:t>
            </a:r>
          </a:p>
          <a:p>
            <a:pPr marL="514350" indent="-514350">
              <a:buFont typeface="+mj-lt"/>
              <a:buAutoNum type="arabicPeriod"/>
            </a:pPr>
            <a:r>
              <a:rPr lang="en-US" sz="2800" dirty="0" smtClean="0">
                <a:solidFill>
                  <a:srgbClr val="0070C0"/>
                </a:solidFill>
                <a:latin typeface="Adobe Gothic Std B" panose="020B0800000000000000" pitchFamily="34" charset="-128"/>
                <a:ea typeface="Adobe Gothic Std B" panose="020B0800000000000000" pitchFamily="34" charset="-128"/>
              </a:rPr>
              <a:t>Extremely simple transmitter design (</a:t>
            </a:r>
            <a:r>
              <a:rPr lang="en-US" sz="2800" i="1" dirty="0" smtClean="0">
                <a:solidFill>
                  <a:srgbClr val="0070C0"/>
                </a:solidFill>
                <a:latin typeface="Adobe Gothic Std B" panose="020B0800000000000000" pitchFamily="34" charset="-128"/>
                <a:ea typeface="Adobe Gothic Std B" panose="020B0800000000000000" pitchFamily="34" charset="-128"/>
              </a:rPr>
              <a:t>lightweight, low power</a:t>
            </a:r>
            <a:r>
              <a:rPr lang="en-US" sz="2800" dirty="0" smtClean="0">
                <a:solidFill>
                  <a:srgbClr val="0070C0"/>
                </a:solidFill>
                <a:latin typeface="Adobe Gothic Std B" panose="020B0800000000000000" pitchFamily="34" charset="-128"/>
                <a:ea typeface="Adobe Gothic Std B" panose="020B0800000000000000" pitchFamily="34" charset="-128"/>
              </a:rPr>
              <a:t>)</a:t>
            </a:r>
          </a:p>
          <a:p>
            <a:pPr marL="514350" indent="-514350">
              <a:buFont typeface="+mj-lt"/>
              <a:buAutoNum type="arabicPeriod"/>
            </a:pPr>
            <a:r>
              <a:rPr lang="en-US" sz="2800" dirty="0" smtClean="0">
                <a:solidFill>
                  <a:srgbClr val="0070C0"/>
                </a:solidFill>
                <a:latin typeface="Adobe Gothic Std B" panose="020B0800000000000000" pitchFamily="34" charset="-128"/>
                <a:ea typeface="Adobe Gothic Std B" panose="020B0800000000000000" pitchFamily="34" charset="-128"/>
              </a:rPr>
              <a:t>System can operate in cluttered environments</a:t>
            </a:r>
            <a:r>
              <a:rPr lang="en-US" sz="2800" dirty="0">
                <a:solidFill>
                  <a:srgbClr val="0070C0"/>
                </a:solidFill>
                <a:latin typeface="Adobe Gothic Std B" panose="020B0800000000000000" pitchFamily="34" charset="-128"/>
                <a:ea typeface="Adobe Gothic Std B" panose="020B0800000000000000" pitchFamily="34" charset="-128"/>
              </a:rPr>
              <a:t> </a:t>
            </a:r>
            <a:r>
              <a:rPr lang="en-US" sz="2800" dirty="0" smtClean="0">
                <a:solidFill>
                  <a:srgbClr val="0070C0"/>
                </a:solidFill>
                <a:latin typeface="Adobe Gothic Std B" panose="020B0800000000000000" pitchFamily="34" charset="-128"/>
                <a:ea typeface="Adobe Gothic Std B" panose="020B0800000000000000" pitchFamily="34" charset="-128"/>
              </a:rPr>
              <a:t>(</a:t>
            </a:r>
            <a:r>
              <a:rPr lang="en-US" sz="2800" i="1" dirty="0" smtClean="0">
                <a:solidFill>
                  <a:srgbClr val="0070C0"/>
                </a:solidFill>
                <a:latin typeface="Adobe Gothic Std B" panose="020B0800000000000000" pitchFamily="34" charset="-128"/>
                <a:ea typeface="Adobe Gothic Std B" panose="020B0800000000000000" pitchFamily="34" charset="-128"/>
              </a:rPr>
              <a:t>multipath interference</a:t>
            </a:r>
            <a:r>
              <a:rPr lang="en-US" sz="2800" dirty="0" smtClean="0">
                <a:solidFill>
                  <a:srgbClr val="0070C0"/>
                </a:solidFill>
                <a:latin typeface="Adobe Gothic Std B" panose="020B0800000000000000" pitchFamily="34" charset="-128"/>
                <a:ea typeface="Adobe Gothic Std B" panose="020B0800000000000000" pitchFamily="34" charset="-128"/>
              </a:rPr>
              <a:t>)</a:t>
            </a:r>
          </a:p>
          <a:p>
            <a:pPr marL="514350" indent="-514350">
              <a:buFont typeface="+mj-lt"/>
              <a:buAutoNum type="arabicPeriod"/>
            </a:pPr>
            <a:r>
              <a:rPr lang="en-US" sz="2800" dirty="0" smtClean="0">
                <a:solidFill>
                  <a:srgbClr val="0070C0"/>
                </a:solidFill>
                <a:latin typeface="Adobe Gothic Std B" panose="020B0800000000000000" pitchFamily="34" charset="-128"/>
                <a:ea typeface="Adobe Gothic Std B" panose="020B0800000000000000" pitchFamily="34" charset="-128"/>
              </a:rPr>
              <a:t>System can operate with ~50 </a:t>
            </a:r>
            <a:r>
              <a:rPr lang="en-US" sz="2800" dirty="0" err="1" smtClean="0">
                <a:solidFill>
                  <a:srgbClr val="0070C0"/>
                </a:solidFill>
                <a:latin typeface="Adobe Gothic Std B" panose="020B0800000000000000" pitchFamily="34" charset="-128"/>
                <a:ea typeface="Adobe Gothic Std B" panose="020B0800000000000000" pitchFamily="34" charset="-128"/>
              </a:rPr>
              <a:t>Txers</a:t>
            </a:r>
            <a:r>
              <a:rPr lang="en-US" sz="2800" dirty="0" smtClean="0">
                <a:solidFill>
                  <a:srgbClr val="0070C0"/>
                </a:solidFill>
                <a:latin typeface="Adobe Gothic Std B" panose="020B0800000000000000" pitchFamily="34" charset="-128"/>
                <a:ea typeface="Adobe Gothic Std B" panose="020B0800000000000000" pitchFamily="34" charset="-128"/>
              </a:rPr>
              <a:t> </a:t>
            </a:r>
          </a:p>
          <a:p>
            <a:pPr marL="514350" indent="-514350">
              <a:buFont typeface="+mj-lt"/>
              <a:buAutoNum type="arabicPeriod"/>
            </a:pPr>
            <a:r>
              <a:rPr lang="en-US" sz="2800" dirty="0" smtClean="0">
                <a:solidFill>
                  <a:srgbClr val="0070C0"/>
                </a:solidFill>
                <a:latin typeface="Adobe Gothic Std B" panose="020B0800000000000000" pitchFamily="34" charset="-128"/>
                <a:ea typeface="Adobe Gothic Std B" panose="020B0800000000000000" pitchFamily="34" charset="-128"/>
              </a:rPr>
              <a:t>High spatial accuracy (~5 m) triangulation results</a:t>
            </a:r>
          </a:p>
          <a:p>
            <a:pPr marL="514350" indent="-514350">
              <a:buFont typeface="+mj-lt"/>
              <a:buAutoNum type="arabicPeriod"/>
            </a:pPr>
            <a:r>
              <a:rPr lang="en-US" sz="2800" dirty="0" smtClean="0">
                <a:solidFill>
                  <a:srgbClr val="0070C0"/>
                </a:solidFill>
                <a:latin typeface="Adobe Gothic Std B" panose="020B0800000000000000" pitchFamily="34" charset="-128"/>
                <a:ea typeface="Adobe Gothic Std B" panose="020B0800000000000000" pitchFamily="34" charset="-128"/>
              </a:rPr>
              <a:t>Low cost receivers (</a:t>
            </a:r>
            <a:r>
              <a:rPr lang="en-US" sz="2800" i="1" dirty="0" smtClean="0">
                <a:solidFill>
                  <a:srgbClr val="0070C0"/>
                </a:solidFill>
                <a:latin typeface="Adobe Gothic Std B" panose="020B0800000000000000" pitchFamily="34" charset="-128"/>
                <a:ea typeface="Adobe Gothic Std B" panose="020B0800000000000000" pitchFamily="34" charset="-128"/>
              </a:rPr>
              <a:t>COTS components</a:t>
            </a:r>
            <a:r>
              <a:rPr lang="en-US" sz="2800" dirty="0" smtClean="0">
                <a:solidFill>
                  <a:srgbClr val="0070C0"/>
                </a:solidFill>
                <a:latin typeface="Adobe Gothic Std B" panose="020B0800000000000000" pitchFamily="34" charset="-128"/>
                <a:ea typeface="Adobe Gothic Std B" panose="020B0800000000000000" pitchFamily="34" charset="-128"/>
              </a:rPr>
              <a:t>)</a:t>
            </a:r>
          </a:p>
          <a:p>
            <a:pPr marL="514350" indent="-514350">
              <a:buFont typeface="+mj-lt"/>
              <a:buAutoNum type="arabicPeriod"/>
            </a:pPr>
            <a:r>
              <a:rPr lang="en-US" sz="2800" dirty="0" smtClean="0">
                <a:solidFill>
                  <a:srgbClr val="0070C0"/>
                </a:solidFill>
                <a:latin typeface="Adobe Gothic Std B" panose="020B0800000000000000" pitchFamily="34" charset="-128"/>
                <a:ea typeface="Adobe Gothic Std B" panose="020B0800000000000000" pitchFamily="34" charset="-128"/>
              </a:rPr>
              <a:t>Low power consumption of receivers</a:t>
            </a:r>
          </a:p>
          <a:p>
            <a:pPr marL="514350" indent="-514350">
              <a:buFont typeface="+mj-lt"/>
              <a:buAutoNum type="arabicPeriod"/>
            </a:pPr>
            <a:endParaRPr lang="en-US" sz="2800" dirty="0" smtClean="0">
              <a:solidFill>
                <a:srgbClr val="0070C0"/>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59785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338917" y="721013"/>
            <a:ext cx="9226438" cy="53580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nvGrpSpPr>
          <p:cNvPr id="39" name="Group 38"/>
          <p:cNvGrpSpPr/>
          <p:nvPr/>
        </p:nvGrpSpPr>
        <p:grpSpPr>
          <a:xfrm>
            <a:off x="2614865" y="1070904"/>
            <a:ext cx="7524461" cy="3997018"/>
            <a:chOff x="977029" y="371474"/>
            <a:chExt cx="9748383" cy="5421487"/>
          </a:xfrm>
        </p:grpSpPr>
        <p:sp>
          <p:nvSpPr>
            <p:cNvPr id="4" name="Rectangle 3"/>
            <p:cNvSpPr/>
            <p:nvPr/>
          </p:nvSpPr>
          <p:spPr>
            <a:xfrm>
              <a:off x="977030" y="1791222"/>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Antenna 1</a:t>
              </a:r>
              <a:endParaRPr lang="en-US" sz="1600" dirty="0"/>
            </a:p>
          </p:txBody>
        </p:sp>
        <p:sp>
          <p:nvSpPr>
            <p:cNvPr id="5" name="Rectangle 4"/>
            <p:cNvSpPr/>
            <p:nvPr/>
          </p:nvSpPr>
          <p:spPr>
            <a:xfrm>
              <a:off x="977029" y="3322365"/>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Antenna 2</a:t>
              </a:r>
              <a:endParaRPr lang="en-US" sz="1600" dirty="0"/>
            </a:p>
          </p:txBody>
        </p:sp>
        <p:sp>
          <p:nvSpPr>
            <p:cNvPr id="6" name="Rectangle 5"/>
            <p:cNvSpPr/>
            <p:nvPr/>
          </p:nvSpPr>
          <p:spPr>
            <a:xfrm>
              <a:off x="977030" y="4853509"/>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Antenna 3</a:t>
              </a:r>
              <a:endParaRPr lang="en-US" sz="1600" dirty="0"/>
            </a:p>
          </p:txBody>
        </p:sp>
        <p:sp>
          <p:nvSpPr>
            <p:cNvPr id="7" name="Oval 6"/>
            <p:cNvSpPr/>
            <p:nvPr/>
          </p:nvSpPr>
          <p:spPr>
            <a:xfrm>
              <a:off x="2757487" y="371474"/>
              <a:ext cx="1631476" cy="1143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Local</a:t>
              </a:r>
            </a:p>
            <a:p>
              <a:pPr algn="ctr"/>
              <a:r>
                <a:rPr lang="en-US" sz="1100" dirty="0" smtClean="0"/>
                <a:t>Oscillator</a:t>
              </a:r>
              <a:endParaRPr lang="en-US" sz="1100" dirty="0"/>
            </a:p>
          </p:txBody>
        </p:sp>
        <p:sp>
          <p:nvSpPr>
            <p:cNvPr id="9" name="Oval 8"/>
            <p:cNvSpPr/>
            <p:nvPr/>
          </p:nvSpPr>
          <p:spPr>
            <a:xfrm>
              <a:off x="4257675" y="1882328"/>
              <a:ext cx="1042988" cy="757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Mixer</a:t>
              </a:r>
              <a:endParaRPr lang="en-US" sz="900" dirty="0"/>
            </a:p>
          </p:txBody>
        </p:sp>
        <p:sp>
          <p:nvSpPr>
            <p:cNvPr id="10" name="Oval 9"/>
            <p:cNvSpPr/>
            <p:nvPr/>
          </p:nvSpPr>
          <p:spPr>
            <a:xfrm>
              <a:off x="4257675" y="4944616"/>
              <a:ext cx="1042988" cy="757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Mixer</a:t>
              </a:r>
              <a:endParaRPr lang="en-US" sz="900" dirty="0"/>
            </a:p>
          </p:txBody>
        </p:sp>
        <p:sp>
          <p:nvSpPr>
            <p:cNvPr id="11" name="Oval 10"/>
            <p:cNvSpPr/>
            <p:nvPr/>
          </p:nvSpPr>
          <p:spPr>
            <a:xfrm>
              <a:off x="4257675" y="3413472"/>
              <a:ext cx="1042988" cy="757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Mixer</a:t>
              </a:r>
              <a:endParaRPr lang="en-US" sz="900" dirty="0"/>
            </a:p>
          </p:txBody>
        </p:sp>
        <p:sp>
          <p:nvSpPr>
            <p:cNvPr id="13" name="Rectangle 12"/>
            <p:cNvSpPr/>
            <p:nvPr/>
          </p:nvSpPr>
          <p:spPr>
            <a:xfrm>
              <a:off x="6401779" y="1791222"/>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CC1310</a:t>
              </a:r>
            </a:p>
            <a:p>
              <a:pPr algn="ctr"/>
              <a:r>
                <a:rPr lang="en-US" sz="1600" dirty="0" smtClean="0"/>
                <a:t>ADC</a:t>
              </a:r>
              <a:endParaRPr lang="en-US" sz="1600" dirty="0"/>
            </a:p>
          </p:txBody>
        </p:sp>
        <p:sp>
          <p:nvSpPr>
            <p:cNvPr id="14" name="Rectangle 13"/>
            <p:cNvSpPr/>
            <p:nvPr/>
          </p:nvSpPr>
          <p:spPr>
            <a:xfrm>
              <a:off x="6401777" y="4853509"/>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CC1310</a:t>
              </a:r>
            </a:p>
            <a:p>
              <a:pPr algn="ctr"/>
              <a:r>
                <a:rPr lang="en-US" sz="1600" dirty="0" smtClean="0"/>
                <a:t>ADC</a:t>
              </a:r>
              <a:endParaRPr lang="en-US" sz="1600" dirty="0"/>
            </a:p>
          </p:txBody>
        </p:sp>
        <p:sp>
          <p:nvSpPr>
            <p:cNvPr id="15" name="Rectangle 14"/>
            <p:cNvSpPr/>
            <p:nvPr/>
          </p:nvSpPr>
          <p:spPr>
            <a:xfrm>
              <a:off x="6401778" y="3322365"/>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CC1310</a:t>
              </a:r>
            </a:p>
            <a:p>
              <a:pPr algn="ctr"/>
              <a:r>
                <a:rPr lang="en-US" sz="1600" dirty="0" smtClean="0"/>
                <a:t>ADC</a:t>
              </a:r>
              <a:endParaRPr lang="en-US" sz="1600" dirty="0"/>
            </a:p>
          </p:txBody>
        </p:sp>
        <p:sp>
          <p:nvSpPr>
            <p:cNvPr id="16" name="Rectangle 15"/>
            <p:cNvSpPr/>
            <p:nvPr/>
          </p:nvSpPr>
          <p:spPr>
            <a:xfrm>
              <a:off x="9272393" y="3322365"/>
              <a:ext cx="1453019" cy="939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DF Algorithm running on </a:t>
              </a:r>
              <a:r>
                <a:rPr lang="en-US" sz="1100" dirty="0" err="1" smtClean="0"/>
                <a:t>RaspberryPi</a:t>
              </a:r>
              <a:endParaRPr lang="en-US" sz="1100" dirty="0"/>
            </a:p>
          </p:txBody>
        </p:sp>
        <p:cxnSp>
          <p:nvCxnSpPr>
            <p:cNvPr id="18" name="Straight Arrow Connector 17"/>
            <p:cNvCxnSpPr>
              <a:stCxn id="4" idx="3"/>
              <a:endCxn id="9" idx="2"/>
            </p:cNvCxnSpPr>
            <p:nvPr/>
          </p:nvCxnSpPr>
          <p:spPr>
            <a:xfrm flipV="1">
              <a:off x="2430049" y="2260947"/>
              <a:ext cx="182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430048" y="5414342"/>
              <a:ext cx="182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430049" y="3792091"/>
              <a:ext cx="182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6"/>
              <a:endCxn id="13" idx="1"/>
            </p:cNvCxnSpPr>
            <p:nvPr/>
          </p:nvCxnSpPr>
          <p:spPr>
            <a:xfrm>
              <a:off x="5300663" y="2260947"/>
              <a:ext cx="1101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300661" y="5414341"/>
              <a:ext cx="1101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00661" y="3792091"/>
              <a:ext cx="1101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3"/>
              <a:endCxn id="16" idx="1"/>
            </p:cNvCxnSpPr>
            <p:nvPr/>
          </p:nvCxnSpPr>
          <p:spPr>
            <a:xfrm>
              <a:off x="7854798" y="2260948"/>
              <a:ext cx="1417595" cy="153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3"/>
              <a:endCxn id="16" idx="1"/>
            </p:cNvCxnSpPr>
            <p:nvPr/>
          </p:nvCxnSpPr>
          <p:spPr>
            <a:xfrm>
              <a:off x="7854797" y="3792091"/>
              <a:ext cx="1417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3"/>
              <a:endCxn id="16" idx="1"/>
            </p:cNvCxnSpPr>
            <p:nvPr/>
          </p:nvCxnSpPr>
          <p:spPr>
            <a:xfrm flipV="1">
              <a:off x="7854796" y="3792091"/>
              <a:ext cx="1417597" cy="1531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507581" y="1528191"/>
              <a:ext cx="1" cy="3217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9" idx="0"/>
            </p:cNvCxnSpPr>
            <p:nvPr/>
          </p:nvCxnSpPr>
          <p:spPr>
            <a:xfrm>
              <a:off x="3531163" y="1791222"/>
              <a:ext cx="1248006" cy="911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endCxn id="11" idx="0"/>
            </p:cNvCxnSpPr>
            <p:nvPr/>
          </p:nvCxnSpPr>
          <p:spPr>
            <a:xfrm>
              <a:off x="3507580" y="3073736"/>
              <a:ext cx="1271589" cy="3397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0" idx="0"/>
            </p:cNvCxnSpPr>
            <p:nvPr/>
          </p:nvCxnSpPr>
          <p:spPr>
            <a:xfrm>
              <a:off x="3507580" y="4714155"/>
              <a:ext cx="1271589" cy="2304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5554369" y="1200937"/>
            <a:ext cx="1645450" cy="369332"/>
          </a:xfrm>
          <a:prstGeom prst="rect">
            <a:avLst/>
          </a:prstGeom>
          <a:noFill/>
        </p:spPr>
        <p:txBody>
          <a:bodyPr wrap="none" rtlCol="0">
            <a:spAutoFit/>
          </a:bodyPr>
          <a:lstStyle/>
          <a:p>
            <a:r>
              <a:rPr lang="en-US" dirty="0" smtClean="0"/>
              <a:t>Demodulator??</a:t>
            </a:r>
            <a:endParaRPr lang="en-US" dirty="0"/>
          </a:p>
        </p:txBody>
      </p:sp>
      <p:cxnSp>
        <p:nvCxnSpPr>
          <p:cNvPr id="12" name="Straight Arrow Connector 11"/>
          <p:cNvCxnSpPr/>
          <p:nvPr/>
        </p:nvCxnSpPr>
        <p:spPr>
          <a:xfrm>
            <a:off x="6377094" y="1575271"/>
            <a:ext cx="0" cy="888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 idx="2"/>
          </p:cNvCxnSpPr>
          <p:nvPr/>
        </p:nvCxnSpPr>
        <p:spPr>
          <a:xfrm>
            <a:off x="6377094" y="1570269"/>
            <a:ext cx="0" cy="2022501"/>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6377093" y="1570269"/>
            <a:ext cx="1" cy="3218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31297" y="737134"/>
            <a:ext cx="1465466" cy="369332"/>
          </a:xfrm>
          <a:prstGeom prst="rect">
            <a:avLst/>
          </a:prstGeom>
          <a:noFill/>
        </p:spPr>
        <p:txBody>
          <a:bodyPr wrap="none" rtlCol="0">
            <a:spAutoFit/>
          </a:bodyPr>
          <a:lstStyle/>
          <a:p>
            <a:r>
              <a:rPr lang="en-US" dirty="0" smtClean="0">
                <a:solidFill>
                  <a:srgbClr val="FF0000"/>
                </a:solidFill>
              </a:rPr>
              <a:t>Russell? Mei?</a:t>
            </a:r>
            <a:endParaRPr lang="en-US" dirty="0">
              <a:solidFill>
                <a:srgbClr val="FF0000"/>
              </a:solidFill>
            </a:endParaRPr>
          </a:p>
        </p:txBody>
      </p:sp>
      <p:sp>
        <p:nvSpPr>
          <p:cNvPr id="33" name="TextBox 32"/>
          <p:cNvSpPr txBox="1"/>
          <p:nvPr/>
        </p:nvSpPr>
        <p:spPr>
          <a:xfrm>
            <a:off x="9099889" y="874817"/>
            <a:ext cx="941476" cy="369332"/>
          </a:xfrm>
          <a:prstGeom prst="rect">
            <a:avLst/>
          </a:prstGeom>
          <a:noFill/>
        </p:spPr>
        <p:txBody>
          <a:bodyPr wrap="none" rtlCol="0">
            <a:spAutoFit/>
          </a:bodyPr>
          <a:lstStyle/>
          <a:p>
            <a:r>
              <a:rPr lang="en-US" dirty="0" err="1" smtClean="0">
                <a:solidFill>
                  <a:srgbClr val="FF0000"/>
                </a:solidFill>
              </a:rPr>
              <a:t>Peidong</a:t>
            </a:r>
            <a:endParaRPr lang="en-US" dirty="0">
              <a:solidFill>
                <a:srgbClr val="FF0000"/>
              </a:solidFill>
            </a:endParaRPr>
          </a:p>
        </p:txBody>
      </p:sp>
      <p:cxnSp>
        <p:nvCxnSpPr>
          <p:cNvPr id="21" name="Straight Arrow Connector 20"/>
          <p:cNvCxnSpPr>
            <a:stCxn id="33" idx="2"/>
            <a:endCxn id="13" idx="0"/>
          </p:cNvCxnSpPr>
          <p:nvPr/>
        </p:nvCxnSpPr>
        <p:spPr>
          <a:xfrm flipH="1">
            <a:off x="7362823" y="1244149"/>
            <a:ext cx="2207804" cy="8734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3" idx="2"/>
          </p:cNvCxnSpPr>
          <p:nvPr/>
        </p:nvCxnSpPr>
        <p:spPr>
          <a:xfrm flipH="1">
            <a:off x="8419580" y="1244149"/>
            <a:ext cx="1151047" cy="16937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2"/>
          </p:cNvCxnSpPr>
          <p:nvPr/>
        </p:nvCxnSpPr>
        <p:spPr>
          <a:xfrm>
            <a:off x="9570627" y="1244149"/>
            <a:ext cx="35666" cy="20023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357051" y="252549"/>
            <a:ext cx="6383383" cy="6261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091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988</TotalTime>
  <Words>724</Words>
  <Application>Microsoft Office PowerPoint</Application>
  <PresentationFormat>Widescreen</PresentationFormat>
  <Paragraphs>127</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Adobe Gothic Std B</vt:lpstr>
      <vt:lpstr>Arial</vt:lpstr>
      <vt:lpstr>Calibri</vt:lpstr>
      <vt:lpstr>等线</vt:lpstr>
      <vt:lpstr>等线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peidong qi</dc:creator>
  <cp:lastModifiedBy>Julian</cp:lastModifiedBy>
  <cp:revision>27</cp:revision>
  <dcterms:created xsi:type="dcterms:W3CDTF">2017-10-16T23:51:40Z</dcterms:created>
  <dcterms:modified xsi:type="dcterms:W3CDTF">2017-10-19T22:52:29Z</dcterms:modified>
</cp:coreProperties>
</file>