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61" r:id="rId3"/>
    <p:sldId id="277" r:id="rId4"/>
    <p:sldId id="269" r:id="rId5"/>
    <p:sldId id="268" r:id="rId6"/>
    <p:sldId id="270" r:id="rId7"/>
    <p:sldId id="271" r:id="rId8"/>
    <p:sldId id="272" r:id="rId9"/>
    <p:sldId id="273" r:id="rId10"/>
    <p:sldId id="274" r:id="rId11"/>
    <p:sldId id="276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8F3AF-BD69-42EE-87C2-A4EDE4C9543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6FDA8-7BE9-448E-B192-409747B91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55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TDOA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EB78-424E-A341-9BEA-426F42C248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84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TDOA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EB78-424E-A341-9BEA-426F42C248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15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EB78-424E-A341-9BEA-426F42C248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49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6FDA8-7BE9-448E-B192-409747B91C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63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6FDA8-7BE9-448E-B192-409747B91C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31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TDOA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EB78-424E-A341-9BEA-426F42C248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79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EB78-424E-A341-9BEA-426F42C248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82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9D90069-7F1A-4603-BAFB-FF9F9580A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6F55A867-B263-4697-AE67-B4668D251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8320A91-7EE6-44E4-8CC2-85736890E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2254AC1-586E-4655-BACE-10CBEDDA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D053269-3EEA-4BE5-9EE3-2792C31DC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28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CD769D5-31D6-4DA5-ABB5-AB1C6F92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1BDEAF9-FDF8-42EA-A64D-664989469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660F972-5BFF-4021-96A8-129E5484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EB77EB4-D72C-4D03-BA71-0A70192D1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F1CD004-A354-4E86-8D40-1C3B2C9A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22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234A9C13-994C-41FB-BEFE-B0CBBFF4C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15411B3-2D29-4A1E-AAA5-515BC8AE3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6DEC1AF-7B4F-404B-A355-F7D0A055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789BD2E-55A2-451A-9CA9-98CA9255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27F09D1-340E-41A7-B66F-395006FE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09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1C4F72-F12B-47E1-8C49-62F4CEDAA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81E16A3-ED0A-4581-8478-1380E84F3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9D24EDC-8FD7-4FB6-95DF-8344D8C2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0B70D5B-ECB3-4781-9EEB-05D8418D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BE14889-6A88-4F66-B829-8C0DE5C0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92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158E14-EC0F-4498-8BE2-DDB24606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3217901-8AD5-417F-8960-53B338FE5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A0E7F80-DBF8-4C29-9813-5D5AE961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687057E-7952-4DE5-A960-1246C5BA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9F4AC47-8810-452D-B0C4-6BD64939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2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43B8C41-7C7F-49F2-BE8D-750AC461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F227813-4746-474B-818D-404CC7658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185ED6F-97B1-464E-96A2-369937763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DBDA37E-6BEB-479D-B661-08A6BB5A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6AFA373-8A6A-496C-BDDB-37B109BC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D09EAE1-70FD-42D8-A8A3-7B832E2F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34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E9BF818-E1C7-4AFA-8F24-47538214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60D2152-BCCA-49FB-819C-E8DAABE15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2BDF743-17A8-420C-8C97-FA45F5AF3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54F28E93-5360-4277-9647-ED35E4A6A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D9C64166-E7CA-4824-9F53-C94DC8F6A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05171365-0F50-4423-AFAE-2EDC6E46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1319AA17-B290-41FD-9809-D180D9C6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2BD79649-519A-4F14-9345-28CFDA72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8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DF29834-8046-4684-88A4-3B0724A2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BED08F85-9D39-4439-A62C-F22B4470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C3A855F-B26D-49B0-997D-A71F4EAF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CB876FC-C84F-4CCC-B2C6-BA4D6152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56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CFDE808A-B2C4-4B78-B066-8C5672C4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EC225E56-C52C-4FFD-8A7C-0AB8FC9D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D8C6D6C-984F-4FCE-9429-9777EB01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27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AB49A76-B483-4B90-AC7E-6D6029300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29DDC76-65D3-491D-9D67-B0109BA37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BAE019B-4D13-4407-9271-647A3F92E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9BC3441-B245-423B-8ED1-19C25C70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304B26C-97ED-4DD3-99DE-F700E295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0283B03-56CA-474F-AD29-16E76E2B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77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61E573A-89AB-4377-90E5-4AD7FB23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ADFDA18-77C5-404C-BA8F-5ECE8EDDE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76F3B968-1B90-46A5-8EF5-B9E52A11E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E618151-B3EF-4733-A064-5F9D9BBC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11876AE-A1E8-4AE2-9F68-95B3D963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9FDB077-8AA9-4894-B53F-1F7521C9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8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297960A5-2C4E-4443-8326-A14AB45FC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4DDB157-BD16-44CF-A895-10E63B299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0E61494-48C8-4F08-90E0-F7436961A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9AA22-4574-4EDA-81DF-6ADE348F8883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918F390-605C-4809-AF8C-C64EEF54E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A47BE8C-E29F-48BA-8189-AF4AAF1FD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7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eb.wpi.edu/Pubs/E-project/Available/E-project-101012-211424/unrestricted/DirectionFindingPresentation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13929" y="460198"/>
            <a:ext cx="8898450" cy="52629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Requirements and constraints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Short range (</a:t>
            </a:r>
            <a:r>
              <a:rPr lang="en-US" sz="2800" i="1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100-300 m between receivers</a:t>
            </a:r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Extremely simple transmitter design (</a:t>
            </a:r>
            <a:r>
              <a:rPr lang="en-US" sz="2800" i="1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lightweight, low power</a:t>
            </a:r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System can operate in cluttered environments</a:t>
            </a:r>
            <a:r>
              <a:rPr lang="en-US" sz="2800" dirty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</a:t>
            </a:r>
            <a:r>
              <a:rPr lang="en-US" sz="2800" i="1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multipath interference</a:t>
            </a:r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System can operate with ~50 </a:t>
            </a:r>
            <a:r>
              <a:rPr lang="en-US" sz="2800" dirty="0" err="1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Txers</a:t>
            </a:r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High spatial accuracy (~5 m) triangulation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Low cost receivers (</a:t>
            </a:r>
            <a:r>
              <a:rPr lang="en-US" sz="2800" i="1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COTS components</a:t>
            </a:r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Low power consumption of receivers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785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036472" y="4652973"/>
            <a:ext cx="617105" cy="882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825222" y="3448179"/>
            <a:ext cx="617105" cy="882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814596" y="3358475"/>
            <a:ext cx="617105" cy="882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32449" y="2042185"/>
            <a:ext cx="617105" cy="882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86176" y="2508070"/>
            <a:ext cx="133004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792714" y="3733129"/>
            <a:ext cx="133004" cy="1330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6918" y="4136829"/>
            <a:ext cx="133004" cy="13300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86501" y="2042185"/>
            <a:ext cx="5261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Rx1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112604" y="387815"/>
            <a:ext cx="619881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Problems for localization: Sensitivity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98272" y="3304165"/>
            <a:ext cx="503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21694" y="3648967"/>
            <a:ext cx="5261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Rx2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>
            <a:off x="5243051" y="3541534"/>
            <a:ext cx="707251" cy="5161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2700000">
            <a:off x="4482731" y="4997651"/>
            <a:ext cx="707251" cy="5161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8900000">
            <a:off x="4535610" y="1998965"/>
            <a:ext cx="707251" cy="5161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flipH="1">
            <a:off x="1595485" y="3541533"/>
            <a:ext cx="707251" cy="5161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18900000" flipH="1">
            <a:off x="2188857" y="4997652"/>
            <a:ext cx="707251" cy="5161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2700000" flipH="1">
            <a:off x="1992104" y="1968754"/>
            <a:ext cx="707251" cy="5161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rot="16200000">
            <a:off x="3316025" y="1132840"/>
            <a:ext cx="707251" cy="5161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5400000">
            <a:off x="3316024" y="5585731"/>
            <a:ext cx="707251" cy="5161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51906" y="4141796"/>
            <a:ext cx="133004" cy="1330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56682" y="365393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Rx3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583420" y="988179"/>
            <a:ext cx="7396316" cy="8823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How many elements is enough?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24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 rot="152315" flipV="1">
            <a:off x="3386501" y="3112786"/>
            <a:ext cx="5639201" cy="2394004"/>
            <a:chOff x="4045949" y="2320921"/>
            <a:chExt cx="5639201" cy="2394004"/>
          </a:xfrm>
        </p:grpSpPr>
        <p:cxnSp>
          <p:nvCxnSpPr>
            <p:cNvPr id="25" name="Curved Connector 24"/>
            <p:cNvCxnSpPr/>
            <p:nvPr/>
          </p:nvCxnSpPr>
          <p:spPr>
            <a:xfrm rot="14447921" flipH="1">
              <a:off x="5554906" y="2749549"/>
              <a:ext cx="1110343" cy="1110343"/>
            </a:xfrm>
            <a:prstGeom prst="curved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urved Connector 32"/>
            <p:cNvCxnSpPr/>
            <p:nvPr/>
          </p:nvCxnSpPr>
          <p:spPr>
            <a:xfrm rot="14447921" flipH="1">
              <a:off x="7065850" y="3177066"/>
              <a:ext cx="1110343" cy="1110343"/>
            </a:xfrm>
            <a:prstGeom prst="curved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/>
            <p:nvPr/>
          </p:nvCxnSpPr>
          <p:spPr>
            <a:xfrm rot="14447921" flipH="1">
              <a:off x="8574807" y="3604582"/>
              <a:ext cx="1110343" cy="1110343"/>
            </a:xfrm>
            <a:prstGeom prst="curved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 rot="14447921" flipH="1">
              <a:off x="4045949" y="2320921"/>
              <a:ext cx="1110343" cy="1110343"/>
            </a:xfrm>
            <a:prstGeom prst="curved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8825222" y="3448179"/>
            <a:ext cx="617105" cy="882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3386501" y="2011028"/>
            <a:ext cx="5639201" cy="2394004"/>
            <a:chOff x="4045949" y="2320921"/>
            <a:chExt cx="5639201" cy="2394004"/>
          </a:xfrm>
        </p:grpSpPr>
        <p:cxnSp>
          <p:nvCxnSpPr>
            <p:cNvPr id="10" name="Curved Connector 9"/>
            <p:cNvCxnSpPr/>
            <p:nvPr/>
          </p:nvCxnSpPr>
          <p:spPr>
            <a:xfrm rot="14447921" flipH="1">
              <a:off x="4045949" y="2320921"/>
              <a:ext cx="1110343" cy="1110343"/>
            </a:xfrm>
            <a:prstGeom prst="curved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 rot="14447921" flipH="1">
              <a:off x="5554906" y="2749549"/>
              <a:ext cx="1110343" cy="1110343"/>
            </a:xfrm>
            <a:prstGeom prst="curved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/>
            <p:nvPr/>
          </p:nvCxnSpPr>
          <p:spPr>
            <a:xfrm rot="14447921" flipH="1">
              <a:off x="7065850" y="3177066"/>
              <a:ext cx="1110343" cy="1110343"/>
            </a:xfrm>
            <a:prstGeom prst="curved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/>
            <p:nvPr/>
          </p:nvCxnSpPr>
          <p:spPr>
            <a:xfrm rot="14447921" flipH="1">
              <a:off x="8574807" y="3604582"/>
              <a:ext cx="1110343" cy="1110343"/>
            </a:xfrm>
            <a:prstGeom prst="curved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8814596" y="3358475"/>
            <a:ext cx="617105" cy="882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32449" y="2042185"/>
            <a:ext cx="617105" cy="882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86501" y="2042185"/>
            <a:ext cx="5261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Rx1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98272" y="3304165"/>
            <a:ext cx="503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19084" y="3150627"/>
            <a:ext cx="19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Ɵ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==</a:t>
            </a:r>
            <a:r>
              <a:rPr lang="en-US" dirty="0" smtClean="0">
                <a:solidFill>
                  <a:srgbClr val="FF0000"/>
                </a:solidFill>
              </a:rPr>
              <a:t>Ɵ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030A0"/>
                </a:solidFill>
              </a:rPr>
              <a:t>Ɵ</a:t>
            </a:r>
            <a:r>
              <a:rPr lang="en-US" baseline="-25000" dirty="0" smtClean="0">
                <a:solidFill>
                  <a:srgbClr val="7030A0"/>
                </a:solidFill>
              </a:rPr>
              <a:t>1</a:t>
            </a:r>
            <a:r>
              <a:rPr lang="en-US" dirty="0" smtClean="0"/>
              <a:t>==</a:t>
            </a:r>
            <a:r>
              <a:rPr lang="en-US" dirty="0" smtClean="0">
                <a:solidFill>
                  <a:srgbClr val="7030A0"/>
                </a:solidFill>
              </a:rPr>
              <a:t>Ɵ</a:t>
            </a:r>
            <a:r>
              <a:rPr lang="en-US" baseline="-25000" dirty="0" smtClean="0">
                <a:solidFill>
                  <a:srgbClr val="7030A0"/>
                </a:solidFill>
              </a:rPr>
              <a:t>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52519" y="3640853"/>
            <a:ext cx="171516" cy="171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14" idx="2"/>
          </p:cNvCxnSpPr>
          <p:nvPr/>
        </p:nvCxnSpPr>
        <p:spPr>
          <a:xfrm flipV="1">
            <a:off x="3738277" y="3798855"/>
            <a:ext cx="5111571" cy="13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</p:cNvCxnSpPr>
          <p:nvPr/>
        </p:nvCxnSpPr>
        <p:spPr>
          <a:xfrm flipH="1" flipV="1">
            <a:off x="2639961" y="3805612"/>
            <a:ext cx="1098316" cy="6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 rot="3002949">
            <a:off x="7258499" y="2338679"/>
            <a:ext cx="2619300" cy="1537859"/>
            <a:chOff x="7065850" y="3177066"/>
            <a:chExt cx="2619300" cy="1537859"/>
          </a:xfrm>
        </p:grpSpPr>
        <p:cxnSp>
          <p:nvCxnSpPr>
            <p:cNvPr id="39" name="Curved Connector 38"/>
            <p:cNvCxnSpPr/>
            <p:nvPr/>
          </p:nvCxnSpPr>
          <p:spPr>
            <a:xfrm rot="14447921" flipH="1">
              <a:off x="7065850" y="3177066"/>
              <a:ext cx="1110343" cy="1110343"/>
            </a:xfrm>
            <a:prstGeom prst="curvedConnector3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 rot="14447921" flipH="1">
              <a:off x="8574807" y="3604582"/>
              <a:ext cx="1110343" cy="1110343"/>
            </a:xfrm>
            <a:prstGeom prst="curvedConnector3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19855453">
            <a:off x="3098374" y="788728"/>
            <a:ext cx="5639201" cy="2394004"/>
            <a:chOff x="4045949" y="2320921"/>
            <a:chExt cx="5639201" cy="2394004"/>
          </a:xfrm>
        </p:grpSpPr>
        <p:cxnSp>
          <p:nvCxnSpPr>
            <p:cNvPr id="44" name="Curved Connector 43"/>
            <p:cNvCxnSpPr/>
            <p:nvPr/>
          </p:nvCxnSpPr>
          <p:spPr>
            <a:xfrm rot="14447921" flipH="1">
              <a:off x="4045949" y="2320921"/>
              <a:ext cx="1110343" cy="1110343"/>
            </a:xfrm>
            <a:prstGeom prst="curvedConnector3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/>
            <p:nvPr/>
          </p:nvCxnSpPr>
          <p:spPr>
            <a:xfrm rot="14447921" flipH="1">
              <a:off x="5554906" y="2749549"/>
              <a:ext cx="1110343" cy="1110343"/>
            </a:xfrm>
            <a:prstGeom prst="curvedConnector3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/>
            <p:nvPr/>
          </p:nvCxnSpPr>
          <p:spPr>
            <a:xfrm rot="14447921" flipH="1">
              <a:off x="7065850" y="3177066"/>
              <a:ext cx="1110343" cy="1110343"/>
            </a:xfrm>
            <a:prstGeom prst="curvedConnector3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/>
            <p:nvPr/>
          </p:nvCxnSpPr>
          <p:spPr>
            <a:xfrm rot="14447921" flipH="1">
              <a:off x="8574807" y="3604582"/>
              <a:ext cx="1110343" cy="1110343"/>
            </a:xfrm>
            <a:prstGeom prst="curvedConnector3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/>
          <p:cNvSpPr/>
          <p:nvPr/>
        </p:nvSpPr>
        <p:spPr>
          <a:xfrm rot="21445306">
            <a:off x="8703229" y="3662106"/>
            <a:ext cx="1181539" cy="9412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9101423" y="3799631"/>
            <a:ext cx="92489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 rot="18323154">
            <a:off x="3340153" y="1643219"/>
            <a:ext cx="5639201" cy="2394004"/>
            <a:chOff x="4045949" y="2320921"/>
            <a:chExt cx="5639201" cy="2394004"/>
          </a:xfrm>
        </p:grpSpPr>
        <p:cxnSp>
          <p:nvCxnSpPr>
            <p:cNvPr id="53" name="Curved Connector 52"/>
            <p:cNvCxnSpPr/>
            <p:nvPr/>
          </p:nvCxnSpPr>
          <p:spPr>
            <a:xfrm rot="14447921" flipH="1">
              <a:off x="4045949" y="2320921"/>
              <a:ext cx="1110343" cy="1110343"/>
            </a:xfrm>
            <a:prstGeom prst="curvedConnector3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/>
            <p:nvPr/>
          </p:nvCxnSpPr>
          <p:spPr>
            <a:xfrm rot="14447921" flipH="1">
              <a:off x="5554906" y="2749549"/>
              <a:ext cx="1110343" cy="1110343"/>
            </a:xfrm>
            <a:prstGeom prst="curvedConnector3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urved Connector 54"/>
            <p:cNvCxnSpPr/>
            <p:nvPr/>
          </p:nvCxnSpPr>
          <p:spPr>
            <a:xfrm rot="14447921" flipH="1">
              <a:off x="7065850" y="3177066"/>
              <a:ext cx="1110343" cy="1110343"/>
            </a:xfrm>
            <a:prstGeom prst="curvedConnector3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urved Connector 55"/>
            <p:cNvCxnSpPr/>
            <p:nvPr/>
          </p:nvCxnSpPr>
          <p:spPr>
            <a:xfrm rot="14447921" flipH="1">
              <a:off x="8574807" y="3604582"/>
              <a:ext cx="1110343" cy="1110343"/>
            </a:xfrm>
            <a:prstGeom prst="curvedConnector3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 rot="20653676">
            <a:off x="7839236" y="852909"/>
            <a:ext cx="1181539" cy="8771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112604" y="387815"/>
            <a:ext cx="64418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Problems for localization: Multi-paths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669160" y="1402384"/>
            <a:ext cx="629999" cy="5213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rot="19792485">
            <a:off x="4275227" y="1238197"/>
            <a:ext cx="3897420" cy="3871215"/>
            <a:chOff x="4031929" y="2556832"/>
            <a:chExt cx="3897420" cy="3871215"/>
          </a:xfrm>
        </p:grpSpPr>
        <p:grpSp>
          <p:nvGrpSpPr>
            <p:cNvPr id="13" name="Group 12"/>
            <p:cNvGrpSpPr/>
            <p:nvPr/>
          </p:nvGrpSpPr>
          <p:grpSpPr>
            <a:xfrm>
              <a:off x="4031929" y="2556832"/>
              <a:ext cx="2436231" cy="2421627"/>
              <a:chOff x="9585064" y="1053605"/>
              <a:chExt cx="2436231" cy="2421627"/>
            </a:xfrm>
          </p:grpSpPr>
          <p:cxnSp>
            <p:nvCxnSpPr>
              <p:cNvPr id="12" name="Curved Connector 11"/>
              <p:cNvCxnSpPr/>
              <p:nvPr/>
            </p:nvCxnSpPr>
            <p:spPr>
              <a:xfrm rot="16200000" flipH="1">
                <a:off x="9585064" y="1053605"/>
                <a:ext cx="486697" cy="486697"/>
              </a:xfrm>
              <a:prstGeom prst="curvedConnector3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/>
              <p:nvPr/>
            </p:nvCxnSpPr>
            <p:spPr>
              <a:xfrm rot="16200000" flipH="1">
                <a:off x="10072859" y="1534373"/>
                <a:ext cx="486697" cy="486697"/>
              </a:xfrm>
              <a:prstGeom prst="curvedConnector3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urved Connector 57"/>
              <p:cNvCxnSpPr/>
              <p:nvPr/>
            </p:nvCxnSpPr>
            <p:spPr>
              <a:xfrm rot="16200000" flipH="1">
                <a:off x="10559556" y="2021070"/>
                <a:ext cx="486697" cy="486697"/>
              </a:xfrm>
              <a:prstGeom prst="curvedConnector3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urved Connector 58"/>
              <p:cNvCxnSpPr/>
              <p:nvPr/>
            </p:nvCxnSpPr>
            <p:spPr>
              <a:xfrm rot="16200000" flipH="1">
                <a:off x="11046803" y="2507767"/>
                <a:ext cx="486697" cy="486697"/>
              </a:xfrm>
              <a:prstGeom prst="curvedConnector3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urved Connector 59"/>
              <p:cNvCxnSpPr/>
              <p:nvPr/>
            </p:nvCxnSpPr>
            <p:spPr>
              <a:xfrm rot="16200000" flipH="1">
                <a:off x="11534598" y="2988535"/>
                <a:ext cx="486697" cy="486697"/>
              </a:xfrm>
              <a:prstGeom prst="curvedConnector3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Curved Connector 65"/>
            <p:cNvCxnSpPr/>
            <p:nvPr/>
          </p:nvCxnSpPr>
          <p:spPr>
            <a:xfrm rot="16200000" flipH="1">
              <a:off x="6468160" y="4973885"/>
              <a:ext cx="486697" cy="486697"/>
            </a:xfrm>
            <a:prstGeom prst="curvedConnector3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66"/>
            <p:cNvCxnSpPr/>
            <p:nvPr/>
          </p:nvCxnSpPr>
          <p:spPr>
            <a:xfrm rot="16200000" flipH="1">
              <a:off x="6955955" y="5454653"/>
              <a:ext cx="486697" cy="486697"/>
            </a:xfrm>
            <a:prstGeom prst="curvedConnector3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urved Connector 67"/>
            <p:cNvCxnSpPr/>
            <p:nvPr/>
          </p:nvCxnSpPr>
          <p:spPr>
            <a:xfrm rot="16200000" flipH="1">
              <a:off x="7442652" y="5941350"/>
              <a:ext cx="486697" cy="486697"/>
            </a:xfrm>
            <a:prstGeom prst="curvedConnector3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20816542">
            <a:off x="2461800" y="2298312"/>
            <a:ext cx="1181539" cy="6602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86176" y="2508070"/>
            <a:ext cx="133004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792714" y="3733129"/>
            <a:ext cx="133004" cy="1330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 rot="18264545">
            <a:off x="4199428" y="2394883"/>
            <a:ext cx="3897420" cy="3871215"/>
            <a:chOff x="4031929" y="2556832"/>
            <a:chExt cx="3897420" cy="3871215"/>
          </a:xfrm>
        </p:grpSpPr>
        <p:grpSp>
          <p:nvGrpSpPr>
            <p:cNvPr id="72" name="Group 71"/>
            <p:cNvGrpSpPr/>
            <p:nvPr/>
          </p:nvGrpSpPr>
          <p:grpSpPr>
            <a:xfrm>
              <a:off x="4031929" y="2556832"/>
              <a:ext cx="2436231" cy="2421627"/>
              <a:chOff x="9585064" y="1053605"/>
              <a:chExt cx="2436231" cy="2421627"/>
            </a:xfrm>
          </p:grpSpPr>
          <p:cxnSp>
            <p:nvCxnSpPr>
              <p:cNvPr id="76" name="Curved Connector 75"/>
              <p:cNvCxnSpPr/>
              <p:nvPr/>
            </p:nvCxnSpPr>
            <p:spPr>
              <a:xfrm rot="16200000" flipH="1">
                <a:off x="9585064" y="1053605"/>
                <a:ext cx="486697" cy="486697"/>
              </a:xfrm>
              <a:prstGeom prst="curvedConnector3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urved Connector 76"/>
              <p:cNvCxnSpPr/>
              <p:nvPr/>
            </p:nvCxnSpPr>
            <p:spPr>
              <a:xfrm rot="16200000" flipH="1">
                <a:off x="10072859" y="1534373"/>
                <a:ext cx="486697" cy="486697"/>
              </a:xfrm>
              <a:prstGeom prst="curvedConnector3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urved Connector 77"/>
              <p:cNvCxnSpPr/>
              <p:nvPr/>
            </p:nvCxnSpPr>
            <p:spPr>
              <a:xfrm rot="16200000" flipH="1">
                <a:off x="10559556" y="2021070"/>
                <a:ext cx="486697" cy="486697"/>
              </a:xfrm>
              <a:prstGeom prst="curvedConnector3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urved Connector 78"/>
              <p:cNvCxnSpPr/>
              <p:nvPr/>
            </p:nvCxnSpPr>
            <p:spPr>
              <a:xfrm rot="16200000" flipH="1">
                <a:off x="11046803" y="2507767"/>
                <a:ext cx="486697" cy="486697"/>
              </a:xfrm>
              <a:prstGeom prst="curvedConnector3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urved Connector 79"/>
              <p:cNvCxnSpPr/>
              <p:nvPr/>
            </p:nvCxnSpPr>
            <p:spPr>
              <a:xfrm rot="16200000" flipH="1">
                <a:off x="11534598" y="2988535"/>
                <a:ext cx="486697" cy="486697"/>
              </a:xfrm>
              <a:prstGeom prst="curvedConnector3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Curved Connector 72"/>
            <p:cNvCxnSpPr/>
            <p:nvPr/>
          </p:nvCxnSpPr>
          <p:spPr>
            <a:xfrm rot="16200000" flipH="1">
              <a:off x="6468160" y="4973885"/>
              <a:ext cx="486697" cy="486697"/>
            </a:xfrm>
            <a:prstGeom prst="curvedConnector3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urved Connector 73"/>
            <p:cNvCxnSpPr/>
            <p:nvPr/>
          </p:nvCxnSpPr>
          <p:spPr>
            <a:xfrm rot="16200000" flipH="1">
              <a:off x="6955955" y="5454653"/>
              <a:ext cx="486697" cy="486697"/>
            </a:xfrm>
            <a:prstGeom prst="curvedConnector3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urved Connector 74"/>
            <p:cNvCxnSpPr/>
            <p:nvPr/>
          </p:nvCxnSpPr>
          <p:spPr>
            <a:xfrm rot="16200000" flipH="1">
              <a:off x="7442652" y="5941350"/>
              <a:ext cx="486697" cy="486697"/>
            </a:xfrm>
            <a:prstGeom prst="curvedConnector3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3032449" y="4297422"/>
            <a:ext cx="617105" cy="882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5" idx="4"/>
            <a:endCxn id="7" idx="0"/>
          </p:cNvCxnSpPr>
          <p:nvPr/>
        </p:nvCxnSpPr>
        <p:spPr>
          <a:xfrm>
            <a:off x="3652678" y="2641074"/>
            <a:ext cx="0" cy="21446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0952" y="4297895"/>
            <a:ext cx="5261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Rx2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586176" y="4785757"/>
            <a:ext cx="133004" cy="13300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8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7440" y="383277"/>
            <a:ext cx="7086311" cy="5056120"/>
            <a:chOff x="357440" y="383277"/>
            <a:chExt cx="7086311" cy="5056120"/>
          </a:xfrm>
        </p:grpSpPr>
        <p:sp>
          <p:nvSpPr>
            <p:cNvPr id="4" name="Rectangle 3"/>
            <p:cNvSpPr/>
            <p:nvPr/>
          </p:nvSpPr>
          <p:spPr>
            <a:xfrm>
              <a:off x="357441" y="2489095"/>
              <a:ext cx="1121538" cy="692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Antenna 1</a:t>
              </a:r>
              <a:endParaRPr lang="en-US" sz="1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57440" y="3617938"/>
              <a:ext cx="1121538" cy="692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Antenna 2</a:t>
              </a:r>
              <a:endParaRPr lang="en-US" sz="1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7441" y="4746781"/>
              <a:ext cx="1121538" cy="692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Antenna 3</a:t>
              </a:r>
              <a:endParaRPr lang="en-US" sz="16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293568" y="1442379"/>
              <a:ext cx="1259283" cy="8426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Local</a:t>
              </a:r>
            </a:p>
            <a:p>
              <a:pPr algn="ctr"/>
              <a:r>
                <a:rPr lang="en-US" sz="1100" dirty="0" smtClean="0"/>
                <a:t>Oscillator</a:t>
              </a:r>
              <a:endParaRPr lang="en-US" sz="11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451514" y="2556264"/>
              <a:ext cx="1196561" cy="558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Mixer/</a:t>
              </a:r>
              <a:br>
                <a:rPr lang="en-US" sz="900" dirty="0" smtClean="0"/>
              </a:br>
              <a:r>
                <a:rPr lang="en-US" sz="900" dirty="0" smtClean="0"/>
                <a:t>Demodulator</a:t>
              </a:r>
              <a:endParaRPr lang="en-US" sz="9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451514" y="4813950"/>
              <a:ext cx="1196561" cy="558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Mixer/</a:t>
              </a:r>
              <a:br>
                <a:rPr lang="en-US" sz="900" dirty="0" smtClean="0"/>
              </a:br>
              <a:r>
                <a:rPr lang="en-US" sz="900" dirty="0" smtClean="0"/>
                <a:t>Demodulator</a:t>
              </a:r>
              <a:endParaRPr lang="en-US" sz="9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451514" y="3685107"/>
              <a:ext cx="1196561" cy="558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Mixer/</a:t>
              </a:r>
              <a:br>
                <a:rPr lang="en-US" sz="900" dirty="0" smtClean="0"/>
              </a:br>
              <a:r>
                <a:rPr lang="en-US" sz="900" dirty="0" smtClean="0"/>
                <a:t>Demodulator</a:t>
              </a:r>
              <a:endParaRPr lang="en-US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06479" y="2489095"/>
              <a:ext cx="1121538" cy="692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CC1310</a:t>
              </a:r>
            </a:p>
            <a:p>
              <a:pPr algn="ctr"/>
              <a:r>
                <a:rPr lang="en-US" sz="1600" dirty="0" smtClean="0"/>
                <a:t>ADC</a:t>
              </a:r>
              <a:endParaRPr lang="en-US" sz="16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06477" y="4746781"/>
              <a:ext cx="1121538" cy="692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CC1310</a:t>
              </a:r>
            </a:p>
            <a:p>
              <a:pPr algn="ctr"/>
              <a:r>
                <a:rPr lang="en-US" sz="1600" dirty="0" smtClean="0"/>
                <a:t>ADC</a:t>
              </a:r>
              <a:endParaRPr lang="en-US" sz="16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106478" y="3617938"/>
              <a:ext cx="1121538" cy="692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CC1310</a:t>
              </a:r>
            </a:p>
            <a:p>
              <a:pPr algn="ctr"/>
              <a:r>
                <a:rPr lang="en-US" sz="1600" dirty="0" smtClean="0"/>
                <a:t>ADC</a:t>
              </a:r>
              <a:endParaRPr lang="en-US" sz="1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322213" y="3617938"/>
              <a:ext cx="1121538" cy="692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DF Algorithm running on </a:t>
              </a:r>
              <a:r>
                <a:rPr lang="en-US" sz="1100" dirty="0" err="1" smtClean="0"/>
                <a:t>RaspberryPi</a:t>
              </a:r>
              <a:endParaRPr lang="en-US" sz="1100" dirty="0"/>
            </a:p>
          </p:txBody>
        </p:sp>
        <p:cxnSp>
          <p:nvCxnSpPr>
            <p:cNvPr id="18" name="Straight Arrow Connector 17"/>
            <p:cNvCxnSpPr>
              <a:stCxn id="4" idx="3"/>
              <a:endCxn id="9" idx="2"/>
            </p:cNvCxnSpPr>
            <p:nvPr/>
          </p:nvCxnSpPr>
          <p:spPr>
            <a:xfrm>
              <a:off x="1478979" y="2835403"/>
              <a:ext cx="9725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1478978" y="5160258"/>
              <a:ext cx="14106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478979" y="3964246"/>
              <a:ext cx="14106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9" idx="6"/>
              <a:endCxn id="13" idx="1"/>
            </p:cNvCxnSpPr>
            <p:nvPr/>
          </p:nvCxnSpPr>
          <p:spPr>
            <a:xfrm>
              <a:off x="3648075" y="2835403"/>
              <a:ext cx="4584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256561" y="5160258"/>
              <a:ext cx="8499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256561" y="3964246"/>
              <a:ext cx="8499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3" idx="3"/>
              <a:endCxn id="16" idx="1"/>
            </p:cNvCxnSpPr>
            <p:nvPr/>
          </p:nvCxnSpPr>
          <p:spPr>
            <a:xfrm>
              <a:off x="5228017" y="2835403"/>
              <a:ext cx="1094196" cy="1128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3"/>
              <a:endCxn id="16" idx="1"/>
            </p:cNvCxnSpPr>
            <p:nvPr/>
          </p:nvCxnSpPr>
          <p:spPr>
            <a:xfrm>
              <a:off x="5228016" y="3964246"/>
              <a:ext cx="10941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4" idx="3"/>
              <a:endCxn id="16" idx="1"/>
            </p:cNvCxnSpPr>
            <p:nvPr/>
          </p:nvCxnSpPr>
          <p:spPr>
            <a:xfrm flipV="1">
              <a:off x="5228016" y="3964246"/>
              <a:ext cx="1094197" cy="1128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1872541" y="2295174"/>
              <a:ext cx="1" cy="2371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endCxn id="9" idx="0"/>
            </p:cNvCxnSpPr>
            <p:nvPr/>
          </p:nvCxnSpPr>
          <p:spPr>
            <a:xfrm>
              <a:off x="1890743" y="2489095"/>
              <a:ext cx="1159052" cy="6716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endCxn id="11" idx="0"/>
            </p:cNvCxnSpPr>
            <p:nvPr/>
          </p:nvCxnSpPr>
          <p:spPr>
            <a:xfrm>
              <a:off x="1872540" y="3434635"/>
              <a:ext cx="1177255" cy="25047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endCxn id="10" idx="0"/>
            </p:cNvCxnSpPr>
            <p:nvPr/>
          </p:nvCxnSpPr>
          <p:spPr>
            <a:xfrm>
              <a:off x="1872540" y="4644042"/>
              <a:ext cx="1177255" cy="16990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728244" y="383277"/>
              <a:ext cx="22980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Ground Nodes</a:t>
              </a:r>
              <a:endParaRPr lang="en-US" sz="28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696200" y="376029"/>
            <a:ext cx="2856430" cy="5662821"/>
            <a:chOff x="7696200" y="376029"/>
            <a:chExt cx="2856430" cy="5662821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7696200" y="914400"/>
              <a:ext cx="0" cy="512445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8328944" y="376029"/>
              <a:ext cx="22236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Mobile Nodes</a:t>
              </a:r>
              <a:endParaRPr lang="en-US" sz="2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118921" y="2421925"/>
              <a:ext cx="1121538" cy="692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CC1310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8050048" y="3481033"/>
              <a:ext cx="1259283" cy="8426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Matching network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8050048" y="1247974"/>
              <a:ext cx="1259283" cy="8426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Energy harvesting + storage</a:t>
              </a:r>
              <a:endParaRPr lang="en-US" sz="11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118921" y="4728996"/>
              <a:ext cx="1121538" cy="692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Whip antenna</a:t>
              </a:r>
              <a:endParaRPr lang="en-US" sz="1600" dirty="0"/>
            </a:p>
          </p:txBody>
        </p:sp>
        <p:cxnSp>
          <p:nvCxnSpPr>
            <p:cNvPr id="53" name="Straight Arrow Connector 52"/>
            <p:cNvCxnSpPr>
              <a:stCxn id="50" idx="4"/>
              <a:endCxn id="48" idx="0"/>
            </p:cNvCxnSpPr>
            <p:nvPr/>
          </p:nvCxnSpPr>
          <p:spPr>
            <a:xfrm>
              <a:off x="8679690" y="2090657"/>
              <a:ext cx="0" cy="331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8" idx="2"/>
              <a:endCxn id="49" idx="0"/>
            </p:cNvCxnSpPr>
            <p:nvPr/>
          </p:nvCxnSpPr>
          <p:spPr>
            <a:xfrm>
              <a:off x="8679690" y="3114541"/>
              <a:ext cx="0" cy="366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9" idx="4"/>
              <a:endCxn id="51" idx="0"/>
            </p:cNvCxnSpPr>
            <p:nvPr/>
          </p:nvCxnSpPr>
          <p:spPr>
            <a:xfrm>
              <a:off x="8679690" y="4323716"/>
              <a:ext cx="0" cy="405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9309331" y="2002230"/>
            <a:ext cx="25365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Where can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we implement multiple frequency </a:t>
            </a:r>
            <a:r>
              <a:rPr lang="en-US" dirty="0" err="1" smtClean="0">
                <a:solidFill>
                  <a:srgbClr val="FF0000"/>
                </a:solidFill>
              </a:rPr>
              <a:t>Tx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How many </a:t>
            </a:r>
            <a:r>
              <a:rPr lang="en-US" dirty="0" err="1" smtClean="0">
                <a:solidFill>
                  <a:srgbClr val="FF0000"/>
                </a:solidFill>
              </a:rPr>
              <a:t>freqs</a:t>
            </a:r>
            <a:r>
              <a:rPr lang="en-US" dirty="0" smtClean="0">
                <a:solidFill>
                  <a:srgbClr val="FF0000"/>
                </a:solidFill>
              </a:rPr>
              <a:t>?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Can we stick w/ low </a:t>
            </a:r>
            <a:r>
              <a:rPr lang="en-US" dirty="0" err="1" smtClean="0">
                <a:solidFill>
                  <a:srgbClr val="FF0000"/>
                </a:solidFill>
              </a:rPr>
              <a:t>freqs</a:t>
            </a:r>
            <a:r>
              <a:rPr lang="en-US" dirty="0" smtClean="0">
                <a:solidFill>
                  <a:srgbClr val="FF0000"/>
                </a:solidFill>
              </a:rPr>
              <a:t> overall?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How separated?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Sequential </a:t>
            </a:r>
            <a:r>
              <a:rPr lang="en-US" dirty="0" err="1" smtClean="0">
                <a:solidFill>
                  <a:srgbClr val="FF0000"/>
                </a:solidFill>
              </a:rPr>
              <a:t>Tx</a:t>
            </a:r>
            <a:r>
              <a:rPr lang="en-US" dirty="0" smtClean="0">
                <a:solidFill>
                  <a:srgbClr val="FF0000"/>
                </a:solidFill>
              </a:rPr>
              <a:t> OK?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Alternatives (e.g. distributed calibration nodes)?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09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Oval 112"/>
          <p:cNvSpPr/>
          <p:nvPr/>
        </p:nvSpPr>
        <p:spPr>
          <a:xfrm>
            <a:off x="701655" y="404185"/>
            <a:ext cx="1886379" cy="1095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114" name="Group 113"/>
          <p:cNvGrpSpPr/>
          <p:nvPr/>
        </p:nvGrpSpPr>
        <p:grpSpPr>
          <a:xfrm>
            <a:off x="962528" y="493389"/>
            <a:ext cx="1538403" cy="817205"/>
            <a:chOff x="977029" y="371474"/>
            <a:chExt cx="9748383" cy="5421487"/>
          </a:xfrm>
        </p:grpSpPr>
        <p:sp>
          <p:nvSpPr>
            <p:cNvPr id="115" name="Rectangle 114"/>
            <p:cNvSpPr/>
            <p:nvPr/>
          </p:nvSpPr>
          <p:spPr>
            <a:xfrm>
              <a:off x="977030" y="1791222"/>
              <a:ext cx="1453019" cy="939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77029" y="3322365"/>
              <a:ext cx="1453019" cy="939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977030" y="4853509"/>
              <a:ext cx="1453019" cy="939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2757487" y="371474"/>
              <a:ext cx="1631476" cy="11430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4257675" y="1882328"/>
              <a:ext cx="1042988" cy="7572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>
                <a:solidFill>
                  <a:schemeClr val="bg1"/>
                </a:solidFill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4257675" y="4944616"/>
              <a:ext cx="1042988" cy="7572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>
                <a:solidFill>
                  <a:schemeClr val="bg1"/>
                </a:solidFill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4257675" y="3413472"/>
              <a:ext cx="1042988" cy="7572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>
                <a:solidFill>
                  <a:schemeClr val="bg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401779" y="1791222"/>
              <a:ext cx="1453019" cy="939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401777" y="4853509"/>
              <a:ext cx="1453019" cy="939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401778" y="3322365"/>
              <a:ext cx="1453019" cy="939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9272393" y="3322365"/>
              <a:ext cx="1453019" cy="939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>
                <a:solidFill>
                  <a:schemeClr val="bg1"/>
                </a:solidFill>
              </a:endParaRPr>
            </a:p>
          </p:txBody>
        </p:sp>
        <p:cxnSp>
          <p:nvCxnSpPr>
            <p:cNvPr id="126" name="Straight Arrow Connector 125"/>
            <p:cNvCxnSpPr>
              <a:stCxn id="115" idx="3"/>
              <a:endCxn id="119" idx="2"/>
            </p:cNvCxnSpPr>
            <p:nvPr/>
          </p:nvCxnSpPr>
          <p:spPr>
            <a:xfrm flipV="1">
              <a:off x="2430049" y="2260947"/>
              <a:ext cx="18276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flipV="1">
              <a:off x="2430048" y="5414342"/>
              <a:ext cx="18276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2430049" y="3792091"/>
              <a:ext cx="18276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19" idx="6"/>
              <a:endCxn id="122" idx="1"/>
            </p:cNvCxnSpPr>
            <p:nvPr/>
          </p:nvCxnSpPr>
          <p:spPr>
            <a:xfrm>
              <a:off x="5300663" y="2260947"/>
              <a:ext cx="11011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5300661" y="5414341"/>
              <a:ext cx="11011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5300661" y="3792091"/>
              <a:ext cx="11011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3"/>
              <a:endCxn id="125" idx="1"/>
            </p:cNvCxnSpPr>
            <p:nvPr/>
          </p:nvCxnSpPr>
          <p:spPr>
            <a:xfrm>
              <a:off x="7854798" y="2260948"/>
              <a:ext cx="1417595" cy="1531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3"/>
              <a:endCxn id="125" idx="1"/>
            </p:cNvCxnSpPr>
            <p:nvPr/>
          </p:nvCxnSpPr>
          <p:spPr>
            <a:xfrm>
              <a:off x="7854797" y="3792091"/>
              <a:ext cx="1417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3" idx="3"/>
              <a:endCxn id="125" idx="1"/>
            </p:cNvCxnSpPr>
            <p:nvPr/>
          </p:nvCxnSpPr>
          <p:spPr>
            <a:xfrm flipV="1">
              <a:off x="7854796" y="3792091"/>
              <a:ext cx="1417597" cy="1531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3507581" y="1528191"/>
              <a:ext cx="1" cy="3217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Elbow Connector 135"/>
            <p:cNvCxnSpPr>
              <a:endCxn id="119" idx="0"/>
            </p:cNvCxnSpPr>
            <p:nvPr/>
          </p:nvCxnSpPr>
          <p:spPr>
            <a:xfrm>
              <a:off x="3531163" y="1791222"/>
              <a:ext cx="1248006" cy="9110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Elbow Connector 136"/>
            <p:cNvCxnSpPr>
              <a:endCxn id="121" idx="0"/>
            </p:cNvCxnSpPr>
            <p:nvPr/>
          </p:nvCxnSpPr>
          <p:spPr>
            <a:xfrm>
              <a:off x="3507580" y="3073736"/>
              <a:ext cx="1271589" cy="3397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Elbow Connector 137"/>
            <p:cNvCxnSpPr>
              <a:endCxn id="120" idx="0"/>
            </p:cNvCxnSpPr>
            <p:nvPr/>
          </p:nvCxnSpPr>
          <p:spPr>
            <a:xfrm>
              <a:off x="3507580" y="4714155"/>
              <a:ext cx="1271589" cy="23046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9" name="Picture 138"/>
          <p:cNvPicPr>
            <a:picLocks noChangeAspect="1"/>
          </p:cNvPicPr>
          <p:nvPr/>
        </p:nvPicPr>
        <p:blipFill rotWithShape="1">
          <a:blip r:embed="rId3"/>
          <a:srcRect l="20480" t="15123" r="64387" b="64142"/>
          <a:stretch/>
        </p:blipFill>
        <p:spPr>
          <a:xfrm>
            <a:off x="5432936" y="2440686"/>
            <a:ext cx="847433" cy="653144"/>
          </a:xfrm>
          <a:prstGeom prst="rect">
            <a:avLst/>
          </a:prstGeom>
        </p:spPr>
      </p:pic>
      <p:sp>
        <p:nvSpPr>
          <p:cNvPr id="140" name="Oval 139"/>
          <p:cNvSpPr/>
          <p:nvPr/>
        </p:nvSpPr>
        <p:spPr>
          <a:xfrm>
            <a:off x="702356" y="5269262"/>
            <a:ext cx="1886379" cy="1095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141" name="Group 140"/>
          <p:cNvGrpSpPr/>
          <p:nvPr/>
        </p:nvGrpSpPr>
        <p:grpSpPr>
          <a:xfrm>
            <a:off x="963229" y="5358466"/>
            <a:ext cx="1538403" cy="817205"/>
            <a:chOff x="977029" y="371474"/>
            <a:chExt cx="9748383" cy="5421487"/>
          </a:xfrm>
        </p:grpSpPr>
        <p:sp>
          <p:nvSpPr>
            <p:cNvPr id="142" name="Rectangle 141"/>
            <p:cNvSpPr/>
            <p:nvPr/>
          </p:nvSpPr>
          <p:spPr>
            <a:xfrm>
              <a:off x="977030" y="1791222"/>
              <a:ext cx="1453019" cy="939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977029" y="3322365"/>
              <a:ext cx="1453019" cy="939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977030" y="4853509"/>
              <a:ext cx="1453019" cy="939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45" name="Oval 144"/>
            <p:cNvSpPr/>
            <p:nvPr/>
          </p:nvSpPr>
          <p:spPr>
            <a:xfrm>
              <a:off x="2757487" y="371474"/>
              <a:ext cx="1631476" cy="11430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46" name="Oval 145"/>
            <p:cNvSpPr/>
            <p:nvPr/>
          </p:nvSpPr>
          <p:spPr>
            <a:xfrm>
              <a:off x="4257675" y="1882328"/>
              <a:ext cx="1042988" cy="7572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>
                <a:solidFill>
                  <a:schemeClr val="bg1"/>
                </a:solidFill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>
              <a:off x="4257675" y="4944616"/>
              <a:ext cx="1042988" cy="7572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>
                <a:solidFill>
                  <a:schemeClr val="bg1"/>
                </a:solidFill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4257675" y="3413472"/>
              <a:ext cx="1042988" cy="7572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>
                <a:solidFill>
                  <a:schemeClr val="bg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401779" y="1791222"/>
              <a:ext cx="1453019" cy="939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6401777" y="4853509"/>
              <a:ext cx="1453019" cy="939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401778" y="3322365"/>
              <a:ext cx="1453019" cy="939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9272393" y="3322365"/>
              <a:ext cx="1453019" cy="939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>
                <a:solidFill>
                  <a:schemeClr val="bg1"/>
                </a:solidFill>
              </a:endParaRPr>
            </a:p>
          </p:txBody>
        </p:sp>
        <p:cxnSp>
          <p:nvCxnSpPr>
            <p:cNvPr id="153" name="Straight Arrow Connector 152"/>
            <p:cNvCxnSpPr>
              <a:stCxn id="142" idx="3"/>
              <a:endCxn id="146" idx="2"/>
            </p:cNvCxnSpPr>
            <p:nvPr/>
          </p:nvCxnSpPr>
          <p:spPr>
            <a:xfrm flipV="1">
              <a:off x="2430049" y="2260947"/>
              <a:ext cx="18276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flipV="1">
              <a:off x="2430048" y="5414342"/>
              <a:ext cx="18276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flipV="1">
              <a:off x="2430049" y="3792091"/>
              <a:ext cx="18276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46" idx="6"/>
              <a:endCxn id="149" idx="1"/>
            </p:cNvCxnSpPr>
            <p:nvPr/>
          </p:nvCxnSpPr>
          <p:spPr>
            <a:xfrm>
              <a:off x="5300663" y="2260947"/>
              <a:ext cx="11011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5300661" y="5414341"/>
              <a:ext cx="11011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5300661" y="3792091"/>
              <a:ext cx="11011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149" idx="3"/>
              <a:endCxn id="152" idx="1"/>
            </p:cNvCxnSpPr>
            <p:nvPr/>
          </p:nvCxnSpPr>
          <p:spPr>
            <a:xfrm>
              <a:off x="7854798" y="2260948"/>
              <a:ext cx="1417595" cy="1531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151" idx="3"/>
              <a:endCxn id="152" idx="1"/>
            </p:cNvCxnSpPr>
            <p:nvPr/>
          </p:nvCxnSpPr>
          <p:spPr>
            <a:xfrm>
              <a:off x="7854797" y="3792091"/>
              <a:ext cx="1417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50" idx="3"/>
              <a:endCxn id="152" idx="1"/>
            </p:cNvCxnSpPr>
            <p:nvPr/>
          </p:nvCxnSpPr>
          <p:spPr>
            <a:xfrm flipV="1">
              <a:off x="7854796" y="3792091"/>
              <a:ext cx="1417597" cy="1531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>
              <a:off x="3507581" y="1528191"/>
              <a:ext cx="1" cy="3217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Elbow Connector 162"/>
            <p:cNvCxnSpPr>
              <a:endCxn id="146" idx="0"/>
            </p:cNvCxnSpPr>
            <p:nvPr/>
          </p:nvCxnSpPr>
          <p:spPr>
            <a:xfrm>
              <a:off x="3531163" y="1791222"/>
              <a:ext cx="1248006" cy="9110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Elbow Connector 163"/>
            <p:cNvCxnSpPr>
              <a:endCxn id="148" idx="0"/>
            </p:cNvCxnSpPr>
            <p:nvPr/>
          </p:nvCxnSpPr>
          <p:spPr>
            <a:xfrm>
              <a:off x="3507580" y="3073736"/>
              <a:ext cx="1271589" cy="3397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Elbow Connector 164"/>
            <p:cNvCxnSpPr>
              <a:endCxn id="147" idx="0"/>
            </p:cNvCxnSpPr>
            <p:nvPr/>
          </p:nvCxnSpPr>
          <p:spPr>
            <a:xfrm>
              <a:off x="3507580" y="4714155"/>
              <a:ext cx="1271589" cy="23046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Oval 165"/>
          <p:cNvSpPr/>
          <p:nvPr/>
        </p:nvSpPr>
        <p:spPr>
          <a:xfrm>
            <a:off x="9756895" y="461256"/>
            <a:ext cx="1886379" cy="1095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167" name="Group 166"/>
          <p:cNvGrpSpPr/>
          <p:nvPr/>
        </p:nvGrpSpPr>
        <p:grpSpPr>
          <a:xfrm>
            <a:off x="10017768" y="550460"/>
            <a:ext cx="1538403" cy="817205"/>
            <a:chOff x="977029" y="371474"/>
            <a:chExt cx="9748383" cy="5421487"/>
          </a:xfrm>
        </p:grpSpPr>
        <p:sp>
          <p:nvSpPr>
            <p:cNvPr id="168" name="Rectangle 167"/>
            <p:cNvSpPr/>
            <p:nvPr/>
          </p:nvSpPr>
          <p:spPr>
            <a:xfrm>
              <a:off x="977030" y="1791222"/>
              <a:ext cx="1453019" cy="939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977029" y="3322365"/>
              <a:ext cx="1453019" cy="939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977030" y="4853509"/>
              <a:ext cx="1453019" cy="939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71" name="Oval 170"/>
            <p:cNvSpPr/>
            <p:nvPr/>
          </p:nvSpPr>
          <p:spPr>
            <a:xfrm>
              <a:off x="2757487" y="371474"/>
              <a:ext cx="1631476" cy="11430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>
              <a:off x="4257675" y="1882328"/>
              <a:ext cx="1042988" cy="7572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>
                <a:solidFill>
                  <a:schemeClr val="bg1"/>
                </a:solidFill>
              </a:endParaRPr>
            </a:p>
          </p:txBody>
        </p:sp>
        <p:sp>
          <p:nvSpPr>
            <p:cNvPr id="173" name="Oval 172"/>
            <p:cNvSpPr/>
            <p:nvPr/>
          </p:nvSpPr>
          <p:spPr>
            <a:xfrm>
              <a:off x="4257675" y="4944616"/>
              <a:ext cx="1042988" cy="7572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>
                <a:solidFill>
                  <a:schemeClr val="bg1"/>
                </a:solidFill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>
              <a:off x="4257675" y="3413472"/>
              <a:ext cx="1042988" cy="7572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>
                <a:solidFill>
                  <a:schemeClr val="bg1"/>
                </a:solidFill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6401779" y="1791222"/>
              <a:ext cx="1453019" cy="939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6401777" y="4853509"/>
              <a:ext cx="1453019" cy="939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401778" y="3322365"/>
              <a:ext cx="1453019" cy="939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9272393" y="3322365"/>
              <a:ext cx="1453019" cy="939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>
                <a:solidFill>
                  <a:schemeClr val="bg1"/>
                </a:solidFill>
              </a:endParaRPr>
            </a:p>
          </p:txBody>
        </p:sp>
        <p:cxnSp>
          <p:nvCxnSpPr>
            <p:cNvPr id="179" name="Straight Arrow Connector 178"/>
            <p:cNvCxnSpPr>
              <a:stCxn id="168" idx="3"/>
              <a:endCxn id="172" idx="2"/>
            </p:cNvCxnSpPr>
            <p:nvPr/>
          </p:nvCxnSpPr>
          <p:spPr>
            <a:xfrm flipV="1">
              <a:off x="2430049" y="2260947"/>
              <a:ext cx="18276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V="1">
              <a:off x="2430048" y="5414342"/>
              <a:ext cx="18276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 flipV="1">
              <a:off x="2430049" y="3792091"/>
              <a:ext cx="18276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>
              <a:stCxn id="172" idx="6"/>
              <a:endCxn id="175" idx="1"/>
            </p:cNvCxnSpPr>
            <p:nvPr/>
          </p:nvCxnSpPr>
          <p:spPr>
            <a:xfrm>
              <a:off x="5300663" y="2260947"/>
              <a:ext cx="11011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5300661" y="5414341"/>
              <a:ext cx="11011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5300661" y="3792091"/>
              <a:ext cx="11011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175" idx="3"/>
              <a:endCxn id="178" idx="1"/>
            </p:cNvCxnSpPr>
            <p:nvPr/>
          </p:nvCxnSpPr>
          <p:spPr>
            <a:xfrm>
              <a:off x="7854798" y="2260948"/>
              <a:ext cx="1417595" cy="1531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77" idx="3"/>
              <a:endCxn id="178" idx="1"/>
            </p:cNvCxnSpPr>
            <p:nvPr/>
          </p:nvCxnSpPr>
          <p:spPr>
            <a:xfrm>
              <a:off x="7854797" y="3792091"/>
              <a:ext cx="1417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>
              <a:stCxn id="176" idx="3"/>
              <a:endCxn id="178" idx="1"/>
            </p:cNvCxnSpPr>
            <p:nvPr/>
          </p:nvCxnSpPr>
          <p:spPr>
            <a:xfrm flipV="1">
              <a:off x="7854796" y="3792091"/>
              <a:ext cx="1417597" cy="1531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>
              <a:off x="3507581" y="1528191"/>
              <a:ext cx="1" cy="3217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Elbow Connector 188"/>
            <p:cNvCxnSpPr>
              <a:endCxn id="172" idx="0"/>
            </p:cNvCxnSpPr>
            <p:nvPr/>
          </p:nvCxnSpPr>
          <p:spPr>
            <a:xfrm>
              <a:off x="3531163" y="1791222"/>
              <a:ext cx="1248006" cy="9110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Elbow Connector 189"/>
            <p:cNvCxnSpPr>
              <a:endCxn id="174" idx="0"/>
            </p:cNvCxnSpPr>
            <p:nvPr/>
          </p:nvCxnSpPr>
          <p:spPr>
            <a:xfrm>
              <a:off x="3507580" y="3073736"/>
              <a:ext cx="1271589" cy="3397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Elbow Connector 190"/>
            <p:cNvCxnSpPr>
              <a:endCxn id="173" idx="0"/>
            </p:cNvCxnSpPr>
            <p:nvPr/>
          </p:nvCxnSpPr>
          <p:spPr>
            <a:xfrm>
              <a:off x="3507580" y="4714155"/>
              <a:ext cx="1271589" cy="23046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Oval 191"/>
          <p:cNvSpPr/>
          <p:nvPr/>
        </p:nvSpPr>
        <p:spPr>
          <a:xfrm>
            <a:off x="9756895" y="5269262"/>
            <a:ext cx="1886379" cy="1095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193" name="Group 192"/>
          <p:cNvGrpSpPr/>
          <p:nvPr/>
        </p:nvGrpSpPr>
        <p:grpSpPr>
          <a:xfrm>
            <a:off x="10017768" y="5358466"/>
            <a:ext cx="1538403" cy="817205"/>
            <a:chOff x="977029" y="371474"/>
            <a:chExt cx="9748383" cy="5421487"/>
          </a:xfrm>
        </p:grpSpPr>
        <p:sp>
          <p:nvSpPr>
            <p:cNvPr id="194" name="Rectangle 193"/>
            <p:cNvSpPr/>
            <p:nvPr/>
          </p:nvSpPr>
          <p:spPr>
            <a:xfrm>
              <a:off x="977030" y="1791222"/>
              <a:ext cx="1453019" cy="939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977029" y="3322365"/>
              <a:ext cx="1453019" cy="939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977030" y="4853509"/>
              <a:ext cx="1453019" cy="939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2757487" y="371474"/>
              <a:ext cx="1631476" cy="11430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98" name="Oval 197"/>
            <p:cNvSpPr/>
            <p:nvPr/>
          </p:nvSpPr>
          <p:spPr>
            <a:xfrm>
              <a:off x="4257675" y="1882328"/>
              <a:ext cx="1042988" cy="7572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>
                <a:solidFill>
                  <a:schemeClr val="bg1"/>
                </a:solidFill>
              </a:endParaRPr>
            </a:p>
          </p:txBody>
        </p:sp>
        <p:sp>
          <p:nvSpPr>
            <p:cNvPr id="199" name="Oval 198"/>
            <p:cNvSpPr/>
            <p:nvPr/>
          </p:nvSpPr>
          <p:spPr>
            <a:xfrm>
              <a:off x="4257675" y="4944616"/>
              <a:ext cx="1042988" cy="7572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>
                <a:solidFill>
                  <a:schemeClr val="bg1"/>
                </a:solidFill>
              </a:endParaRPr>
            </a:p>
          </p:txBody>
        </p:sp>
        <p:sp>
          <p:nvSpPr>
            <p:cNvPr id="200" name="Oval 199"/>
            <p:cNvSpPr/>
            <p:nvPr/>
          </p:nvSpPr>
          <p:spPr>
            <a:xfrm>
              <a:off x="4257675" y="3413472"/>
              <a:ext cx="1042988" cy="7572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>
                <a:solidFill>
                  <a:schemeClr val="bg1"/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6401779" y="1791222"/>
              <a:ext cx="1453019" cy="939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6401777" y="4853509"/>
              <a:ext cx="1453019" cy="939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6401778" y="3322365"/>
              <a:ext cx="1453019" cy="939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9272393" y="3322365"/>
              <a:ext cx="1453019" cy="939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Straight Arrow Connector 204"/>
            <p:cNvCxnSpPr>
              <a:stCxn id="194" idx="3"/>
              <a:endCxn id="198" idx="2"/>
            </p:cNvCxnSpPr>
            <p:nvPr/>
          </p:nvCxnSpPr>
          <p:spPr>
            <a:xfrm flipV="1">
              <a:off x="2430049" y="2260947"/>
              <a:ext cx="18276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 flipV="1">
              <a:off x="2430048" y="5414342"/>
              <a:ext cx="18276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 flipV="1">
              <a:off x="2430049" y="3792091"/>
              <a:ext cx="18276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>
              <a:stCxn id="198" idx="6"/>
              <a:endCxn id="201" idx="1"/>
            </p:cNvCxnSpPr>
            <p:nvPr/>
          </p:nvCxnSpPr>
          <p:spPr>
            <a:xfrm>
              <a:off x="5300663" y="2260947"/>
              <a:ext cx="11011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>
              <a:off x="5300661" y="5414341"/>
              <a:ext cx="11011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>
              <a:off x="5300661" y="3792091"/>
              <a:ext cx="11011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01" idx="3"/>
              <a:endCxn id="204" idx="1"/>
            </p:cNvCxnSpPr>
            <p:nvPr/>
          </p:nvCxnSpPr>
          <p:spPr>
            <a:xfrm>
              <a:off x="7854798" y="2260948"/>
              <a:ext cx="1417595" cy="1531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03" idx="3"/>
              <a:endCxn id="204" idx="1"/>
            </p:cNvCxnSpPr>
            <p:nvPr/>
          </p:nvCxnSpPr>
          <p:spPr>
            <a:xfrm>
              <a:off x="7854797" y="3792091"/>
              <a:ext cx="1417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>
              <a:stCxn id="202" idx="3"/>
              <a:endCxn id="204" idx="1"/>
            </p:cNvCxnSpPr>
            <p:nvPr/>
          </p:nvCxnSpPr>
          <p:spPr>
            <a:xfrm flipV="1">
              <a:off x="7854796" y="3792091"/>
              <a:ext cx="1417597" cy="1531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>
              <a:off x="3507581" y="1528191"/>
              <a:ext cx="1" cy="3217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Elbow Connector 214"/>
            <p:cNvCxnSpPr>
              <a:endCxn id="198" idx="0"/>
            </p:cNvCxnSpPr>
            <p:nvPr/>
          </p:nvCxnSpPr>
          <p:spPr>
            <a:xfrm>
              <a:off x="3531163" y="1791222"/>
              <a:ext cx="1248006" cy="9110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Elbow Connector 215"/>
            <p:cNvCxnSpPr>
              <a:endCxn id="200" idx="0"/>
            </p:cNvCxnSpPr>
            <p:nvPr/>
          </p:nvCxnSpPr>
          <p:spPr>
            <a:xfrm>
              <a:off x="3507580" y="3073736"/>
              <a:ext cx="1271589" cy="3397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Elbow Connector 216"/>
            <p:cNvCxnSpPr>
              <a:endCxn id="199" idx="0"/>
            </p:cNvCxnSpPr>
            <p:nvPr/>
          </p:nvCxnSpPr>
          <p:spPr>
            <a:xfrm>
              <a:off x="3507580" y="4714155"/>
              <a:ext cx="1271589" cy="23046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288817" y="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TRX 1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>
            <a:off x="10344057" y="4245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TRX 2</a:t>
            </a:r>
            <a:endParaRPr 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1319925" y="48551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TRX3</a:t>
            </a:r>
            <a:endParaRPr lang="en-US" dirty="0"/>
          </a:p>
        </p:txBody>
      </p:sp>
      <p:sp>
        <p:nvSpPr>
          <p:cNvPr id="220" name="TextBox 219"/>
          <p:cNvSpPr txBox="1"/>
          <p:nvPr/>
        </p:nvSpPr>
        <p:spPr>
          <a:xfrm>
            <a:off x="10344057" y="488701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TRX4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 rot="10800000" flipV="1">
            <a:off x="282422" y="1543378"/>
            <a:ext cx="791378" cy="596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</a:t>
            </a:r>
            <a:endParaRPr lang="en-US" dirty="0"/>
          </a:p>
        </p:txBody>
      </p:sp>
      <p:sp>
        <p:nvSpPr>
          <p:cNvPr id="221" name="Oval 220"/>
          <p:cNvSpPr/>
          <p:nvPr/>
        </p:nvSpPr>
        <p:spPr>
          <a:xfrm rot="10800000" flipV="1">
            <a:off x="1356694" y="1804461"/>
            <a:ext cx="1076739" cy="596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Compass</a:t>
            </a:r>
            <a:endParaRPr lang="en-US" sz="1200" dirty="0"/>
          </a:p>
        </p:txBody>
      </p:sp>
      <p:cxnSp>
        <p:nvCxnSpPr>
          <p:cNvPr id="25" name="Straight Arrow Connector 24"/>
          <p:cNvCxnSpPr>
            <a:stCxn id="192" idx="2"/>
            <a:endCxn id="225" idx="3"/>
          </p:cNvCxnSpPr>
          <p:nvPr/>
        </p:nvCxnSpPr>
        <p:spPr>
          <a:xfrm flipH="1" flipV="1">
            <a:off x="6772802" y="4320665"/>
            <a:ext cx="2984093" cy="1496335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" name="Picture 2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36" y="3683432"/>
            <a:ext cx="1274466" cy="1274466"/>
          </a:xfrm>
          <a:prstGeom prst="rect">
            <a:avLst/>
          </a:prstGeom>
        </p:spPr>
      </p:pic>
      <p:cxnSp>
        <p:nvCxnSpPr>
          <p:cNvPr id="227" name="Straight Arrow Connector 226"/>
          <p:cNvCxnSpPr/>
          <p:nvPr/>
        </p:nvCxnSpPr>
        <p:spPr>
          <a:xfrm flipH="1" flipV="1">
            <a:off x="2640287" y="1145129"/>
            <a:ext cx="2613757" cy="14014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 flipV="1">
            <a:off x="6383720" y="1181463"/>
            <a:ext cx="3101058" cy="125922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>
            <a:off x="6200609" y="2901325"/>
            <a:ext cx="3239881" cy="23550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 rot="10800000" flipV="1">
            <a:off x="4342239" y="4855134"/>
            <a:ext cx="2390797" cy="1018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Triangulation algorithm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 smtClean="0"/>
              <a:t>Uses RSSI?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 smtClean="0"/>
              <a:t>Machine learning w/ calibration beacons? </a:t>
            </a:r>
          </a:p>
        </p:txBody>
      </p:sp>
      <p:pic>
        <p:nvPicPr>
          <p:cNvPr id="237" name="Picture 236"/>
          <p:cNvPicPr>
            <a:picLocks noChangeAspect="1"/>
          </p:cNvPicPr>
          <p:nvPr/>
        </p:nvPicPr>
        <p:blipFill rotWithShape="1">
          <a:blip r:embed="rId3"/>
          <a:srcRect l="20480" t="15123" r="64387" b="64142"/>
          <a:stretch/>
        </p:blipFill>
        <p:spPr>
          <a:xfrm>
            <a:off x="2445053" y="3554469"/>
            <a:ext cx="847433" cy="653144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 rotWithShape="1">
          <a:blip r:embed="rId3"/>
          <a:srcRect l="20480" t="15123" r="64387" b="64142"/>
          <a:stretch/>
        </p:blipFill>
        <p:spPr>
          <a:xfrm>
            <a:off x="8852634" y="2901325"/>
            <a:ext cx="847433" cy="653144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 rotWithShape="1">
          <a:blip r:embed="rId3"/>
          <a:srcRect l="20480" t="15123" r="64387" b="64142"/>
          <a:stretch/>
        </p:blipFill>
        <p:spPr>
          <a:xfrm>
            <a:off x="3226415" y="4840414"/>
            <a:ext cx="847433" cy="6531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688" y="2352583"/>
            <a:ext cx="12951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Time-keeping,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coordination w/</a:t>
            </a:r>
            <a:r>
              <a:rPr lang="en-US" sz="1200" dirty="0" err="1" smtClean="0"/>
              <a:t>txrs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coordination w/ </a:t>
            </a:r>
            <a:r>
              <a:rPr lang="en-US" sz="1200" dirty="0" err="1" smtClean="0"/>
              <a:t>rxrs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localization of </a:t>
            </a:r>
            <a:br>
              <a:rPr lang="en-US" sz="1200" dirty="0" smtClean="0"/>
            </a:br>
            <a:r>
              <a:rPr lang="en-US" sz="1200" dirty="0" smtClean="0"/>
              <a:t>receivers</a:t>
            </a:r>
            <a:endParaRPr lang="en-US" sz="1200" dirty="0"/>
          </a:p>
        </p:txBody>
      </p:sp>
      <p:cxnSp>
        <p:nvCxnSpPr>
          <p:cNvPr id="5" name="Straight Arrow Connector 4"/>
          <p:cNvCxnSpPr>
            <a:stCxn id="2" idx="0"/>
            <a:endCxn id="8" idx="4"/>
          </p:cNvCxnSpPr>
          <p:nvPr/>
        </p:nvCxnSpPr>
        <p:spPr>
          <a:xfrm flipH="1" flipV="1">
            <a:off x="678111" y="2140180"/>
            <a:ext cx="154" cy="2124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1235908" y="2691963"/>
            <a:ext cx="1491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Orienting antenna</a:t>
            </a:r>
            <a:br>
              <a:rPr lang="en-US" sz="1200" dirty="0" smtClean="0"/>
            </a:br>
            <a:r>
              <a:rPr lang="en-US" sz="1200" dirty="0" smtClean="0"/>
              <a:t>elements 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8" idx="0"/>
            <a:endCxn id="113" idx="2"/>
          </p:cNvCxnSpPr>
          <p:nvPr/>
        </p:nvCxnSpPr>
        <p:spPr>
          <a:xfrm flipV="1">
            <a:off x="678111" y="951923"/>
            <a:ext cx="23544" cy="5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21" idx="0"/>
            <a:endCxn id="113" idx="4"/>
          </p:cNvCxnSpPr>
          <p:nvPr/>
        </p:nvCxnSpPr>
        <p:spPr>
          <a:xfrm flipH="1" flipV="1">
            <a:off x="1644845" y="1499660"/>
            <a:ext cx="250218" cy="30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22" idx="0"/>
            <a:endCxn id="221" idx="4"/>
          </p:cNvCxnSpPr>
          <p:nvPr/>
        </p:nvCxnSpPr>
        <p:spPr>
          <a:xfrm flipH="1" flipV="1">
            <a:off x="1895063" y="2401263"/>
            <a:ext cx="86562" cy="29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35" idx="0"/>
          </p:cNvCxnSpPr>
          <p:nvPr/>
        </p:nvCxnSpPr>
        <p:spPr>
          <a:xfrm flipV="1">
            <a:off x="5537637" y="4688378"/>
            <a:ext cx="232068" cy="166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Oval 222"/>
          <p:cNvSpPr/>
          <p:nvPr/>
        </p:nvSpPr>
        <p:spPr>
          <a:xfrm rot="10800000" flipV="1">
            <a:off x="2621387" y="2025119"/>
            <a:ext cx="1205217" cy="649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Energy harvesting</a:t>
            </a:r>
            <a:endParaRPr lang="en-US" sz="1200" dirty="0"/>
          </a:p>
        </p:txBody>
      </p:sp>
      <p:cxnSp>
        <p:nvCxnSpPr>
          <p:cNvPr id="229" name="Straight Arrow Connector 228"/>
          <p:cNvCxnSpPr>
            <a:stCxn id="223" idx="0"/>
            <a:endCxn id="113" idx="5"/>
          </p:cNvCxnSpPr>
          <p:nvPr/>
        </p:nvCxnSpPr>
        <p:spPr>
          <a:xfrm flipH="1" flipV="1">
            <a:off x="2311780" y="1339231"/>
            <a:ext cx="912215" cy="68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3457929" y="103963"/>
            <a:ext cx="496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Automated phase-based telemetry receiver system</a:t>
            </a:r>
            <a:endParaRPr lang="en-US" dirty="0"/>
          </a:p>
        </p:txBody>
      </p:sp>
      <p:sp>
        <p:nvSpPr>
          <p:cNvPr id="250" name="Oval 249"/>
          <p:cNvSpPr/>
          <p:nvPr/>
        </p:nvSpPr>
        <p:spPr>
          <a:xfrm>
            <a:off x="5124428" y="1415978"/>
            <a:ext cx="1462543" cy="564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RxTx</a:t>
            </a:r>
            <a:r>
              <a:rPr lang="en-US" sz="1000" dirty="0" smtClean="0"/>
              <a:t> communication protocol</a:t>
            </a:r>
            <a:endParaRPr lang="en-US" sz="1000" dirty="0"/>
          </a:p>
        </p:txBody>
      </p:sp>
      <p:cxnSp>
        <p:nvCxnSpPr>
          <p:cNvPr id="252" name="Straight Connector 251"/>
          <p:cNvCxnSpPr>
            <a:stCxn id="139" idx="0"/>
            <a:endCxn id="250" idx="4"/>
          </p:cNvCxnSpPr>
          <p:nvPr/>
        </p:nvCxnSpPr>
        <p:spPr>
          <a:xfrm flipH="1" flipV="1">
            <a:off x="5855700" y="1980047"/>
            <a:ext cx="953" cy="46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 rot="1572321">
            <a:off x="6361377" y="5387805"/>
            <a:ext cx="369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Bluetooth / VHF uplink to central hub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55" name="Straight Arrow Connector 254"/>
          <p:cNvCxnSpPr>
            <a:stCxn id="166" idx="4"/>
            <a:endCxn id="220" idx="0"/>
          </p:cNvCxnSpPr>
          <p:nvPr/>
        </p:nvCxnSpPr>
        <p:spPr>
          <a:xfrm flipH="1">
            <a:off x="10673635" y="1556731"/>
            <a:ext cx="26450" cy="3330286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10700084" y="2830462"/>
            <a:ext cx="1564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Node-to-node </a:t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VHF uplink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57" name="Straight Arrow Connector 256"/>
          <p:cNvCxnSpPr>
            <a:stCxn id="113" idx="6"/>
            <a:endCxn id="166" idx="2"/>
          </p:cNvCxnSpPr>
          <p:nvPr/>
        </p:nvCxnSpPr>
        <p:spPr>
          <a:xfrm>
            <a:off x="2588034" y="951923"/>
            <a:ext cx="7168861" cy="5707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20314751">
            <a:off x="7331941" y="1426970"/>
            <a:ext cx="87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Nathan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5427184" y="1058722"/>
            <a:ext cx="87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Nathan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5663811" y="6161938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Primarily Mei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-12513" y="110592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Primarily Russell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5145440" y="277127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Julian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3587932" y="253199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Julian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2085820" y="92916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Peidong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36" idx="2"/>
            <a:endCxn id="122" idx="0"/>
          </p:cNvCxnSpPr>
          <p:nvPr/>
        </p:nvCxnSpPr>
        <p:spPr>
          <a:xfrm flipH="1">
            <a:off x="1933266" y="462248"/>
            <a:ext cx="623292" cy="2451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36" idx="2"/>
          </p:cNvCxnSpPr>
          <p:nvPr/>
        </p:nvCxnSpPr>
        <p:spPr>
          <a:xfrm flipH="1">
            <a:off x="2386279" y="462248"/>
            <a:ext cx="170279" cy="464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26" idx="0"/>
            <a:endCxn id="235" idx="3"/>
          </p:cNvCxnSpPr>
          <p:nvPr/>
        </p:nvCxnSpPr>
        <p:spPr>
          <a:xfrm flipH="1" flipV="1">
            <a:off x="6382912" y="5724851"/>
            <a:ext cx="808" cy="4370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26" idx="1"/>
            <a:endCxn id="152" idx="3"/>
          </p:cNvCxnSpPr>
          <p:nvPr/>
        </p:nvCxnSpPr>
        <p:spPr>
          <a:xfrm flipH="1" flipV="1">
            <a:off x="2501632" y="5874071"/>
            <a:ext cx="3162179" cy="4725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6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1" grpId="0" animBg="1"/>
      <p:bldP spid="235" grpId="0" animBg="1"/>
      <p:bldP spid="2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977030" y="2066795"/>
            <a:ext cx="7014576" cy="3726166"/>
            <a:chOff x="977029" y="371474"/>
            <a:chExt cx="9748383" cy="5421487"/>
          </a:xfrm>
        </p:grpSpPr>
        <p:sp>
          <p:nvSpPr>
            <p:cNvPr id="4" name="Rectangle 3"/>
            <p:cNvSpPr/>
            <p:nvPr/>
          </p:nvSpPr>
          <p:spPr>
            <a:xfrm>
              <a:off x="977030" y="1791222"/>
              <a:ext cx="1453019" cy="939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Antenna 1</a:t>
              </a:r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77029" y="3322365"/>
              <a:ext cx="1453019" cy="939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Antenna 2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7030" y="4853509"/>
              <a:ext cx="1453019" cy="939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Antenna 3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757487" y="371474"/>
              <a:ext cx="1631476" cy="11430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Local</a:t>
              </a:r>
            </a:p>
            <a:p>
              <a:pPr algn="ctr"/>
              <a:r>
                <a:rPr lang="en-US" sz="1200" dirty="0" smtClean="0"/>
                <a:t>Oscillator</a:t>
              </a:r>
              <a:endParaRPr lang="en-US" sz="12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257675" y="1882328"/>
              <a:ext cx="1042988" cy="7572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Mixer</a:t>
              </a:r>
              <a:endParaRPr lang="en-US" sz="1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257675" y="4944616"/>
              <a:ext cx="1042988" cy="7572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Mixer</a:t>
              </a:r>
              <a:endParaRPr lang="en-US" sz="1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257675" y="3413472"/>
              <a:ext cx="1042988" cy="7572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Mixer</a:t>
              </a:r>
              <a:endParaRPr lang="en-US" sz="10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01779" y="1791222"/>
              <a:ext cx="1453019" cy="939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CC1310</a:t>
              </a:r>
            </a:p>
            <a:p>
              <a:pPr algn="ctr"/>
              <a:r>
                <a:rPr lang="en-US" dirty="0" smtClean="0"/>
                <a:t>ADC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01777" y="4853509"/>
              <a:ext cx="1453019" cy="939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CC1310</a:t>
              </a:r>
            </a:p>
            <a:p>
              <a:pPr algn="ctr"/>
              <a:r>
                <a:rPr lang="en-US" dirty="0" smtClean="0"/>
                <a:t>ADC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01778" y="3322365"/>
              <a:ext cx="1453019" cy="939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CC1310</a:t>
              </a:r>
            </a:p>
            <a:p>
              <a:pPr algn="ctr"/>
              <a:r>
                <a:rPr lang="en-US" dirty="0" smtClean="0"/>
                <a:t>ADC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272393" y="3322365"/>
              <a:ext cx="1453019" cy="939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DF Algorithm running on </a:t>
              </a:r>
              <a:r>
                <a:rPr lang="en-US" sz="1200" dirty="0" err="1" smtClean="0"/>
                <a:t>RaspberryPi</a:t>
              </a:r>
              <a:endParaRPr lang="en-US" sz="1200" dirty="0"/>
            </a:p>
          </p:txBody>
        </p:sp>
        <p:cxnSp>
          <p:nvCxnSpPr>
            <p:cNvPr id="18" name="Straight Arrow Connector 17"/>
            <p:cNvCxnSpPr>
              <a:stCxn id="4" idx="3"/>
              <a:endCxn id="9" idx="2"/>
            </p:cNvCxnSpPr>
            <p:nvPr/>
          </p:nvCxnSpPr>
          <p:spPr>
            <a:xfrm flipV="1">
              <a:off x="2430049" y="2260947"/>
              <a:ext cx="18276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2430048" y="5414342"/>
              <a:ext cx="18276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2430049" y="3792091"/>
              <a:ext cx="18276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9" idx="6"/>
              <a:endCxn id="13" idx="1"/>
            </p:cNvCxnSpPr>
            <p:nvPr/>
          </p:nvCxnSpPr>
          <p:spPr>
            <a:xfrm>
              <a:off x="5300663" y="2260947"/>
              <a:ext cx="11011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300661" y="5414341"/>
              <a:ext cx="11011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300661" y="3792091"/>
              <a:ext cx="11011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3" idx="3"/>
              <a:endCxn id="16" idx="1"/>
            </p:cNvCxnSpPr>
            <p:nvPr/>
          </p:nvCxnSpPr>
          <p:spPr>
            <a:xfrm>
              <a:off x="7854798" y="2260948"/>
              <a:ext cx="1417595" cy="1531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3"/>
              <a:endCxn id="16" idx="1"/>
            </p:cNvCxnSpPr>
            <p:nvPr/>
          </p:nvCxnSpPr>
          <p:spPr>
            <a:xfrm>
              <a:off x="7854797" y="3792091"/>
              <a:ext cx="1417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4" idx="3"/>
              <a:endCxn id="16" idx="1"/>
            </p:cNvCxnSpPr>
            <p:nvPr/>
          </p:nvCxnSpPr>
          <p:spPr>
            <a:xfrm flipV="1">
              <a:off x="7854796" y="3792091"/>
              <a:ext cx="1417597" cy="1531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3507581" y="1528191"/>
              <a:ext cx="1" cy="3217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endCxn id="9" idx="0"/>
            </p:cNvCxnSpPr>
            <p:nvPr/>
          </p:nvCxnSpPr>
          <p:spPr>
            <a:xfrm>
              <a:off x="3531163" y="1791222"/>
              <a:ext cx="1248006" cy="9110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endCxn id="11" idx="0"/>
            </p:cNvCxnSpPr>
            <p:nvPr/>
          </p:nvCxnSpPr>
          <p:spPr>
            <a:xfrm>
              <a:off x="3507580" y="3073736"/>
              <a:ext cx="1271589" cy="3397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endCxn id="10" idx="0"/>
            </p:cNvCxnSpPr>
            <p:nvPr/>
          </p:nvCxnSpPr>
          <p:spPr>
            <a:xfrm>
              <a:off x="3507580" y="4714155"/>
              <a:ext cx="1271589" cy="23046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886244" y="582497"/>
            <a:ext cx="2826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Phase Interferometry</a:t>
            </a:r>
            <a:endParaRPr lang="en-US" sz="20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588" y="640047"/>
            <a:ext cx="4532674" cy="272537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648348" y="5209571"/>
            <a:ext cx="19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Ideal adapted from</a:t>
            </a:r>
          </a:p>
          <a:p>
            <a:r>
              <a:rPr lang="en-US" dirty="0" smtClean="0">
                <a:hlinkClick r:id="rId4"/>
              </a:rPr>
              <a:t>Lincoln Labs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0"/>
          </p:cNvCxnSpPr>
          <p:nvPr/>
        </p:nvCxnSpPr>
        <p:spPr>
          <a:xfrm flipH="1" flipV="1">
            <a:off x="5397199" y="2002734"/>
            <a:ext cx="6051" cy="103984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60430" y="512906"/>
            <a:ext cx="3312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Mei and Russell: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Determine whether in-phase and quadrature info is available from CC1310. Solidify thinking about basic hardware setup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8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7653" y="2611990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Antenna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7653" y="3879634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Antenna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7653" y="5147279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Antenna 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162584" y="2260382"/>
            <a:ext cx="1173950" cy="785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Local</a:t>
            </a:r>
          </a:p>
          <a:p>
            <a:pPr algn="ctr"/>
            <a:r>
              <a:rPr lang="en-US" sz="1200" dirty="0" smtClean="0"/>
              <a:t>Oscillator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7452595" y="3588454"/>
            <a:ext cx="1045539" cy="1231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ADC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335858" y="3247496"/>
            <a:ext cx="1045539" cy="1913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DF Algorithm running on </a:t>
            </a:r>
            <a:r>
              <a:rPr lang="en-US" sz="1200" dirty="0" err="1" smtClean="0"/>
              <a:t>RaspberryPi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860430" y="512906"/>
            <a:ext cx="7670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Mei, Russell, (possibly Nathan):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If I and Q are not available at CC1310 (unlikely), we need to modify the hardware setup.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452591" y="1957349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CC1310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26867" y="1574074"/>
            <a:ext cx="1246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How many antennas is enough?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919554" y="3586770"/>
            <a:ext cx="1660010" cy="1231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Mixer / Demodulator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661942" y="2542041"/>
            <a:ext cx="1173950" cy="785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Low Noise</a:t>
            </a:r>
          </a:p>
          <a:p>
            <a:pPr algn="ctr"/>
            <a:r>
              <a:rPr lang="en-US" sz="1200" dirty="0" smtClean="0"/>
              <a:t>Amplifier</a:t>
            </a:r>
            <a:endParaRPr lang="en-US" sz="1200" dirty="0"/>
          </a:p>
        </p:txBody>
      </p:sp>
      <p:sp>
        <p:nvSpPr>
          <p:cNvPr id="45" name="Oval 44"/>
          <p:cNvSpPr/>
          <p:nvPr/>
        </p:nvSpPr>
        <p:spPr>
          <a:xfrm>
            <a:off x="2661942" y="3809685"/>
            <a:ext cx="1173950" cy="785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Low Noise</a:t>
            </a:r>
          </a:p>
          <a:p>
            <a:pPr algn="ctr"/>
            <a:r>
              <a:rPr lang="en-US" sz="1200" dirty="0" smtClean="0"/>
              <a:t>Amplifier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2661942" y="5077330"/>
            <a:ext cx="1173950" cy="785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Low Noise</a:t>
            </a:r>
          </a:p>
          <a:p>
            <a:pPr algn="ctr"/>
            <a:r>
              <a:rPr lang="en-US" sz="1200" dirty="0" smtClean="0"/>
              <a:t>Amplifier</a:t>
            </a:r>
            <a:endParaRPr lang="en-US" sz="1200" dirty="0"/>
          </a:p>
        </p:txBody>
      </p:sp>
      <p:cxnSp>
        <p:nvCxnSpPr>
          <p:cNvPr id="37" name="Straight Arrow Connector 36"/>
          <p:cNvCxnSpPr>
            <a:stCxn id="4" idx="3"/>
            <a:endCxn id="44" idx="2"/>
          </p:cNvCxnSpPr>
          <p:nvPr/>
        </p:nvCxnSpPr>
        <p:spPr>
          <a:xfrm>
            <a:off x="1963192" y="2934831"/>
            <a:ext cx="698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3"/>
            <a:endCxn id="45" idx="2"/>
          </p:cNvCxnSpPr>
          <p:nvPr/>
        </p:nvCxnSpPr>
        <p:spPr>
          <a:xfrm>
            <a:off x="1963192" y="4202475"/>
            <a:ext cx="698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3"/>
            <a:endCxn id="46" idx="2"/>
          </p:cNvCxnSpPr>
          <p:nvPr/>
        </p:nvCxnSpPr>
        <p:spPr>
          <a:xfrm>
            <a:off x="1963192" y="5470120"/>
            <a:ext cx="698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4" idx="6"/>
          </p:cNvCxnSpPr>
          <p:nvPr/>
        </p:nvCxnSpPr>
        <p:spPr>
          <a:xfrm>
            <a:off x="3835892" y="2934831"/>
            <a:ext cx="1083662" cy="8748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5" idx="6"/>
            <a:endCxn id="43" idx="1"/>
          </p:cNvCxnSpPr>
          <p:nvPr/>
        </p:nvCxnSpPr>
        <p:spPr>
          <a:xfrm>
            <a:off x="3835892" y="4202475"/>
            <a:ext cx="1083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6" idx="6"/>
          </p:cNvCxnSpPr>
          <p:nvPr/>
        </p:nvCxnSpPr>
        <p:spPr>
          <a:xfrm flipV="1">
            <a:off x="3835892" y="4595265"/>
            <a:ext cx="1083662" cy="874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703694" y="5051194"/>
            <a:ext cx="2079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Is there a 3+ channel demodulator, or do we need 2?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0" name="Straight Arrow Connector 59"/>
          <p:cNvCxnSpPr>
            <a:stCxn id="7" idx="4"/>
            <a:endCxn id="43" idx="0"/>
          </p:cNvCxnSpPr>
          <p:nvPr/>
        </p:nvCxnSpPr>
        <p:spPr>
          <a:xfrm>
            <a:off x="5749559" y="3045962"/>
            <a:ext cx="0" cy="54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934881" y="5020841"/>
            <a:ext cx="2079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Is there a 6+ channel ADC, with sufficient bit-depth and sample rate, or do we need 2?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579560" y="3586770"/>
            <a:ext cx="873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579560" y="3830840"/>
            <a:ext cx="873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579560" y="4074910"/>
            <a:ext cx="873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579560" y="4318980"/>
            <a:ext cx="873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579560" y="4563050"/>
            <a:ext cx="873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579560" y="4807122"/>
            <a:ext cx="873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820374" y="3316651"/>
            <a:ext cx="29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817272" y="3560722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816747" y="3801713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i3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820374" y="40492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820374" y="428752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820374" y="453503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q3</a:t>
            </a:r>
            <a:endParaRPr lang="en-US" dirty="0"/>
          </a:p>
        </p:txBody>
      </p:sp>
      <p:cxnSp>
        <p:nvCxnSpPr>
          <p:cNvPr id="77" name="Elbow Connector 76"/>
          <p:cNvCxnSpPr>
            <a:stCxn id="44" idx="0"/>
            <a:endCxn id="38" idx="0"/>
          </p:cNvCxnSpPr>
          <p:nvPr/>
        </p:nvCxnSpPr>
        <p:spPr>
          <a:xfrm rot="5400000" flipH="1" flipV="1">
            <a:off x="5319793" y="-113527"/>
            <a:ext cx="584692" cy="4726444"/>
          </a:xfrm>
          <a:prstGeom prst="bentConnector3">
            <a:avLst>
              <a:gd name="adj1" fmla="val 1390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8" idx="2"/>
            <a:endCxn id="14" idx="0"/>
          </p:cNvCxnSpPr>
          <p:nvPr/>
        </p:nvCxnSpPr>
        <p:spPr>
          <a:xfrm>
            <a:off x="7975361" y="2603031"/>
            <a:ext cx="4" cy="985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974762" y="2626888"/>
            <a:ext cx="2079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CC1310 activates ADC when good link established?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0" name="Elbow Connector 99"/>
          <p:cNvCxnSpPr>
            <a:endCxn id="16" idx="1"/>
          </p:cNvCxnSpPr>
          <p:nvPr/>
        </p:nvCxnSpPr>
        <p:spPr>
          <a:xfrm>
            <a:off x="8498130" y="3586770"/>
            <a:ext cx="1837728" cy="6173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endCxn id="16" idx="1"/>
          </p:cNvCxnSpPr>
          <p:nvPr/>
        </p:nvCxnSpPr>
        <p:spPr>
          <a:xfrm>
            <a:off x="8498130" y="3809342"/>
            <a:ext cx="1837728" cy="394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endCxn id="16" idx="1"/>
          </p:cNvCxnSpPr>
          <p:nvPr/>
        </p:nvCxnSpPr>
        <p:spPr>
          <a:xfrm>
            <a:off x="8520303" y="4074910"/>
            <a:ext cx="1815555" cy="1292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endCxn id="16" idx="1"/>
          </p:cNvCxnSpPr>
          <p:nvPr/>
        </p:nvCxnSpPr>
        <p:spPr>
          <a:xfrm flipV="1">
            <a:off x="8509218" y="4204160"/>
            <a:ext cx="1826640" cy="6140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6" idx="1"/>
          </p:cNvCxnSpPr>
          <p:nvPr/>
        </p:nvCxnSpPr>
        <p:spPr>
          <a:xfrm flipV="1">
            <a:off x="8520303" y="4204160"/>
            <a:ext cx="1815555" cy="3588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endCxn id="16" idx="1"/>
          </p:cNvCxnSpPr>
          <p:nvPr/>
        </p:nvCxnSpPr>
        <p:spPr>
          <a:xfrm flipV="1">
            <a:off x="8509218" y="4204160"/>
            <a:ext cx="1826640" cy="1275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16" idx="0"/>
          </p:cNvCxnSpPr>
          <p:nvPr/>
        </p:nvCxnSpPr>
        <p:spPr>
          <a:xfrm>
            <a:off x="8498130" y="2280190"/>
            <a:ext cx="2360498" cy="9673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0666106" y="188036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2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12604" y="387815"/>
            <a:ext cx="5988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Problems for localization: Jamming</a:t>
            </a:r>
          </a:p>
        </p:txBody>
      </p:sp>
      <p:sp>
        <p:nvSpPr>
          <p:cNvPr id="5" name="Oval 4"/>
          <p:cNvSpPr/>
          <p:nvPr/>
        </p:nvSpPr>
        <p:spPr>
          <a:xfrm>
            <a:off x="3586176" y="2508070"/>
            <a:ext cx="133004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792714" y="3733129"/>
            <a:ext cx="133004" cy="1330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86176" y="4785757"/>
            <a:ext cx="133004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818239">
            <a:off x="3920043" y="2637002"/>
            <a:ext cx="4455622" cy="1022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3"/>
            <a:endCxn id="12" idx="1"/>
          </p:cNvCxnSpPr>
          <p:nvPr/>
        </p:nvCxnSpPr>
        <p:spPr>
          <a:xfrm flipH="1" flipV="1">
            <a:off x="3982850" y="2622973"/>
            <a:ext cx="4330008" cy="105052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86501" y="204218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89625" y="436342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98272" y="3304165"/>
            <a:ext cx="503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Tx1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7483151" y="718457"/>
            <a:ext cx="145189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61781" y="250807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40370" y="340288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2F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16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/>
          <p:cNvSpPr/>
          <p:nvPr/>
        </p:nvSpPr>
        <p:spPr>
          <a:xfrm>
            <a:off x="1363287" y="1939633"/>
            <a:ext cx="10557164" cy="6483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ectangle 258"/>
          <p:cNvSpPr/>
          <p:nvPr/>
        </p:nvSpPr>
        <p:spPr>
          <a:xfrm flipH="1">
            <a:off x="1360378" y="1946519"/>
            <a:ext cx="5525294" cy="6385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 flipH="1">
            <a:off x="5019432" y="1939722"/>
            <a:ext cx="45719" cy="6483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 flipH="1">
            <a:off x="2262329" y="1936707"/>
            <a:ext cx="45719" cy="6483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63287" y="498764"/>
            <a:ext cx="10557164" cy="648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 flipH="1">
            <a:off x="1363287" y="498764"/>
            <a:ext cx="435033" cy="6483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89996" y="214814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 + X s</a:t>
            </a:r>
            <a:endParaRPr lang="en-US" sz="1200" dirty="0"/>
          </a:p>
        </p:txBody>
      </p:sp>
      <p:sp>
        <p:nvSpPr>
          <p:cNvPr id="226" name="TextBox 225"/>
          <p:cNvSpPr txBox="1"/>
          <p:nvPr/>
        </p:nvSpPr>
        <p:spPr>
          <a:xfrm>
            <a:off x="1040" y="2138178"/>
            <a:ext cx="82189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Ground </a:t>
            </a:r>
            <a:br>
              <a:rPr lang="en-US" sz="1400" dirty="0" smtClean="0"/>
            </a:br>
            <a:r>
              <a:rPr lang="en-US" sz="1400" dirty="0" smtClean="0"/>
              <a:t>node</a:t>
            </a:r>
          </a:p>
          <a:p>
            <a:pPr algn="ctr"/>
            <a:r>
              <a:rPr lang="en-US" sz="1400" dirty="0" smtClean="0"/>
              <a:t>(acquire </a:t>
            </a:r>
            <a:br>
              <a:rPr lang="en-US" sz="1400" dirty="0" smtClean="0"/>
            </a:br>
            <a:r>
              <a:rPr lang="en-US" sz="1400" dirty="0" smtClean="0"/>
              <a:t>or sleep</a:t>
            </a:r>
            <a:br>
              <a:rPr lang="en-US" sz="1400" dirty="0" smtClean="0"/>
            </a:br>
            <a:r>
              <a:rPr lang="en-US" sz="1400" dirty="0" smtClean="0"/>
              <a:t>mode)</a:t>
            </a:r>
            <a:endParaRPr lang="en-US" sz="1400" dirty="0"/>
          </a:p>
        </p:txBody>
      </p:sp>
      <p:sp>
        <p:nvSpPr>
          <p:cNvPr id="228" name="TextBox 227"/>
          <p:cNvSpPr txBox="1"/>
          <p:nvPr/>
        </p:nvSpPr>
        <p:spPr>
          <a:xfrm>
            <a:off x="6640415" y="221762"/>
            <a:ext cx="1180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 min – (5 + X s)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419049" y="681435"/>
            <a:ext cx="32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Tx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943640" y="697360"/>
            <a:ext cx="1555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Rx from mobile nodes</a:t>
            </a:r>
            <a:endParaRPr lang="en-US" sz="12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60379" y="1147157"/>
            <a:ext cx="0" cy="775854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98320" y="1147157"/>
            <a:ext cx="10122131" cy="775854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1360379" y="1939633"/>
            <a:ext cx="5525295" cy="648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98898" y="1646012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 s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278178" y="2124099"/>
            <a:ext cx="1758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Tx</a:t>
            </a:r>
            <a:r>
              <a:rPr lang="en-US" sz="1200" dirty="0" smtClean="0"/>
              <a:t> countdown signal (5 s)</a:t>
            </a:r>
            <a:endParaRPr lang="en-US" sz="12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283112" y="2588026"/>
            <a:ext cx="0" cy="3796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45257" y="2967644"/>
            <a:ext cx="1675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e.g. 3.9917 &amp; checksum</a:t>
            </a:r>
            <a:endParaRPr lang="en-US" sz="1200" dirty="0"/>
          </a:p>
        </p:txBody>
      </p:sp>
      <p:cxnSp>
        <p:nvCxnSpPr>
          <p:cNvPr id="236" name="Straight Arrow Connector 235"/>
          <p:cNvCxnSpPr/>
          <p:nvPr/>
        </p:nvCxnSpPr>
        <p:spPr>
          <a:xfrm flipH="1">
            <a:off x="5040284" y="2588026"/>
            <a:ext cx="5541" cy="4060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4202428" y="2994119"/>
            <a:ext cx="1675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e.g. 2.5628 &amp; checksum</a:t>
            </a:r>
            <a:endParaRPr lang="en-US" sz="1200" dirty="0"/>
          </a:p>
        </p:txBody>
      </p:sp>
      <p:cxnSp>
        <p:nvCxnSpPr>
          <p:cNvPr id="241" name="Straight Arrow Connector 240"/>
          <p:cNvCxnSpPr/>
          <p:nvPr/>
        </p:nvCxnSpPr>
        <p:spPr>
          <a:xfrm>
            <a:off x="6885674" y="2588026"/>
            <a:ext cx="0" cy="3796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6577738" y="3002483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0.0000</a:t>
            </a:r>
            <a:endParaRPr lang="en-US" sz="1200" dirty="0"/>
          </a:p>
        </p:txBody>
      </p:sp>
      <p:sp>
        <p:nvSpPr>
          <p:cNvPr id="243" name="TextBox 242"/>
          <p:cNvSpPr txBox="1"/>
          <p:nvPr/>
        </p:nvSpPr>
        <p:spPr>
          <a:xfrm>
            <a:off x="9213255" y="1634973"/>
            <a:ext cx="5597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X (?) s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8881124" y="2122789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Tx</a:t>
            </a:r>
            <a:r>
              <a:rPr lang="en-US" sz="1200" dirty="0" smtClean="0"/>
              <a:t> commands</a:t>
            </a:r>
            <a:endParaRPr lang="en-US" sz="1200" dirty="0"/>
          </a:p>
        </p:txBody>
      </p:sp>
      <p:sp>
        <p:nvSpPr>
          <p:cNvPr id="244" name="Rectangle 243"/>
          <p:cNvSpPr/>
          <p:nvPr/>
        </p:nvSpPr>
        <p:spPr>
          <a:xfrm>
            <a:off x="1360378" y="3554674"/>
            <a:ext cx="10560073" cy="648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5" name="Straight Connector 244"/>
          <p:cNvCxnSpPr/>
          <p:nvPr/>
        </p:nvCxnSpPr>
        <p:spPr>
          <a:xfrm flipH="1">
            <a:off x="1360380" y="2585564"/>
            <a:ext cx="5525294" cy="969509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11920451" y="2606192"/>
            <a:ext cx="0" cy="948881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 flipH="1">
            <a:off x="1363285" y="3554984"/>
            <a:ext cx="739989" cy="648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309477" y="3648640"/>
            <a:ext cx="845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Checksum (opt.)</a:t>
            </a:r>
            <a:endParaRPr lang="en-US" sz="1200" dirty="0"/>
          </a:p>
        </p:txBody>
      </p:sp>
      <p:sp>
        <p:nvSpPr>
          <p:cNvPr id="265" name="Rectangle 264"/>
          <p:cNvSpPr/>
          <p:nvPr/>
        </p:nvSpPr>
        <p:spPr>
          <a:xfrm flipH="1">
            <a:off x="2103275" y="3554984"/>
            <a:ext cx="623888" cy="648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TextBox 265"/>
          <p:cNvSpPr txBox="1"/>
          <p:nvPr/>
        </p:nvSpPr>
        <p:spPr>
          <a:xfrm>
            <a:off x="2103274" y="3648039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Global </a:t>
            </a:r>
            <a:br>
              <a:rPr lang="en-US" sz="1200" dirty="0" smtClean="0"/>
            </a:br>
            <a:r>
              <a:rPr lang="en-US" sz="1200" dirty="0" smtClean="0"/>
              <a:t>time</a:t>
            </a:r>
            <a:endParaRPr lang="en-US" sz="1200" dirty="0"/>
          </a:p>
        </p:txBody>
      </p:sp>
      <p:sp>
        <p:nvSpPr>
          <p:cNvPr id="267" name="Rectangle 266"/>
          <p:cNvSpPr/>
          <p:nvPr/>
        </p:nvSpPr>
        <p:spPr>
          <a:xfrm flipH="1">
            <a:off x="2727163" y="3555028"/>
            <a:ext cx="1130744" cy="648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TextBox 267"/>
          <p:cNvSpPr txBox="1"/>
          <p:nvPr/>
        </p:nvSpPr>
        <p:spPr>
          <a:xfrm>
            <a:off x="2882913" y="3642298"/>
            <a:ext cx="82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Sleep </a:t>
            </a:r>
            <a:br>
              <a:rPr lang="en-US" sz="1200" dirty="0" smtClean="0"/>
            </a:br>
            <a:r>
              <a:rPr lang="en-US" sz="1200" dirty="0" smtClean="0"/>
              <a:t>command</a:t>
            </a:r>
            <a:endParaRPr lang="en-US" sz="1200" dirty="0"/>
          </a:p>
        </p:txBody>
      </p:sp>
      <p:sp>
        <p:nvSpPr>
          <p:cNvPr id="269" name="Rectangle 268"/>
          <p:cNvSpPr/>
          <p:nvPr/>
        </p:nvSpPr>
        <p:spPr>
          <a:xfrm flipH="1">
            <a:off x="3857155" y="3555227"/>
            <a:ext cx="1287346" cy="325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TextBox 269"/>
          <p:cNvSpPr txBox="1"/>
          <p:nvPr/>
        </p:nvSpPr>
        <p:spPr>
          <a:xfrm>
            <a:off x="3906578" y="3571866"/>
            <a:ext cx="953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Sleep length</a:t>
            </a:r>
            <a:endParaRPr lang="en-US" sz="1200" dirty="0"/>
          </a:p>
        </p:txBody>
      </p:sp>
      <p:sp>
        <p:nvSpPr>
          <p:cNvPr id="271" name="Rectangle 270"/>
          <p:cNvSpPr/>
          <p:nvPr/>
        </p:nvSpPr>
        <p:spPr>
          <a:xfrm flipH="1">
            <a:off x="3857156" y="3882142"/>
            <a:ext cx="1039091" cy="320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3" name="Straight Arrow Connector 272"/>
          <p:cNvCxnSpPr/>
          <p:nvPr/>
        </p:nvCxnSpPr>
        <p:spPr>
          <a:xfrm flipV="1">
            <a:off x="3799034" y="3706939"/>
            <a:ext cx="176533" cy="342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3605448" y="3571866"/>
            <a:ext cx="260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Y</a:t>
            </a:r>
          </a:p>
        </p:txBody>
      </p:sp>
      <p:cxnSp>
        <p:nvCxnSpPr>
          <p:cNvPr id="276" name="Straight Arrow Connector 275"/>
          <p:cNvCxnSpPr/>
          <p:nvPr/>
        </p:nvCxnSpPr>
        <p:spPr>
          <a:xfrm flipV="1">
            <a:off x="3799034" y="4032468"/>
            <a:ext cx="176533" cy="342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 276"/>
          <p:cNvSpPr/>
          <p:nvPr/>
        </p:nvSpPr>
        <p:spPr>
          <a:xfrm>
            <a:off x="3592780" y="3897395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4904717" y="3575162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4032019" y="3890397"/>
            <a:ext cx="709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Default?</a:t>
            </a:r>
            <a:endParaRPr lang="en-US" sz="1200" dirty="0"/>
          </a:p>
        </p:txBody>
      </p:sp>
      <p:cxnSp>
        <p:nvCxnSpPr>
          <p:cNvPr id="281" name="Straight Arrow Connector 280"/>
          <p:cNvCxnSpPr>
            <a:endCxn id="292" idx="1"/>
          </p:cNvCxnSpPr>
          <p:nvPr/>
        </p:nvCxnSpPr>
        <p:spPr>
          <a:xfrm flipV="1">
            <a:off x="5077840" y="3710366"/>
            <a:ext cx="165746" cy="26730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4874199" y="3836079"/>
            <a:ext cx="260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Y</a:t>
            </a:r>
          </a:p>
        </p:txBody>
      </p:sp>
      <p:cxnSp>
        <p:nvCxnSpPr>
          <p:cNvPr id="283" name="Straight Arrow Connector 282"/>
          <p:cNvCxnSpPr>
            <a:endCxn id="295" idx="1"/>
          </p:cNvCxnSpPr>
          <p:nvPr/>
        </p:nvCxnSpPr>
        <p:spPr>
          <a:xfrm flipV="1">
            <a:off x="5070407" y="4042709"/>
            <a:ext cx="164580" cy="6361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4864153" y="3967827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287" name="Rectangle 286"/>
          <p:cNvSpPr/>
          <p:nvPr/>
        </p:nvSpPr>
        <p:spPr>
          <a:xfrm flipH="1">
            <a:off x="5144501" y="3556821"/>
            <a:ext cx="2044965" cy="325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 flipH="1">
            <a:off x="5144502" y="3883736"/>
            <a:ext cx="2044964" cy="320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9" name="Straight Arrow Connector 288"/>
          <p:cNvCxnSpPr/>
          <p:nvPr/>
        </p:nvCxnSpPr>
        <p:spPr>
          <a:xfrm>
            <a:off x="4800164" y="3716952"/>
            <a:ext cx="160976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/>
          <p:cNvSpPr txBox="1"/>
          <p:nvPr/>
        </p:nvSpPr>
        <p:spPr>
          <a:xfrm>
            <a:off x="5243586" y="3571866"/>
            <a:ext cx="1054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Listen for tags</a:t>
            </a:r>
            <a:endParaRPr lang="en-US" sz="1200" dirty="0"/>
          </a:p>
        </p:txBody>
      </p:sp>
      <p:sp>
        <p:nvSpPr>
          <p:cNvPr id="294" name="Left Brace 293"/>
          <p:cNvSpPr/>
          <p:nvPr/>
        </p:nvSpPr>
        <p:spPr>
          <a:xfrm>
            <a:off x="922351" y="498761"/>
            <a:ext cx="214686" cy="370382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TextBox 294"/>
          <p:cNvSpPr txBox="1"/>
          <p:nvPr/>
        </p:nvSpPr>
        <p:spPr>
          <a:xfrm>
            <a:off x="5234987" y="3904209"/>
            <a:ext cx="1965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Special commands for Y tags</a:t>
            </a:r>
            <a:endParaRPr lang="en-US" sz="1200" dirty="0"/>
          </a:p>
        </p:txBody>
      </p:sp>
      <p:sp>
        <p:nvSpPr>
          <p:cNvPr id="296" name="TextBox 295"/>
          <p:cNvSpPr txBox="1"/>
          <p:nvPr/>
        </p:nvSpPr>
        <p:spPr>
          <a:xfrm>
            <a:off x="6383283" y="3575162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97" name="Straight Arrow Connector 296"/>
          <p:cNvCxnSpPr/>
          <p:nvPr/>
        </p:nvCxnSpPr>
        <p:spPr>
          <a:xfrm>
            <a:off x="6278730" y="3716952"/>
            <a:ext cx="160976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Left Brace 303"/>
          <p:cNvSpPr/>
          <p:nvPr/>
        </p:nvSpPr>
        <p:spPr>
          <a:xfrm rot="5400000">
            <a:off x="7767841" y="2783621"/>
            <a:ext cx="159628" cy="1298961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 flipH="1">
            <a:off x="7194348" y="3558614"/>
            <a:ext cx="1302787" cy="643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" name="Straight Connector 307"/>
          <p:cNvCxnSpPr/>
          <p:nvPr/>
        </p:nvCxnSpPr>
        <p:spPr>
          <a:xfrm>
            <a:off x="7405584" y="3553288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7623514" y="3553288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7841444" y="3553288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8059374" y="3553288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8277303" y="3553288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7596826" y="3046101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Y IDs</a:t>
            </a:r>
            <a:endParaRPr lang="en-US" sz="1200" dirty="0"/>
          </a:p>
        </p:txBody>
      </p:sp>
      <p:sp>
        <p:nvSpPr>
          <p:cNvPr id="317" name="TextBox 316"/>
          <p:cNvSpPr txBox="1"/>
          <p:nvPr/>
        </p:nvSpPr>
        <p:spPr>
          <a:xfrm>
            <a:off x="2727162" y="4229436"/>
            <a:ext cx="1129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*Keeps all mobile nodes from </a:t>
            </a:r>
            <a:r>
              <a:rPr lang="en-US" sz="1000" dirty="0" err="1" smtClean="0"/>
              <a:t>TXing</a:t>
            </a:r>
            <a:r>
              <a:rPr lang="en-US" sz="1000" dirty="0" smtClean="0"/>
              <a:t> </a:t>
            </a:r>
            <a:br>
              <a:rPr lang="en-US" sz="1000" dirty="0" smtClean="0"/>
            </a:br>
            <a:r>
              <a:rPr lang="en-US" sz="1000" dirty="0" smtClean="0"/>
              <a:t>when system isn’t monitoring</a:t>
            </a:r>
            <a:endParaRPr lang="en-US" sz="1000" dirty="0"/>
          </a:p>
        </p:txBody>
      </p:sp>
      <p:sp>
        <p:nvSpPr>
          <p:cNvPr id="318" name="TextBox 317"/>
          <p:cNvSpPr txBox="1"/>
          <p:nvPr/>
        </p:nvSpPr>
        <p:spPr>
          <a:xfrm>
            <a:off x="3873468" y="4229436"/>
            <a:ext cx="1271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*Default mode just has any tag within range of sync signal transmit at its scheduled time</a:t>
            </a:r>
            <a:endParaRPr lang="en-US" sz="1000" dirty="0"/>
          </a:p>
        </p:txBody>
      </p:sp>
      <p:sp>
        <p:nvSpPr>
          <p:cNvPr id="319" name="Left Brace 318"/>
          <p:cNvSpPr/>
          <p:nvPr/>
        </p:nvSpPr>
        <p:spPr>
          <a:xfrm rot="5400000">
            <a:off x="9078477" y="2787974"/>
            <a:ext cx="159628" cy="1298961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 flipH="1">
            <a:off x="8504984" y="3562967"/>
            <a:ext cx="1302787" cy="643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1" name="Straight Connector 320"/>
          <p:cNvCxnSpPr/>
          <p:nvPr/>
        </p:nvCxnSpPr>
        <p:spPr>
          <a:xfrm>
            <a:off x="8716220" y="3557641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8934150" y="3557641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9152080" y="3557641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9370010" y="3557641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9587939" y="3557641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8660441" y="3050454"/>
            <a:ext cx="983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Y commands</a:t>
            </a:r>
            <a:endParaRPr lang="en-US" sz="1200" dirty="0"/>
          </a:p>
        </p:txBody>
      </p:sp>
      <p:sp>
        <p:nvSpPr>
          <p:cNvPr id="327" name="TextBox 326"/>
          <p:cNvSpPr txBox="1"/>
          <p:nvPr/>
        </p:nvSpPr>
        <p:spPr>
          <a:xfrm>
            <a:off x="5160814" y="4232204"/>
            <a:ext cx="4638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*Special commands allow a subset of tags to be told to go to sleep, switch to different mode (e.g. to upload sensor data on different channel), etc.</a:t>
            </a:r>
            <a:endParaRPr lang="en-US" sz="1000" dirty="0"/>
          </a:p>
        </p:txBody>
      </p:sp>
      <p:sp>
        <p:nvSpPr>
          <p:cNvPr id="336" name="TextBox 335"/>
          <p:cNvSpPr txBox="1"/>
          <p:nvPr/>
        </p:nvSpPr>
        <p:spPr>
          <a:xfrm>
            <a:off x="2103551" y="4211291"/>
            <a:ext cx="620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*All mobile nodes sync’d here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10053520" y="374225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338" name="Straight Arrow Connector 337"/>
          <p:cNvCxnSpPr/>
          <p:nvPr/>
        </p:nvCxnSpPr>
        <p:spPr>
          <a:xfrm>
            <a:off x="9948967" y="3884046"/>
            <a:ext cx="160976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/>
          <p:cNvSpPr txBox="1"/>
          <p:nvPr/>
        </p:nvSpPr>
        <p:spPr>
          <a:xfrm>
            <a:off x="1358403" y="4201004"/>
            <a:ext cx="7394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*Give mobile nodes way to check that they have a good link</a:t>
            </a:r>
            <a:endParaRPr lang="en-US" sz="1000" dirty="0"/>
          </a:p>
        </p:txBody>
      </p:sp>
      <p:sp>
        <p:nvSpPr>
          <p:cNvPr id="340" name="TextBox 339"/>
          <p:cNvSpPr txBox="1"/>
          <p:nvPr/>
        </p:nvSpPr>
        <p:spPr>
          <a:xfrm>
            <a:off x="48287" y="3275833"/>
            <a:ext cx="739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*Will need a data upload mode too</a:t>
            </a:r>
            <a:endParaRPr 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250595" y="5386514"/>
            <a:ext cx="113860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Mobile node diagram to follow. Mobile nodes should sleep just under 5 s (ensuring they will hear a ground node transmission at least once if it is in range), then wake long enough to receive a single countdown signal from a ground node. Once they have received a countdown signal, and the checksum demonstrates a good link, update global time (it will have drifted over the last 5 min), then listen for rest of commands. Once commands received use global time, received command, and (assuming the command includes a simple transmit instruction) pre-programmed transmission time delay to send ID during the ground node’s ~5 min RX period.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685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386501" y="2011028"/>
            <a:ext cx="5639201" cy="2394004"/>
            <a:chOff x="4045949" y="2320921"/>
            <a:chExt cx="5639201" cy="2394004"/>
          </a:xfrm>
        </p:grpSpPr>
        <p:cxnSp>
          <p:nvCxnSpPr>
            <p:cNvPr id="10" name="Curved Connector 9"/>
            <p:cNvCxnSpPr/>
            <p:nvPr/>
          </p:nvCxnSpPr>
          <p:spPr>
            <a:xfrm rot="14447921" flipH="1">
              <a:off x="4045949" y="2320921"/>
              <a:ext cx="1110343" cy="1110343"/>
            </a:xfrm>
            <a:prstGeom prst="curved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 rot="14447921" flipH="1">
              <a:off x="5554906" y="2749549"/>
              <a:ext cx="1110343" cy="1110343"/>
            </a:xfrm>
            <a:prstGeom prst="curved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/>
            <p:nvPr/>
          </p:nvCxnSpPr>
          <p:spPr>
            <a:xfrm rot="14447921" flipH="1">
              <a:off x="7065850" y="3177066"/>
              <a:ext cx="1110343" cy="1110343"/>
            </a:xfrm>
            <a:prstGeom prst="curved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/>
            <p:nvPr/>
          </p:nvCxnSpPr>
          <p:spPr>
            <a:xfrm rot="14447921" flipH="1">
              <a:off x="8574807" y="3604582"/>
              <a:ext cx="1110343" cy="1110343"/>
            </a:xfrm>
            <a:prstGeom prst="curved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8814596" y="3358475"/>
            <a:ext cx="617105" cy="882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32449" y="2042185"/>
            <a:ext cx="617105" cy="882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86176" y="2508070"/>
            <a:ext cx="133004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792714" y="3733129"/>
            <a:ext cx="133004" cy="1330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86176" y="4785757"/>
            <a:ext cx="133004" cy="13300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86501" y="204218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89625" y="436342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98272" y="3304165"/>
            <a:ext cx="503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388084" y="2816912"/>
            <a:ext cx="1590424" cy="882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Ɵ +(n*</a:t>
            </a:r>
            <a:r>
              <a:rPr lang="el-G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455812" y="371773"/>
            <a:ext cx="4387484" cy="43874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780" y="-452202"/>
            <a:ext cx="6053548" cy="605354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645020" y="1903445"/>
            <a:ext cx="2920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27205" y="2097461"/>
            <a:ext cx="2920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12604" y="387815"/>
            <a:ext cx="620362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Problems for localization: Ambiguity</a:t>
            </a:r>
          </a:p>
        </p:txBody>
      </p:sp>
    </p:spTree>
    <p:extLst>
      <p:ext uri="{BB962C8B-B14F-4D97-AF65-F5344CB8AC3E}">
        <p14:creationId xmlns:p14="http://schemas.microsoft.com/office/powerpoint/2010/main" val="48007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386501" y="2011028"/>
            <a:ext cx="5639201" cy="2394004"/>
            <a:chOff x="4045949" y="2320921"/>
            <a:chExt cx="5639201" cy="2394004"/>
          </a:xfrm>
        </p:grpSpPr>
        <p:cxnSp>
          <p:nvCxnSpPr>
            <p:cNvPr id="10" name="Curved Connector 9"/>
            <p:cNvCxnSpPr/>
            <p:nvPr/>
          </p:nvCxnSpPr>
          <p:spPr>
            <a:xfrm rot="14447921" flipH="1">
              <a:off x="4045949" y="2320921"/>
              <a:ext cx="1110343" cy="1110343"/>
            </a:xfrm>
            <a:prstGeom prst="curved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 rot="14447921" flipH="1">
              <a:off x="5554906" y="2749549"/>
              <a:ext cx="1110343" cy="1110343"/>
            </a:xfrm>
            <a:prstGeom prst="curved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/>
            <p:nvPr/>
          </p:nvCxnSpPr>
          <p:spPr>
            <a:xfrm rot="14447921" flipH="1">
              <a:off x="7065850" y="3177066"/>
              <a:ext cx="1110343" cy="1110343"/>
            </a:xfrm>
            <a:prstGeom prst="curved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/>
            <p:nvPr/>
          </p:nvCxnSpPr>
          <p:spPr>
            <a:xfrm rot="14447921" flipH="1">
              <a:off x="8574807" y="3604582"/>
              <a:ext cx="1110343" cy="1110343"/>
            </a:xfrm>
            <a:prstGeom prst="curved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8814596" y="3358475"/>
            <a:ext cx="617105" cy="882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32449" y="2042185"/>
            <a:ext cx="617105" cy="882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86176" y="2508070"/>
            <a:ext cx="133004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792714" y="3733129"/>
            <a:ext cx="133004" cy="1330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86176" y="4785757"/>
            <a:ext cx="133004" cy="13300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86501" y="204218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89625" y="436342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Rx2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rot="739158">
            <a:off x="5671079" y="2483340"/>
            <a:ext cx="1590424" cy="882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dirty="0" smtClean="0">
                <a:solidFill>
                  <a:srgbClr val="0070C0"/>
                </a:solidFill>
              </a:rPr>
              <a:t> +(3*</a:t>
            </a:r>
            <a:r>
              <a:rPr lang="el-G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-1660165" y="-2684687"/>
            <a:ext cx="10651522" cy="1065152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-1604017" y="-206188"/>
            <a:ext cx="10651522" cy="10651522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9101423" y="3799631"/>
            <a:ext cx="92489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12604" y="387815"/>
            <a:ext cx="620362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Problems for localization: Ambiguity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684914" y="2574572"/>
            <a:ext cx="5073534" cy="12250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6"/>
            <a:endCxn id="6" idx="2"/>
          </p:cNvCxnSpPr>
          <p:nvPr/>
        </p:nvCxnSpPr>
        <p:spPr>
          <a:xfrm flipV="1">
            <a:off x="3719180" y="3799631"/>
            <a:ext cx="5073534" cy="10526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98272" y="3304165"/>
            <a:ext cx="503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Tx1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 rot="21108837">
            <a:off x="5741179" y="4110497"/>
            <a:ext cx="1590424" cy="882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dirty="0" smtClean="0">
                <a:solidFill>
                  <a:srgbClr val="92D050"/>
                </a:solidFill>
              </a:rPr>
              <a:t> +(3*</a:t>
            </a:r>
            <a:r>
              <a:rPr lang="el-GR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dirty="0" smtClean="0">
                <a:solidFill>
                  <a:srgbClr val="92D050"/>
                </a:solidFill>
              </a:rPr>
              <a:t>)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58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 rot="152315" flipV="1">
            <a:off x="3386501" y="3112786"/>
            <a:ext cx="5639201" cy="2394004"/>
            <a:chOff x="4045949" y="2320921"/>
            <a:chExt cx="5639201" cy="2394004"/>
          </a:xfrm>
        </p:grpSpPr>
        <p:cxnSp>
          <p:nvCxnSpPr>
            <p:cNvPr id="23" name="Curved Connector 22"/>
            <p:cNvCxnSpPr/>
            <p:nvPr/>
          </p:nvCxnSpPr>
          <p:spPr>
            <a:xfrm rot="14447921" flipH="1">
              <a:off x="4045949" y="2320921"/>
              <a:ext cx="1110343" cy="1110343"/>
            </a:xfrm>
            <a:prstGeom prst="curved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/>
            <p:nvPr/>
          </p:nvCxnSpPr>
          <p:spPr>
            <a:xfrm rot="14447921" flipH="1">
              <a:off x="5554906" y="2749549"/>
              <a:ext cx="1110343" cy="1110343"/>
            </a:xfrm>
            <a:prstGeom prst="curved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urved Connector 32"/>
            <p:cNvCxnSpPr/>
            <p:nvPr/>
          </p:nvCxnSpPr>
          <p:spPr>
            <a:xfrm rot="14447921" flipH="1">
              <a:off x="7065850" y="3177066"/>
              <a:ext cx="1110343" cy="1110343"/>
            </a:xfrm>
            <a:prstGeom prst="curved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/>
            <p:nvPr/>
          </p:nvCxnSpPr>
          <p:spPr>
            <a:xfrm rot="14447921" flipH="1">
              <a:off x="8574807" y="3604582"/>
              <a:ext cx="1110343" cy="1110343"/>
            </a:xfrm>
            <a:prstGeom prst="curved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3032449" y="4297422"/>
            <a:ext cx="617105" cy="882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507226" y="870276"/>
            <a:ext cx="7396316" cy="882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Is triangulation inherently less precise than trilateration?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825222" y="3448179"/>
            <a:ext cx="617105" cy="882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3386501" y="2011028"/>
            <a:ext cx="5639201" cy="2394004"/>
            <a:chOff x="4045949" y="2320921"/>
            <a:chExt cx="5639201" cy="2394004"/>
          </a:xfrm>
        </p:grpSpPr>
        <p:cxnSp>
          <p:nvCxnSpPr>
            <p:cNvPr id="10" name="Curved Connector 9"/>
            <p:cNvCxnSpPr/>
            <p:nvPr/>
          </p:nvCxnSpPr>
          <p:spPr>
            <a:xfrm rot="14447921" flipH="1">
              <a:off x="4045949" y="2320921"/>
              <a:ext cx="1110343" cy="1110343"/>
            </a:xfrm>
            <a:prstGeom prst="curved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 rot="14447921" flipH="1">
              <a:off x="5554906" y="2749549"/>
              <a:ext cx="1110343" cy="1110343"/>
            </a:xfrm>
            <a:prstGeom prst="curved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/>
            <p:nvPr/>
          </p:nvCxnSpPr>
          <p:spPr>
            <a:xfrm rot="14447921" flipH="1">
              <a:off x="7065850" y="3177066"/>
              <a:ext cx="1110343" cy="1110343"/>
            </a:xfrm>
            <a:prstGeom prst="curved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/>
            <p:nvPr/>
          </p:nvCxnSpPr>
          <p:spPr>
            <a:xfrm rot="14447921" flipH="1">
              <a:off x="8574807" y="3604582"/>
              <a:ext cx="1110343" cy="1110343"/>
            </a:xfrm>
            <a:prstGeom prst="curved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8814596" y="3358475"/>
            <a:ext cx="617105" cy="882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32449" y="2042185"/>
            <a:ext cx="617105" cy="882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86176" y="2508070"/>
            <a:ext cx="133004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792714" y="3733129"/>
            <a:ext cx="133004" cy="1330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86176" y="4785757"/>
            <a:ext cx="133004" cy="13300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86501" y="2042185"/>
            <a:ext cx="5261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Rx1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9101423" y="3799631"/>
            <a:ext cx="92489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12604" y="387815"/>
            <a:ext cx="620362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Problems for localization: Ambiguity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98272" y="3304165"/>
            <a:ext cx="503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Tx1</a:t>
            </a:r>
            <a:endParaRPr lang="en-US" dirty="0"/>
          </a:p>
        </p:txBody>
      </p:sp>
      <p:cxnSp>
        <p:nvCxnSpPr>
          <p:cNvPr id="4" name="Straight Arrow Connector 3"/>
          <p:cNvCxnSpPr>
            <a:stCxn id="5" idx="4"/>
            <a:endCxn id="7" idx="0"/>
          </p:cNvCxnSpPr>
          <p:nvPr/>
        </p:nvCxnSpPr>
        <p:spPr>
          <a:xfrm>
            <a:off x="3652678" y="2641074"/>
            <a:ext cx="0" cy="21446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24035" y="3436280"/>
            <a:ext cx="11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Ɵ</a:t>
            </a:r>
            <a:r>
              <a:rPr lang="en-US" baseline="-25000" dirty="0" smtClean="0">
                <a:solidFill>
                  <a:srgbClr val="0070C0"/>
                </a:solidFill>
              </a:rPr>
              <a:t>1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=?= </a:t>
            </a:r>
            <a:r>
              <a:rPr lang="en-US" dirty="0" smtClean="0">
                <a:solidFill>
                  <a:srgbClr val="92D050"/>
                </a:solidFill>
              </a:rPr>
              <a:t>Ɵ</a:t>
            </a:r>
            <a:r>
              <a:rPr lang="en-US" baseline="-25000" dirty="0" smtClean="0">
                <a:solidFill>
                  <a:srgbClr val="92D050"/>
                </a:solidFill>
              </a:rPr>
              <a:t>2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7483151" y="718457"/>
            <a:ext cx="16903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52519" y="3640853"/>
            <a:ext cx="171516" cy="171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90952" y="4297895"/>
            <a:ext cx="5261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Rx2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14" idx="2"/>
          </p:cNvCxnSpPr>
          <p:nvPr/>
        </p:nvCxnSpPr>
        <p:spPr>
          <a:xfrm flipV="1">
            <a:off x="3738277" y="3798855"/>
            <a:ext cx="5111571" cy="13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</p:cNvCxnSpPr>
          <p:nvPr/>
        </p:nvCxnSpPr>
        <p:spPr>
          <a:xfrm flipH="1" flipV="1">
            <a:off x="2639961" y="3805612"/>
            <a:ext cx="1098316" cy="6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40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036472" y="4652973"/>
            <a:ext cx="617105" cy="882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825222" y="3448179"/>
            <a:ext cx="617105" cy="882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814596" y="3358475"/>
            <a:ext cx="617105" cy="882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32449" y="2042185"/>
            <a:ext cx="617105" cy="882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86176" y="2508070"/>
            <a:ext cx="133004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792714" y="3733129"/>
            <a:ext cx="133004" cy="1330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86176" y="4785757"/>
            <a:ext cx="133004" cy="13300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86501" y="2042185"/>
            <a:ext cx="5261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Rx1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112604" y="387815"/>
            <a:ext cx="619881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Problems for localization: Sensitivity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98272" y="3304165"/>
            <a:ext cx="503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90952" y="4297895"/>
            <a:ext cx="5261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Rx2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>
            <a:off x="4166418" y="3541534"/>
            <a:ext cx="707251" cy="516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2700000">
            <a:off x="4129547" y="5093074"/>
            <a:ext cx="707251" cy="516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8900000">
            <a:off x="4129545" y="1720867"/>
            <a:ext cx="707251" cy="516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flipH="1">
            <a:off x="2465637" y="3541533"/>
            <a:ext cx="707251" cy="516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18900000" flipH="1">
            <a:off x="2502506" y="5093073"/>
            <a:ext cx="707251" cy="516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2700000" flipH="1">
            <a:off x="2502504" y="1720866"/>
            <a:ext cx="707251" cy="516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rot="16200000">
            <a:off x="3316025" y="1132840"/>
            <a:ext cx="707251" cy="516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5400000">
            <a:off x="3316024" y="5585731"/>
            <a:ext cx="707251" cy="516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4166418" y="3711140"/>
            <a:ext cx="604685" cy="1828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flipH="1">
            <a:off x="2573593" y="3703766"/>
            <a:ext cx="599294" cy="1828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16200000">
            <a:off x="3368131" y="1348653"/>
            <a:ext cx="608936" cy="1828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5400000">
            <a:off x="3366255" y="5699205"/>
            <a:ext cx="600885" cy="1828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73853" y="2674953"/>
            <a:ext cx="166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Ideally isotropic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82430" y="3036452"/>
            <a:ext cx="236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Realistically anisotropic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38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0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5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0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42" grpId="0" animBg="1"/>
      <p:bldP spid="44" grpId="0" animBg="1"/>
      <p:bldP spid="47" grpId="0" animBg="1"/>
      <p:bldP spid="48" grpId="0" animBg="1"/>
      <p:bldP spid="49" grpId="0" animBg="1"/>
      <p:bldP spid="50" grpId="0" animBg="1"/>
      <p:bldP spid="5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711</Words>
  <Application>Microsoft Office PowerPoint</Application>
  <PresentationFormat>Widescreen</PresentationFormat>
  <Paragraphs>196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Adobe Gothic Std B</vt:lpstr>
      <vt:lpstr>Arial</vt:lpstr>
      <vt:lpstr>Calibri</vt:lpstr>
      <vt:lpstr>等线</vt:lpstr>
      <vt:lpstr>等线 Light</vt:lpstr>
      <vt:lpstr>Times New Roman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peidong qi</dc:creator>
  <cp:lastModifiedBy>Julian</cp:lastModifiedBy>
  <cp:revision>51</cp:revision>
  <dcterms:created xsi:type="dcterms:W3CDTF">2017-10-16T23:51:40Z</dcterms:created>
  <dcterms:modified xsi:type="dcterms:W3CDTF">2017-10-25T15:33:10Z</dcterms:modified>
</cp:coreProperties>
</file>