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3" r:id="rId2"/>
    <p:sldId id="262" r:id="rId3"/>
    <p:sldId id="257" r:id="rId4"/>
    <p:sldId id="264" r:id="rId5"/>
    <p:sldId id="258" r:id="rId6"/>
    <p:sldId id="260" r:id="rId7"/>
    <p:sldId id="261" r:id="rId8"/>
    <p:sldId id="259" r:id="rId9"/>
    <p:sldId id="265" r:id="rId10"/>
    <p:sldId id="278" r:id="rId11"/>
    <p:sldId id="266" r:id="rId12"/>
    <p:sldId id="280" r:id="rId13"/>
    <p:sldId id="271" r:id="rId14"/>
    <p:sldId id="273" r:id="rId15"/>
    <p:sldId id="274" r:id="rId16"/>
    <p:sldId id="281" r:id="rId17"/>
    <p:sldId id="282" r:id="rId18"/>
    <p:sldId id="283" r:id="rId19"/>
    <p:sldId id="267" r:id="rId20"/>
    <p:sldId id="279" r:id="rId21"/>
    <p:sldId id="275" r:id="rId22"/>
    <p:sldId id="277"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AB52"/>
    <a:srgbClr val="746A6D"/>
    <a:srgbClr val="352C23"/>
    <a:srgbClr val="2B251A"/>
    <a:srgbClr val="D69E34"/>
    <a:srgbClr val="2E261F"/>
    <a:srgbClr val="E6C486"/>
    <a:srgbClr val="88611C"/>
    <a:srgbClr val="978167"/>
    <a:srgbClr val="5A4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0" d="100"/>
          <a:sy n="70" d="100"/>
        </p:scale>
        <p:origin x="536" y="60"/>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105FB-35DB-4BCB-A209-366BA11DED37}" type="datetimeFigureOut">
              <a:rPr lang="en-SG" smtClean="0"/>
              <a:t>25/7/2021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0985FD-BEA3-42AB-B441-B05A27CF0029}" type="slidenum">
              <a:rPr lang="en-SG" smtClean="0"/>
              <a:t>‹#›</a:t>
            </a:fld>
            <a:endParaRPr lang="en-SG"/>
          </a:p>
        </p:txBody>
      </p:sp>
    </p:spTree>
    <p:extLst>
      <p:ext uri="{BB962C8B-B14F-4D97-AF65-F5344CB8AC3E}">
        <p14:creationId xmlns:p14="http://schemas.microsoft.com/office/powerpoint/2010/main" val="4135936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6932AADB-E3BC-49A6-AC2E-D4C7571A8F9C}" type="datetime1">
              <a:rPr lang="en-SG" smtClean="0"/>
              <a:t>25/7/2021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A34CF32-D65E-4FFE-97AB-911DF53E1B39}" type="slidenum">
              <a:rPr lang="en-SG" smtClean="0"/>
              <a:t>‹#›</a:t>
            </a:fld>
            <a:endParaRPr lang="en-SG"/>
          </a:p>
        </p:txBody>
      </p:sp>
      <p:sp>
        <p:nvSpPr>
          <p:cNvPr id="7" name="Rectangle 6"/>
          <p:cNvSpPr/>
          <p:nvPr userDrawn="1"/>
        </p:nvSpPr>
        <p:spPr>
          <a:xfrm flipH="1" flipV="1">
            <a:off x="838200" y="3533141"/>
            <a:ext cx="10515600" cy="45719"/>
          </a:xfrm>
          <a:prstGeom prst="rect">
            <a:avLst/>
          </a:prstGeom>
          <a:solidFill>
            <a:srgbClr val="8076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1466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25D6D81-115C-4F35-BA5D-FF8D08E67E15}" type="datetime1">
              <a:rPr lang="en-SG" smtClean="0"/>
              <a:t>25/7/2021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A34CF32-D65E-4FFE-97AB-911DF53E1B39}" type="slidenum">
              <a:rPr lang="en-SG" smtClean="0"/>
              <a:t>‹#›</a:t>
            </a:fld>
            <a:endParaRPr lang="en-SG"/>
          </a:p>
        </p:txBody>
      </p:sp>
      <p:sp>
        <p:nvSpPr>
          <p:cNvPr id="9" name="Rectangle 8"/>
          <p:cNvSpPr/>
          <p:nvPr userDrawn="1"/>
        </p:nvSpPr>
        <p:spPr>
          <a:xfrm flipH="1" flipV="1">
            <a:off x="838200" y="1711803"/>
            <a:ext cx="10515600" cy="45719"/>
          </a:xfrm>
          <a:prstGeom prst="rect">
            <a:avLst/>
          </a:prstGeom>
          <a:solidFill>
            <a:srgbClr val="8076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8760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B47963A-0EC8-415C-AA96-AAA3A380995C}" type="datetime1">
              <a:rPr lang="en-SG" smtClean="0"/>
              <a:t>25/7/2021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A34CF32-D65E-4FFE-97AB-911DF53E1B39}" type="slidenum">
              <a:rPr lang="en-SG" smtClean="0"/>
              <a:t>‹#›</a:t>
            </a:fld>
            <a:endParaRPr lang="en-SG"/>
          </a:p>
        </p:txBody>
      </p:sp>
      <p:sp>
        <p:nvSpPr>
          <p:cNvPr id="7" name="Rectangle 6"/>
          <p:cNvSpPr/>
          <p:nvPr userDrawn="1"/>
        </p:nvSpPr>
        <p:spPr>
          <a:xfrm>
            <a:off x="8724900" y="354965"/>
            <a:ext cx="2674619" cy="45719"/>
          </a:xfrm>
          <a:prstGeom prst="rect">
            <a:avLst/>
          </a:prstGeom>
          <a:solidFill>
            <a:srgbClr val="8076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747256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E976BB25-E5AF-4929-B464-9BCAD5A87A71}" type="datetime1">
              <a:rPr lang="en-SG" smtClean="0"/>
              <a:t>25/7/2021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A34CF32-D65E-4FFE-97AB-911DF53E1B39}" type="slidenum">
              <a:rPr lang="en-SG" smtClean="0"/>
              <a:t>‹#›</a:t>
            </a:fld>
            <a:endParaRPr lang="en-SG"/>
          </a:p>
        </p:txBody>
      </p:sp>
      <p:sp>
        <p:nvSpPr>
          <p:cNvPr id="8" name="Rectangle 7"/>
          <p:cNvSpPr/>
          <p:nvPr userDrawn="1"/>
        </p:nvSpPr>
        <p:spPr>
          <a:xfrm flipH="1" flipV="1">
            <a:off x="838200" y="1711803"/>
            <a:ext cx="10515600" cy="45719"/>
          </a:xfrm>
          <a:prstGeom prst="rect">
            <a:avLst/>
          </a:prstGeom>
          <a:solidFill>
            <a:srgbClr val="8076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99506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55A1DE-C842-48FC-B842-07D4D3910FA3}" type="datetime1">
              <a:rPr lang="en-SG" smtClean="0"/>
              <a:t>25/7/2021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A34CF32-D65E-4FFE-97AB-911DF53E1B39}" type="slidenum">
              <a:rPr lang="en-SG" smtClean="0"/>
              <a:t>‹#›</a:t>
            </a:fld>
            <a:endParaRPr lang="en-SG"/>
          </a:p>
        </p:txBody>
      </p:sp>
      <p:sp>
        <p:nvSpPr>
          <p:cNvPr id="7" name="Rectangle 6"/>
          <p:cNvSpPr/>
          <p:nvPr userDrawn="1"/>
        </p:nvSpPr>
        <p:spPr>
          <a:xfrm flipH="1" flipV="1">
            <a:off x="838200" y="4549141"/>
            <a:ext cx="10515600" cy="45719"/>
          </a:xfrm>
          <a:prstGeom prst="rect">
            <a:avLst/>
          </a:prstGeom>
          <a:solidFill>
            <a:srgbClr val="8076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93508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E21CF1E6-63F5-4C8F-86AE-352A82604946}" type="datetime1">
              <a:rPr lang="en-SG" smtClean="0"/>
              <a:t>25/7/2021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A34CF32-D65E-4FFE-97AB-911DF53E1B39}" type="slidenum">
              <a:rPr lang="en-SG" smtClean="0"/>
              <a:t>‹#›</a:t>
            </a:fld>
            <a:endParaRPr lang="en-SG"/>
          </a:p>
        </p:txBody>
      </p:sp>
      <p:sp>
        <p:nvSpPr>
          <p:cNvPr id="8" name="Rectangle 7"/>
          <p:cNvSpPr/>
          <p:nvPr userDrawn="1"/>
        </p:nvSpPr>
        <p:spPr>
          <a:xfrm>
            <a:off x="792481" y="365125"/>
            <a:ext cx="45719" cy="1325563"/>
          </a:xfrm>
          <a:prstGeom prst="rect">
            <a:avLst/>
          </a:prstGeom>
          <a:solidFill>
            <a:srgbClr val="8076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16115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B7C5EF0A-4EE5-448A-96DC-58BDCCB2BA0E}" type="datetime1">
              <a:rPr lang="en-SG" smtClean="0"/>
              <a:t>25/7/2021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6A34CF32-D65E-4FFE-97AB-911DF53E1B39}" type="slidenum">
              <a:rPr lang="en-SG" smtClean="0"/>
              <a:t>‹#›</a:t>
            </a:fld>
            <a:endParaRPr lang="en-SG"/>
          </a:p>
        </p:txBody>
      </p:sp>
      <p:sp>
        <p:nvSpPr>
          <p:cNvPr id="11" name="Rectangle 10"/>
          <p:cNvSpPr/>
          <p:nvPr userDrawn="1"/>
        </p:nvSpPr>
        <p:spPr>
          <a:xfrm>
            <a:off x="792481" y="365125"/>
            <a:ext cx="45719" cy="1325563"/>
          </a:xfrm>
          <a:prstGeom prst="rect">
            <a:avLst/>
          </a:prstGeom>
          <a:solidFill>
            <a:srgbClr val="8076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149567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68D61CCE-94CF-4E54-B462-0900A5EB28B2}" type="datetime1">
              <a:rPr lang="en-SG" smtClean="0"/>
              <a:t>25/7/2021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6A34CF32-D65E-4FFE-97AB-911DF53E1B39}" type="slidenum">
              <a:rPr lang="en-SG" smtClean="0"/>
              <a:t>‹#›</a:t>
            </a:fld>
            <a:endParaRPr lang="en-SG"/>
          </a:p>
        </p:txBody>
      </p:sp>
    </p:spTree>
    <p:extLst>
      <p:ext uri="{BB962C8B-B14F-4D97-AF65-F5344CB8AC3E}">
        <p14:creationId xmlns:p14="http://schemas.microsoft.com/office/powerpoint/2010/main" val="3844294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DA6057-5D48-493F-9BF0-22DA77C81460}" type="datetime1">
              <a:rPr lang="en-SG" smtClean="0"/>
              <a:t>25/7/2021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6A34CF32-D65E-4FFE-97AB-911DF53E1B39}" type="slidenum">
              <a:rPr lang="en-SG" smtClean="0"/>
              <a:t>‹#›</a:t>
            </a:fld>
            <a:endParaRPr lang="en-SG"/>
          </a:p>
        </p:txBody>
      </p:sp>
    </p:spTree>
    <p:extLst>
      <p:ext uri="{BB962C8B-B14F-4D97-AF65-F5344CB8AC3E}">
        <p14:creationId xmlns:p14="http://schemas.microsoft.com/office/powerpoint/2010/main" val="3687400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1" y="457200"/>
            <a:ext cx="3933824"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C9DB84-5AD6-4A5F-B6F2-BA9FF76FFA4E}" type="datetime1">
              <a:rPr lang="en-SG" smtClean="0"/>
              <a:t>25/7/2021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A34CF32-D65E-4FFE-97AB-911DF53E1B39}" type="slidenum">
              <a:rPr lang="en-SG" smtClean="0"/>
              <a:t>‹#›</a:t>
            </a:fld>
            <a:endParaRPr lang="en-SG"/>
          </a:p>
        </p:txBody>
      </p:sp>
      <p:sp>
        <p:nvSpPr>
          <p:cNvPr id="8" name="Rectangle 7"/>
          <p:cNvSpPr/>
          <p:nvPr userDrawn="1"/>
        </p:nvSpPr>
        <p:spPr>
          <a:xfrm flipV="1">
            <a:off x="852339" y="2057396"/>
            <a:ext cx="3919686" cy="45719"/>
          </a:xfrm>
          <a:prstGeom prst="rect">
            <a:avLst/>
          </a:prstGeom>
          <a:solidFill>
            <a:srgbClr val="8076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48610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3946376"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A5E61F-68AF-4DAC-9C69-FAACE762F383}" type="datetime1">
              <a:rPr lang="en-SG" smtClean="0"/>
              <a:t>25/7/2021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A34CF32-D65E-4FFE-97AB-911DF53E1B39}" type="slidenum">
              <a:rPr lang="en-SG" smtClean="0"/>
              <a:t>‹#›</a:t>
            </a:fld>
            <a:endParaRPr lang="en-SG"/>
          </a:p>
        </p:txBody>
      </p:sp>
      <p:sp>
        <p:nvSpPr>
          <p:cNvPr id="10" name="Rectangle 9"/>
          <p:cNvSpPr/>
          <p:nvPr userDrawn="1"/>
        </p:nvSpPr>
        <p:spPr>
          <a:xfrm flipV="1">
            <a:off x="852339" y="2057396"/>
            <a:ext cx="3919686" cy="45719"/>
          </a:xfrm>
          <a:prstGeom prst="rect">
            <a:avLst/>
          </a:prstGeom>
          <a:solidFill>
            <a:srgbClr val="8076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858402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4DFF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0BC32-A4E2-4562-BF2F-1CBE58D5CE05}" type="datetime1">
              <a:rPr lang="en-SG" smtClean="0"/>
              <a:t>25/7/2021</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4CF32-D65E-4FFE-97AB-911DF53E1B39}" type="slidenum">
              <a:rPr lang="en-SG" smtClean="0"/>
              <a:t>‹#›</a:t>
            </a:fld>
            <a:endParaRPr lang="en-SG"/>
          </a:p>
        </p:txBody>
      </p:sp>
    </p:spTree>
    <p:extLst>
      <p:ext uri="{BB962C8B-B14F-4D97-AF65-F5344CB8AC3E}">
        <p14:creationId xmlns:p14="http://schemas.microsoft.com/office/powerpoint/2010/main" val="2723650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rgbClr val="2E261F"/>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E261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E261F"/>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E261F"/>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E261F"/>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E261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docs.scipy.org/doc/scipy/reference/generated/scipy.integrate.solve_ivp.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mtClean="0"/>
              <a:t>Dunlin</a:t>
            </a:r>
            <a:endParaRPr lang="en-SG"/>
          </a:p>
        </p:txBody>
      </p:sp>
      <p:sp>
        <p:nvSpPr>
          <p:cNvPr id="3" name="Text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2"/>
          </p:nvPr>
        </p:nvSpPr>
        <p:spPr/>
        <p:txBody>
          <a:bodyPr/>
          <a:lstStyle/>
          <a:p>
            <a:fld id="{6A34CF32-D65E-4FFE-97AB-911DF53E1B39}" type="slidenum">
              <a:rPr lang="en-SG" smtClean="0"/>
              <a:t>1</a:t>
            </a:fld>
            <a:endParaRPr lang="en-SG"/>
          </a:p>
        </p:txBody>
      </p:sp>
    </p:spTree>
    <p:extLst>
      <p:ext uri="{BB962C8B-B14F-4D97-AF65-F5344CB8AC3E}">
        <p14:creationId xmlns:p14="http://schemas.microsoft.com/office/powerpoint/2010/main" val="3726066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smtClean="0"/>
              <a:t>Compatibility with SBML </a:t>
            </a:r>
            <a:endParaRPr lang="en-SG"/>
          </a:p>
        </p:txBody>
      </p:sp>
      <p:sp>
        <p:nvSpPr>
          <p:cNvPr id="4" name="Content Placeholder 3"/>
          <p:cNvSpPr>
            <a:spLocks noGrp="1"/>
          </p:cNvSpPr>
          <p:nvPr>
            <p:ph sz="half" idx="1"/>
          </p:nvPr>
        </p:nvSpPr>
        <p:spPr/>
        <p:txBody>
          <a:bodyPr>
            <a:normAutofit fontScale="62500" lnSpcReduction="20000"/>
          </a:bodyPr>
          <a:lstStyle/>
          <a:p>
            <a:r>
              <a:rPr lang="en-SG" smtClean="0"/>
              <a:t>Model</a:t>
            </a:r>
          </a:p>
          <a:p>
            <a:r>
              <a:rPr lang="en-SG" smtClean="0"/>
              <a:t>Function definitions</a:t>
            </a:r>
          </a:p>
          <a:p>
            <a:r>
              <a:rPr lang="en-SG" smtClean="0"/>
              <a:t>Unit definitions</a:t>
            </a:r>
          </a:p>
          <a:p>
            <a:r>
              <a:rPr lang="en-SG" smtClean="0"/>
              <a:t>Compartments</a:t>
            </a:r>
          </a:p>
          <a:p>
            <a:r>
              <a:rPr lang="en-SG" smtClean="0"/>
              <a:t>Species</a:t>
            </a:r>
          </a:p>
          <a:p>
            <a:r>
              <a:rPr lang="en-SG" smtClean="0"/>
              <a:t>Parameters</a:t>
            </a:r>
          </a:p>
          <a:p>
            <a:r>
              <a:rPr lang="en-SG" smtClean="0"/>
              <a:t>Initial assignments</a:t>
            </a:r>
          </a:p>
          <a:p>
            <a:r>
              <a:rPr lang="en-SG" smtClean="0"/>
              <a:t>Assignment rules</a:t>
            </a:r>
          </a:p>
          <a:p>
            <a:r>
              <a:rPr lang="en-SG" smtClean="0"/>
              <a:t>Constraints</a:t>
            </a:r>
          </a:p>
          <a:p>
            <a:r>
              <a:rPr lang="en-SG" smtClean="0"/>
              <a:t>Reactions</a:t>
            </a:r>
          </a:p>
          <a:p>
            <a:r>
              <a:rPr lang="en-SG" smtClean="0"/>
              <a:t>Events</a:t>
            </a:r>
          </a:p>
          <a:p>
            <a:r>
              <a:rPr lang="en-SG" smtClean="0"/>
              <a:t>SBML hierarchical (current work)</a:t>
            </a:r>
          </a:p>
          <a:p>
            <a:r>
              <a:rPr lang="en-SG" smtClean="0"/>
              <a:t>SBML multi, spatial and FBC (future work)</a:t>
            </a:r>
            <a:endParaRPr lang="en-SG"/>
          </a:p>
        </p:txBody>
      </p:sp>
      <p:sp>
        <p:nvSpPr>
          <p:cNvPr id="5" name="Content Placeholder 4"/>
          <p:cNvSpPr>
            <a:spLocks noGrp="1"/>
          </p:cNvSpPr>
          <p:nvPr>
            <p:ph sz="half" idx="2"/>
          </p:nvPr>
        </p:nvSpPr>
        <p:spPr/>
        <p:txBody>
          <a:bodyPr>
            <a:normAutofit fontScale="62500" lnSpcReduction="20000"/>
          </a:bodyPr>
          <a:lstStyle/>
          <a:p>
            <a:r>
              <a:rPr lang="en-SG" smtClean="0"/>
              <a:t>Notes</a:t>
            </a:r>
          </a:p>
          <a:p>
            <a:pPr lvl="1"/>
            <a:r>
              <a:rPr lang="en-SG" smtClean="0"/>
              <a:t>Units </a:t>
            </a:r>
            <a:r>
              <a:rPr lang="en-SG" smtClean="0"/>
              <a:t>are not </a:t>
            </a:r>
            <a:r>
              <a:rPr lang="en-SG" smtClean="0"/>
              <a:t>currently required </a:t>
            </a:r>
            <a:r>
              <a:rPr lang="en-SG" smtClean="0"/>
              <a:t>by Dunlin for </a:t>
            </a:r>
            <a:endParaRPr lang="en-SG" smtClean="0"/>
          </a:p>
          <a:p>
            <a:pPr lvl="1"/>
            <a:r>
              <a:rPr lang="en-SG" smtClean="0"/>
              <a:t>The </a:t>
            </a:r>
            <a:r>
              <a:rPr lang="en-SG" smtClean="0"/>
              <a:t>following SBML elements are not covered as they can be described using </a:t>
            </a:r>
            <a:r>
              <a:rPr lang="en-SG" smtClean="0"/>
              <a:t>other means that </a:t>
            </a:r>
            <a:r>
              <a:rPr lang="en-SG" smtClean="0"/>
              <a:t>are</a:t>
            </a:r>
          </a:p>
          <a:p>
            <a:pPr lvl="2"/>
            <a:r>
              <a:rPr lang="en-SG" smtClean="0"/>
              <a:t>Non constant stoichiometries</a:t>
            </a:r>
          </a:p>
          <a:p>
            <a:pPr lvl="3"/>
            <a:r>
              <a:rPr lang="en-SG" smtClean="0"/>
              <a:t>Use a separate reaction</a:t>
            </a:r>
          </a:p>
          <a:p>
            <a:pPr lvl="2"/>
            <a:r>
              <a:rPr lang="en-SG" smtClean="0"/>
              <a:t>Algebraic rules</a:t>
            </a:r>
          </a:p>
          <a:p>
            <a:pPr lvl="3"/>
            <a:r>
              <a:rPr lang="en-SG" smtClean="0"/>
              <a:t>Reformulate as assignment rules</a:t>
            </a:r>
          </a:p>
          <a:p>
            <a:pPr lvl="1"/>
            <a:r>
              <a:rPr lang="en-SG" smtClean="0"/>
              <a:t>Should Dunlin encounter such element the appropriate response should be to</a:t>
            </a:r>
          </a:p>
          <a:p>
            <a:pPr lvl="2"/>
            <a:r>
              <a:rPr lang="en-SG" smtClean="0"/>
              <a:t>Raise a NotImplementedError </a:t>
            </a:r>
          </a:p>
          <a:p>
            <a:pPr lvl="2"/>
            <a:r>
              <a:rPr lang="en-SG" smtClean="0"/>
              <a:t>Reformulate the model via intermediate steps</a:t>
            </a:r>
          </a:p>
          <a:p>
            <a:pPr marL="914400" lvl="2" indent="0">
              <a:buNone/>
            </a:pPr>
            <a:endParaRPr lang="en-SG"/>
          </a:p>
        </p:txBody>
      </p:sp>
      <p:sp>
        <p:nvSpPr>
          <p:cNvPr id="2" name="Slide Number Placeholder 1"/>
          <p:cNvSpPr>
            <a:spLocks noGrp="1"/>
          </p:cNvSpPr>
          <p:nvPr>
            <p:ph type="sldNum" sz="quarter" idx="12"/>
          </p:nvPr>
        </p:nvSpPr>
        <p:spPr/>
        <p:txBody>
          <a:bodyPr/>
          <a:lstStyle/>
          <a:p>
            <a:fld id="{6A34CF32-D65E-4FFE-97AB-911DF53E1B39}" type="slidenum">
              <a:rPr lang="en-SG" smtClean="0"/>
              <a:t>10</a:t>
            </a:fld>
            <a:endParaRPr lang="en-SG"/>
          </a:p>
        </p:txBody>
      </p:sp>
    </p:spTree>
    <p:extLst>
      <p:ext uri="{BB962C8B-B14F-4D97-AF65-F5344CB8AC3E}">
        <p14:creationId xmlns:p14="http://schemas.microsoft.com/office/powerpoint/2010/main" val="4125241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smtClean="0"/>
              <a:t>.dun Structure</a:t>
            </a:r>
            <a:endParaRPr lang="en-SG"/>
          </a:p>
        </p:txBody>
      </p:sp>
      <p:sp>
        <p:nvSpPr>
          <p:cNvPr id="4" name="Content Placeholder 3"/>
          <p:cNvSpPr>
            <a:spLocks noGrp="1"/>
          </p:cNvSpPr>
          <p:nvPr>
            <p:ph idx="1"/>
          </p:nvPr>
        </p:nvSpPr>
        <p:spPr/>
        <p:txBody>
          <a:bodyPr>
            <a:normAutofit fontScale="92500" lnSpcReduction="20000"/>
          </a:bodyPr>
          <a:lstStyle/>
          <a:p>
            <a:r>
              <a:rPr lang="en-SG" smtClean="0"/>
              <a:t>A whitespace-preserving lightweight markup language</a:t>
            </a:r>
          </a:p>
          <a:p>
            <a:pPr lvl="1"/>
            <a:r>
              <a:rPr lang="en-SG" smtClean="0"/>
              <a:t>Strings: The fundamental datum to be parsed. </a:t>
            </a:r>
          </a:p>
          <a:p>
            <a:pPr lvl="2"/>
            <a:r>
              <a:rPr lang="en-SG" smtClean="0"/>
              <a:t>Dun strings: Serialized data</a:t>
            </a:r>
          </a:p>
          <a:p>
            <a:pPr lvl="2"/>
            <a:r>
              <a:rPr lang="en-SG" smtClean="0"/>
              <a:t>Py elements: Python code</a:t>
            </a:r>
          </a:p>
          <a:p>
            <a:pPr lvl="1"/>
            <a:r>
              <a:rPr lang="en-SG" smtClean="0"/>
              <a:t>Elements: Corresponds to </a:t>
            </a:r>
          </a:p>
          <a:p>
            <a:pPr lvl="2"/>
            <a:r>
              <a:rPr lang="en-SG" smtClean="0"/>
              <a:t>A dun element produces multiple strings if shorthands are used and a single string otherwise.</a:t>
            </a:r>
          </a:p>
          <a:p>
            <a:pPr lvl="2"/>
            <a:r>
              <a:rPr lang="en-SG" smtClean="0"/>
              <a:t>A py element collapses multiple lines of code into a smaller number of lines if shorthands are used</a:t>
            </a:r>
          </a:p>
          <a:p>
            <a:pPr lvl="1"/>
            <a:r>
              <a:rPr lang="en-SG" smtClean="0"/>
              <a:t>Subsections: Groups elements by the type of information they represent.</a:t>
            </a:r>
          </a:p>
          <a:p>
            <a:pPr lvl="1"/>
            <a:r>
              <a:rPr lang="en-SG" smtClean="0"/>
              <a:t>Sections: Groups subsections for a single model.</a:t>
            </a:r>
          </a:p>
          <a:p>
            <a:r>
              <a:rPr lang="en-SG" smtClean="0"/>
              <a:t>A .dun file contains</a:t>
            </a:r>
          </a:p>
          <a:p>
            <a:pPr lvl="1"/>
            <a:r>
              <a:rPr lang="en-SG" smtClean="0"/>
              <a:t>Import statements</a:t>
            </a:r>
          </a:p>
          <a:p>
            <a:pPr lvl="1"/>
            <a:r>
              <a:rPr lang="en-SG" smtClean="0"/>
              <a:t>Comments delimited with a “;” at the start of the line</a:t>
            </a:r>
          </a:p>
          <a:p>
            <a:pPr lvl="1"/>
            <a:r>
              <a:rPr lang="en-SG" smtClean="0"/>
              <a:t>Sections, subsections and elements (which are then parsed into strings)</a:t>
            </a:r>
          </a:p>
          <a:p>
            <a:pPr lvl="1"/>
            <a:endParaRPr lang="en-SG" smtClean="0"/>
          </a:p>
          <a:p>
            <a:pPr lvl="1"/>
            <a:endParaRPr lang="en-SG" smtClean="0"/>
          </a:p>
          <a:p>
            <a:endParaRPr lang="en-SG" smtClean="0"/>
          </a:p>
        </p:txBody>
      </p:sp>
      <p:sp>
        <p:nvSpPr>
          <p:cNvPr id="5" name="Slide Number Placeholder 4"/>
          <p:cNvSpPr>
            <a:spLocks noGrp="1"/>
          </p:cNvSpPr>
          <p:nvPr>
            <p:ph type="sldNum" sz="quarter" idx="12"/>
          </p:nvPr>
        </p:nvSpPr>
        <p:spPr/>
        <p:txBody>
          <a:bodyPr/>
          <a:lstStyle/>
          <a:p>
            <a:fld id="{6A34CF32-D65E-4FFE-97AB-911DF53E1B39}" type="slidenum">
              <a:rPr lang="en-SG" smtClean="0"/>
              <a:t>11</a:t>
            </a:fld>
            <a:endParaRPr lang="en-SG"/>
          </a:p>
        </p:txBody>
      </p:sp>
    </p:spTree>
    <p:extLst>
      <p:ext uri="{BB962C8B-B14F-4D97-AF65-F5344CB8AC3E}">
        <p14:creationId xmlns:p14="http://schemas.microsoft.com/office/powerpoint/2010/main" val="60415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mtClean="0"/>
              <a:t>.dun Rules</a:t>
            </a:r>
            <a:endParaRPr lang="en-SG"/>
          </a:p>
        </p:txBody>
      </p:sp>
      <p:sp>
        <p:nvSpPr>
          <p:cNvPr id="3" name="Content Placeholder 2"/>
          <p:cNvSpPr>
            <a:spLocks noGrp="1"/>
          </p:cNvSpPr>
          <p:nvPr>
            <p:ph idx="1"/>
          </p:nvPr>
        </p:nvSpPr>
        <p:spPr/>
        <p:txBody>
          <a:bodyPr/>
          <a:lstStyle/>
          <a:p>
            <a:r>
              <a:rPr lang="en-SG" smtClean="0"/>
              <a:t>Allowed</a:t>
            </a:r>
            <a:endParaRPr lang="en-SG"/>
          </a:p>
          <a:p>
            <a:pPr lvl="1"/>
            <a:r>
              <a:rPr lang="en-SG" smtClean="0"/>
              <a:t>References </a:t>
            </a:r>
            <a:r>
              <a:rPr lang="en-SG"/>
              <a:t>to other models in the same file or group of files</a:t>
            </a:r>
            <a:r>
              <a:rPr lang="en-SG" smtClean="0"/>
              <a:t>.</a:t>
            </a:r>
          </a:p>
          <a:p>
            <a:r>
              <a:rPr lang="en-SG" smtClean="0"/>
              <a:t>Not </a:t>
            </a:r>
            <a:r>
              <a:rPr lang="en-SG"/>
              <a:t>allowed:</a:t>
            </a:r>
          </a:p>
          <a:p>
            <a:pPr lvl="1"/>
            <a:r>
              <a:rPr lang="en-SG"/>
              <a:t>Double underscores in any part of the code: Avoid unsafe code</a:t>
            </a:r>
            <a:r>
              <a:rPr lang="en-SG" smtClean="0"/>
              <a:t>.</a:t>
            </a:r>
          </a:p>
          <a:p>
            <a:pPr lvl="1"/>
            <a:r>
              <a:rPr lang="en-SG" smtClean="0"/>
              <a:t>Repeated definitions of sections/subsections/elements with same name. </a:t>
            </a:r>
            <a:endParaRPr lang="en-SG"/>
          </a:p>
        </p:txBody>
      </p:sp>
      <p:sp>
        <p:nvSpPr>
          <p:cNvPr id="4" name="Slide Number Placeholder 3"/>
          <p:cNvSpPr>
            <a:spLocks noGrp="1"/>
          </p:cNvSpPr>
          <p:nvPr>
            <p:ph type="sldNum" sz="quarter" idx="12"/>
          </p:nvPr>
        </p:nvSpPr>
        <p:spPr/>
        <p:txBody>
          <a:bodyPr/>
          <a:lstStyle/>
          <a:p>
            <a:fld id="{6A34CF32-D65E-4FFE-97AB-911DF53E1B39}" type="slidenum">
              <a:rPr lang="en-SG" smtClean="0"/>
              <a:t>12</a:t>
            </a:fld>
            <a:endParaRPr lang="en-SG"/>
          </a:p>
        </p:txBody>
      </p:sp>
    </p:spTree>
    <p:extLst>
      <p:ext uri="{BB962C8B-B14F-4D97-AF65-F5344CB8AC3E}">
        <p14:creationId xmlns:p14="http://schemas.microsoft.com/office/powerpoint/2010/main" val="1279265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A34CF32-D65E-4FFE-97AB-911DF53E1B39}" type="slidenum">
              <a:rPr lang="en-SG" smtClean="0"/>
              <a:t>13</a:t>
            </a:fld>
            <a:endParaRPr lang="en-SG"/>
          </a:p>
        </p:txBody>
      </p:sp>
      <p:graphicFrame>
        <p:nvGraphicFramePr>
          <p:cNvPr id="5" name="Content Placeholder 4"/>
          <p:cNvGraphicFramePr>
            <a:graphicFrameLocks/>
          </p:cNvGraphicFramePr>
          <p:nvPr>
            <p:extLst>
              <p:ext uri="{D42A27DB-BD31-4B8C-83A1-F6EECF244321}">
                <p14:modId xmlns:p14="http://schemas.microsoft.com/office/powerpoint/2010/main" val="2207651260"/>
              </p:ext>
            </p:extLst>
          </p:nvPr>
        </p:nvGraphicFramePr>
        <p:xfrm>
          <a:off x="941832" y="721878"/>
          <a:ext cx="9930385" cy="5817034"/>
        </p:xfrm>
        <a:graphic>
          <a:graphicData uri="http://schemas.openxmlformats.org/drawingml/2006/table">
            <a:tbl>
              <a:tblPr firstRow="1">
                <a:tableStyleId>{8EC20E35-A176-4012-BC5E-935CFFF8708E}</a:tableStyleId>
              </a:tblPr>
              <a:tblGrid>
                <a:gridCol w="1186321"/>
                <a:gridCol w="2914688"/>
                <a:gridCol w="4009719"/>
                <a:gridCol w="1819657"/>
              </a:tblGrid>
              <a:tr h="339585">
                <a:tc>
                  <a:txBody>
                    <a:bodyPr/>
                    <a:lstStyle/>
                    <a:p>
                      <a:r>
                        <a:rPr lang="en-SG" sz="1400" smtClean="0"/>
                        <a:t>Subsection Type</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5878">
                <a:tc>
                  <a:txBody>
                    <a:bodyPr/>
                    <a:lstStyle/>
                    <a:p>
                      <a:r>
                        <a:rPr lang="en-SG" sz="1400" smtClean="0"/>
                        <a:t>Related to</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Corresponding SBML</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Element type</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5878">
                <a:tc rowSpan="8">
                  <a:txBody>
                    <a:bodyPr/>
                    <a:lstStyle/>
                    <a:p>
                      <a:r>
                        <a:rPr lang="en-SG" sz="1400" smtClean="0"/>
                        <a:t>Model</a:t>
                      </a:r>
                      <a:r>
                        <a:rPr lang="en-SG" sz="1400" baseline="0" smtClean="0"/>
                        <a:t> definition</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States</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Species</a:t>
                      </a:r>
                      <a:r>
                        <a:rPr lang="en-SG" sz="1400" baseline="0" smtClean="0"/>
                        <a:t> with/without</a:t>
                      </a:r>
                      <a:r>
                        <a:rPr lang="en-SG" sz="1400" smtClean="0"/>
                        <a:t> Initial</a:t>
                      </a:r>
                      <a:r>
                        <a:rPr lang="en-SG" sz="1400" baseline="0" smtClean="0"/>
                        <a:t>Assignments, Param (not const) with RateRule</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Dun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5878">
                <a:tc vMerge="1">
                  <a:txBody>
                    <a:bodyPr/>
                    <a:lstStyle/>
                    <a:p>
                      <a:endParaRPr lang="en-SG"/>
                    </a:p>
                  </a:txBody>
                  <a:tcPr/>
                </a:tc>
                <a:tc>
                  <a:txBody>
                    <a:bodyPr/>
                    <a:lstStyle/>
                    <a:p>
                      <a:r>
                        <a:rPr lang="en-SG" sz="1400" smtClean="0"/>
                        <a:t>Params</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Param (const)</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Dun</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5878">
                <a:tc vMerge="1">
                  <a:txBody>
                    <a:bodyPr/>
                    <a:lstStyle/>
                    <a:p>
                      <a:endParaRPr lang="en-SG"/>
                    </a:p>
                  </a:txBody>
                  <a:tcPr/>
                </a:tc>
                <a:tc>
                  <a:txBody>
                    <a:bodyPr/>
                    <a:lstStyle/>
                    <a:p>
                      <a:r>
                        <a:rPr lang="en-SG" sz="1400" smtClean="0"/>
                        <a:t>Reactions</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Reaction, kineticLaw, LocalParameter</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Dun</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5878">
                <a:tc vMerge="1">
                  <a:txBody>
                    <a:bodyPr/>
                    <a:lstStyle/>
                    <a:p>
                      <a:endParaRPr lang="en-SG"/>
                    </a:p>
                  </a:txBody>
                  <a:tcPr/>
                </a:tc>
                <a:tc>
                  <a:txBody>
                    <a:bodyPr/>
                    <a:lstStyle/>
                    <a:p>
                      <a:r>
                        <a:rPr lang="en-SG" sz="1400" smtClean="0"/>
                        <a:t>Variables</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Param (not const)</a:t>
                      </a:r>
                      <a:r>
                        <a:rPr lang="en-SG" sz="1400" baseline="0" smtClean="0"/>
                        <a:t> with</a:t>
                      </a:r>
                      <a:r>
                        <a:rPr lang="en-SG" sz="1400" smtClean="0"/>
                        <a:t> AssignmentRule</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Dun</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5878">
                <a:tc vMerge="1">
                  <a:txBody>
                    <a:bodyPr/>
                    <a:lstStyle/>
                    <a:p>
                      <a:endParaRPr lang="en-SG"/>
                    </a:p>
                  </a:txBody>
                  <a:tcPr/>
                </a:tc>
                <a:tc>
                  <a:txBody>
                    <a:bodyPr/>
                    <a:lstStyle/>
                    <a:p>
                      <a:r>
                        <a:rPr lang="en-SG" sz="1400" smtClean="0"/>
                        <a:t>Functions</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Function</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Dun</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5878">
                <a:tc vMerge="1">
                  <a:txBody>
                    <a:bodyPr/>
                    <a:lstStyle/>
                    <a:p>
                      <a:endParaRPr lang="en-SG"/>
                    </a:p>
                  </a:txBody>
                  <a:tcPr/>
                </a:tc>
                <a:tc>
                  <a:txBody>
                    <a:bodyPr/>
                    <a:lstStyle/>
                    <a:p>
                      <a:r>
                        <a:rPr lang="en-SG" sz="1400" smtClean="0"/>
                        <a:t>Compartments</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Compartment</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Dun</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5878">
                <a:tc vMerge="1">
                  <a:txBody>
                    <a:bodyPr/>
                    <a:lstStyle/>
                    <a:p>
                      <a:endParaRPr lang="en-SG"/>
                    </a:p>
                  </a:txBody>
                  <a:tcPr/>
                </a:tc>
                <a:tc>
                  <a:txBody>
                    <a:bodyPr/>
                    <a:lstStyle/>
                    <a:p>
                      <a:r>
                        <a:rPr lang="en-SG" sz="1400" smtClean="0"/>
                        <a:t>Spatial (Not implemented yet)</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Spatial:</a:t>
                      </a:r>
                      <a:r>
                        <a:rPr lang="en-SG" sz="1400" baseline="0" smtClean="0"/>
                        <a:t> </a:t>
                      </a:r>
                      <a:r>
                        <a:rPr lang="en-SG" sz="1400" baseline="0" smtClean="0"/>
                        <a:t>Geometry</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Dun</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5878">
                <a:tc vMerge="1">
                  <a:txBody>
                    <a:bodyPr/>
                    <a:lstStyle/>
                    <a:p>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GeneProduct</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FBC: GeneProduct</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Dun</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5878">
                <a:tc rowSpan="6">
                  <a:txBody>
                    <a:bodyPr/>
                    <a:lstStyle/>
                    <a:p>
                      <a:r>
                        <a:rPr lang="en-SG" sz="1400" smtClean="0"/>
                        <a:t>Analysis</a:t>
                      </a:r>
                      <a:r>
                        <a:rPr lang="en-SG" sz="1400" baseline="0" smtClean="0"/>
                        <a:t> settings </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Optimize</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FBC: FluxObjective</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smtClean="0"/>
                        <a:t>Dun</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503">
                <a:tc vMerge="1">
                  <a:txBody>
                    <a:bodyPr/>
                    <a:lstStyle/>
                    <a:p>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SG" sz="1400" smtClean="0"/>
                        <a:t>Exv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SG" sz="1400" smtClean="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SG" sz="1400" smtClean="0"/>
                        <a:t>Py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07503">
                <a:tc vMerge="1">
                  <a:txBody>
                    <a:bodyPr/>
                    <a:lstStyle/>
                    <a:p>
                      <a:endParaRPr lang="en-SG"/>
                    </a:p>
                  </a:txBody>
                  <a:tcPr/>
                </a:tc>
                <a:tc>
                  <a:txBody>
                    <a:bodyPr/>
                    <a:lstStyle/>
                    <a:p>
                      <a:pPr marL="0" indent="0">
                        <a:buFont typeface="Arial" panose="020B0604020202020204" pitchFamily="34" charset="0"/>
                        <a:buNone/>
                      </a:pPr>
                      <a:r>
                        <a:rPr lang="en-SG" sz="1400" smtClean="0"/>
                        <a:t>Cf_iterations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SG" sz="1400" smtClean="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SG" sz="1400" smtClean="0"/>
                        <a:t>Dun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07502">
                <a:tc vMerge="1">
                  <a:txBody>
                    <a:bodyPr/>
                    <a:lstStyle/>
                    <a:p>
                      <a:endParaRPr lang="en-SG"/>
                    </a:p>
                  </a:txBody>
                  <a:tcPr/>
                </a:tc>
                <a:tc>
                  <a:txBody>
                    <a:bodyPr/>
                    <a:lstStyle/>
                    <a:p>
                      <a:pPr marL="0" indent="0">
                        <a:buFont typeface="Arial" panose="020B0604020202020204" pitchFamily="34" charset="0"/>
                        <a:buNone/>
                      </a:pPr>
                      <a:r>
                        <a:rPr lang="en-SG" sz="1400" smtClean="0"/>
                        <a:t>Priors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SG" sz="1400" smtClean="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SG" sz="1400" smtClean="0"/>
                        <a:t>Dun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07503">
                <a:tc vMerge="1">
                  <a:txBody>
                    <a:bodyPr/>
                    <a:lstStyle/>
                    <a:p>
                      <a:endParaRPr lang="en-SG"/>
                    </a:p>
                  </a:txBody>
                  <a:tcPr/>
                </a:tc>
                <a:tc>
                  <a:txBody>
                    <a:bodyPr/>
                    <a:lstStyle/>
                    <a:p>
                      <a:pPr marL="0" indent="0">
                        <a:buFont typeface="Arial" panose="020B0604020202020204" pitchFamily="34" charset="0"/>
                        <a:buNone/>
                      </a:pPr>
                      <a:r>
                        <a:rPr lang="en-SG" sz="1400" smtClean="0"/>
                        <a:t>Param_bounds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SG" sz="1400" smtClean="0"/>
                        <a:t>Constraints(TBC)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SG" sz="1400" smtClean="0"/>
                        <a:t>Dun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07503">
                <a:tc vMerge="1">
                  <a:txBody>
                    <a:bodyPr/>
                    <a:lstStyle/>
                    <a:p>
                      <a:endParaRPr lang="en-SG"/>
                    </a:p>
                  </a:txBody>
                  <a:tcPr/>
                </a:tc>
                <a:tc>
                  <a:txBody>
                    <a:bodyPr/>
                    <a:lstStyle/>
                    <a:p>
                      <a:pPr marL="0" indent="0">
                        <a:buFont typeface="Arial" panose="020B0604020202020204" pitchFamily="34" charset="0"/>
                        <a:buNone/>
                      </a:pPr>
                      <a:r>
                        <a:rPr lang="en-SG" sz="1400" smtClean="0"/>
                        <a:t>Solver_args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SG" sz="1400" smtClean="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SG" sz="1400" smtClean="0"/>
                        <a:t>Dun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449718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mtClean="0"/>
              <a:t>Dun Elements</a:t>
            </a:r>
            <a:endParaRPr lang="en-SG"/>
          </a:p>
        </p:txBody>
      </p:sp>
      <p:sp>
        <p:nvSpPr>
          <p:cNvPr id="3" name="Content Placeholder 2"/>
          <p:cNvSpPr>
            <a:spLocks noGrp="1"/>
          </p:cNvSpPr>
          <p:nvPr>
            <p:ph idx="1"/>
          </p:nvPr>
        </p:nvSpPr>
        <p:spPr/>
        <p:txBody>
          <a:bodyPr>
            <a:normAutofit lnSpcReduction="10000"/>
          </a:bodyPr>
          <a:lstStyle/>
          <a:p>
            <a:r>
              <a:rPr lang="en-SG" smtClean="0"/>
              <a:t>Motivation</a:t>
            </a:r>
          </a:p>
          <a:p>
            <a:pPr lvl="1"/>
            <a:r>
              <a:rPr lang="en-SG" smtClean="0"/>
              <a:t>Hold numerical/string values or nested numerical/string values</a:t>
            </a:r>
          </a:p>
          <a:p>
            <a:pPr lvl="1"/>
            <a:r>
              <a:rPr lang="en-SG" smtClean="0"/>
              <a:t>Detect numbers and convert them into float</a:t>
            </a:r>
          </a:p>
          <a:p>
            <a:r>
              <a:rPr lang="en-SG" smtClean="0"/>
              <a:t>A single key-value pair where the value can be</a:t>
            </a:r>
          </a:p>
          <a:p>
            <a:pPr lvl="1"/>
            <a:r>
              <a:rPr lang="en-SG" smtClean="0"/>
              <a:t>A single value</a:t>
            </a:r>
          </a:p>
          <a:p>
            <a:pPr lvl="1"/>
            <a:r>
              <a:rPr lang="en-SG" smtClean="0"/>
              <a:t>A list</a:t>
            </a:r>
          </a:p>
          <a:p>
            <a:pPr lvl="1"/>
            <a:r>
              <a:rPr lang="en-SG" smtClean="0"/>
              <a:t>A dictionary of key-value pairs</a:t>
            </a:r>
          </a:p>
          <a:p>
            <a:r>
              <a:rPr lang="en-SG" smtClean="0"/>
              <a:t>Nesting is possible but the parser for each subsection type can set a minimum/maximum level of nesting</a:t>
            </a:r>
          </a:p>
          <a:p>
            <a:r>
              <a:rPr lang="en-SG"/>
              <a:t>Not whitespace sensitive </a:t>
            </a:r>
            <a:endParaRPr lang="en-SG" smtClean="0"/>
          </a:p>
          <a:p>
            <a:endParaRPr lang="en-SG"/>
          </a:p>
        </p:txBody>
      </p:sp>
      <p:sp>
        <p:nvSpPr>
          <p:cNvPr id="4" name="Slide Number Placeholder 3"/>
          <p:cNvSpPr>
            <a:spLocks noGrp="1"/>
          </p:cNvSpPr>
          <p:nvPr>
            <p:ph type="sldNum" sz="quarter" idx="12"/>
          </p:nvPr>
        </p:nvSpPr>
        <p:spPr/>
        <p:txBody>
          <a:bodyPr/>
          <a:lstStyle/>
          <a:p>
            <a:fld id="{6A34CF32-D65E-4FFE-97AB-911DF53E1B39}" type="slidenum">
              <a:rPr lang="en-SG" smtClean="0"/>
              <a:t>14</a:t>
            </a:fld>
            <a:endParaRPr lang="en-SG"/>
          </a:p>
        </p:txBody>
      </p:sp>
    </p:spTree>
    <p:extLst>
      <p:ext uri="{BB962C8B-B14F-4D97-AF65-F5344CB8AC3E}">
        <p14:creationId xmlns:p14="http://schemas.microsoft.com/office/powerpoint/2010/main" val="1512246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mtClean="0"/>
              <a:t>Py Elements</a:t>
            </a:r>
            <a:endParaRPr lang="en-SG"/>
          </a:p>
        </p:txBody>
      </p:sp>
      <p:sp>
        <p:nvSpPr>
          <p:cNvPr id="3" name="Content Placeholder 2"/>
          <p:cNvSpPr>
            <a:spLocks noGrp="1"/>
          </p:cNvSpPr>
          <p:nvPr>
            <p:ph idx="1"/>
          </p:nvPr>
        </p:nvSpPr>
        <p:spPr/>
        <p:txBody>
          <a:bodyPr/>
          <a:lstStyle/>
          <a:p>
            <a:r>
              <a:rPr lang="en-SG" smtClean="0"/>
              <a:t>Motivation</a:t>
            </a:r>
          </a:p>
          <a:p>
            <a:pPr lvl="1"/>
            <a:r>
              <a:rPr lang="en-SG" smtClean="0"/>
              <a:t>Holds Python code that can be inserted into templated functions.</a:t>
            </a:r>
          </a:p>
          <a:p>
            <a:pPr lvl="1"/>
            <a:r>
              <a:rPr lang="en-SG" smtClean="0"/>
              <a:t>Is whitespace sensitive. This avoids the problem of having to infer indentation or limit functionality.</a:t>
            </a:r>
          </a:p>
          <a:p>
            <a:r>
              <a:rPr lang="en-SG" smtClean="0"/>
              <a:t>Note:</a:t>
            </a:r>
          </a:p>
          <a:p>
            <a:pPr lvl="1"/>
            <a:r>
              <a:rPr lang="en-SG" smtClean="0"/>
              <a:t>Definition of the element should start on the line after its declaration. If it does not, dunlin will try to infer the correct level of indentation for the first line of code (which may not always work)</a:t>
            </a:r>
            <a:endParaRPr lang="en-SG"/>
          </a:p>
        </p:txBody>
      </p:sp>
      <p:sp>
        <p:nvSpPr>
          <p:cNvPr id="4" name="Slide Number Placeholder 3"/>
          <p:cNvSpPr>
            <a:spLocks noGrp="1"/>
          </p:cNvSpPr>
          <p:nvPr>
            <p:ph type="sldNum" sz="quarter" idx="12"/>
          </p:nvPr>
        </p:nvSpPr>
        <p:spPr/>
        <p:txBody>
          <a:bodyPr/>
          <a:lstStyle/>
          <a:p>
            <a:fld id="{6A34CF32-D65E-4FFE-97AB-911DF53E1B39}" type="slidenum">
              <a:rPr lang="en-SG" smtClean="0"/>
              <a:t>15</a:t>
            </a:fld>
            <a:endParaRPr lang="en-SG"/>
          </a:p>
        </p:txBody>
      </p:sp>
    </p:spTree>
    <p:extLst>
      <p:ext uri="{BB962C8B-B14F-4D97-AF65-F5344CB8AC3E}">
        <p14:creationId xmlns:p14="http://schemas.microsoft.com/office/powerpoint/2010/main" val="1883620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mtClean="0"/>
              <a:t>Overview of Algorithm for Reading .dun</a:t>
            </a:r>
            <a:endParaRPr lang="en-SG"/>
          </a:p>
        </p:txBody>
      </p:sp>
      <p:sp>
        <p:nvSpPr>
          <p:cNvPr id="5" name="Text Placeholder 4"/>
          <p:cNvSpPr>
            <a:spLocks noGrp="1"/>
          </p:cNvSpPr>
          <p:nvPr>
            <p:ph type="body" idx="1"/>
          </p:nvPr>
        </p:nvSpPr>
        <p:spPr/>
        <p:txBody>
          <a:bodyPr/>
          <a:lstStyle/>
          <a:p>
            <a:endParaRPr lang="en-SG"/>
          </a:p>
        </p:txBody>
      </p:sp>
      <p:sp>
        <p:nvSpPr>
          <p:cNvPr id="4" name="Slide Number Placeholder 3"/>
          <p:cNvSpPr>
            <a:spLocks noGrp="1"/>
          </p:cNvSpPr>
          <p:nvPr>
            <p:ph type="sldNum" sz="quarter" idx="12"/>
          </p:nvPr>
        </p:nvSpPr>
        <p:spPr/>
        <p:txBody>
          <a:bodyPr/>
          <a:lstStyle/>
          <a:p>
            <a:fld id="{6A34CF32-D65E-4FFE-97AB-911DF53E1B39}" type="slidenum">
              <a:rPr lang="en-SG" smtClean="0"/>
              <a:t>16</a:t>
            </a:fld>
            <a:endParaRPr lang="en-SG"/>
          </a:p>
        </p:txBody>
      </p:sp>
    </p:spTree>
    <p:extLst>
      <p:ext uri="{BB962C8B-B14F-4D97-AF65-F5344CB8AC3E}">
        <p14:creationId xmlns:p14="http://schemas.microsoft.com/office/powerpoint/2010/main" val="10950649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A34CF32-D65E-4FFE-97AB-911DF53E1B39}" type="slidenum">
              <a:rPr lang="en-SG" smtClean="0"/>
              <a:t>17</a:t>
            </a:fld>
            <a:endParaRPr lang="en-SG"/>
          </a:p>
        </p:txBody>
      </p:sp>
      <p:graphicFrame>
        <p:nvGraphicFramePr>
          <p:cNvPr id="6" name="Table 5"/>
          <p:cNvGraphicFramePr>
            <a:graphicFrameLocks noGrp="1"/>
          </p:cNvGraphicFramePr>
          <p:nvPr>
            <p:extLst>
              <p:ext uri="{D42A27DB-BD31-4B8C-83A1-F6EECF244321}">
                <p14:modId xmlns:p14="http://schemas.microsoft.com/office/powerpoint/2010/main" val="738054269"/>
              </p:ext>
            </p:extLst>
          </p:nvPr>
        </p:nvGraphicFramePr>
        <p:xfrm>
          <a:off x="776224" y="1360498"/>
          <a:ext cx="3240000" cy="1264831"/>
        </p:xfrm>
        <a:graphic>
          <a:graphicData uri="http://schemas.openxmlformats.org/drawingml/2006/table">
            <a:tbl>
              <a:tblPr firstRow="1" bandRow="1">
                <a:tableStyleId>{5C22544A-7EE6-4342-B048-85BDC9FD1C3A}</a:tableStyleId>
              </a:tblPr>
              <a:tblGrid>
                <a:gridCol w="3240000"/>
              </a:tblGrid>
              <a:tr h="262440">
                <a:tc>
                  <a:txBody>
                    <a:bodyPr/>
                    <a:lstStyle/>
                    <a:p>
                      <a:pPr algn="ctr"/>
                      <a:r>
                        <a:rPr lang="en-SG" sz="1400" smtClean="0">
                          <a:solidFill>
                            <a:srgbClr val="2B251A"/>
                          </a:solidFill>
                        </a:rPr>
                        <a:t>dun_element_reader</a:t>
                      </a:r>
                      <a:endParaRPr lang="en-SG" sz="1400">
                        <a:solidFill>
                          <a:srgbClr val="2B251A"/>
                        </a:solidFill>
                      </a:endParaRPr>
                    </a:p>
                  </a:txBody>
                  <a:tcPr>
                    <a:solidFill>
                      <a:srgbClr val="D69E34"/>
                    </a:solidFill>
                  </a:tcPr>
                </a:tc>
              </a:tr>
              <a:tr h="960031">
                <a:tc>
                  <a:txBody>
                    <a:bodyPr/>
                    <a:lstStyle/>
                    <a:p>
                      <a:pPr marL="285750" indent="-285750" algn="l">
                        <a:buFont typeface="Arial" panose="020B0604020202020204" pitchFamily="34" charset="0"/>
                        <a:buChar char="•"/>
                      </a:pPr>
                      <a:r>
                        <a:rPr lang="en-SG" sz="1400" smtClean="0"/>
                        <a:t>Contains</a:t>
                      </a:r>
                      <a:r>
                        <a:rPr lang="en-SG" sz="1400" baseline="0" smtClean="0"/>
                        <a:t> parsers for each type of subsection</a:t>
                      </a:r>
                    </a:p>
                    <a:p>
                      <a:pPr marL="285750" indent="-285750" algn="l">
                        <a:buFont typeface="Arial" panose="020B0604020202020204" pitchFamily="34" charset="0"/>
                        <a:buChar char="•"/>
                      </a:pPr>
                      <a:r>
                        <a:rPr lang="en-SG" sz="1400" baseline="0" smtClean="0"/>
                        <a:t>Parses shorthands and converts elements to strings</a:t>
                      </a:r>
                    </a:p>
                  </a:txBody>
                  <a:tcPr>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86255350"/>
              </p:ext>
            </p:extLst>
          </p:nvPr>
        </p:nvGraphicFramePr>
        <p:xfrm>
          <a:off x="776224" y="291145"/>
          <a:ext cx="3240000" cy="889720"/>
        </p:xfrm>
        <a:graphic>
          <a:graphicData uri="http://schemas.openxmlformats.org/drawingml/2006/table">
            <a:tbl>
              <a:tblPr firstRow="1" bandRow="1">
                <a:tableStyleId>{5C22544A-7EE6-4342-B048-85BDC9FD1C3A}</a:tableStyleId>
              </a:tblPr>
              <a:tblGrid>
                <a:gridCol w="3240000"/>
              </a:tblGrid>
              <a:tr h="302802">
                <a:tc>
                  <a:txBody>
                    <a:bodyPr/>
                    <a:lstStyle/>
                    <a:p>
                      <a:pPr algn="ctr"/>
                      <a:r>
                        <a:rPr lang="en-SG" sz="1400" smtClean="0">
                          <a:solidFill>
                            <a:srgbClr val="2B251A"/>
                          </a:solidFill>
                        </a:rPr>
                        <a:t>dun_string_reader</a:t>
                      </a:r>
                      <a:endParaRPr lang="en-SG" sz="1400">
                        <a:solidFill>
                          <a:srgbClr val="2B251A"/>
                        </a:solidFill>
                      </a:endParaRPr>
                    </a:p>
                  </a:txBody>
                  <a:tcPr>
                    <a:solidFill>
                      <a:srgbClr val="D69E34"/>
                    </a:solidFill>
                  </a:tcPr>
                </a:tc>
              </a:tr>
              <a:tr h="584920">
                <a:tc>
                  <a:txBody>
                    <a:bodyPr/>
                    <a:lstStyle/>
                    <a:p>
                      <a:pPr marL="285750" indent="-285750" algn="l">
                        <a:buFont typeface="Arial" panose="020B0604020202020204" pitchFamily="34" charset="0"/>
                        <a:buChar char="•"/>
                      </a:pPr>
                      <a:r>
                        <a:rPr lang="en-SG" sz="1400" baseline="0" smtClean="0"/>
                        <a:t>Parses strings and converts them into data</a:t>
                      </a:r>
                    </a:p>
                  </a:txBody>
                  <a:tcPr>
                    <a:solidFill>
                      <a:schemeClr val="bg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203155740"/>
              </p:ext>
            </p:extLst>
          </p:nvPr>
        </p:nvGraphicFramePr>
        <p:xfrm>
          <a:off x="776224" y="2800096"/>
          <a:ext cx="3240000" cy="1267808"/>
        </p:xfrm>
        <a:graphic>
          <a:graphicData uri="http://schemas.openxmlformats.org/drawingml/2006/table">
            <a:tbl>
              <a:tblPr firstRow="1" bandRow="1">
                <a:tableStyleId>{5C22544A-7EE6-4342-B048-85BDC9FD1C3A}</a:tableStyleId>
              </a:tblPr>
              <a:tblGrid>
                <a:gridCol w="3240000"/>
              </a:tblGrid>
              <a:tr h="322928">
                <a:tc>
                  <a:txBody>
                    <a:bodyPr/>
                    <a:lstStyle/>
                    <a:p>
                      <a:pPr algn="ctr"/>
                      <a:r>
                        <a:rPr lang="en-SG" sz="1400" smtClean="0">
                          <a:solidFill>
                            <a:srgbClr val="2B251A"/>
                          </a:solidFill>
                        </a:rPr>
                        <a:t>dun_file_reader</a:t>
                      </a:r>
                      <a:endParaRPr lang="en-SG" sz="1400">
                        <a:solidFill>
                          <a:srgbClr val="2B251A"/>
                        </a:solidFill>
                      </a:endParaRPr>
                    </a:p>
                  </a:txBody>
                  <a:tcPr>
                    <a:solidFill>
                      <a:srgbClr val="D69E34"/>
                    </a:solidFill>
                  </a:tcPr>
                </a:tc>
              </a:tr>
              <a:tr h="598436">
                <a:tc>
                  <a:txBody>
                    <a:bodyPr/>
                    <a:lstStyle/>
                    <a:p>
                      <a:pPr marL="285750" indent="-285750" algn="l">
                        <a:buFont typeface="Arial" panose="020B0604020202020204" pitchFamily="34" charset="0"/>
                        <a:buChar char="•"/>
                      </a:pPr>
                      <a:r>
                        <a:rPr lang="en-SG" sz="1400" baseline="0" smtClean="0"/>
                        <a:t>Reads full file and returns dun_data (structure TBC)</a:t>
                      </a:r>
                    </a:p>
                    <a:p>
                      <a:pPr marL="285750" indent="-285750" algn="l">
                        <a:buFont typeface="Arial" panose="020B0604020202020204" pitchFamily="34" charset="0"/>
                        <a:buChar char="•"/>
                      </a:pPr>
                      <a:r>
                        <a:rPr lang="en-SG" sz="1400" baseline="0" smtClean="0"/>
                        <a:t>Augment to accept SBML in the future.</a:t>
                      </a:r>
                    </a:p>
                  </a:txBody>
                  <a:tcPr>
                    <a:solidFill>
                      <a:schemeClr val="bg1"/>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259717698"/>
              </p:ext>
            </p:extLst>
          </p:nvPr>
        </p:nvGraphicFramePr>
        <p:xfrm>
          <a:off x="776224" y="4323730"/>
          <a:ext cx="3240000" cy="877539"/>
        </p:xfrm>
        <a:graphic>
          <a:graphicData uri="http://schemas.openxmlformats.org/drawingml/2006/table">
            <a:tbl>
              <a:tblPr firstRow="1" bandRow="1">
                <a:tableStyleId>{5C22544A-7EE6-4342-B048-85BDC9FD1C3A}</a:tableStyleId>
              </a:tblPr>
              <a:tblGrid>
                <a:gridCol w="3240000"/>
              </a:tblGrid>
              <a:tr h="307568">
                <a:tc>
                  <a:txBody>
                    <a:bodyPr/>
                    <a:lstStyle/>
                    <a:p>
                      <a:pPr algn="ctr"/>
                      <a:r>
                        <a:rPr lang="en-SG" sz="1400" smtClean="0">
                          <a:solidFill>
                            <a:srgbClr val="2B251A"/>
                          </a:solidFill>
                        </a:rPr>
                        <a:t>base_error</a:t>
                      </a:r>
                      <a:endParaRPr lang="en-SG" sz="1400">
                        <a:solidFill>
                          <a:srgbClr val="2B251A"/>
                        </a:solidFill>
                      </a:endParaRPr>
                    </a:p>
                  </a:txBody>
                  <a:tcPr>
                    <a:solidFill>
                      <a:srgbClr val="D69E34"/>
                    </a:solidFill>
                  </a:tcPr>
                </a:tc>
              </a:tr>
              <a:tr h="569971">
                <a:tc>
                  <a:txBody>
                    <a:bodyPr/>
                    <a:lstStyle/>
                    <a:p>
                      <a:pPr marL="285750" indent="-285750" algn="l">
                        <a:buFont typeface="Arial" panose="020B0604020202020204" pitchFamily="34" charset="0"/>
                        <a:buChar char="•"/>
                      </a:pPr>
                      <a:r>
                        <a:rPr lang="en-SG" sz="1400" baseline="0" smtClean="0"/>
                        <a:t>Contains the template for raising dunlin-based exceptions</a:t>
                      </a:r>
                    </a:p>
                  </a:txBody>
                  <a:tcPr>
                    <a:solidFill>
                      <a:schemeClr val="bg1"/>
                    </a:solidFill>
                  </a:tcPr>
                </a:tc>
              </a:tr>
            </a:tbl>
          </a:graphicData>
        </a:graphic>
      </p:graphicFrame>
      <p:sp>
        <p:nvSpPr>
          <p:cNvPr id="15" name="Rectangle 14"/>
          <p:cNvSpPr/>
          <p:nvPr/>
        </p:nvSpPr>
        <p:spPr>
          <a:xfrm>
            <a:off x="8435534" y="4318000"/>
            <a:ext cx="3633530" cy="1143000"/>
          </a:xfrm>
          <a:prstGeom prst="rect">
            <a:avLst/>
          </a:prstGeom>
          <a:solidFill>
            <a:srgbClr val="5A4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p:cNvSpPr/>
          <p:nvPr/>
        </p:nvSpPr>
        <p:spPr>
          <a:xfrm>
            <a:off x="8435534" y="3175000"/>
            <a:ext cx="3633530" cy="1143000"/>
          </a:xfrm>
          <a:prstGeom prst="rect">
            <a:avLst/>
          </a:prstGeom>
          <a:solidFill>
            <a:srgbClr val="746A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p:cNvSpPr/>
          <p:nvPr/>
        </p:nvSpPr>
        <p:spPr>
          <a:xfrm>
            <a:off x="8435534" y="5461000"/>
            <a:ext cx="3633530" cy="1143000"/>
          </a:xfrm>
          <a:prstGeom prst="rect">
            <a:avLst/>
          </a:prstGeom>
          <a:solidFill>
            <a:srgbClr val="2B25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17"/>
          <p:cNvSpPr/>
          <p:nvPr/>
        </p:nvSpPr>
        <p:spPr>
          <a:xfrm>
            <a:off x="9624113" y="3474720"/>
            <a:ext cx="1256372" cy="2575560"/>
          </a:xfrm>
          <a:prstGeom prst="rect">
            <a:avLst/>
          </a:prstGeom>
          <a:solidFill>
            <a:srgbClr val="DCA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2" name="Straight Arrow Connector 41"/>
          <p:cNvCxnSpPr/>
          <p:nvPr/>
        </p:nvCxnSpPr>
        <p:spPr>
          <a:xfrm>
            <a:off x="7070852" y="5461000"/>
            <a:ext cx="0" cy="768946"/>
          </a:xfrm>
          <a:prstGeom prst="straightConnector1">
            <a:avLst/>
          </a:prstGeom>
          <a:ln w="57150">
            <a:solidFill>
              <a:srgbClr val="746A6D"/>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463024" y="406391"/>
            <a:ext cx="2606040" cy="954107"/>
          </a:xfrm>
          <a:prstGeom prst="rect">
            <a:avLst/>
          </a:prstGeom>
          <a:noFill/>
          <a:ln w="57150">
            <a:solidFill>
              <a:srgbClr val="DCAB52"/>
            </a:solidFill>
            <a:prstDash val="dash"/>
          </a:ln>
        </p:spPr>
        <p:txBody>
          <a:bodyPr wrap="square" rtlCol="0">
            <a:spAutoFit/>
          </a:bodyPr>
          <a:lstStyle/>
          <a:p>
            <a:pPr algn="ctr"/>
            <a:r>
              <a:rPr lang="en-SG" sz="2800" smtClean="0">
                <a:solidFill>
                  <a:srgbClr val="DCAB52"/>
                </a:solidFill>
              </a:rPr>
              <a:t>Downstream operations</a:t>
            </a:r>
            <a:endParaRPr lang="en-SG" sz="2800">
              <a:solidFill>
                <a:srgbClr val="DCAB52"/>
              </a:solidFill>
            </a:endParaRPr>
          </a:p>
        </p:txBody>
      </p:sp>
    </p:spTree>
    <p:extLst>
      <p:ext uri="{BB962C8B-B14F-4D97-AF65-F5344CB8AC3E}">
        <p14:creationId xmlns:p14="http://schemas.microsoft.com/office/powerpoint/2010/main" val="2336960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smtClean="0"/>
              <a:t>Future Work</a:t>
            </a:r>
            <a:endParaRPr lang="en-SG"/>
          </a:p>
        </p:txBody>
      </p:sp>
      <p:sp>
        <p:nvSpPr>
          <p:cNvPr id="4" name="Content Placeholder 3"/>
          <p:cNvSpPr>
            <a:spLocks noGrp="1"/>
          </p:cNvSpPr>
          <p:nvPr>
            <p:ph idx="1"/>
          </p:nvPr>
        </p:nvSpPr>
        <p:spPr/>
        <p:txBody>
          <a:bodyPr/>
          <a:lstStyle/>
          <a:p>
            <a:r>
              <a:rPr lang="en-SG" smtClean="0"/>
              <a:t>Reading and writing SBML</a:t>
            </a:r>
          </a:p>
          <a:p>
            <a:pPr lvl="1"/>
            <a:r>
              <a:rPr lang="en-SG" smtClean="0"/>
              <a:t>Map information according to the table shown earlier</a:t>
            </a:r>
          </a:p>
          <a:p>
            <a:pPr lvl="1"/>
            <a:r>
              <a:rPr lang="en-SG" smtClean="0"/>
              <a:t>Roundtripping not guaranteed</a:t>
            </a:r>
            <a:endParaRPr lang="en-SG"/>
          </a:p>
          <a:p>
            <a:r>
              <a:rPr lang="en-SG" smtClean="0"/>
              <a:t>SBML spatial and multi</a:t>
            </a:r>
          </a:p>
          <a:p>
            <a:pPr lvl="1"/>
            <a:r>
              <a:rPr lang="en-SG" smtClean="0"/>
              <a:t>Generate multiple lines with shorthands</a:t>
            </a:r>
          </a:p>
          <a:p>
            <a:r>
              <a:rPr lang="en-SG" smtClean="0"/>
              <a:t>SBML FBC</a:t>
            </a:r>
          </a:p>
          <a:p>
            <a:pPr lvl="1"/>
            <a:r>
              <a:rPr lang="en-SG" smtClean="0"/>
              <a:t>Similar to parameter estimation</a:t>
            </a:r>
          </a:p>
          <a:p>
            <a:pPr lvl="1"/>
            <a:r>
              <a:rPr lang="en-SG" smtClean="0"/>
              <a:t>Optimize a function other than the posterior/SSE</a:t>
            </a:r>
          </a:p>
          <a:p>
            <a:pPr lvl="1"/>
            <a:endParaRPr lang="en-SG"/>
          </a:p>
        </p:txBody>
      </p:sp>
      <p:sp>
        <p:nvSpPr>
          <p:cNvPr id="2" name="Slide Number Placeholder 1"/>
          <p:cNvSpPr>
            <a:spLocks noGrp="1"/>
          </p:cNvSpPr>
          <p:nvPr>
            <p:ph type="sldNum" sz="quarter" idx="12"/>
          </p:nvPr>
        </p:nvSpPr>
        <p:spPr/>
        <p:txBody>
          <a:bodyPr/>
          <a:lstStyle/>
          <a:p>
            <a:fld id="{6A34CF32-D65E-4FFE-97AB-911DF53E1B39}" type="slidenum">
              <a:rPr lang="en-SG" smtClean="0"/>
              <a:t>18</a:t>
            </a:fld>
            <a:endParaRPr lang="en-SG"/>
          </a:p>
        </p:txBody>
      </p:sp>
    </p:spTree>
    <p:extLst>
      <p:ext uri="{BB962C8B-B14F-4D97-AF65-F5344CB8AC3E}">
        <p14:creationId xmlns:p14="http://schemas.microsoft.com/office/powerpoint/2010/main" val="3068920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mtClean="0"/>
              <a:t>Overview</a:t>
            </a:r>
            <a:endParaRPr lang="en-SG"/>
          </a:p>
        </p:txBody>
      </p:sp>
      <p:sp>
        <p:nvSpPr>
          <p:cNvPr id="3" name="Content Placeholder 2"/>
          <p:cNvSpPr>
            <a:spLocks noGrp="1"/>
          </p:cNvSpPr>
          <p:nvPr>
            <p:ph idx="1"/>
          </p:nvPr>
        </p:nvSpPr>
        <p:spPr/>
        <p:txBody>
          <a:bodyPr>
            <a:normAutofit/>
          </a:bodyPr>
          <a:lstStyle/>
          <a:p>
            <a:endParaRPr lang="en-SG"/>
          </a:p>
        </p:txBody>
      </p:sp>
      <p:sp>
        <p:nvSpPr>
          <p:cNvPr id="4" name="Slide Number Placeholder 3"/>
          <p:cNvSpPr>
            <a:spLocks noGrp="1"/>
          </p:cNvSpPr>
          <p:nvPr>
            <p:ph type="sldNum" sz="quarter" idx="12"/>
          </p:nvPr>
        </p:nvSpPr>
        <p:spPr/>
        <p:txBody>
          <a:bodyPr/>
          <a:lstStyle/>
          <a:p>
            <a:fld id="{6A34CF32-D65E-4FFE-97AB-911DF53E1B39}" type="slidenum">
              <a:rPr lang="en-SG" smtClean="0"/>
              <a:t>19</a:t>
            </a:fld>
            <a:endParaRPr lang="en-SG"/>
          </a:p>
        </p:txBody>
      </p:sp>
    </p:spTree>
    <p:extLst>
      <p:ext uri="{BB962C8B-B14F-4D97-AF65-F5344CB8AC3E}">
        <p14:creationId xmlns:p14="http://schemas.microsoft.com/office/powerpoint/2010/main" val="237230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mtClean="0"/>
              <a:t>Background</a:t>
            </a:r>
            <a:endParaRPr lang="en-SG"/>
          </a:p>
        </p:txBody>
      </p:sp>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SG" smtClean="0"/>
              <a:t>Reduces written code and improves productivity in ODE-based modeling.</a:t>
            </a:r>
          </a:p>
          <a:p>
            <a:pPr marL="285750" indent="-285750">
              <a:buFont typeface="Arial" panose="020B0604020202020204" pitchFamily="34" charset="0"/>
              <a:buChar char="•"/>
            </a:pPr>
            <a:r>
              <a:rPr lang="en-SG" smtClean="0"/>
              <a:t>Models are specified using .ini-based format OR SBML.</a:t>
            </a:r>
          </a:p>
          <a:p>
            <a:pPr marL="742950" lvl="1" indent="-285750">
              <a:buFont typeface="Arial" panose="020B0604020202020204" pitchFamily="34" charset="0"/>
              <a:buChar char="•"/>
            </a:pPr>
            <a:r>
              <a:rPr lang="en-SG" smtClean="0"/>
              <a:t>SBML for inter-operability</a:t>
            </a:r>
          </a:p>
          <a:p>
            <a:pPr marL="742950" lvl="1" indent="-285750">
              <a:buFont typeface="Arial" panose="020B0604020202020204" pitchFamily="34" charset="0"/>
              <a:buChar char="•"/>
            </a:pPr>
            <a:r>
              <a:rPr lang="en-SG" smtClean="0"/>
              <a:t>.ini for convenience</a:t>
            </a:r>
          </a:p>
          <a:p>
            <a:pPr marL="285750" indent="-285750">
              <a:buFont typeface="Arial" panose="020B0604020202020204" pitchFamily="34" charset="0"/>
              <a:buChar char="•"/>
            </a:pPr>
            <a:r>
              <a:rPr lang="en-SG" smtClean="0"/>
              <a:t>The file is read and config data/a dict is produced.</a:t>
            </a:r>
          </a:p>
          <a:p>
            <a:pPr marL="285750" indent="-285750">
              <a:buFont typeface="Arial" panose="020B0604020202020204" pitchFamily="34" charset="0"/>
              <a:buChar char="•"/>
            </a:pPr>
            <a:r>
              <a:rPr lang="en-SG" smtClean="0"/>
              <a:t>The config data is converted into model_data which can be used with the user’s own code.</a:t>
            </a:r>
          </a:p>
          <a:p>
            <a:pPr marL="285750" indent="-285750">
              <a:buFont typeface="Arial" panose="020B0604020202020204" pitchFamily="34" charset="0"/>
              <a:buChar char="•"/>
            </a:pPr>
            <a:r>
              <a:rPr lang="en-SG" smtClean="0"/>
              <a:t>The results can be used to update the config.</a:t>
            </a:r>
          </a:p>
        </p:txBody>
      </p:sp>
      <p:sp>
        <p:nvSpPr>
          <p:cNvPr id="6" name="Rectangle 5"/>
          <p:cNvSpPr/>
          <p:nvPr/>
        </p:nvSpPr>
        <p:spPr>
          <a:xfrm>
            <a:off x="8001000" y="1577340"/>
            <a:ext cx="2029968" cy="370332"/>
          </a:xfrm>
          <a:prstGeom prst="rect">
            <a:avLst/>
          </a:prstGeom>
          <a:solidFill>
            <a:srgbClr val="8076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mtClean="0">
                <a:solidFill>
                  <a:srgbClr val="2E261F"/>
                </a:solidFill>
              </a:rPr>
              <a:t>Text File</a:t>
            </a:r>
            <a:endParaRPr lang="en-SG">
              <a:solidFill>
                <a:srgbClr val="2E261F"/>
              </a:solidFill>
            </a:endParaRPr>
          </a:p>
        </p:txBody>
      </p:sp>
      <p:sp>
        <p:nvSpPr>
          <p:cNvPr id="7" name="Rectangle 6"/>
          <p:cNvSpPr/>
          <p:nvPr/>
        </p:nvSpPr>
        <p:spPr>
          <a:xfrm>
            <a:off x="8001000" y="2948559"/>
            <a:ext cx="2029968" cy="370332"/>
          </a:xfrm>
          <a:prstGeom prst="rect">
            <a:avLst/>
          </a:prstGeom>
          <a:solidFill>
            <a:srgbClr val="8076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solidFill>
                  <a:srgbClr val="2E261F"/>
                </a:solidFill>
              </a:rPr>
              <a:t>C</a:t>
            </a:r>
            <a:r>
              <a:rPr lang="en-SG" smtClean="0">
                <a:solidFill>
                  <a:srgbClr val="2E261F"/>
                </a:solidFill>
              </a:rPr>
              <a:t>onfig Data</a:t>
            </a:r>
            <a:endParaRPr lang="en-SG">
              <a:solidFill>
                <a:srgbClr val="2E261F"/>
              </a:solidFill>
            </a:endParaRPr>
          </a:p>
        </p:txBody>
      </p:sp>
      <p:sp>
        <p:nvSpPr>
          <p:cNvPr id="8" name="Rectangle 7"/>
          <p:cNvSpPr/>
          <p:nvPr/>
        </p:nvSpPr>
        <p:spPr>
          <a:xfrm>
            <a:off x="8001000" y="4316762"/>
            <a:ext cx="2029968" cy="370332"/>
          </a:xfrm>
          <a:prstGeom prst="rect">
            <a:avLst/>
          </a:prstGeom>
          <a:solidFill>
            <a:srgbClr val="8076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mtClean="0">
                <a:solidFill>
                  <a:srgbClr val="2E261F"/>
                </a:solidFill>
              </a:rPr>
              <a:t>Model Data</a:t>
            </a:r>
            <a:endParaRPr lang="en-SG">
              <a:solidFill>
                <a:srgbClr val="2E261F"/>
              </a:solidFill>
            </a:endParaRPr>
          </a:p>
        </p:txBody>
      </p:sp>
      <p:sp>
        <p:nvSpPr>
          <p:cNvPr id="9" name="Rectangle 8"/>
          <p:cNvSpPr/>
          <p:nvPr/>
        </p:nvSpPr>
        <p:spPr>
          <a:xfrm>
            <a:off x="8001000" y="5684965"/>
            <a:ext cx="2029968" cy="370332"/>
          </a:xfrm>
          <a:prstGeom prst="rect">
            <a:avLst/>
          </a:prstGeom>
          <a:solidFill>
            <a:srgbClr val="8076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mtClean="0">
                <a:solidFill>
                  <a:srgbClr val="2E261F"/>
                </a:solidFill>
              </a:rPr>
              <a:t>Results</a:t>
            </a:r>
            <a:endParaRPr lang="en-SG">
              <a:solidFill>
                <a:srgbClr val="2E261F"/>
              </a:solidFill>
            </a:endParaRPr>
          </a:p>
        </p:txBody>
      </p:sp>
      <p:cxnSp>
        <p:nvCxnSpPr>
          <p:cNvPr id="12" name="Elbow Connector 11"/>
          <p:cNvCxnSpPr>
            <a:stCxn id="9" idx="3"/>
            <a:endCxn id="7" idx="3"/>
          </p:cNvCxnSpPr>
          <p:nvPr/>
        </p:nvCxnSpPr>
        <p:spPr>
          <a:xfrm flipV="1">
            <a:off x="10030968" y="3133725"/>
            <a:ext cx="12700" cy="2736406"/>
          </a:xfrm>
          <a:prstGeom prst="bentConnector3">
            <a:avLst>
              <a:gd name="adj1" fmla="val 7128000"/>
            </a:avLst>
          </a:prstGeom>
          <a:ln w="57150">
            <a:solidFill>
              <a:srgbClr val="5A4D3D"/>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9" idx="3"/>
            <a:endCxn id="6" idx="3"/>
          </p:cNvCxnSpPr>
          <p:nvPr/>
        </p:nvCxnSpPr>
        <p:spPr>
          <a:xfrm flipV="1">
            <a:off x="10030968" y="1762506"/>
            <a:ext cx="12700" cy="4107625"/>
          </a:xfrm>
          <a:prstGeom prst="bentConnector3">
            <a:avLst>
              <a:gd name="adj1" fmla="val 7128000"/>
            </a:avLst>
          </a:prstGeom>
          <a:ln w="57150">
            <a:solidFill>
              <a:srgbClr val="5A4D3D"/>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2"/>
            <a:endCxn id="7" idx="0"/>
          </p:cNvCxnSpPr>
          <p:nvPr/>
        </p:nvCxnSpPr>
        <p:spPr>
          <a:xfrm>
            <a:off x="9015984" y="1947672"/>
            <a:ext cx="0" cy="1000887"/>
          </a:xfrm>
          <a:prstGeom prst="straightConnector1">
            <a:avLst/>
          </a:prstGeom>
          <a:ln w="57150">
            <a:solidFill>
              <a:srgbClr val="5A4D3D"/>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2"/>
            <a:endCxn id="8" idx="0"/>
          </p:cNvCxnSpPr>
          <p:nvPr/>
        </p:nvCxnSpPr>
        <p:spPr>
          <a:xfrm>
            <a:off x="9015984" y="3318891"/>
            <a:ext cx="0" cy="997871"/>
          </a:xfrm>
          <a:prstGeom prst="straightConnector1">
            <a:avLst/>
          </a:prstGeom>
          <a:ln w="57150">
            <a:solidFill>
              <a:srgbClr val="5A4D3D"/>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2"/>
            <a:endCxn id="9" idx="0"/>
          </p:cNvCxnSpPr>
          <p:nvPr/>
        </p:nvCxnSpPr>
        <p:spPr>
          <a:xfrm>
            <a:off x="9015984" y="4687094"/>
            <a:ext cx="0" cy="997871"/>
          </a:xfrm>
          <a:prstGeom prst="straightConnector1">
            <a:avLst/>
          </a:prstGeom>
          <a:ln w="57150">
            <a:solidFill>
              <a:srgbClr val="5A4D3D"/>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600700" y="4316762"/>
            <a:ext cx="2029968" cy="370332"/>
          </a:xfrm>
          <a:prstGeom prst="rect">
            <a:avLst/>
          </a:prstGeom>
          <a:solidFill>
            <a:srgbClr val="DCA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solidFill>
                  <a:srgbClr val="2E261F"/>
                </a:solidFill>
              </a:rPr>
              <a:t>U</a:t>
            </a:r>
            <a:r>
              <a:rPr lang="en-SG" smtClean="0">
                <a:solidFill>
                  <a:srgbClr val="2E261F"/>
                </a:solidFill>
              </a:rPr>
              <a:t>ser Code</a:t>
            </a:r>
            <a:endParaRPr lang="en-SG">
              <a:solidFill>
                <a:srgbClr val="2E261F"/>
              </a:solidFill>
            </a:endParaRPr>
          </a:p>
        </p:txBody>
      </p:sp>
      <p:cxnSp>
        <p:nvCxnSpPr>
          <p:cNvPr id="30" name="Elbow Connector 29"/>
          <p:cNvCxnSpPr>
            <a:stCxn id="29" idx="2"/>
            <a:endCxn id="9" idx="0"/>
          </p:cNvCxnSpPr>
          <p:nvPr/>
        </p:nvCxnSpPr>
        <p:spPr>
          <a:xfrm rot="16200000" flipH="1">
            <a:off x="7316899" y="3985879"/>
            <a:ext cx="997871" cy="2400300"/>
          </a:xfrm>
          <a:prstGeom prst="bentConnector3">
            <a:avLst>
              <a:gd name="adj1" fmla="val 50000"/>
            </a:avLst>
          </a:prstGeom>
          <a:ln w="57150">
            <a:solidFill>
              <a:srgbClr val="5A4D3D"/>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191133" y="2261941"/>
            <a:ext cx="835660" cy="369332"/>
          </a:xfrm>
          <a:prstGeom prst="rect">
            <a:avLst/>
          </a:prstGeom>
          <a:noFill/>
        </p:spPr>
        <p:txBody>
          <a:bodyPr wrap="square" rtlCol="0">
            <a:spAutoFit/>
          </a:bodyPr>
          <a:lstStyle/>
          <a:p>
            <a:r>
              <a:rPr lang="en-SG" smtClean="0"/>
              <a:t>Read</a:t>
            </a:r>
            <a:endParaRPr lang="en-SG"/>
          </a:p>
        </p:txBody>
      </p:sp>
      <p:sp>
        <p:nvSpPr>
          <p:cNvPr id="38" name="TextBox 37"/>
          <p:cNvSpPr txBox="1"/>
          <p:nvPr/>
        </p:nvSpPr>
        <p:spPr>
          <a:xfrm>
            <a:off x="9208008" y="3633160"/>
            <a:ext cx="822960" cy="369332"/>
          </a:xfrm>
          <a:prstGeom prst="rect">
            <a:avLst/>
          </a:prstGeom>
          <a:noFill/>
        </p:spPr>
        <p:txBody>
          <a:bodyPr wrap="square" rtlCol="0">
            <a:spAutoFit/>
          </a:bodyPr>
          <a:lstStyle/>
          <a:p>
            <a:r>
              <a:rPr lang="en-SG" smtClean="0"/>
              <a:t>Parse</a:t>
            </a:r>
            <a:endParaRPr lang="en-SG"/>
          </a:p>
        </p:txBody>
      </p:sp>
      <p:sp>
        <p:nvSpPr>
          <p:cNvPr id="39" name="TextBox 38"/>
          <p:cNvSpPr txBox="1"/>
          <p:nvPr/>
        </p:nvSpPr>
        <p:spPr>
          <a:xfrm>
            <a:off x="9208008" y="5001363"/>
            <a:ext cx="950976" cy="369332"/>
          </a:xfrm>
          <a:prstGeom prst="rect">
            <a:avLst/>
          </a:prstGeom>
          <a:noFill/>
        </p:spPr>
        <p:txBody>
          <a:bodyPr wrap="square" rtlCol="0">
            <a:spAutoFit/>
          </a:bodyPr>
          <a:lstStyle/>
          <a:p>
            <a:r>
              <a:rPr lang="en-SG" smtClean="0"/>
              <a:t>Analyze</a:t>
            </a:r>
            <a:endParaRPr lang="en-SG"/>
          </a:p>
        </p:txBody>
      </p:sp>
      <p:sp>
        <p:nvSpPr>
          <p:cNvPr id="40" name="TextBox 39"/>
          <p:cNvSpPr txBox="1"/>
          <p:nvPr/>
        </p:nvSpPr>
        <p:spPr>
          <a:xfrm>
            <a:off x="10973308" y="3633160"/>
            <a:ext cx="950976" cy="369332"/>
          </a:xfrm>
          <a:prstGeom prst="rect">
            <a:avLst/>
          </a:prstGeom>
          <a:noFill/>
        </p:spPr>
        <p:txBody>
          <a:bodyPr wrap="square" rtlCol="0">
            <a:spAutoFit/>
          </a:bodyPr>
          <a:lstStyle/>
          <a:p>
            <a:r>
              <a:rPr lang="en-SG" smtClean="0"/>
              <a:t>Update</a:t>
            </a:r>
            <a:endParaRPr lang="en-SG"/>
          </a:p>
        </p:txBody>
      </p:sp>
      <p:sp>
        <p:nvSpPr>
          <p:cNvPr id="41" name="TextBox 40"/>
          <p:cNvSpPr txBox="1"/>
          <p:nvPr/>
        </p:nvSpPr>
        <p:spPr>
          <a:xfrm>
            <a:off x="10973308" y="2261941"/>
            <a:ext cx="950976" cy="369332"/>
          </a:xfrm>
          <a:prstGeom prst="rect">
            <a:avLst/>
          </a:prstGeom>
          <a:noFill/>
        </p:spPr>
        <p:txBody>
          <a:bodyPr wrap="square" rtlCol="0">
            <a:spAutoFit/>
          </a:bodyPr>
          <a:lstStyle/>
          <a:p>
            <a:r>
              <a:rPr lang="en-SG" smtClean="0"/>
              <a:t>Write</a:t>
            </a:r>
            <a:endParaRPr lang="en-SG"/>
          </a:p>
        </p:txBody>
      </p:sp>
      <p:sp>
        <p:nvSpPr>
          <p:cNvPr id="42" name="TextBox 41"/>
          <p:cNvSpPr txBox="1"/>
          <p:nvPr/>
        </p:nvSpPr>
        <p:spPr>
          <a:xfrm>
            <a:off x="6452108" y="5192570"/>
            <a:ext cx="1178560" cy="369332"/>
          </a:xfrm>
          <a:prstGeom prst="rect">
            <a:avLst/>
          </a:prstGeom>
          <a:noFill/>
        </p:spPr>
        <p:txBody>
          <a:bodyPr wrap="square" rtlCol="0">
            <a:spAutoFit/>
          </a:bodyPr>
          <a:lstStyle/>
          <a:p>
            <a:r>
              <a:rPr lang="en-SG" smtClean="0">
                <a:solidFill>
                  <a:srgbClr val="D69E34"/>
                </a:solidFill>
              </a:rPr>
              <a:t>Script</a:t>
            </a:r>
            <a:endParaRPr lang="en-SG">
              <a:solidFill>
                <a:srgbClr val="D69E34"/>
              </a:solidFill>
            </a:endParaRPr>
          </a:p>
        </p:txBody>
      </p:sp>
      <p:sp>
        <p:nvSpPr>
          <p:cNvPr id="3" name="Slide Number Placeholder 2"/>
          <p:cNvSpPr>
            <a:spLocks noGrp="1"/>
          </p:cNvSpPr>
          <p:nvPr>
            <p:ph type="sldNum" sz="quarter" idx="12"/>
          </p:nvPr>
        </p:nvSpPr>
        <p:spPr/>
        <p:txBody>
          <a:bodyPr/>
          <a:lstStyle/>
          <a:p>
            <a:fld id="{6A34CF32-D65E-4FFE-97AB-911DF53E1B39}" type="slidenum">
              <a:rPr lang="en-SG" smtClean="0"/>
              <a:t>2</a:t>
            </a:fld>
            <a:endParaRPr lang="en-SG"/>
          </a:p>
        </p:txBody>
      </p:sp>
    </p:spTree>
    <p:extLst>
      <p:ext uri="{BB962C8B-B14F-4D97-AF65-F5344CB8AC3E}">
        <p14:creationId xmlns:p14="http://schemas.microsoft.com/office/powerpoint/2010/main" val="2577041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A34CF32-D65E-4FFE-97AB-911DF53E1B39}" type="slidenum">
              <a:rPr lang="en-SG" smtClean="0"/>
              <a:t>20</a:t>
            </a:fld>
            <a:endParaRPr lang="en-SG"/>
          </a:p>
        </p:txBody>
      </p:sp>
      <p:graphicFrame>
        <p:nvGraphicFramePr>
          <p:cNvPr id="5" name="Table 4"/>
          <p:cNvGraphicFramePr>
            <a:graphicFrameLocks noGrp="1"/>
          </p:cNvGraphicFramePr>
          <p:nvPr>
            <p:extLst>
              <p:ext uri="{D42A27DB-BD31-4B8C-83A1-F6EECF244321}">
                <p14:modId xmlns:p14="http://schemas.microsoft.com/office/powerpoint/2010/main" val="179349613"/>
              </p:ext>
            </p:extLst>
          </p:nvPr>
        </p:nvGraphicFramePr>
        <p:xfrm>
          <a:off x="3888232" y="5157216"/>
          <a:ext cx="3445256" cy="1380744"/>
        </p:xfrm>
        <a:graphic>
          <a:graphicData uri="http://schemas.openxmlformats.org/drawingml/2006/table">
            <a:tbl>
              <a:tblPr firstRow="1" bandRow="1">
                <a:tableStyleId>{5C22544A-7EE6-4342-B048-85BDC9FD1C3A}</a:tableStyleId>
              </a:tblPr>
              <a:tblGrid>
                <a:gridCol w="3445256"/>
              </a:tblGrid>
              <a:tr h="374904">
                <a:tc>
                  <a:txBody>
                    <a:bodyPr/>
                    <a:lstStyle/>
                    <a:p>
                      <a:pPr algn="ctr"/>
                      <a:r>
                        <a:rPr lang="en-SG" smtClean="0">
                          <a:solidFill>
                            <a:srgbClr val="2B251A"/>
                          </a:solidFill>
                        </a:rPr>
                        <a:t>funcs</a:t>
                      </a:r>
                      <a:endParaRPr lang="en-SG">
                        <a:solidFill>
                          <a:srgbClr val="2B251A"/>
                        </a:solidFill>
                      </a:endParaRPr>
                    </a:p>
                  </a:txBody>
                  <a:tcPr>
                    <a:solidFill>
                      <a:srgbClr val="D69E34"/>
                    </a:solidFill>
                  </a:tcPr>
                </a:tc>
              </a:tr>
              <a:tr h="320040">
                <a:tc>
                  <a:txBody>
                    <a:bodyPr/>
                    <a:lstStyle/>
                    <a:p>
                      <a:pPr algn="ctr"/>
                      <a:r>
                        <a:rPr lang="en-SG" smtClean="0"/>
                        <a:t>Purpose: Store dynamically generated functions </a:t>
                      </a:r>
                      <a:endParaRPr lang="en-SG"/>
                    </a:p>
                  </a:txBody>
                  <a:tcPr>
                    <a:solidFill>
                      <a:schemeClr val="bg1"/>
                    </a:solidFill>
                  </a:tcPr>
                </a:tc>
              </a:tr>
              <a:tr h="320040">
                <a:tc>
                  <a:txBody>
                    <a:bodyPr/>
                    <a:lstStyle/>
                    <a:p>
                      <a:pPr algn="ctr"/>
                      <a:endParaRPr lang="en-SG"/>
                    </a:p>
                  </a:txBody>
                  <a:tcPr>
                    <a:solidFill>
                      <a:schemeClr val="bg1"/>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32586051"/>
              </p:ext>
            </p:extLst>
          </p:nvPr>
        </p:nvGraphicFramePr>
        <p:xfrm>
          <a:off x="1891792" y="774192"/>
          <a:ext cx="3445256" cy="1106424"/>
        </p:xfrm>
        <a:graphic>
          <a:graphicData uri="http://schemas.openxmlformats.org/drawingml/2006/table">
            <a:tbl>
              <a:tblPr firstRow="1" bandRow="1">
                <a:tableStyleId>{5C22544A-7EE6-4342-B048-85BDC9FD1C3A}</a:tableStyleId>
              </a:tblPr>
              <a:tblGrid>
                <a:gridCol w="3445256"/>
              </a:tblGrid>
              <a:tr h="374904">
                <a:tc>
                  <a:txBody>
                    <a:bodyPr/>
                    <a:lstStyle/>
                    <a:p>
                      <a:pPr algn="ctr"/>
                      <a:r>
                        <a:rPr lang="en-SG" smtClean="0">
                          <a:solidFill>
                            <a:srgbClr val="2B251A"/>
                          </a:solidFill>
                        </a:rPr>
                        <a:t>dn_reader</a:t>
                      </a:r>
                      <a:endParaRPr lang="en-SG">
                        <a:solidFill>
                          <a:srgbClr val="2B251A"/>
                        </a:solidFill>
                      </a:endParaRPr>
                    </a:p>
                  </a:txBody>
                  <a:tcPr>
                    <a:solidFill>
                      <a:srgbClr val="D69E34"/>
                    </a:solidFill>
                  </a:tcPr>
                </a:tc>
              </a:tr>
              <a:tr h="320040">
                <a:tc>
                  <a:txBody>
                    <a:bodyPr/>
                    <a:lstStyle/>
                    <a:p>
                      <a:pPr algn="ctr"/>
                      <a:r>
                        <a:rPr lang="en-SG" smtClean="0"/>
                        <a:t>Purpose: Read .dun files</a:t>
                      </a:r>
                      <a:endParaRPr lang="en-SG"/>
                    </a:p>
                  </a:txBody>
                  <a:tcPr>
                    <a:solidFill>
                      <a:schemeClr val="bg1"/>
                    </a:solidFill>
                  </a:tcPr>
                </a:tc>
              </a:tr>
              <a:tr h="320040">
                <a:tc>
                  <a:txBody>
                    <a:bodyPr/>
                    <a:lstStyle/>
                    <a:p>
                      <a:pPr algn="ctr"/>
                      <a:endParaRPr lang="en-SG"/>
                    </a:p>
                  </a:txBody>
                  <a:tcPr>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3733424"/>
              </p:ext>
            </p:extLst>
          </p:nvPr>
        </p:nvGraphicFramePr>
        <p:xfrm>
          <a:off x="6096000" y="774192"/>
          <a:ext cx="3445256" cy="1380744"/>
        </p:xfrm>
        <a:graphic>
          <a:graphicData uri="http://schemas.openxmlformats.org/drawingml/2006/table">
            <a:tbl>
              <a:tblPr firstRow="1" bandRow="1">
                <a:tableStyleId>{5C22544A-7EE6-4342-B048-85BDC9FD1C3A}</a:tableStyleId>
              </a:tblPr>
              <a:tblGrid>
                <a:gridCol w="3445256"/>
              </a:tblGrid>
              <a:tr h="374904">
                <a:tc>
                  <a:txBody>
                    <a:bodyPr/>
                    <a:lstStyle/>
                    <a:p>
                      <a:pPr algn="ctr"/>
                      <a:r>
                        <a:rPr lang="en-SG" smtClean="0">
                          <a:solidFill>
                            <a:srgbClr val="2B251A"/>
                          </a:solidFill>
                        </a:rPr>
                        <a:t>base_error</a:t>
                      </a:r>
                      <a:endParaRPr lang="en-SG">
                        <a:solidFill>
                          <a:srgbClr val="2B251A"/>
                        </a:solidFill>
                      </a:endParaRPr>
                    </a:p>
                  </a:txBody>
                  <a:tcPr>
                    <a:solidFill>
                      <a:srgbClr val="D69E34"/>
                    </a:solidFill>
                  </a:tcPr>
                </a:tc>
              </a:tr>
              <a:tr h="320040">
                <a:tc>
                  <a:txBody>
                    <a:bodyPr/>
                    <a:lstStyle/>
                    <a:p>
                      <a:pPr algn="ctr"/>
                      <a:r>
                        <a:rPr lang="en-SG" smtClean="0"/>
                        <a:t>Purpose: Provide the class for Dunlin-related</a:t>
                      </a:r>
                      <a:r>
                        <a:rPr lang="en-SG" baseline="0" smtClean="0"/>
                        <a:t> errors</a:t>
                      </a:r>
                      <a:endParaRPr lang="en-SG"/>
                    </a:p>
                  </a:txBody>
                  <a:tcPr>
                    <a:solidFill>
                      <a:schemeClr val="bg1"/>
                    </a:solidFill>
                  </a:tcPr>
                </a:tc>
              </a:tr>
              <a:tr h="320040">
                <a:tc>
                  <a:txBody>
                    <a:bodyPr/>
                    <a:lstStyle/>
                    <a:p>
                      <a:pPr algn="ctr"/>
                      <a:endParaRPr lang="en-SG"/>
                    </a:p>
                  </a:txBody>
                  <a:tcPr>
                    <a:solidFill>
                      <a:schemeClr val="bg1"/>
                    </a:solidFill>
                  </a:tcPr>
                </a:tc>
              </a:tr>
            </a:tbl>
          </a:graphicData>
        </a:graphic>
      </p:graphicFrame>
    </p:spTree>
    <p:extLst>
      <p:ext uri="{BB962C8B-B14F-4D97-AF65-F5344CB8AC3E}">
        <p14:creationId xmlns:p14="http://schemas.microsoft.com/office/powerpoint/2010/main" val="200514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mtClean="0"/>
              <a:t>Event handling</a:t>
            </a:r>
            <a:endParaRPr lang="en-SG"/>
          </a:p>
        </p:txBody>
      </p:sp>
      <p:sp>
        <p:nvSpPr>
          <p:cNvPr id="3" name="Content Placeholder 2"/>
          <p:cNvSpPr>
            <a:spLocks noGrp="1"/>
          </p:cNvSpPr>
          <p:nvPr>
            <p:ph idx="1"/>
          </p:nvPr>
        </p:nvSpPr>
        <p:spPr/>
        <p:txBody>
          <a:bodyPr/>
          <a:lstStyle/>
          <a:p>
            <a:endParaRPr lang="en-SG" smtClean="0"/>
          </a:p>
          <a:p>
            <a:r>
              <a:rPr lang="en-SG" smtClean="0"/>
              <a:t>Map to scipy.integrate.solve_ivp event argument</a:t>
            </a:r>
          </a:p>
          <a:p>
            <a:pPr lvl="1"/>
            <a:r>
              <a:rPr lang="en-SG">
                <a:hlinkClick r:id="rId2"/>
              </a:rPr>
              <a:t>https://</a:t>
            </a:r>
            <a:r>
              <a:rPr lang="en-SG" smtClean="0">
                <a:hlinkClick r:id="rId2"/>
              </a:rPr>
              <a:t>docs.scipy.org/doc/scipy/reference/generated/scipy.integrate.solve_ivp.html</a:t>
            </a:r>
            <a:endParaRPr lang="en-SG" smtClean="0"/>
          </a:p>
          <a:p>
            <a:pPr lvl="1"/>
            <a:r>
              <a:rPr lang="en-SG" smtClean="0"/>
              <a:t>Create a function with the “terminal” attribute set to True</a:t>
            </a:r>
            <a:endParaRPr lang="en-SG"/>
          </a:p>
        </p:txBody>
      </p:sp>
      <p:sp>
        <p:nvSpPr>
          <p:cNvPr id="4" name="Slide Number Placeholder 3"/>
          <p:cNvSpPr>
            <a:spLocks noGrp="1"/>
          </p:cNvSpPr>
          <p:nvPr>
            <p:ph type="sldNum" sz="quarter" idx="12"/>
          </p:nvPr>
        </p:nvSpPr>
        <p:spPr/>
        <p:txBody>
          <a:bodyPr/>
          <a:lstStyle/>
          <a:p>
            <a:fld id="{6A34CF32-D65E-4FFE-97AB-911DF53E1B39}" type="slidenum">
              <a:rPr lang="en-SG" smtClean="0"/>
              <a:t>21</a:t>
            </a:fld>
            <a:endParaRPr lang="en-SG"/>
          </a:p>
        </p:txBody>
      </p:sp>
    </p:spTree>
    <p:extLst>
      <p:ext uri="{BB962C8B-B14F-4D97-AF65-F5344CB8AC3E}">
        <p14:creationId xmlns:p14="http://schemas.microsoft.com/office/powerpoint/2010/main" val="2727835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mtClean="0"/>
              <a:t>Initial Assignments</a:t>
            </a:r>
            <a:endParaRPr lang="en-SG"/>
          </a:p>
        </p:txBody>
      </p:sp>
      <p:sp>
        <p:nvSpPr>
          <p:cNvPr id="3" name="Content Placeholder 2"/>
          <p:cNvSpPr>
            <a:spLocks noGrp="1"/>
          </p:cNvSpPr>
          <p:nvPr>
            <p:ph idx="1"/>
          </p:nvPr>
        </p:nvSpPr>
        <p:spPr/>
        <p:txBody>
          <a:bodyPr/>
          <a:lstStyle/>
          <a:p>
            <a:endParaRPr lang="en-SG"/>
          </a:p>
        </p:txBody>
      </p:sp>
      <p:sp>
        <p:nvSpPr>
          <p:cNvPr id="4" name="Slide Number Placeholder 3"/>
          <p:cNvSpPr>
            <a:spLocks noGrp="1"/>
          </p:cNvSpPr>
          <p:nvPr>
            <p:ph type="sldNum" sz="quarter" idx="12"/>
          </p:nvPr>
        </p:nvSpPr>
        <p:spPr/>
        <p:txBody>
          <a:bodyPr/>
          <a:lstStyle/>
          <a:p>
            <a:fld id="{6A34CF32-D65E-4FFE-97AB-911DF53E1B39}" type="slidenum">
              <a:rPr lang="en-SG" smtClean="0"/>
              <a:t>22</a:t>
            </a:fld>
            <a:endParaRPr lang="en-SG"/>
          </a:p>
        </p:txBody>
      </p:sp>
    </p:spTree>
    <p:extLst>
      <p:ext uri="{BB962C8B-B14F-4D97-AF65-F5344CB8AC3E}">
        <p14:creationId xmlns:p14="http://schemas.microsoft.com/office/powerpoint/2010/main" val="1914675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A34CF32-D65E-4FFE-97AB-911DF53E1B39}" type="slidenum">
              <a:rPr lang="en-SG" smtClean="0"/>
              <a:t>23</a:t>
            </a:fld>
            <a:endParaRPr lang="en-SG"/>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100" y="0"/>
            <a:ext cx="5143500" cy="6858000"/>
          </a:xfrm>
          <a:prstGeom prst="rect">
            <a:avLst/>
          </a:prstGeom>
        </p:spPr>
      </p:pic>
      <p:sp>
        <p:nvSpPr>
          <p:cNvPr id="7" name="TextBox 6"/>
          <p:cNvSpPr txBox="1"/>
          <p:nvPr/>
        </p:nvSpPr>
        <p:spPr>
          <a:xfrm>
            <a:off x="9509760" y="4425696"/>
            <a:ext cx="2432304" cy="369332"/>
          </a:xfrm>
          <a:prstGeom prst="rect">
            <a:avLst/>
          </a:prstGeom>
          <a:noFill/>
        </p:spPr>
        <p:txBody>
          <a:bodyPr wrap="square" rtlCol="0">
            <a:spAutoFit/>
          </a:bodyPr>
          <a:lstStyle/>
          <a:p>
            <a:r>
              <a:rPr lang="en-SG" smtClean="0"/>
              <a:t>Conc: 2.25~2.50 mg/L</a:t>
            </a:r>
            <a:endParaRPr lang="en-SG"/>
          </a:p>
        </p:txBody>
      </p:sp>
    </p:spTree>
    <p:extLst>
      <p:ext uri="{BB962C8B-B14F-4D97-AF65-F5344CB8AC3E}">
        <p14:creationId xmlns:p14="http://schemas.microsoft.com/office/powerpoint/2010/main" val="2511583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unlin | Bird Identification Guide | Bird Sp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538" y="767912"/>
            <a:ext cx="9127998" cy="60900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unlin (Calidris alpina) portrait. Vardo, Finnmark, Norway. M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7017" y="0"/>
            <a:ext cx="7642368" cy="53986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230310" y="5555396"/>
            <a:ext cx="6345936" cy="1143000"/>
          </a:xfrm>
          <a:prstGeom prst="rect">
            <a:avLst/>
          </a:prstGeom>
          <a:solidFill>
            <a:srgbClr val="5A4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8772525" y="4477512"/>
            <a:ext cx="911352" cy="2017776"/>
          </a:xfrm>
          <a:prstGeom prst="rect">
            <a:avLst/>
          </a:prstGeom>
          <a:solidFill>
            <a:srgbClr val="2E26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9594882" y="4827112"/>
            <a:ext cx="833247" cy="1143000"/>
          </a:xfrm>
          <a:prstGeom prst="rect">
            <a:avLst/>
          </a:prstGeom>
          <a:solidFill>
            <a:srgbClr val="6C6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p:cNvSpPr/>
          <p:nvPr/>
        </p:nvSpPr>
        <p:spPr>
          <a:xfrm>
            <a:off x="9426387" y="5655151"/>
            <a:ext cx="548259" cy="630936"/>
          </a:xfrm>
          <a:prstGeom prst="rect">
            <a:avLst/>
          </a:prstGeom>
          <a:solidFill>
            <a:srgbClr val="D4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7267564" y="4886096"/>
            <a:ext cx="1271824" cy="1538110"/>
          </a:xfrm>
          <a:prstGeom prst="rect">
            <a:avLst/>
          </a:prstGeom>
          <a:solidFill>
            <a:srgbClr val="D4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p:cNvSpPr/>
          <p:nvPr/>
        </p:nvSpPr>
        <p:spPr>
          <a:xfrm>
            <a:off x="7095148" y="5157773"/>
            <a:ext cx="853083" cy="994756"/>
          </a:xfrm>
          <a:prstGeom prst="rect">
            <a:avLst/>
          </a:prstGeom>
          <a:solidFill>
            <a:srgbClr val="DCA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Slide Number Placeholder 1"/>
          <p:cNvSpPr>
            <a:spLocks noGrp="1"/>
          </p:cNvSpPr>
          <p:nvPr>
            <p:ph type="sldNum" sz="quarter" idx="12"/>
          </p:nvPr>
        </p:nvSpPr>
        <p:spPr/>
        <p:txBody>
          <a:bodyPr/>
          <a:lstStyle/>
          <a:p>
            <a:fld id="{6A34CF32-D65E-4FFE-97AB-911DF53E1B39}" type="slidenum">
              <a:rPr lang="en-SG" smtClean="0"/>
              <a:t>3</a:t>
            </a:fld>
            <a:endParaRPr lang="en-SG"/>
          </a:p>
        </p:txBody>
      </p:sp>
    </p:spTree>
    <p:extLst>
      <p:ext uri="{BB962C8B-B14F-4D97-AF65-F5344CB8AC3E}">
        <p14:creationId xmlns:p14="http://schemas.microsoft.com/office/powerpoint/2010/main" val="2382512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Group 4"/>
          <p:cNvGrpSpPr/>
          <p:nvPr/>
        </p:nvGrpSpPr>
        <p:grpSpPr>
          <a:xfrm>
            <a:off x="3036000" y="282472"/>
            <a:ext cx="6120000" cy="2471298"/>
            <a:chOff x="3036000" y="299915"/>
            <a:chExt cx="6120000" cy="2471298"/>
          </a:xfrm>
        </p:grpSpPr>
        <p:sp>
          <p:nvSpPr>
            <p:cNvPr id="6" name="Rectangle 5"/>
            <p:cNvSpPr/>
            <p:nvPr/>
          </p:nvSpPr>
          <p:spPr>
            <a:xfrm>
              <a:off x="3036000" y="1691213"/>
              <a:ext cx="6120000" cy="1080000"/>
            </a:xfrm>
            <a:prstGeom prst="rect">
              <a:avLst/>
            </a:prstGeom>
            <a:solidFill>
              <a:srgbClr val="5A4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7115628" y="299915"/>
              <a:ext cx="900000" cy="2160000"/>
            </a:xfrm>
            <a:prstGeom prst="rect">
              <a:avLst/>
            </a:prstGeom>
            <a:solidFill>
              <a:srgbClr val="2E26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8015628" y="839915"/>
              <a:ext cx="900000" cy="1080000"/>
            </a:xfrm>
            <a:prstGeom prst="rect">
              <a:avLst/>
            </a:prstGeom>
            <a:solidFill>
              <a:srgbClr val="6C6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p:cNvSpPr/>
            <p:nvPr/>
          </p:nvSpPr>
          <p:spPr>
            <a:xfrm>
              <a:off x="7691628" y="1335315"/>
              <a:ext cx="648000" cy="864000"/>
            </a:xfrm>
            <a:prstGeom prst="rect">
              <a:avLst/>
            </a:prstGeom>
            <a:solidFill>
              <a:srgbClr val="D4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6096000" y="693675"/>
              <a:ext cx="1260000" cy="1620000"/>
            </a:xfrm>
            <a:prstGeom prst="rect">
              <a:avLst/>
            </a:prstGeom>
            <a:solidFill>
              <a:srgbClr val="D4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p:cNvSpPr/>
            <p:nvPr/>
          </p:nvSpPr>
          <p:spPr>
            <a:xfrm>
              <a:off x="5579256" y="919745"/>
              <a:ext cx="720000" cy="1080000"/>
            </a:xfrm>
            <a:prstGeom prst="rect">
              <a:avLst/>
            </a:prstGeom>
            <a:solidFill>
              <a:srgbClr val="DCA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1" name="Rectangle 20"/>
          <p:cNvSpPr/>
          <p:nvPr/>
        </p:nvSpPr>
        <p:spPr>
          <a:xfrm>
            <a:off x="0" y="3429000"/>
            <a:ext cx="12192000" cy="3429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1" name="Group 40"/>
          <p:cNvGrpSpPr/>
          <p:nvPr/>
        </p:nvGrpSpPr>
        <p:grpSpPr>
          <a:xfrm>
            <a:off x="3036000" y="3907851"/>
            <a:ext cx="6120000" cy="2471298"/>
            <a:chOff x="3036000" y="299915"/>
            <a:chExt cx="6120000" cy="2471298"/>
          </a:xfrm>
        </p:grpSpPr>
        <p:sp>
          <p:nvSpPr>
            <p:cNvPr id="42" name="Rectangle 41"/>
            <p:cNvSpPr/>
            <p:nvPr/>
          </p:nvSpPr>
          <p:spPr>
            <a:xfrm>
              <a:off x="3036000" y="1691213"/>
              <a:ext cx="6120000" cy="1080000"/>
            </a:xfrm>
            <a:prstGeom prst="rect">
              <a:avLst/>
            </a:prstGeom>
            <a:solidFill>
              <a:srgbClr val="5A4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p:cNvSpPr/>
            <p:nvPr/>
          </p:nvSpPr>
          <p:spPr>
            <a:xfrm>
              <a:off x="7115628" y="299915"/>
              <a:ext cx="900000" cy="2160000"/>
            </a:xfrm>
            <a:prstGeom prst="rect">
              <a:avLst/>
            </a:prstGeom>
            <a:solidFill>
              <a:srgbClr val="2E26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p:cNvSpPr/>
            <p:nvPr/>
          </p:nvSpPr>
          <p:spPr>
            <a:xfrm>
              <a:off x="8015628" y="839915"/>
              <a:ext cx="900000" cy="1080000"/>
            </a:xfrm>
            <a:prstGeom prst="rect">
              <a:avLst/>
            </a:prstGeom>
            <a:solidFill>
              <a:srgbClr val="6C6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Rectangle 44"/>
            <p:cNvSpPr/>
            <p:nvPr/>
          </p:nvSpPr>
          <p:spPr>
            <a:xfrm>
              <a:off x="7691628" y="1335315"/>
              <a:ext cx="648000" cy="864000"/>
            </a:xfrm>
            <a:prstGeom prst="rect">
              <a:avLst/>
            </a:prstGeom>
            <a:solidFill>
              <a:srgbClr val="D4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Rectangle 45"/>
            <p:cNvSpPr/>
            <p:nvPr/>
          </p:nvSpPr>
          <p:spPr>
            <a:xfrm>
              <a:off x="6096000" y="693675"/>
              <a:ext cx="1260000" cy="1620000"/>
            </a:xfrm>
            <a:prstGeom prst="rect">
              <a:avLst/>
            </a:prstGeom>
            <a:solidFill>
              <a:srgbClr val="D4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Rectangle 46"/>
            <p:cNvSpPr/>
            <p:nvPr/>
          </p:nvSpPr>
          <p:spPr>
            <a:xfrm>
              <a:off x="5579256" y="919745"/>
              <a:ext cx="720000" cy="1080000"/>
            </a:xfrm>
            <a:prstGeom prst="rect">
              <a:avLst/>
            </a:prstGeom>
            <a:solidFill>
              <a:srgbClr val="DCA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 name="Slide Number Placeholder 1"/>
          <p:cNvSpPr>
            <a:spLocks noGrp="1"/>
          </p:cNvSpPr>
          <p:nvPr>
            <p:ph type="sldNum" sz="quarter" idx="12"/>
          </p:nvPr>
        </p:nvSpPr>
        <p:spPr/>
        <p:txBody>
          <a:bodyPr/>
          <a:lstStyle/>
          <a:p>
            <a:fld id="{6A34CF32-D65E-4FFE-97AB-911DF53E1B39}" type="slidenum">
              <a:rPr lang="en-SG" smtClean="0"/>
              <a:t>4</a:t>
            </a:fld>
            <a:endParaRPr lang="en-SG"/>
          </a:p>
        </p:txBody>
      </p:sp>
    </p:spTree>
    <p:extLst>
      <p:ext uri="{BB962C8B-B14F-4D97-AF65-F5344CB8AC3E}">
        <p14:creationId xmlns:p14="http://schemas.microsoft.com/office/powerpoint/2010/main" val="3006145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6560" y="3007360"/>
            <a:ext cx="5659120" cy="1477328"/>
          </a:xfrm>
          <a:prstGeom prst="rect">
            <a:avLst/>
          </a:prstGeom>
          <a:noFill/>
        </p:spPr>
        <p:txBody>
          <a:bodyPr wrap="square" rtlCol="0">
            <a:spAutoFit/>
          </a:bodyPr>
          <a:lstStyle/>
          <a:p>
            <a:r>
              <a:rPr lang="en-SG" smtClean="0">
                <a:solidFill>
                  <a:srgbClr val="2E261F"/>
                </a:solidFill>
              </a:rPr>
              <a:t>Light blue 212 223 #D4DFF1</a:t>
            </a:r>
          </a:p>
          <a:p>
            <a:r>
              <a:rPr lang="en-SG" smtClean="0">
                <a:solidFill>
                  <a:srgbClr val="2E261F"/>
                </a:solidFill>
              </a:rPr>
              <a:t>Gray 116, 106, 109 #746A6D</a:t>
            </a:r>
          </a:p>
          <a:p>
            <a:r>
              <a:rPr lang="en-SG" smtClean="0">
                <a:solidFill>
                  <a:srgbClr val="2E261F"/>
                </a:solidFill>
              </a:rPr>
              <a:t>Dark brown 46 38 31 #2E261F</a:t>
            </a:r>
          </a:p>
          <a:p>
            <a:r>
              <a:rPr lang="en-SG" smtClean="0">
                <a:solidFill>
                  <a:srgbClr val="2E261F"/>
                </a:solidFill>
              </a:rPr>
              <a:t>Orange 220, 171, 82 #DCAB52</a:t>
            </a:r>
          </a:p>
          <a:p>
            <a:r>
              <a:rPr lang="en-SG" smtClean="0">
                <a:solidFill>
                  <a:srgbClr val="2E261F"/>
                </a:solidFill>
              </a:rPr>
              <a:t> </a:t>
            </a:r>
            <a:endParaRPr lang="en-SG">
              <a:solidFill>
                <a:srgbClr val="2E261F"/>
              </a:solidFill>
            </a:endParaRPr>
          </a:p>
        </p:txBody>
      </p:sp>
      <p:sp>
        <p:nvSpPr>
          <p:cNvPr id="3" name="Rectangle 2"/>
          <p:cNvSpPr/>
          <p:nvPr/>
        </p:nvSpPr>
        <p:spPr>
          <a:xfrm>
            <a:off x="7745388" y="967415"/>
            <a:ext cx="3745572" cy="4923169"/>
          </a:xfrm>
          <a:prstGeom prst="rect">
            <a:avLst/>
          </a:prstGeom>
          <a:solidFill>
            <a:srgbClr val="DCA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p:cNvSpPr/>
          <p:nvPr/>
        </p:nvSpPr>
        <p:spPr>
          <a:xfrm>
            <a:off x="6414710" y="2286000"/>
            <a:ext cx="3633530" cy="1143000"/>
          </a:xfrm>
          <a:prstGeom prst="rect">
            <a:avLst/>
          </a:prstGeom>
          <a:solidFill>
            <a:srgbClr val="5A4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p:nvSpPr>
        <p:spPr>
          <a:xfrm>
            <a:off x="6414710" y="3429000"/>
            <a:ext cx="3633530" cy="1143000"/>
          </a:xfrm>
          <a:prstGeom prst="rect">
            <a:avLst/>
          </a:prstGeom>
          <a:solidFill>
            <a:srgbClr val="2B25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p:cNvSpPr/>
          <p:nvPr/>
        </p:nvSpPr>
        <p:spPr>
          <a:xfrm>
            <a:off x="6414710" y="1143000"/>
            <a:ext cx="3633530" cy="1143000"/>
          </a:xfrm>
          <a:prstGeom prst="rect">
            <a:avLst/>
          </a:prstGeom>
          <a:solidFill>
            <a:srgbClr val="746A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Slide Number Placeholder 3"/>
          <p:cNvSpPr>
            <a:spLocks noGrp="1"/>
          </p:cNvSpPr>
          <p:nvPr>
            <p:ph type="sldNum" sz="quarter" idx="12"/>
          </p:nvPr>
        </p:nvSpPr>
        <p:spPr/>
        <p:txBody>
          <a:bodyPr/>
          <a:lstStyle/>
          <a:p>
            <a:fld id="{6A34CF32-D65E-4FFE-97AB-911DF53E1B39}" type="slidenum">
              <a:rPr lang="en-SG" smtClean="0"/>
              <a:t>5</a:t>
            </a:fld>
            <a:endParaRPr lang="en-SG"/>
          </a:p>
        </p:txBody>
      </p:sp>
    </p:spTree>
    <p:extLst>
      <p:ext uri="{BB962C8B-B14F-4D97-AF65-F5344CB8AC3E}">
        <p14:creationId xmlns:p14="http://schemas.microsoft.com/office/powerpoint/2010/main" val="21854053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243510" y="1437640"/>
            <a:ext cx="3633530" cy="1143000"/>
          </a:xfrm>
          <a:prstGeom prst="rect">
            <a:avLst/>
          </a:prstGeom>
          <a:solidFill>
            <a:srgbClr val="5A4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p:cNvSpPr/>
          <p:nvPr/>
        </p:nvSpPr>
        <p:spPr>
          <a:xfrm>
            <a:off x="8243510" y="294640"/>
            <a:ext cx="3633530" cy="1143000"/>
          </a:xfrm>
          <a:prstGeom prst="rect">
            <a:avLst/>
          </a:prstGeom>
          <a:solidFill>
            <a:srgbClr val="746A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p:nvSpPr>
        <p:spPr>
          <a:xfrm>
            <a:off x="8243510" y="2580640"/>
            <a:ext cx="3633530" cy="1143000"/>
          </a:xfrm>
          <a:prstGeom prst="rect">
            <a:avLst/>
          </a:prstGeom>
          <a:solidFill>
            <a:srgbClr val="2B25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Oval 3"/>
          <p:cNvSpPr/>
          <p:nvPr/>
        </p:nvSpPr>
        <p:spPr>
          <a:xfrm>
            <a:off x="833120" y="3332480"/>
            <a:ext cx="1076960" cy="1076960"/>
          </a:xfrm>
          <a:prstGeom prst="ellipse">
            <a:avLst/>
          </a:prstGeom>
          <a:solidFill>
            <a:srgbClr val="746A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mtClean="0">
                <a:solidFill>
                  <a:srgbClr val="2E261F"/>
                </a:solidFill>
              </a:rPr>
              <a:t>Step 1</a:t>
            </a:r>
            <a:endParaRPr lang="en-SG">
              <a:solidFill>
                <a:srgbClr val="2E261F"/>
              </a:solidFill>
            </a:endParaRPr>
          </a:p>
        </p:txBody>
      </p:sp>
      <p:sp>
        <p:nvSpPr>
          <p:cNvPr id="3" name="Rectangle 2"/>
          <p:cNvSpPr/>
          <p:nvPr/>
        </p:nvSpPr>
        <p:spPr>
          <a:xfrm>
            <a:off x="9432089" y="594360"/>
            <a:ext cx="1256372" cy="2575560"/>
          </a:xfrm>
          <a:prstGeom prst="rect">
            <a:avLst/>
          </a:prstGeom>
          <a:solidFill>
            <a:srgbClr val="DCA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Isosceles Triangle 4"/>
          <p:cNvSpPr/>
          <p:nvPr/>
        </p:nvSpPr>
        <p:spPr>
          <a:xfrm rot="5400000">
            <a:off x="2029460" y="3761740"/>
            <a:ext cx="294640" cy="218440"/>
          </a:xfrm>
          <a:prstGeom prst="triangle">
            <a:avLst>
              <a:gd name="adj" fmla="val 46552"/>
            </a:avLst>
          </a:prstGeom>
          <a:solidFill>
            <a:srgbClr val="5A4D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Oval 8"/>
          <p:cNvSpPr/>
          <p:nvPr/>
        </p:nvSpPr>
        <p:spPr>
          <a:xfrm>
            <a:off x="2499360" y="3332480"/>
            <a:ext cx="1076960" cy="1076960"/>
          </a:xfrm>
          <a:prstGeom prst="ellipse">
            <a:avLst/>
          </a:prstGeom>
          <a:solidFill>
            <a:srgbClr val="746A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mtClean="0">
                <a:solidFill>
                  <a:srgbClr val="2E261F"/>
                </a:solidFill>
              </a:rPr>
              <a:t>Step 2</a:t>
            </a:r>
            <a:endParaRPr lang="en-SG">
              <a:solidFill>
                <a:srgbClr val="2E261F"/>
              </a:solidFill>
            </a:endParaRPr>
          </a:p>
        </p:txBody>
      </p:sp>
      <p:sp>
        <p:nvSpPr>
          <p:cNvPr id="10" name="Rectangle 9"/>
          <p:cNvSpPr/>
          <p:nvPr/>
        </p:nvSpPr>
        <p:spPr>
          <a:xfrm>
            <a:off x="5063288" y="2730500"/>
            <a:ext cx="1754071" cy="2575560"/>
          </a:xfrm>
          <a:prstGeom prst="rect">
            <a:avLst/>
          </a:prstGeom>
          <a:solidFill>
            <a:srgbClr val="DCA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mtClean="0">
                <a:solidFill>
                  <a:srgbClr val="2E261F"/>
                </a:solidFill>
              </a:rPr>
              <a:t>An important piece of information</a:t>
            </a:r>
            <a:endParaRPr lang="en-SG">
              <a:solidFill>
                <a:srgbClr val="2E261F"/>
              </a:solidFill>
            </a:endParaRPr>
          </a:p>
        </p:txBody>
      </p:sp>
      <p:sp>
        <p:nvSpPr>
          <p:cNvPr id="11" name="TextBox 10"/>
          <p:cNvSpPr txBox="1"/>
          <p:nvPr/>
        </p:nvSpPr>
        <p:spPr>
          <a:xfrm>
            <a:off x="1028192" y="1103312"/>
            <a:ext cx="5659120" cy="1477328"/>
          </a:xfrm>
          <a:prstGeom prst="rect">
            <a:avLst/>
          </a:prstGeom>
          <a:noFill/>
        </p:spPr>
        <p:txBody>
          <a:bodyPr wrap="square" rtlCol="0">
            <a:spAutoFit/>
          </a:bodyPr>
          <a:lstStyle/>
          <a:p>
            <a:r>
              <a:rPr lang="en-SG" smtClean="0">
                <a:solidFill>
                  <a:srgbClr val="2E261F"/>
                </a:solidFill>
              </a:rPr>
              <a:t>Light blue 212 223 #D4DFF1</a:t>
            </a:r>
          </a:p>
          <a:p>
            <a:r>
              <a:rPr lang="en-SG" smtClean="0">
                <a:solidFill>
                  <a:srgbClr val="2E261F"/>
                </a:solidFill>
              </a:rPr>
              <a:t>Gray 116, 106, 109 #746A6D</a:t>
            </a:r>
          </a:p>
          <a:p>
            <a:r>
              <a:rPr lang="en-SG" smtClean="0">
                <a:solidFill>
                  <a:srgbClr val="2E261F"/>
                </a:solidFill>
              </a:rPr>
              <a:t>Dark brown 46 38 31 #2E261F</a:t>
            </a:r>
          </a:p>
          <a:p>
            <a:r>
              <a:rPr lang="en-SG" smtClean="0">
                <a:solidFill>
                  <a:srgbClr val="2E261F"/>
                </a:solidFill>
              </a:rPr>
              <a:t>Orange 220, 171, 82 #DCAB52</a:t>
            </a:r>
          </a:p>
          <a:p>
            <a:r>
              <a:rPr lang="en-SG" smtClean="0">
                <a:solidFill>
                  <a:srgbClr val="2E261F"/>
                </a:solidFill>
              </a:rPr>
              <a:t> </a:t>
            </a:r>
            <a:endParaRPr lang="en-SG">
              <a:solidFill>
                <a:srgbClr val="2E261F"/>
              </a:solidFill>
            </a:endParaRPr>
          </a:p>
        </p:txBody>
      </p:sp>
      <p:sp>
        <p:nvSpPr>
          <p:cNvPr id="2" name="Slide Number Placeholder 1"/>
          <p:cNvSpPr>
            <a:spLocks noGrp="1"/>
          </p:cNvSpPr>
          <p:nvPr>
            <p:ph type="sldNum" sz="quarter" idx="12"/>
          </p:nvPr>
        </p:nvSpPr>
        <p:spPr/>
        <p:txBody>
          <a:bodyPr/>
          <a:lstStyle/>
          <a:p>
            <a:fld id="{6A34CF32-D65E-4FFE-97AB-911DF53E1B39}" type="slidenum">
              <a:rPr lang="en-SG" smtClean="0"/>
              <a:t>6</a:t>
            </a:fld>
            <a:endParaRPr lang="en-SG"/>
          </a:p>
        </p:txBody>
      </p:sp>
    </p:spTree>
    <p:extLst>
      <p:ext uri="{BB962C8B-B14F-4D97-AF65-F5344CB8AC3E}">
        <p14:creationId xmlns:p14="http://schemas.microsoft.com/office/powerpoint/2010/main" val="3850195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eaVert" anchor="ctr">
            <a:normAutofit/>
          </a:bodyPr>
          <a:lstStyle/>
          <a:p>
            <a:pPr algn="ctr"/>
            <a:r>
              <a:rPr lang="zh-CN" altLang="en-US" sz="8800" smtClean="0">
                <a:latin typeface="+mj-ea"/>
              </a:rPr>
              <a:t>定</a:t>
            </a:r>
            <a:r>
              <a:rPr lang="en-US" altLang="zh-CN" sz="8800" smtClean="0">
                <a:latin typeface="+mj-ea"/>
              </a:rPr>
              <a:t/>
            </a:r>
            <a:br>
              <a:rPr lang="en-US" altLang="zh-CN" sz="8800" smtClean="0">
                <a:latin typeface="+mj-ea"/>
              </a:rPr>
            </a:br>
            <a:r>
              <a:rPr lang="zh-CN" altLang="en-US" sz="8800" smtClean="0">
                <a:latin typeface="+mj-ea"/>
              </a:rPr>
              <a:t>风</a:t>
            </a:r>
            <a:r>
              <a:rPr lang="en-US" altLang="zh-CN" sz="8800" smtClean="0">
                <a:latin typeface="+mj-ea"/>
              </a:rPr>
              <a:t/>
            </a:r>
            <a:br>
              <a:rPr lang="en-US" altLang="zh-CN" sz="8800" smtClean="0">
                <a:latin typeface="+mj-ea"/>
              </a:rPr>
            </a:br>
            <a:r>
              <a:rPr lang="zh-CN" altLang="en-US" sz="8800" smtClean="0">
                <a:latin typeface="+mj-ea"/>
              </a:rPr>
              <a:t>波</a:t>
            </a:r>
            <a:endParaRPr lang="en-SG" sz="8800">
              <a:latin typeface="+mj-ea"/>
            </a:endParaRPr>
          </a:p>
        </p:txBody>
      </p:sp>
      <p:sp>
        <p:nvSpPr>
          <p:cNvPr id="3" name="Vertical Text Placeholder 2"/>
          <p:cNvSpPr>
            <a:spLocks noGrp="1"/>
          </p:cNvSpPr>
          <p:nvPr>
            <p:ph type="body" orient="vert" idx="1"/>
          </p:nvPr>
        </p:nvSpPr>
        <p:spPr/>
        <p:txBody>
          <a:bodyPr anchor="ctr"/>
          <a:lstStyle/>
          <a:p>
            <a:r>
              <a:rPr lang="zh-CN" altLang="en-US"/>
              <a:t>莫听穿林打叶</a:t>
            </a:r>
            <a:r>
              <a:rPr lang="zh-CN" altLang="en-US" smtClean="0"/>
              <a:t>声</a:t>
            </a:r>
            <a:endParaRPr lang="en-US" altLang="zh-CN" smtClean="0"/>
          </a:p>
          <a:p>
            <a:r>
              <a:rPr lang="zh-CN" altLang="en-US" smtClean="0"/>
              <a:t>何</a:t>
            </a:r>
            <a:r>
              <a:rPr lang="zh-CN" altLang="en-US"/>
              <a:t>妨吟啸且徐</a:t>
            </a:r>
            <a:r>
              <a:rPr lang="zh-CN" altLang="en-US" smtClean="0"/>
              <a:t>行</a:t>
            </a:r>
            <a:endParaRPr lang="en-US" altLang="zh-CN" smtClean="0"/>
          </a:p>
          <a:p>
            <a:r>
              <a:rPr lang="zh-CN" altLang="en-US" smtClean="0"/>
              <a:t>竹</a:t>
            </a:r>
            <a:r>
              <a:rPr lang="zh-CN" altLang="en-US"/>
              <a:t>杖芒鞋轻胜</a:t>
            </a:r>
            <a:r>
              <a:rPr lang="zh-CN" altLang="en-US" smtClean="0"/>
              <a:t>马</a:t>
            </a:r>
            <a:endParaRPr lang="en-US" altLang="zh-CN" smtClean="0"/>
          </a:p>
          <a:p>
            <a:r>
              <a:rPr lang="zh-CN" altLang="en-US" smtClean="0"/>
              <a:t>谁怕</a:t>
            </a:r>
            <a:endParaRPr lang="en-US" altLang="zh-CN" smtClean="0"/>
          </a:p>
          <a:p>
            <a:r>
              <a:rPr lang="zh-CN" altLang="en-US" smtClean="0"/>
              <a:t>一</a:t>
            </a:r>
            <a:r>
              <a:rPr lang="zh-CN" altLang="en-US"/>
              <a:t>蓑烟雨任平</a:t>
            </a:r>
            <a:r>
              <a:rPr lang="zh-CN" altLang="en-US" smtClean="0"/>
              <a:t>生</a:t>
            </a:r>
            <a:endParaRPr lang="zh-CN" altLang="en-US"/>
          </a:p>
          <a:p>
            <a:r>
              <a:rPr lang="zh-CN" altLang="en-US"/>
              <a:t>料峭春风吹酒</a:t>
            </a:r>
            <a:r>
              <a:rPr lang="zh-CN" altLang="en-US" smtClean="0"/>
              <a:t>醒</a:t>
            </a:r>
            <a:endParaRPr lang="en-US" altLang="zh-CN" smtClean="0"/>
          </a:p>
          <a:p>
            <a:r>
              <a:rPr lang="zh-CN" altLang="en-US" smtClean="0"/>
              <a:t>微冷</a:t>
            </a:r>
            <a:endParaRPr lang="en-US" altLang="zh-CN" smtClean="0"/>
          </a:p>
          <a:p>
            <a:r>
              <a:rPr lang="zh-CN" altLang="en-US" smtClean="0"/>
              <a:t>山</a:t>
            </a:r>
            <a:r>
              <a:rPr lang="zh-CN" altLang="en-US"/>
              <a:t>头斜照却相</a:t>
            </a:r>
            <a:r>
              <a:rPr lang="zh-CN" altLang="en-US" smtClean="0"/>
              <a:t>迎</a:t>
            </a:r>
            <a:endParaRPr lang="en-US" altLang="zh-CN" smtClean="0"/>
          </a:p>
          <a:p>
            <a:r>
              <a:rPr lang="zh-CN" altLang="en-US" smtClean="0"/>
              <a:t>回</a:t>
            </a:r>
            <a:r>
              <a:rPr lang="zh-CN" altLang="en-US"/>
              <a:t>首向来萧瑟</a:t>
            </a:r>
            <a:r>
              <a:rPr lang="zh-CN" altLang="en-US" smtClean="0"/>
              <a:t>处</a:t>
            </a:r>
            <a:endParaRPr lang="en-US" altLang="zh-CN" smtClean="0"/>
          </a:p>
          <a:p>
            <a:r>
              <a:rPr lang="zh-CN" altLang="en-US" smtClean="0"/>
              <a:t>归去</a:t>
            </a:r>
            <a:endParaRPr lang="en-US" altLang="zh-CN" smtClean="0"/>
          </a:p>
          <a:p>
            <a:r>
              <a:rPr lang="zh-CN" altLang="en-US" smtClean="0"/>
              <a:t>也</a:t>
            </a:r>
            <a:r>
              <a:rPr lang="zh-CN" altLang="en-US"/>
              <a:t>无风雨也无</a:t>
            </a:r>
            <a:r>
              <a:rPr lang="zh-CN" altLang="en-US" smtClean="0"/>
              <a:t>晴</a:t>
            </a:r>
            <a:endParaRPr lang="zh-CN" altLang="en-US"/>
          </a:p>
        </p:txBody>
      </p:sp>
      <p:sp>
        <p:nvSpPr>
          <p:cNvPr id="4" name="Slide Number Placeholder 3"/>
          <p:cNvSpPr>
            <a:spLocks noGrp="1"/>
          </p:cNvSpPr>
          <p:nvPr>
            <p:ph type="sldNum" sz="quarter" idx="12"/>
          </p:nvPr>
        </p:nvSpPr>
        <p:spPr/>
        <p:txBody>
          <a:bodyPr/>
          <a:lstStyle/>
          <a:p>
            <a:fld id="{6A34CF32-D65E-4FFE-97AB-911DF53E1B39}" type="slidenum">
              <a:rPr lang="en-SG" smtClean="0"/>
              <a:t>7</a:t>
            </a:fld>
            <a:endParaRPr lang="en-SG"/>
          </a:p>
        </p:txBody>
      </p:sp>
    </p:spTree>
    <p:extLst>
      <p:ext uri="{BB962C8B-B14F-4D97-AF65-F5344CB8AC3E}">
        <p14:creationId xmlns:p14="http://schemas.microsoft.com/office/powerpoint/2010/main" val="91611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E261F"/>
        </a:solidFill>
        <a:effectLst/>
      </p:bgPr>
    </p:bg>
    <p:spTree>
      <p:nvGrpSpPr>
        <p:cNvPr id="1" name=""/>
        <p:cNvGrpSpPr/>
        <p:nvPr/>
      </p:nvGrpSpPr>
      <p:grpSpPr>
        <a:xfrm>
          <a:off x="0" y="0"/>
          <a:ext cx="0" cy="0"/>
          <a:chOff x="0" y="0"/>
          <a:chExt cx="0" cy="0"/>
        </a:xfrm>
      </p:grpSpPr>
      <p:sp>
        <p:nvSpPr>
          <p:cNvPr id="2" name="Rectangle 1"/>
          <p:cNvSpPr/>
          <p:nvPr/>
        </p:nvSpPr>
        <p:spPr>
          <a:xfrm>
            <a:off x="7095148" y="1229360"/>
            <a:ext cx="3745572" cy="4923169"/>
          </a:xfrm>
          <a:prstGeom prst="rect">
            <a:avLst/>
          </a:prstGeom>
          <a:solidFill>
            <a:srgbClr val="DCA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p:cNvSpPr/>
          <p:nvPr/>
        </p:nvSpPr>
        <p:spPr>
          <a:xfrm>
            <a:off x="5447982" y="589280"/>
            <a:ext cx="3043555" cy="4524248"/>
          </a:xfrm>
          <a:prstGeom prst="rect">
            <a:avLst/>
          </a:prstGeom>
          <a:solidFill>
            <a:srgbClr val="D4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p:cNvSpPr/>
          <p:nvPr/>
        </p:nvSpPr>
        <p:spPr>
          <a:xfrm>
            <a:off x="9594882" y="2540000"/>
            <a:ext cx="2404078" cy="3430112"/>
          </a:xfrm>
          <a:prstGeom prst="rect">
            <a:avLst/>
          </a:prstGeom>
          <a:solidFill>
            <a:srgbClr val="6C6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p:cNvSpPr txBox="1"/>
          <p:nvPr/>
        </p:nvSpPr>
        <p:spPr>
          <a:xfrm>
            <a:off x="1686560" y="3007360"/>
            <a:ext cx="3159760" cy="1200329"/>
          </a:xfrm>
          <a:prstGeom prst="rect">
            <a:avLst/>
          </a:prstGeom>
          <a:noFill/>
        </p:spPr>
        <p:txBody>
          <a:bodyPr wrap="square" rtlCol="0">
            <a:spAutoFit/>
          </a:bodyPr>
          <a:lstStyle/>
          <a:p>
            <a:r>
              <a:rPr lang="en-SG" smtClean="0">
                <a:solidFill>
                  <a:srgbClr val="D4DFF1"/>
                </a:solidFill>
              </a:rPr>
              <a:t>Light blue 212 223 #D4DFF1</a:t>
            </a:r>
          </a:p>
          <a:p>
            <a:r>
              <a:rPr lang="en-SG" smtClean="0">
                <a:solidFill>
                  <a:srgbClr val="D4DFF1"/>
                </a:solidFill>
              </a:rPr>
              <a:t>Dark brown 46 38 31 #2E261F</a:t>
            </a:r>
          </a:p>
          <a:p>
            <a:r>
              <a:rPr lang="en-SG" smtClean="0">
                <a:solidFill>
                  <a:srgbClr val="D4DFF1"/>
                </a:solidFill>
              </a:rPr>
              <a:t>Orange 220, 171, 82 #DCAB52</a:t>
            </a:r>
          </a:p>
          <a:p>
            <a:r>
              <a:rPr lang="en-SG" smtClean="0">
                <a:solidFill>
                  <a:srgbClr val="D4DFF1"/>
                </a:solidFill>
              </a:rPr>
              <a:t> </a:t>
            </a:r>
            <a:endParaRPr lang="en-SG">
              <a:solidFill>
                <a:srgbClr val="D4DFF1"/>
              </a:solidFill>
            </a:endParaRPr>
          </a:p>
        </p:txBody>
      </p:sp>
      <p:sp>
        <p:nvSpPr>
          <p:cNvPr id="6" name="Slide Number Placeholder 5"/>
          <p:cNvSpPr>
            <a:spLocks noGrp="1"/>
          </p:cNvSpPr>
          <p:nvPr>
            <p:ph type="sldNum" sz="quarter" idx="12"/>
          </p:nvPr>
        </p:nvSpPr>
        <p:spPr/>
        <p:txBody>
          <a:bodyPr/>
          <a:lstStyle/>
          <a:p>
            <a:fld id="{6A34CF32-D65E-4FFE-97AB-911DF53E1B39}" type="slidenum">
              <a:rPr lang="en-SG" smtClean="0"/>
              <a:t>8</a:t>
            </a:fld>
            <a:endParaRPr lang="en-SG"/>
          </a:p>
        </p:txBody>
      </p:sp>
    </p:spTree>
    <p:extLst>
      <p:ext uri="{BB962C8B-B14F-4D97-AF65-F5344CB8AC3E}">
        <p14:creationId xmlns:p14="http://schemas.microsoft.com/office/powerpoint/2010/main" val="3836270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243510" y="1437640"/>
            <a:ext cx="3633530" cy="1143000"/>
          </a:xfrm>
          <a:prstGeom prst="rect">
            <a:avLst/>
          </a:prstGeom>
          <a:solidFill>
            <a:srgbClr val="5A4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p:cNvSpPr/>
          <p:nvPr/>
        </p:nvSpPr>
        <p:spPr>
          <a:xfrm>
            <a:off x="8243510" y="294640"/>
            <a:ext cx="3633530" cy="1143000"/>
          </a:xfrm>
          <a:prstGeom prst="rect">
            <a:avLst/>
          </a:prstGeom>
          <a:solidFill>
            <a:srgbClr val="746A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p:cNvSpPr/>
          <p:nvPr/>
        </p:nvSpPr>
        <p:spPr>
          <a:xfrm>
            <a:off x="8243510" y="2580640"/>
            <a:ext cx="3633530" cy="1143000"/>
          </a:xfrm>
          <a:prstGeom prst="rect">
            <a:avLst/>
          </a:prstGeom>
          <a:solidFill>
            <a:srgbClr val="2B25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p:cNvSpPr/>
          <p:nvPr/>
        </p:nvSpPr>
        <p:spPr>
          <a:xfrm>
            <a:off x="9432089" y="594360"/>
            <a:ext cx="1256372" cy="2575560"/>
          </a:xfrm>
          <a:prstGeom prst="rect">
            <a:avLst/>
          </a:prstGeom>
          <a:solidFill>
            <a:srgbClr val="DCA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10" name="Table 9"/>
          <p:cNvGraphicFramePr>
            <a:graphicFrameLocks noGrp="1"/>
          </p:cNvGraphicFramePr>
          <p:nvPr>
            <p:extLst>
              <p:ext uri="{D42A27DB-BD31-4B8C-83A1-F6EECF244321}">
                <p14:modId xmlns:p14="http://schemas.microsoft.com/office/powerpoint/2010/main" val="2199097661"/>
              </p:ext>
            </p:extLst>
          </p:nvPr>
        </p:nvGraphicFramePr>
        <p:xfrm>
          <a:off x="2553208" y="585216"/>
          <a:ext cx="3445256" cy="749808"/>
        </p:xfrm>
        <a:graphic>
          <a:graphicData uri="http://schemas.openxmlformats.org/drawingml/2006/table">
            <a:tbl>
              <a:tblPr firstRow="1" bandRow="1">
                <a:tableStyleId>{5C22544A-7EE6-4342-B048-85BDC9FD1C3A}</a:tableStyleId>
              </a:tblPr>
              <a:tblGrid>
                <a:gridCol w="1722628"/>
                <a:gridCol w="1722628"/>
              </a:tblGrid>
              <a:tr h="374904">
                <a:tc gridSpan="2">
                  <a:txBody>
                    <a:bodyPr/>
                    <a:lstStyle/>
                    <a:p>
                      <a:pPr algn="ctr"/>
                      <a:r>
                        <a:rPr lang="en-SG" smtClean="0">
                          <a:solidFill>
                            <a:srgbClr val="2B251A"/>
                          </a:solidFill>
                        </a:rPr>
                        <a:t>section</a:t>
                      </a:r>
                      <a:endParaRPr lang="en-SG">
                        <a:solidFill>
                          <a:srgbClr val="2B251A"/>
                        </a:solidFill>
                      </a:endParaRPr>
                    </a:p>
                  </a:txBody>
                  <a:tcPr>
                    <a:solidFill>
                      <a:srgbClr val="D69E34"/>
                    </a:solidFill>
                  </a:tcPr>
                </a:tc>
                <a:tc hMerge="1">
                  <a:txBody>
                    <a:bodyPr/>
                    <a:lstStyle/>
                    <a:p>
                      <a:endParaRPr lang="en-SG"/>
                    </a:p>
                  </a:txBody>
                  <a:tcPr/>
                </a:tc>
              </a:tr>
              <a:tr h="374904">
                <a:tc>
                  <a:txBody>
                    <a:bodyPr/>
                    <a:lstStyle/>
                    <a:p>
                      <a:pPr algn="ctr"/>
                      <a:r>
                        <a:rPr lang="en-SG" smtClean="0"/>
                        <a:t>model</a:t>
                      </a:r>
                      <a:endParaRPr lang="en-SG"/>
                    </a:p>
                  </a:txBody>
                  <a:tcPr>
                    <a:solidFill>
                      <a:schemeClr val="bg1"/>
                    </a:solidFill>
                  </a:tcPr>
                </a:tc>
                <a:tc>
                  <a:txBody>
                    <a:bodyPr/>
                    <a:lstStyle/>
                    <a:p>
                      <a:pPr algn="ctr"/>
                      <a:r>
                        <a:rPr lang="en-SG" smtClean="0"/>
                        <a:t>config</a:t>
                      </a:r>
                      <a:endParaRPr lang="en-SG"/>
                    </a:p>
                  </a:txBody>
                  <a:tcPr>
                    <a:solidFill>
                      <a:schemeClr val="bg1"/>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85730709"/>
              </p:ext>
            </p:extLst>
          </p:nvPr>
        </p:nvGraphicFramePr>
        <p:xfrm>
          <a:off x="605536" y="1882140"/>
          <a:ext cx="3445256" cy="749808"/>
        </p:xfrm>
        <a:graphic>
          <a:graphicData uri="http://schemas.openxmlformats.org/drawingml/2006/table">
            <a:tbl>
              <a:tblPr firstRow="1" bandRow="1">
                <a:tableStyleId>{5C22544A-7EE6-4342-B048-85BDC9FD1C3A}</a:tableStyleId>
              </a:tblPr>
              <a:tblGrid>
                <a:gridCol w="1722628"/>
                <a:gridCol w="1722628"/>
              </a:tblGrid>
              <a:tr h="374904">
                <a:tc gridSpan="2">
                  <a:txBody>
                    <a:bodyPr/>
                    <a:lstStyle/>
                    <a:p>
                      <a:pPr algn="ctr"/>
                      <a:r>
                        <a:rPr lang="en-SG" smtClean="0">
                          <a:solidFill>
                            <a:srgbClr val="2B251A"/>
                          </a:solidFill>
                        </a:rPr>
                        <a:t>subsection</a:t>
                      </a:r>
                      <a:endParaRPr lang="en-SG">
                        <a:solidFill>
                          <a:srgbClr val="2B251A"/>
                        </a:solidFill>
                      </a:endParaRPr>
                    </a:p>
                  </a:txBody>
                  <a:tcPr>
                    <a:solidFill>
                      <a:srgbClr val="D69E34"/>
                    </a:solidFill>
                  </a:tcPr>
                </a:tc>
                <a:tc hMerge="1">
                  <a:txBody>
                    <a:bodyPr/>
                    <a:lstStyle/>
                    <a:p>
                      <a:endParaRPr lang="en-SG"/>
                    </a:p>
                  </a:txBody>
                  <a:tcPr/>
                </a:tc>
              </a:tr>
              <a:tr h="374904">
                <a:tc>
                  <a:txBody>
                    <a:bodyPr/>
                    <a:lstStyle/>
                    <a:p>
                      <a:pPr algn="ctr"/>
                      <a:r>
                        <a:rPr lang="en-SG" smtClean="0"/>
                        <a:t>ungrouped</a:t>
                      </a:r>
                      <a:endParaRPr lang="en-SG"/>
                    </a:p>
                  </a:txBody>
                  <a:tcPr>
                    <a:solidFill>
                      <a:schemeClr val="bg1"/>
                    </a:solidFill>
                  </a:tcPr>
                </a:tc>
                <a:tc>
                  <a:txBody>
                    <a:bodyPr/>
                    <a:lstStyle/>
                    <a:p>
                      <a:pPr algn="ctr"/>
                      <a:r>
                        <a:rPr lang="en-SG" smtClean="0"/>
                        <a:t>grouped</a:t>
                      </a:r>
                      <a:endParaRPr lang="en-SG"/>
                    </a:p>
                  </a:txBody>
                  <a:tcPr>
                    <a:solidFill>
                      <a:schemeClr val="bg1"/>
                    </a:solidFill>
                  </a:tcPr>
                </a:tc>
              </a:tr>
            </a:tbl>
          </a:graphicData>
        </a:graphic>
      </p:graphicFrame>
      <p:sp>
        <p:nvSpPr>
          <p:cNvPr id="12" name="Slide Number Placeholder 11"/>
          <p:cNvSpPr>
            <a:spLocks noGrp="1"/>
          </p:cNvSpPr>
          <p:nvPr>
            <p:ph type="sldNum" sz="quarter" idx="12"/>
          </p:nvPr>
        </p:nvSpPr>
        <p:spPr/>
        <p:txBody>
          <a:bodyPr/>
          <a:lstStyle/>
          <a:p>
            <a:fld id="{6A34CF32-D65E-4FFE-97AB-911DF53E1B39}" type="slidenum">
              <a:rPr lang="en-SG" smtClean="0"/>
              <a:t>9</a:t>
            </a:fld>
            <a:endParaRPr lang="en-SG"/>
          </a:p>
        </p:txBody>
      </p:sp>
    </p:spTree>
    <p:extLst>
      <p:ext uri="{BB962C8B-B14F-4D97-AF65-F5344CB8AC3E}">
        <p14:creationId xmlns:p14="http://schemas.microsoft.com/office/powerpoint/2010/main" val="1793959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11605</TotalTime>
  <Words>885</Words>
  <Application>Microsoft Office PowerPoint</Application>
  <PresentationFormat>Widescreen</PresentationFormat>
  <Paragraphs>222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宋体</vt:lpstr>
      <vt:lpstr>Arial</vt:lpstr>
      <vt:lpstr>Calibri</vt:lpstr>
      <vt:lpstr>Calibri Light</vt:lpstr>
      <vt:lpstr>Office Theme</vt:lpstr>
      <vt:lpstr>Dunlin</vt:lpstr>
      <vt:lpstr>Background</vt:lpstr>
      <vt:lpstr>PowerPoint Presentation</vt:lpstr>
      <vt:lpstr>PowerPoint Presentation</vt:lpstr>
      <vt:lpstr>PowerPoint Presentation</vt:lpstr>
      <vt:lpstr>PowerPoint Presentation</vt:lpstr>
      <vt:lpstr>定 风 波</vt:lpstr>
      <vt:lpstr>PowerPoint Presentation</vt:lpstr>
      <vt:lpstr>PowerPoint Presentation</vt:lpstr>
      <vt:lpstr>Compatibility with SBML </vt:lpstr>
      <vt:lpstr>.dun Structure</vt:lpstr>
      <vt:lpstr>.dun Rules</vt:lpstr>
      <vt:lpstr>PowerPoint Presentation</vt:lpstr>
      <vt:lpstr>Dun Elements</vt:lpstr>
      <vt:lpstr>Py Elements</vt:lpstr>
      <vt:lpstr>Overview of Algorithm for Reading .dun</vt:lpstr>
      <vt:lpstr>PowerPoint Presentation</vt:lpstr>
      <vt:lpstr>Future Work</vt:lpstr>
      <vt:lpstr>Overview</vt:lpstr>
      <vt:lpstr>PowerPoint Presentation</vt:lpstr>
      <vt:lpstr>Event handling</vt:lpstr>
      <vt:lpstr>Initial Assignments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Russell Ngo</dc:creator>
  <cp:lastModifiedBy>Russell Ngo</cp:lastModifiedBy>
  <cp:revision>69</cp:revision>
  <dcterms:created xsi:type="dcterms:W3CDTF">2021-05-11T02:27:52Z</dcterms:created>
  <dcterms:modified xsi:type="dcterms:W3CDTF">2021-07-25T15:38:36Z</dcterms:modified>
</cp:coreProperties>
</file>