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63" r:id="rId5"/>
    <p:sldId id="265" r:id="rId6"/>
    <p:sldId id="259"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53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ssellnjk\Desktop\LabProjects\dunlin\cases\Calibra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AU*Vol vs Conc (M)</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Normalized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1"/>
            <c:dispEq val="1"/>
            <c:trendlineLbl>
              <c:layout>
                <c:manualLayout>
                  <c:x val="-0.11502952755905511"/>
                  <c:y val="6.9027777777777771E-2"/>
                </c:manualLayout>
              </c:layout>
              <c:numFmt formatCode="0.000E+00" sourceLinked="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rendlineLbl>
          </c:trendline>
          <c:xVal>
            <c:numRef>
              <c:f>Sheet3!$M$2:$M$14</c:f>
              <c:numCache>
                <c:formatCode>General</c:formatCode>
                <c:ptCount val="13"/>
                <c:pt idx="0">
                  <c:v>8.1784386617100383E-5</c:v>
                </c:pt>
                <c:pt idx="1">
                  <c:v>2.0446096654275096E-5</c:v>
                </c:pt>
                <c:pt idx="2">
                  <c:v>1.363073110285006E-5</c:v>
                </c:pt>
                <c:pt idx="3">
                  <c:v>1.0223048327137548E-5</c:v>
                </c:pt>
                <c:pt idx="4">
                  <c:v>6.8153655514250302E-6</c:v>
                </c:pt>
                <c:pt idx="5">
                  <c:v>8.1784386617100379E-6</c:v>
                </c:pt>
                <c:pt idx="6">
                  <c:v>4.089219330855019E-6</c:v>
                </c:pt>
                <c:pt idx="7">
                  <c:v>4.0892193308550191E-5</c:v>
                </c:pt>
                <c:pt idx="8">
                  <c:v>8.1784386617100383E-5</c:v>
                </c:pt>
                <c:pt idx="9">
                  <c:v>2.0446096654275096E-5</c:v>
                </c:pt>
                <c:pt idx="10">
                  <c:v>1.363073110285006E-5</c:v>
                </c:pt>
                <c:pt idx="11">
                  <c:v>1.0223048327137548E-5</c:v>
                </c:pt>
                <c:pt idx="12">
                  <c:v>6.8153655514250302E-6</c:v>
                </c:pt>
              </c:numCache>
            </c:numRef>
          </c:xVal>
          <c:yVal>
            <c:numRef>
              <c:f>Sheet3!$L$2:$L$14</c:f>
              <c:numCache>
                <c:formatCode>General</c:formatCode>
                <c:ptCount val="13"/>
                <c:pt idx="0">
                  <c:v>644539.28700000001</c:v>
                </c:pt>
                <c:pt idx="1">
                  <c:v>147417.38699999999</c:v>
                </c:pt>
                <c:pt idx="2">
                  <c:v>102917.63699999999</c:v>
                </c:pt>
                <c:pt idx="3">
                  <c:v>66351.536999999997</c:v>
                </c:pt>
                <c:pt idx="4">
                  <c:v>32395.737000000001</c:v>
                </c:pt>
                <c:pt idx="5">
                  <c:v>53082.087</c:v>
                </c:pt>
                <c:pt idx="6">
                  <c:v>14138.637000000001</c:v>
                </c:pt>
                <c:pt idx="7">
                  <c:v>255442.97099999996</c:v>
                </c:pt>
                <c:pt idx="8">
                  <c:v>623067.74293750001</c:v>
                </c:pt>
                <c:pt idx="9">
                  <c:v>113767.746</c:v>
                </c:pt>
                <c:pt idx="10">
                  <c:v>71107.370999999999</c:v>
                </c:pt>
                <c:pt idx="11">
                  <c:v>50182.595999999998</c:v>
                </c:pt>
                <c:pt idx="12">
                  <c:v>34422.921000000002</c:v>
                </c:pt>
              </c:numCache>
            </c:numRef>
          </c:yVal>
          <c:smooth val="0"/>
        </c:ser>
        <c:dLbls>
          <c:showLegendKey val="0"/>
          <c:showVal val="0"/>
          <c:showCatName val="0"/>
          <c:showSerName val="0"/>
          <c:showPercent val="0"/>
          <c:showBubbleSize val="0"/>
        </c:dLbls>
        <c:axId val="278304992"/>
        <c:axId val="275019568"/>
      </c:scatterChart>
      <c:valAx>
        <c:axId val="278304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019568"/>
        <c:crosses val="autoZero"/>
        <c:crossBetween val="midCat"/>
      </c:valAx>
      <c:valAx>
        <c:axId val="275019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304992"/>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149281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Picture on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1600" cy="1325563"/>
          </a:xfrm>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Picture Placeholder 5"/>
          <p:cNvSpPr>
            <a:spLocks noGrp="1"/>
          </p:cNvSpPr>
          <p:nvPr>
            <p:ph type="pic" sz="quarter" idx="10"/>
          </p:nvPr>
        </p:nvSpPr>
        <p:spPr>
          <a:xfrm>
            <a:off x="6176682" y="0"/>
            <a:ext cx="6015318" cy="6858000"/>
          </a:xfrm>
        </p:spPr>
        <p:txBody>
          <a:bodyPr/>
          <a:lstStyle/>
          <a:p>
            <a:r>
              <a:rPr lang="en-US" smtClean="0"/>
              <a:t>Click icon to add picture</a:t>
            </a:r>
            <a:endParaRPr lang="en-SG" dirty="0"/>
          </a:p>
        </p:txBody>
      </p:sp>
    </p:spTree>
    <p:extLst>
      <p:ext uri="{BB962C8B-B14F-4D97-AF65-F5344CB8AC3E}">
        <p14:creationId xmlns:p14="http://schemas.microsoft.com/office/powerpoint/2010/main" val="23549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30584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E31BFA6A-AFC1-480D-AE2D-6937D2A4E36E}" type="slidenum">
              <a:rPr lang="en-SG" smtClean="0"/>
              <a:t>‹#›</a:t>
            </a:fld>
            <a:endParaRPr lang="en-SG" dirty="0"/>
          </a:p>
        </p:txBody>
      </p:sp>
      <p:cxnSp>
        <p:nvCxnSpPr>
          <p:cNvPr id="6" name="Straight Connector 5"/>
          <p:cNvCxnSpPr/>
          <p:nvPr/>
        </p:nvCxnSpPr>
        <p:spPr>
          <a:xfrm>
            <a:off x="838200" y="1771968"/>
            <a:ext cx="10515600" cy="0"/>
          </a:xfrm>
          <a:prstGeom prst="line">
            <a:avLst/>
          </a:prstGeom>
          <a:ln w="76200">
            <a:solidFill>
              <a:srgbClr val="2C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8177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100568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2223998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SG"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742283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520081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336801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8065" y="365125"/>
            <a:ext cx="1205734" cy="5811838"/>
          </a:xfrm>
        </p:spPr>
        <p:txBody>
          <a:bodyPr vert="eaVert"/>
          <a:lstStyle/>
          <a:p>
            <a:r>
              <a:rPr lang="en-US" smtClean="0"/>
              <a:t>Click to edit Master title style</a:t>
            </a:r>
            <a:endParaRPr lang="en-SG" dirty="0"/>
          </a:p>
        </p:txBody>
      </p:sp>
      <p:sp>
        <p:nvSpPr>
          <p:cNvPr id="3" name="Vertical Text Placeholder 2"/>
          <p:cNvSpPr>
            <a:spLocks noGrp="1"/>
          </p:cNvSpPr>
          <p:nvPr>
            <p:ph type="body" orient="vert" idx="1"/>
          </p:nvPr>
        </p:nvSpPr>
        <p:spPr>
          <a:xfrm>
            <a:off x="838199" y="365125"/>
            <a:ext cx="91395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cxnSp>
        <p:nvCxnSpPr>
          <p:cNvPr id="7" name="Straight Connector 6"/>
          <p:cNvCxnSpPr/>
          <p:nvPr/>
        </p:nvCxnSpPr>
        <p:spPr>
          <a:xfrm>
            <a:off x="10062894" y="365125"/>
            <a:ext cx="0" cy="5811838"/>
          </a:xfrm>
          <a:prstGeom prst="line">
            <a:avLst/>
          </a:prstGeom>
          <a:ln w="76200">
            <a:solidFill>
              <a:srgbClr val="2C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22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cxnSp>
        <p:nvCxnSpPr>
          <p:cNvPr id="7" name="Straight Connector 6"/>
          <p:cNvCxnSpPr/>
          <p:nvPr/>
        </p:nvCxnSpPr>
        <p:spPr>
          <a:xfrm>
            <a:off x="838200" y="1771968"/>
            <a:ext cx="10515600" cy="0"/>
          </a:xfrm>
          <a:prstGeom prst="line">
            <a:avLst/>
          </a:prstGeom>
          <a:ln w="76200">
            <a:solidFill>
              <a:srgbClr val="2C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5886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4EB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2C4A5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374532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A69A39B3-529F-4E1B-813B-5E55E988BBEE}" type="datetimeFigureOut">
              <a:rPr lang="en-SG" smtClean="0"/>
              <a:t>8/5/2021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E31BFA6A-AFC1-480D-AE2D-6937D2A4E36E}" type="slidenum">
              <a:rPr lang="en-SG" smtClean="0"/>
              <a:t>‹#›</a:t>
            </a:fld>
            <a:endParaRPr lang="en-SG" dirty="0"/>
          </a:p>
        </p:txBody>
      </p:sp>
      <p:cxnSp>
        <p:nvCxnSpPr>
          <p:cNvPr id="8" name="Straight Connector 7"/>
          <p:cNvCxnSpPr/>
          <p:nvPr/>
        </p:nvCxnSpPr>
        <p:spPr>
          <a:xfrm>
            <a:off x="838200" y="1771968"/>
            <a:ext cx="10515600" cy="0"/>
          </a:xfrm>
          <a:prstGeom prst="line">
            <a:avLst/>
          </a:prstGeom>
          <a:ln w="76200">
            <a:solidFill>
              <a:srgbClr val="2C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646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15" name="Rectangle 14"/>
          <p:cNvSpPr/>
          <p:nvPr/>
        </p:nvSpPr>
        <p:spPr>
          <a:xfrm>
            <a:off x="4063800" y="1690688"/>
            <a:ext cx="4064400" cy="5167312"/>
          </a:xfrm>
          <a:prstGeom prst="rect">
            <a:avLst/>
          </a:prstGeom>
          <a:solidFill>
            <a:srgbClr val="53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Content Placeholder 17"/>
          <p:cNvSpPr>
            <a:spLocks noGrp="1"/>
          </p:cNvSpPr>
          <p:nvPr>
            <p:ph sz="quarter" idx="10"/>
          </p:nvPr>
        </p:nvSpPr>
        <p:spPr>
          <a:xfrm>
            <a:off x="4349000" y="2064544"/>
            <a:ext cx="3494599" cy="4419600"/>
          </a:xfrm>
        </p:spPr>
        <p:txBody>
          <a:bodyPr/>
          <a:lstStyle>
            <a:lvl1pPr>
              <a:defRPr>
                <a:solidFill>
                  <a:srgbClr val="F4EBDB"/>
                </a:solidFill>
              </a:defRPr>
            </a:lvl1pPr>
            <a:lvl2pPr>
              <a:defRPr>
                <a:solidFill>
                  <a:srgbClr val="F4EBDB"/>
                </a:solidFill>
              </a:defRPr>
            </a:lvl2pPr>
            <a:lvl3pPr>
              <a:defRPr>
                <a:solidFill>
                  <a:srgbClr val="F4EBDB"/>
                </a:solidFill>
              </a:defRPr>
            </a:lvl3pPr>
            <a:lvl4pPr>
              <a:defRPr>
                <a:solidFill>
                  <a:srgbClr val="F4EBDB"/>
                </a:solidFill>
              </a:defRPr>
            </a:lvl4pPr>
            <a:lvl5pPr>
              <a:defRPr>
                <a:solidFill>
                  <a:srgbClr val="F4EBD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19" name="Rectangle 18"/>
          <p:cNvSpPr/>
          <p:nvPr/>
        </p:nvSpPr>
        <p:spPr>
          <a:xfrm>
            <a:off x="0" y="1690688"/>
            <a:ext cx="4064400" cy="5167312"/>
          </a:xfrm>
          <a:prstGeom prst="rect">
            <a:avLst/>
          </a:prstGeom>
          <a:solidFill>
            <a:srgbClr val="2C4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Content Placeholder 17"/>
          <p:cNvSpPr>
            <a:spLocks noGrp="1"/>
          </p:cNvSpPr>
          <p:nvPr>
            <p:ph sz="quarter" idx="11"/>
          </p:nvPr>
        </p:nvSpPr>
        <p:spPr>
          <a:xfrm>
            <a:off x="285200" y="2064544"/>
            <a:ext cx="3494599" cy="4419600"/>
          </a:xfrm>
          <a:solidFill>
            <a:srgbClr val="2C4A52"/>
          </a:solidFill>
        </p:spPr>
        <p:txBody>
          <a:bodyPr/>
          <a:lstStyle>
            <a:lvl1pPr>
              <a:defRPr>
                <a:solidFill>
                  <a:srgbClr val="F4EBDB"/>
                </a:solidFill>
              </a:defRPr>
            </a:lvl1pPr>
            <a:lvl2pPr>
              <a:defRPr>
                <a:solidFill>
                  <a:srgbClr val="F4EBDB"/>
                </a:solidFill>
              </a:defRPr>
            </a:lvl2pPr>
            <a:lvl3pPr>
              <a:defRPr>
                <a:solidFill>
                  <a:srgbClr val="F4EBDB"/>
                </a:solidFill>
              </a:defRPr>
            </a:lvl3pPr>
            <a:lvl4pPr>
              <a:defRPr>
                <a:solidFill>
                  <a:srgbClr val="F4EBDB"/>
                </a:solidFill>
              </a:defRPr>
            </a:lvl4pPr>
            <a:lvl5pPr>
              <a:defRPr>
                <a:solidFill>
                  <a:srgbClr val="F4EBD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21" name="Rectangle 20"/>
          <p:cNvSpPr/>
          <p:nvPr/>
        </p:nvSpPr>
        <p:spPr>
          <a:xfrm>
            <a:off x="8092118" y="1690688"/>
            <a:ext cx="4099881" cy="5167312"/>
          </a:xfrm>
          <a:prstGeom prst="rect">
            <a:avLst/>
          </a:prstGeom>
          <a:solidFill>
            <a:srgbClr val="8E9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Content Placeholder 17"/>
          <p:cNvSpPr>
            <a:spLocks noGrp="1"/>
          </p:cNvSpPr>
          <p:nvPr>
            <p:ph sz="quarter" idx="12"/>
          </p:nvPr>
        </p:nvSpPr>
        <p:spPr>
          <a:xfrm>
            <a:off x="8377319" y="2064544"/>
            <a:ext cx="3494599" cy="4419600"/>
          </a:xfrm>
          <a:solidFill>
            <a:srgbClr val="8E9B97"/>
          </a:solidFill>
        </p:spPr>
        <p:txBody>
          <a:bodyPr/>
          <a:lstStyle>
            <a:lvl1pPr>
              <a:defRPr>
                <a:solidFill>
                  <a:srgbClr val="F4EBDB"/>
                </a:solidFill>
              </a:defRPr>
            </a:lvl1pPr>
            <a:lvl2pPr>
              <a:defRPr>
                <a:solidFill>
                  <a:srgbClr val="F4EBDB"/>
                </a:solidFill>
              </a:defRPr>
            </a:lvl2pPr>
            <a:lvl3pPr>
              <a:defRPr>
                <a:solidFill>
                  <a:srgbClr val="F4EBDB"/>
                </a:solidFill>
              </a:defRPr>
            </a:lvl3pPr>
            <a:lvl4pPr>
              <a:defRPr>
                <a:solidFill>
                  <a:srgbClr val="F4EBDB"/>
                </a:solidFill>
              </a:defRPr>
            </a:lvl4pPr>
            <a:lvl5pPr>
              <a:defRPr>
                <a:solidFill>
                  <a:srgbClr val="F4EBD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Tree>
    <p:extLst>
      <p:ext uri="{BB962C8B-B14F-4D97-AF65-F5344CB8AC3E}">
        <p14:creationId xmlns:p14="http://schemas.microsoft.com/office/powerpoint/2010/main" val="225631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15" name="Rectangle 14"/>
          <p:cNvSpPr/>
          <p:nvPr/>
        </p:nvSpPr>
        <p:spPr>
          <a:xfrm>
            <a:off x="4063800" y="1699653"/>
            <a:ext cx="4064400" cy="5167312"/>
          </a:xfrm>
          <a:prstGeom prst="rect">
            <a:avLst/>
          </a:prstGeom>
          <a:solidFill>
            <a:srgbClr val="1A5B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Content Placeholder 17"/>
          <p:cNvSpPr>
            <a:spLocks noGrp="1"/>
          </p:cNvSpPr>
          <p:nvPr>
            <p:ph sz="quarter" idx="10"/>
          </p:nvPr>
        </p:nvSpPr>
        <p:spPr>
          <a:xfrm>
            <a:off x="4349000" y="2064544"/>
            <a:ext cx="3494599" cy="441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19" name="Rectangle 18"/>
          <p:cNvSpPr/>
          <p:nvPr/>
        </p:nvSpPr>
        <p:spPr>
          <a:xfrm>
            <a:off x="0" y="1690688"/>
            <a:ext cx="4064400" cy="5167312"/>
          </a:xfrm>
          <a:prstGeom prst="rect">
            <a:avLst/>
          </a:prstGeom>
          <a:solidFill>
            <a:srgbClr val="2C4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Content Placeholder 17"/>
          <p:cNvSpPr>
            <a:spLocks noGrp="1"/>
          </p:cNvSpPr>
          <p:nvPr>
            <p:ph sz="quarter" idx="11"/>
          </p:nvPr>
        </p:nvSpPr>
        <p:spPr>
          <a:xfrm>
            <a:off x="285200" y="2064544"/>
            <a:ext cx="3494599" cy="4419600"/>
          </a:xfrm>
          <a:solidFill>
            <a:srgbClr val="2C4A52"/>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21" name="Rectangle 20"/>
          <p:cNvSpPr/>
          <p:nvPr/>
        </p:nvSpPr>
        <p:spPr>
          <a:xfrm>
            <a:off x="8128199" y="1690688"/>
            <a:ext cx="4099881" cy="5167312"/>
          </a:xfrm>
          <a:prstGeom prst="rect">
            <a:avLst/>
          </a:prstGeom>
          <a:solidFill>
            <a:srgbClr val="508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Content Placeholder 17"/>
          <p:cNvSpPr>
            <a:spLocks noGrp="1"/>
          </p:cNvSpPr>
          <p:nvPr>
            <p:ph sz="quarter" idx="12"/>
          </p:nvPr>
        </p:nvSpPr>
        <p:spPr>
          <a:xfrm>
            <a:off x="8377319" y="2064544"/>
            <a:ext cx="3494599" cy="4419600"/>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Tree>
    <p:extLst>
      <p:ext uri="{BB962C8B-B14F-4D97-AF65-F5344CB8AC3E}">
        <p14:creationId xmlns:p14="http://schemas.microsoft.com/office/powerpoint/2010/main" val="388469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25" name="Content Placeholder 17"/>
          <p:cNvSpPr>
            <a:spLocks noGrp="1"/>
          </p:cNvSpPr>
          <p:nvPr>
            <p:ph sz="quarter" idx="14"/>
          </p:nvPr>
        </p:nvSpPr>
        <p:spPr>
          <a:xfrm>
            <a:off x="4705590" y="2498884"/>
            <a:ext cx="2780819" cy="36656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26" name="Rounded Rectangle 25"/>
          <p:cNvSpPr/>
          <p:nvPr/>
        </p:nvSpPr>
        <p:spPr>
          <a:xfrm>
            <a:off x="4561920" y="2150904"/>
            <a:ext cx="3068160" cy="4361656"/>
          </a:xfrm>
          <a:prstGeom prst="roundRect">
            <a:avLst>
              <a:gd name="adj" fmla="val 18296"/>
            </a:avLst>
          </a:prstGeom>
          <a:noFill/>
          <a:ln w="57150">
            <a:solidFill>
              <a:srgbClr val="2C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Content Placeholder 17"/>
          <p:cNvSpPr>
            <a:spLocks noGrp="1"/>
          </p:cNvSpPr>
          <p:nvPr>
            <p:ph sz="quarter" idx="15"/>
          </p:nvPr>
        </p:nvSpPr>
        <p:spPr>
          <a:xfrm>
            <a:off x="8200630" y="2498884"/>
            <a:ext cx="2780819" cy="36656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32" name="Rounded Rectangle 31"/>
          <p:cNvSpPr/>
          <p:nvPr/>
        </p:nvSpPr>
        <p:spPr>
          <a:xfrm>
            <a:off x="8056960" y="2150904"/>
            <a:ext cx="3068160" cy="4361656"/>
          </a:xfrm>
          <a:prstGeom prst="roundRect">
            <a:avLst>
              <a:gd name="adj" fmla="val 18296"/>
            </a:avLst>
          </a:prstGeom>
          <a:noFill/>
          <a:ln w="57150">
            <a:solidFill>
              <a:srgbClr val="2C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Content Placeholder 17"/>
          <p:cNvSpPr>
            <a:spLocks noGrp="1"/>
          </p:cNvSpPr>
          <p:nvPr>
            <p:ph sz="quarter" idx="16"/>
          </p:nvPr>
        </p:nvSpPr>
        <p:spPr>
          <a:xfrm>
            <a:off x="1210550" y="2498884"/>
            <a:ext cx="2780819" cy="36656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34" name="Rounded Rectangle 33"/>
          <p:cNvSpPr/>
          <p:nvPr/>
        </p:nvSpPr>
        <p:spPr>
          <a:xfrm>
            <a:off x="1066880" y="2150904"/>
            <a:ext cx="3068160" cy="4361656"/>
          </a:xfrm>
          <a:prstGeom prst="roundRect">
            <a:avLst>
              <a:gd name="adj" fmla="val 18296"/>
            </a:avLst>
          </a:prstGeom>
          <a:noFill/>
          <a:ln w="57150">
            <a:solidFill>
              <a:srgbClr val="2C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5" name="Straight Connector 34"/>
          <p:cNvCxnSpPr/>
          <p:nvPr/>
        </p:nvCxnSpPr>
        <p:spPr>
          <a:xfrm>
            <a:off x="838200" y="1771968"/>
            <a:ext cx="10515600" cy="0"/>
          </a:xfrm>
          <a:prstGeom prst="line">
            <a:avLst/>
          </a:prstGeom>
          <a:ln w="76200">
            <a:solidFill>
              <a:srgbClr val="2C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7859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_Right">
    <p:spTree>
      <p:nvGrpSpPr>
        <p:cNvPr id="1" name=""/>
        <p:cNvGrpSpPr/>
        <p:nvPr/>
      </p:nvGrpSpPr>
      <p:grpSpPr>
        <a:xfrm>
          <a:off x="0" y="0"/>
          <a:ext cx="0" cy="0"/>
          <a:chOff x="0" y="0"/>
          <a:chExt cx="0" cy="0"/>
        </a:xfrm>
      </p:grpSpPr>
      <p:sp>
        <p:nvSpPr>
          <p:cNvPr id="2" name="Title 1"/>
          <p:cNvSpPr>
            <a:spLocks noGrp="1"/>
          </p:cNvSpPr>
          <p:nvPr>
            <p:ph type="title"/>
          </p:nvPr>
        </p:nvSpPr>
        <p:spPr>
          <a:xfrm>
            <a:off x="6172200" y="365125"/>
            <a:ext cx="5181600" cy="1325563"/>
          </a:xfrm>
        </p:spPr>
        <p:txBody>
          <a:bodyPr/>
          <a:lstStyle/>
          <a:p>
            <a:r>
              <a:rPr lang="en-US" smtClean="0"/>
              <a:t>Click to edit Master title style</a:t>
            </a:r>
            <a:endParaRPr lang="en-SG"/>
          </a:p>
        </p:txBody>
      </p:sp>
      <p:sp>
        <p:nvSpPr>
          <p:cNvPr id="3" name="Content Placeholder 2"/>
          <p:cNvSpPr>
            <a:spLocks noGrp="1"/>
          </p:cNvSpPr>
          <p:nvPr>
            <p:ph sz="half" idx="1"/>
          </p:nvPr>
        </p:nvSpPr>
        <p:spPr>
          <a:xfrm>
            <a:off x="0" y="0"/>
            <a:ext cx="6019800" cy="6858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156658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ontent on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1600" cy="1325563"/>
          </a:xfrm>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0"/>
            <a:ext cx="6019800" cy="6857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55944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4EBD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2C4A52"/>
                </a:solidFill>
              </a:defRPr>
            </a:lvl1pPr>
          </a:lstStyle>
          <a:p>
            <a:fld id="{A69A39B3-529F-4E1B-813B-5E55E988BBEE}" type="datetimeFigureOut">
              <a:rPr lang="en-SG" smtClean="0"/>
              <a:pPr/>
              <a:t>8/5/2021</a:t>
            </a:fld>
            <a:endParaRPr lang="en-SG"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2C4A52"/>
                </a:solidFill>
              </a:defRPr>
            </a:lvl1pPr>
          </a:lstStyle>
          <a:p>
            <a:endParaRPr lang="en-SG"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C4A52"/>
                </a:solidFill>
              </a:defRPr>
            </a:lvl1pPr>
          </a:lstStyle>
          <a:p>
            <a:fld id="{E31BFA6A-AFC1-480D-AE2D-6937D2A4E36E}" type="slidenum">
              <a:rPr lang="en-SG" smtClean="0"/>
              <a:pPr/>
              <a:t>‹#›</a:t>
            </a:fld>
            <a:endParaRPr lang="en-SG" dirty="0"/>
          </a:p>
        </p:txBody>
      </p:sp>
    </p:spTree>
    <p:extLst>
      <p:ext uri="{BB962C8B-B14F-4D97-AF65-F5344CB8AC3E}">
        <p14:creationId xmlns:p14="http://schemas.microsoft.com/office/powerpoint/2010/main" val="228204395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91"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2C4A52"/>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C4A5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C4A5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C4A5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C4A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C4A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smtClean="0"/>
              <a:t>GFP Calibration</a:t>
            </a:r>
            <a:endParaRPr lang="en-SG"/>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882163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Calibration</a:t>
            </a:r>
            <a:endParaRPr lang="en-SG"/>
          </a:p>
        </p:txBody>
      </p:sp>
      <p:sp>
        <p:nvSpPr>
          <p:cNvPr id="4" name="Content Placeholder 3"/>
          <p:cNvSpPr>
            <a:spLocks noGrp="1"/>
          </p:cNvSpPr>
          <p:nvPr>
            <p:ph sz="half" idx="1"/>
          </p:nvPr>
        </p:nvSpPr>
        <p:spPr>
          <a:xfrm>
            <a:off x="838200" y="1825625"/>
            <a:ext cx="4511040" cy="4351338"/>
          </a:xfrm>
        </p:spPr>
        <p:txBody>
          <a:bodyPr/>
          <a:lstStyle/>
          <a:p>
            <a:r>
              <a:rPr lang="en-SG" smtClean="0"/>
              <a:t>Purified from BL21 and produced a sample of 1.1 mg/mL or g/L</a:t>
            </a:r>
          </a:p>
          <a:p>
            <a:pPr lvl="1"/>
            <a:r>
              <a:rPr lang="en-SG" smtClean="0"/>
              <a:t>Measured with Bradford assay</a:t>
            </a:r>
          </a:p>
          <a:p>
            <a:endParaRPr lang="en-SG" smtClean="0"/>
          </a:p>
          <a:p>
            <a:r>
              <a:rPr lang="en-SG" smtClean="0"/>
              <a:t>Fit is linear up to 8.2 uM</a:t>
            </a:r>
            <a:endParaRPr lang="en-SG"/>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35867" t="41625" r="42800" b="35146"/>
          <a:stretch/>
        </p:blipFill>
        <p:spPr>
          <a:xfrm rot="5400000">
            <a:off x="4700017" y="2039114"/>
            <a:ext cx="1463038" cy="896112"/>
          </a:xfrm>
          <a:prstGeom prst="rect">
            <a:avLst/>
          </a:prstGeom>
        </p:spPr>
      </p:pic>
      <p:graphicFrame>
        <p:nvGraphicFramePr>
          <p:cNvPr id="8" name="Chart 7"/>
          <p:cNvGraphicFramePr>
            <a:graphicFrameLocks/>
          </p:cNvGraphicFramePr>
          <p:nvPr>
            <p:extLst>
              <p:ext uri="{D42A27DB-BD31-4B8C-83A1-F6EECF244321}">
                <p14:modId xmlns:p14="http://schemas.microsoft.com/office/powerpoint/2010/main" val="2249339300"/>
              </p:ext>
            </p:extLst>
          </p:nvPr>
        </p:nvGraphicFramePr>
        <p:xfrm>
          <a:off x="6503320" y="1690688"/>
          <a:ext cx="5082127" cy="28996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5091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smtClean="0"/>
              <a:t>Review </a:t>
            </a:r>
            <a:endParaRPr lang="en-SG"/>
          </a:p>
        </p:txBody>
      </p:sp>
      <p:sp>
        <p:nvSpPr>
          <p:cNvPr id="5" name="Content Placeholder 4"/>
          <p:cNvSpPr>
            <a:spLocks noGrp="1"/>
          </p:cNvSpPr>
          <p:nvPr>
            <p:ph sz="half" idx="1"/>
          </p:nvPr>
        </p:nvSpPr>
        <p:spPr>
          <a:xfrm>
            <a:off x="838200" y="1825625"/>
            <a:ext cx="4376031" cy="4351338"/>
          </a:xfrm>
        </p:spPr>
        <p:txBody>
          <a:bodyPr>
            <a:noAutofit/>
          </a:bodyPr>
          <a:lstStyle/>
          <a:p>
            <a:r>
              <a:rPr lang="en-SG" sz="1800" smtClean="0"/>
              <a:t>OD2CellAA</a:t>
            </a:r>
          </a:p>
          <a:p>
            <a:pPr lvl="1"/>
            <a:r>
              <a:rPr lang="en-SG" sz="1600" smtClean="0"/>
              <a:t>3.6e12 fl of cell volume per mL per OD</a:t>
            </a:r>
          </a:p>
          <a:p>
            <a:pPr lvl="1"/>
            <a:r>
              <a:rPr lang="en-SG" sz="1600" smtClean="0"/>
              <a:t>12e8 aa per fl</a:t>
            </a:r>
          </a:p>
          <a:p>
            <a:r>
              <a:rPr lang="en-SG" sz="1800" smtClean="0"/>
              <a:t>AU2GFPAA</a:t>
            </a:r>
          </a:p>
          <a:p>
            <a:pPr lvl="1"/>
            <a:r>
              <a:rPr lang="en-SG" sz="1600" smtClean="0"/>
              <a:t>0.3 mL</a:t>
            </a:r>
          </a:p>
          <a:p>
            <a:pPr lvl="1"/>
            <a:r>
              <a:rPr lang="en-SG" sz="1600" smtClean="0"/>
              <a:t>7.5e9 AU mL per M</a:t>
            </a:r>
          </a:p>
          <a:p>
            <a:pPr lvl="1"/>
            <a:r>
              <a:rPr lang="en-SG" sz="1600" smtClean="0"/>
              <a:t>6e23 prot per mol</a:t>
            </a:r>
          </a:p>
          <a:p>
            <a:pPr lvl="1"/>
            <a:r>
              <a:rPr lang="en-SG" sz="1600" smtClean="0"/>
              <a:t>236 aa per prot</a:t>
            </a:r>
          </a:p>
          <a:p>
            <a:r>
              <a:rPr lang="en-SG" sz="1800" smtClean="0"/>
              <a:t>Result not acceptable</a:t>
            </a:r>
          </a:p>
        </p:txBody>
      </p:sp>
      <p:sp>
        <p:nvSpPr>
          <p:cNvPr id="6" name="Content Placeholder 5"/>
          <p:cNvSpPr>
            <a:spLocks noGrp="1"/>
          </p:cNvSpPr>
          <p:nvPr>
            <p:ph sz="half" idx="2"/>
          </p:nvPr>
        </p:nvSpPr>
        <p:spPr/>
        <p:txBody>
          <a:bodyPr>
            <a:normAutofit/>
          </a:bodyPr>
          <a:lstStyle/>
          <a:p>
            <a:endParaRPr lang="en-SG"/>
          </a:p>
        </p:txBody>
      </p:sp>
      <p:pic>
        <p:nvPicPr>
          <p:cNvPr id="8" name="Picture 7"/>
          <p:cNvPicPr>
            <a:picLocks noChangeAspect="1"/>
          </p:cNvPicPr>
          <p:nvPr/>
        </p:nvPicPr>
        <p:blipFill rotWithShape="1">
          <a:blip r:embed="rId2"/>
          <a:srcRect l="34500" t="50000" r="32575" b="5733"/>
          <a:stretch/>
        </p:blipFill>
        <p:spPr>
          <a:xfrm>
            <a:off x="6172200" y="63232"/>
            <a:ext cx="5757374" cy="4354096"/>
          </a:xfrm>
          <a:prstGeom prst="rect">
            <a:avLst/>
          </a:prstGeom>
        </p:spPr>
      </p:pic>
      <p:pic>
        <p:nvPicPr>
          <p:cNvPr id="2" name="Picture 1"/>
          <p:cNvPicPr>
            <a:picLocks noChangeAspect="1"/>
          </p:cNvPicPr>
          <p:nvPr/>
        </p:nvPicPr>
        <p:blipFill rotWithShape="1">
          <a:blip r:embed="rId3"/>
          <a:srcRect l="51750" t="69067" r="24175" b="14400"/>
          <a:stretch/>
        </p:blipFill>
        <p:spPr>
          <a:xfrm>
            <a:off x="6305033" y="4645151"/>
            <a:ext cx="5491707" cy="2121407"/>
          </a:xfrm>
          <a:prstGeom prst="rect">
            <a:avLst/>
          </a:prstGeom>
        </p:spPr>
      </p:pic>
    </p:spTree>
    <p:extLst>
      <p:ext uri="{BB962C8B-B14F-4D97-AF65-F5344CB8AC3E}">
        <p14:creationId xmlns:p14="http://schemas.microsoft.com/office/powerpoint/2010/main" val="426079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smtClean="0"/>
              <a:t>Review </a:t>
            </a:r>
            <a:endParaRPr lang="en-SG"/>
          </a:p>
        </p:txBody>
      </p:sp>
      <p:sp>
        <p:nvSpPr>
          <p:cNvPr id="5" name="Content Placeholder 4"/>
          <p:cNvSpPr>
            <a:spLocks noGrp="1"/>
          </p:cNvSpPr>
          <p:nvPr>
            <p:ph sz="half" idx="1"/>
          </p:nvPr>
        </p:nvSpPr>
        <p:spPr>
          <a:xfrm>
            <a:off x="838200" y="1825625"/>
            <a:ext cx="4376031" cy="4351338"/>
          </a:xfrm>
        </p:spPr>
        <p:txBody>
          <a:bodyPr>
            <a:noAutofit/>
          </a:bodyPr>
          <a:lstStyle/>
          <a:p>
            <a:r>
              <a:rPr lang="en-SG" sz="1800" smtClean="0"/>
              <a:t>OD2CellAA</a:t>
            </a:r>
          </a:p>
          <a:p>
            <a:pPr lvl="1"/>
            <a:r>
              <a:rPr lang="en-SG" sz="1600" smtClean="0"/>
              <a:t>3.6e12 fl of cell volume per mL per OD</a:t>
            </a:r>
          </a:p>
          <a:p>
            <a:pPr lvl="1"/>
            <a:r>
              <a:rPr lang="en-SG" sz="1600" smtClean="0"/>
              <a:t>12e8 aa per fl</a:t>
            </a:r>
          </a:p>
          <a:p>
            <a:r>
              <a:rPr lang="en-SG" sz="1800" smtClean="0"/>
              <a:t>AU2GFPAA</a:t>
            </a:r>
          </a:p>
          <a:p>
            <a:pPr lvl="1"/>
            <a:r>
              <a:rPr lang="en-SG" sz="1600" smtClean="0"/>
              <a:t>0.3 mL</a:t>
            </a:r>
          </a:p>
          <a:p>
            <a:pPr lvl="1"/>
            <a:r>
              <a:rPr lang="en-SG" sz="1600" smtClean="0"/>
              <a:t>7.5e10 AU mL per M</a:t>
            </a:r>
          </a:p>
          <a:p>
            <a:pPr lvl="1"/>
            <a:r>
              <a:rPr lang="en-SG" sz="1600" smtClean="0"/>
              <a:t>6e23 prot per mol</a:t>
            </a:r>
          </a:p>
          <a:p>
            <a:pPr lvl="1"/>
            <a:r>
              <a:rPr lang="en-SG" sz="1600" smtClean="0"/>
              <a:t>236 aa per prot</a:t>
            </a:r>
          </a:p>
          <a:p>
            <a:r>
              <a:rPr lang="en-SG" sz="1800" smtClean="0"/>
              <a:t>Result</a:t>
            </a:r>
          </a:p>
          <a:p>
            <a:pPr lvl="1"/>
            <a:r>
              <a:rPr lang="en-SG" sz="1600" smtClean="0"/>
              <a:t>170% of cell aa is in GFP</a:t>
            </a:r>
          </a:p>
          <a:p>
            <a:pPr lvl="1"/>
            <a:r>
              <a:rPr lang="en-SG" sz="1600" smtClean="0"/>
              <a:t>Much higher than expected given that growth rate was practically unaffected</a:t>
            </a:r>
          </a:p>
          <a:p>
            <a:pPr lvl="1"/>
            <a:r>
              <a:rPr lang="en-SG" sz="1600" smtClean="0"/>
              <a:t>Does NOT agree with literature </a:t>
            </a:r>
          </a:p>
        </p:txBody>
      </p:sp>
      <p:sp>
        <p:nvSpPr>
          <p:cNvPr id="6" name="Content Placeholder 5"/>
          <p:cNvSpPr>
            <a:spLocks noGrp="1"/>
          </p:cNvSpPr>
          <p:nvPr>
            <p:ph sz="half" idx="2"/>
          </p:nvPr>
        </p:nvSpPr>
        <p:spPr/>
        <p:txBody>
          <a:bodyPr>
            <a:normAutofit/>
          </a:bodyPr>
          <a:lstStyle/>
          <a:p>
            <a:endParaRPr lang="en-SG"/>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830" y="1099314"/>
            <a:ext cx="7337170" cy="31892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3"/>
          <a:srcRect l="51750" t="69067" r="24175" b="14400"/>
          <a:stretch/>
        </p:blipFill>
        <p:spPr>
          <a:xfrm>
            <a:off x="6305033" y="4645151"/>
            <a:ext cx="5491707" cy="2121407"/>
          </a:xfrm>
          <a:prstGeom prst="rect">
            <a:avLst/>
          </a:prstGeom>
        </p:spPr>
      </p:pic>
    </p:spTree>
    <p:extLst>
      <p:ext uri="{BB962C8B-B14F-4D97-AF65-F5344CB8AC3E}">
        <p14:creationId xmlns:p14="http://schemas.microsoft.com/office/powerpoint/2010/main" val="2077545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smtClean="0"/>
              <a:t>Repeated</a:t>
            </a:r>
            <a:endParaRPr lang="en-SG"/>
          </a:p>
        </p:txBody>
      </p:sp>
      <p:sp>
        <p:nvSpPr>
          <p:cNvPr id="5" name="Content Placeholder 4"/>
          <p:cNvSpPr>
            <a:spLocks noGrp="1"/>
          </p:cNvSpPr>
          <p:nvPr>
            <p:ph sz="half" idx="1"/>
          </p:nvPr>
        </p:nvSpPr>
        <p:spPr>
          <a:xfrm>
            <a:off x="838200" y="1825625"/>
            <a:ext cx="4376031" cy="4351338"/>
          </a:xfrm>
        </p:spPr>
        <p:txBody>
          <a:bodyPr>
            <a:noAutofit/>
          </a:bodyPr>
          <a:lstStyle/>
          <a:p>
            <a:r>
              <a:rPr lang="en-SG" sz="1800" smtClean="0"/>
              <a:t>OD2CellAA</a:t>
            </a:r>
          </a:p>
          <a:p>
            <a:pPr lvl="1"/>
            <a:r>
              <a:rPr lang="en-SG" sz="1600" smtClean="0"/>
              <a:t>3.6e12 fl of cell volume per mL per OD</a:t>
            </a:r>
          </a:p>
          <a:p>
            <a:pPr lvl="1"/>
            <a:r>
              <a:rPr lang="en-SG" sz="1600" smtClean="0"/>
              <a:t>12e8 aa per fl</a:t>
            </a:r>
          </a:p>
          <a:p>
            <a:r>
              <a:rPr lang="en-SG" sz="1800" smtClean="0"/>
              <a:t>AU2GFPAA</a:t>
            </a:r>
          </a:p>
          <a:p>
            <a:pPr lvl="1"/>
            <a:r>
              <a:rPr lang="en-SG" sz="1600" smtClean="0"/>
              <a:t>7.5e10 </a:t>
            </a:r>
            <a:r>
              <a:rPr lang="en-SG" sz="1600" smtClean="0"/>
              <a:t>AU mL per M</a:t>
            </a:r>
          </a:p>
          <a:p>
            <a:pPr lvl="1"/>
            <a:r>
              <a:rPr lang="en-SG" sz="1600" smtClean="0"/>
              <a:t>6e23 prot per mol</a:t>
            </a:r>
          </a:p>
          <a:p>
            <a:pPr lvl="1"/>
            <a:r>
              <a:rPr lang="en-SG" sz="1600" smtClean="0"/>
              <a:t>236 aa per prot</a:t>
            </a:r>
          </a:p>
          <a:p>
            <a:r>
              <a:rPr lang="en-SG" sz="1800" smtClean="0"/>
              <a:t>Result</a:t>
            </a:r>
          </a:p>
          <a:p>
            <a:pPr lvl="1"/>
            <a:r>
              <a:rPr lang="en-SG" sz="1600" smtClean="0"/>
              <a:t>170% of cell aa is in GFP</a:t>
            </a:r>
          </a:p>
          <a:p>
            <a:pPr lvl="1"/>
            <a:r>
              <a:rPr lang="en-SG" sz="1600" smtClean="0"/>
              <a:t>Much higher than expected given that growth rate was practically unaffected</a:t>
            </a:r>
          </a:p>
          <a:p>
            <a:pPr lvl="1"/>
            <a:r>
              <a:rPr lang="en-SG" sz="1600" smtClean="0"/>
              <a:t>Does NOT agree with literature </a:t>
            </a:r>
          </a:p>
        </p:txBody>
      </p:sp>
      <p:sp>
        <p:nvSpPr>
          <p:cNvPr id="6" name="Content Placeholder 5"/>
          <p:cNvSpPr>
            <a:spLocks noGrp="1"/>
          </p:cNvSpPr>
          <p:nvPr>
            <p:ph sz="half" idx="2"/>
          </p:nvPr>
        </p:nvSpPr>
        <p:spPr/>
        <p:txBody>
          <a:bodyPr>
            <a:normAutofit/>
          </a:bodyPr>
          <a:lstStyle/>
          <a:p>
            <a:endParaRPr lang="en-SG"/>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830" y="1099314"/>
            <a:ext cx="7337170" cy="31892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3"/>
          <a:srcRect l="51750" t="69067" r="24175" b="14400"/>
          <a:stretch/>
        </p:blipFill>
        <p:spPr>
          <a:xfrm>
            <a:off x="6305033" y="4645151"/>
            <a:ext cx="5491707" cy="2121407"/>
          </a:xfrm>
          <a:prstGeom prst="rect">
            <a:avLst/>
          </a:prstGeom>
        </p:spPr>
      </p:pic>
    </p:spTree>
    <p:extLst>
      <p:ext uri="{BB962C8B-B14F-4D97-AF65-F5344CB8AC3E}">
        <p14:creationId xmlns:p14="http://schemas.microsoft.com/office/powerpoint/2010/main" val="1935929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smtClean="0"/>
              <a:t>Literature</a:t>
            </a:r>
            <a:endParaRPr lang="en-SG"/>
          </a:p>
        </p:txBody>
      </p:sp>
      <p:sp>
        <p:nvSpPr>
          <p:cNvPr id="6" name="Content Placeholder 5"/>
          <p:cNvSpPr>
            <a:spLocks noGrp="1"/>
          </p:cNvSpPr>
          <p:nvPr>
            <p:ph idx="1"/>
          </p:nvPr>
        </p:nvSpPr>
        <p:spPr/>
        <p:txBody>
          <a:bodyPr/>
          <a:lstStyle/>
          <a:p>
            <a:endParaRPr lang="en-SG"/>
          </a:p>
        </p:txBody>
      </p:sp>
    </p:spTree>
    <p:extLst>
      <p:ext uri="{BB962C8B-B14F-4D97-AF65-F5344CB8AC3E}">
        <p14:creationId xmlns:p14="http://schemas.microsoft.com/office/powerpoint/2010/main" val="3716325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1734" r="25825" b="10133"/>
          <a:stretch/>
        </p:blipFill>
        <p:spPr>
          <a:xfrm>
            <a:off x="353165" y="612648"/>
            <a:ext cx="11485669" cy="5934456"/>
          </a:xfrm>
          <a:prstGeom prst="rect">
            <a:avLst/>
          </a:prstGeom>
        </p:spPr>
      </p:pic>
      <p:sp>
        <p:nvSpPr>
          <p:cNvPr id="5" name="Rectangle 4"/>
          <p:cNvSpPr/>
          <p:nvPr/>
        </p:nvSpPr>
        <p:spPr>
          <a:xfrm>
            <a:off x="1508760" y="941832"/>
            <a:ext cx="4587240" cy="42976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1234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3925" t="32534" r="28000" b="24267"/>
          <a:stretch/>
        </p:blipFill>
        <p:spPr>
          <a:xfrm>
            <a:off x="469392" y="466344"/>
            <a:ext cx="11722608" cy="5925312"/>
          </a:xfrm>
          <a:prstGeom prst="rect">
            <a:avLst/>
          </a:prstGeom>
        </p:spPr>
      </p:pic>
      <p:sp>
        <p:nvSpPr>
          <p:cNvPr id="4" name="Rectangle 3"/>
          <p:cNvSpPr/>
          <p:nvPr/>
        </p:nvSpPr>
        <p:spPr>
          <a:xfrm>
            <a:off x="749808" y="521208"/>
            <a:ext cx="7278624" cy="8412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2709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411" y="128016"/>
            <a:ext cx="9769474" cy="42464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317" y="4544568"/>
            <a:ext cx="9497568" cy="2020824"/>
          </a:xfrm>
          <a:prstGeom prst="rect">
            <a:avLst/>
          </a:prstGeom>
        </p:spPr>
        <p:txBody>
          <a:bodyPr wrap="square">
            <a:spAutoFit/>
          </a:bodyPr>
          <a:lstStyle/>
          <a:p>
            <a:r>
              <a:rPr lang="en-SG" b="1">
                <a:solidFill>
                  <a:srgbClr val="202020"/>
                </a:solidFill>
                <a:latin typeface="Helvetica" panose="020B0604020202020204" pitchFamily="34" charset="0"/>
              </a:rPr>
              <a:t>A</a:t>
            </a:r>
            <a:r>
              <a:rPr lang="en-SG">
                <a:solidFill>
                  <a:srgbClr val="202020"/>
                </a:solidFill>
                <a:latin typeface="Helvetica" panose="020B0604020202020204" pitchFamily="34" charset="0"/>
              </a:rPr>
              <a:t>. Growth rate plotted as a function of eGFP mass fraction of dry cell weight (d.c.w.) for promoter variants grown in M9 (blue open squares), M9-CA (green open triangles), and LB (red open circles). Dashed lines are best linear fits of each dataset. </a:t>
            </a:r>
            <a:r>
              <a:rPr lang="en-SG" b="1">
                <a:solidFill>
                  <a:srgbClr val="202020"/>
                </a:solidFill>
                <a:latin typeface="Helvetica" panose="020B0604020202020204" pitchFamily="34" charset="0"/>
              </a:rPr>
              <a:t>B</a:t>
            </a:r>
            <a:r>
              <a:rPr lang="en-SG">
                <a:solidFill>
                  <a:srgbClr val="202020"/>
                </a:solidFill>
                <a:latin typeface="Helvetica" panose="020B0604020202020204" pitchFamily="34" charset="0"/>
              </a:rPr>
              <a:t>. Relative growth rate plotted as a function of eGFP mass fraction of d.c.w. for promoter variants. The growth rate is normalized to the maximum growth rate in the absence of gene expression. The dashed olive lines represent the range of values from theoretical predictions. Error bars represent one standard deviation of at least two independent measurements.</a:t>
            </a:r>
            <a:endParaRPr lang="en-SG"/>
          </a:p>
        </p:txBody>
      </p:sp>
    </p:spTree>
    <p:extLst>
      <p:ext uri="{BB962C8B-B14F-4D97-AF65-F5344CB8AC3E}">
        <p14:creationId xmlns:p14="http://schemas.microsoft.com/office/powerpoint/2010/main" val="4190409651"/>
      </p:ext>
    </p:extLst>
  </p:cSld>
  <p:clrMapOvr>
    <a:masterClrMapping/>
  </p:clrMapOvr>
</p:sld>
</file>

<file path=ppt/theme/theme1.xml><?xml version="1.0" encoding="utf-8"?>
<a:theme xmlns:a="http://schemas.openxmlformats.org/drawingml/2006/main" name="Warm and Vin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arm and Vine" id="{376CEEF2-0F69-43E9-9D91-0F04BDDF3777}" vid="{135C87D0-6283-421D-A1A7-2BBDE666D17E}"/>
    </a:ext>
  </a:extLst>
</a:theme>
</file>

<file path=docProps/app.xml><?xml version="1.0" encoding="utf-8"?>
<Properties xmlns="http://schemas.openxmlformats.org/officeDocument/2006/extended-properties" xmlns:vt="http://schemas.openxmlformats.org/officeDocument/2006/docPropsVTypes">
  <Template>Warm and Vine</Template>
  <TotalTime>3469</TotalTime>
  <Words>230</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Helvetica</vt:lpstr>
      <vt:lpstr>Warm and Vine</vt:lpstr>
      <vt:lpstr>GFP Calibration</vt:lpstr>
      <vt:lpstr>Calibration</vt:lpstr>
      <vt:lpstr>Review </vt:lpstr>
      <vt:lpstr>Review </vt:lpstr>
      <vt:lpstr>Repeated</vt:lpstr>
      <vt:lpstr>Literature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Ngo</dc:creator>
  <cp:lastModifiedBy>Russell Ngo</cp:lastModifiedBy>
  <cp:revision>10</cp:revision>
  <dcterms:created xsi:type="dcterms:W3CDTF">2021-04-29T06:25:07Z</dcterms:created>
  <dcterms:modified xsi:type="dcterms:W3CDTF">2021-05-10T13:23:08Z</dcterms:modified>
</cp:coreProperties>
</file>