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7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9E34"/>
    <a:srgbClr val="DCAB52"/>
    <a:srgbClr val="5A4D3D"/>
    <a:srgbClr val="2E261F"/>
    <a:srgbClr val="807679"/>
    <a:srgbClr val="2B251A"/>
    <a:srgbClr val="746A6D"/>
    <a:srgbClr val="6C6366"/>
    <a:srgbClr val="D4DFF1"/>
    <a:srgbClr val="ADB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5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93A-566C-4EF9-8823-1ABBBF7BD128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CF32-D65E-4FFE-97AB-911DF53E1B39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 flipH="1" flipV="1">
            <a:off x="838200" y="3533141"/>
            <a:ext cx="10515600" cy="45719"/>
          </a:xfrm>
          <a:prstGeom prst="rect">
            <a:avLst/>
          </a:prstGeom>
          <a:solidFill>
            <a:srgbClr val="807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466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93A-566C-4EF9-8823-1ABBBF7BD128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CF32-D65E-4FFE-97AB-911DF53E1B39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/>
          <p:cNvSpPr/>
          <p:nvPr userDrawn="1"/>
        </p:nvSpPr>
        <p:spPr>
          <a:xfrm flipH="1" flipV="1">
            <a:off x="838200" y="1711803"/>
            <a:ext cx="10515600" cy="45719"/>
          </a:xfrm>
          <a:prstGeom prst="rect">
            <a:avLst/>
          </a:prstGeom>
          <a:solidFill>
            <a:srgbClr val="807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60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93A-566C-4EF9-8823-1ABBBF7BD128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CF32-D65E-4FFE-97AB-911DF53E1B39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8724900" y="354965"/>
            <a:ext cx="2674619" cy="45719"/>
          </a:xfrm>
          <a:prstGeom prst="rect">
            <a:avLst/>
          </a:prstGeom>
          <a:solidFill>
            <a:srgbClr val="807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25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93A-566C-4EF9-8823-1ABBBF7BD128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CF32-D65E-4FFE-97AB-911DF53E1B39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/>
          <p:cNvSpPr/>
          <p:nvPr userDrawn="1"/>
        </p:nvSpPr>
        <p:spPr>
          <a:xfrm flipH="1" flipV="1">
            <a:off x="838200" y="1711803"/>
            <a:ext cx="10515600" cy="45719"/>
          </a:xfrm>
          <a:prstGeom prst="rect">
            <a:avLst/>
          </a:prstGeom>
          <a:solidFill>
            <a:srgbClr val="807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950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93A-566C-4EF9-8823-1ABBBF7BD128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CF32-D65E-4FFE-97AB-911DF53E1B39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 flipH="1" flipV="1">
            <a:off x="838200" y="4549141"/>
            <a:ext cx="10515600" cy="45719"/>
          </a:xfrm>
          <a:prstGeom prst="rect">
            <a:avLst/>
          </a:prstGeom>
          <a:solidFill>
            <a:srgbClr val="807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08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93A-566C-4EF9-8823-1ABBBF7BD128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CF32-D65E-4FFE-97AB-911DF53E1B39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/>
          <p:cNvSpPr/>
          <p:nvPr userDrawn="1"/>
        </p:nvSpPr>
        <p:spPr>
          <a:xfrm>
            <a:off x="792481" y="365125"/>
            <a:ext cx="45719" cy="1325563"/>
          </a:xfrm>
          <a:prstGeom prst="rect">
            <a:avLst/>
          </a:prstGeom>
          <a:solidFill>
            <a:srgbClr val="807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93A-566C-4EF9-8823-1ABBBF7BD128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CF32-D65E-4FFE-97AB-911DF53E1B39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Rectangle 10"/>
          <p:cNvSpPr/>
          <p:nvPr userDrawn="1"/>
        </p:nvSpPr>
        <p:spPr>
          <a:xfrm>
            <a:off x="792481" y="365125"/>
            <a:ext cx="45719" cy="1325563"/>
          </a:xfrm>
          <a:prstGeom prst="rect">
            <a:avLst/>
          </a:prstGeom>
          <a:solidFill>
            <a:srgbClr val="807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56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93A-566C-4EF9-8823-1ABBBF7BD128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CF32-D65E-4FFE-97AB-911DF53E1B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429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93A-566C-4EF9-8823-1ABBBF7BD128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CF32-D65E-4FFE-97AB-911DF53E1B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40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393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93A-566C-4EF9-8823-1ABBBF7BD128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CF32-D65E-4FFE-97AB-911DF53E1B39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/>
          <p:cNvSpPr/>
          <p:nvPr userDrawn="1"/>
        </p:nvSpPr>
        <p:spPr>
          <a:xfrm flipV="1">
            <a:off x="852339" y="2057396"/>
            <a:ext cx="3919686" cy="45719"/>
          </a:xfrm>
          <a:prstGeom prst="rect">
            <a:avLst/>
          </a:prstGeom>
          <a:solidFill>
            <a:srgbClr val="807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610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39463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093A-566C-4EF9-8823-1ABBBF7BD128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CF32-D65E-4FFE-97AB-911DF53E1B39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852339" y="2057396"/>
            <a:ext cx="3919686" cy="45719"/>
          </a:xfrm>
          <a:prstGeom prst="rect">
            <a:avLst/>
          </a:prstGeom>
          <a:solidFill>
            <a:srgbClr val="807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40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093A-566C-4EF9-8823-1ABBBF7BD128}" type="datetimeFigureOut">
              <a:rPr lang="en-SG" smtClean="0"/>
              <a:t>11/5/2021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4CF32-D65E-4FFE-97AB-911DF53E1B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365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B251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E261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E261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E261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E261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E261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Dunlin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0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Background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mtClean="0"/>
              <a:t>Reduces written code and improves productivity in ODE-based modeling.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mtClean="0"/>
              <a:t>Models are specified using .ini-based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mtClean="0"/>
              <a:t>The file is read and a config/dict is produced.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mtClean="0"/>
              <a:t>The config data is converted into model_data which can be used with the user’s own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mtClean="0"/>
              <a:t>The results can be used to update the config.</a:t>
            </a:r>
            <a:endParaRPr lang="en-SG" smtClean="0"/>
          </a:p>
        </p:txBody>
      </p:sp>
      <p:sp>
        <p:nvSpPr>
          <p:cNvPr id="6" name="Rectangle 5"/>
          <p:cNvSpPr/>
          <p:nvPr/>
        </p:nvSpPr>
        <p:spPr>
          <a:xfrm>
            <a:off x="8001000" y="1577340"/>
            <a:ext cx="2029968" cy="370332"/>
          </a:xfrm>
          <a:prstGeom prst="rect">
            <a:avLst/>
          </a:prstGeom>
          <a:solidFill>
            <a:srgbClr val="807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>
                <a:solidFill>
                  <a:srgbClr val="2E261F"/>
                </a:solidFill>
              </a:rPr>
              <a:t>.ini</a:t>
            </a:r>
            <a:endParaRPr lang="en-SG">
              <a:solidFill>
                <a:srgbClr val="2E261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1000" y="2948559"/>
            <a:ext cx="2029968" cy="370332"/>
          </a:xfrm>
          <a:prstGeom prst="rect">
            <a:avLst/>
          </a:prstGeom>
          <a:solidFill>
            <a:srgbClr val="807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>
                <a:solidFill>
                  <a:srgbClr val="2E261F"/>
                </a:solidFill>
              </a:rPr>
              <a:t>config</a:t>
            </a:r>
            <a:endParaRPr lang="en-SG">
              <a:solidFill>
                <a:srgbClr val="2E261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1000" y="4316762"/>
            <a:ext cx="2029968" cy="370332"/>
          </a:xfrm>
          <a:prstGeom prst="rect">
            <a:avLst/>
          </a:prstGeom>
          <a:solidFill>
            <a:srgbClr val="807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rgbClr val="2E261F"/>
                </a:solidFill>
              </a:rPr>
              <a:t>m</a:t>
            </a:r>
            <a:r>
              <a:rPr lang="en-SG" smtClean="0">
                <a:solidFill>
                  <a:srgbClr val="2E261F"/>
                </a:solidFill>
              </a:rPr>
              <a:t>odel_data</a:t>
            </a:r>
            <a:endParaRPr lang="en-SG">
              <a:solidFill>
                <a:srgbClr val="2E261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1000" y="5684965"/>
            <a:ext cx="2029968" cy="370332"/>
          </a:xfrm>
          <a:prstGeom prst="rect">
            <a:avLst/>
          </a:prstGeom>
          <a:solidFill>
            <a:srgbClr val="807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>
                <a:solidFill>
                  <a:srgbClr val="2E261F"/>
                </a:solidFill>
              </a:rPr>
              <a:t>results</a:t>
            </a:r>
            <a:endParaRPr lang="en-SG">
              <a:solidFill>
                <a:srgbClr val="2E261F"/>
              </a:solidFill>
            </a:endParaRPr>
          </a:p>
        </p:txBody>
      </p:sp>
      <p:cxnSp>
        <p:nvCxnSpPr>
          <p:cNvPr id="12" name="Elbow Connector 11"/>
          <p:cNvCxnSpPr>
            <a:stCxn id="9" idx="3"/>
            <a:endCxn id="7" idx="3"/>
          </p:cNvCxnSpPr>
          <p:nvPr/>
        </p:nvCxnSpPr>
        <p:spPr>
          <a:xfrm flipV="1">
            <a:off x="10030968" y="3133725"/>
            <a:ext cx="12700" cy="2736406"/>
          </a:xfrm>
          <a:prstGeom prst="bentConnector3">
            <a:avLst>
              <a:gd name="adj1" fmla="val 7128000"/>
            </a:avLst>
          </a:prstGeom>
          <a:ln w="57150">
            <a:solidFill>
              <a:srgbClr val="5A4D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3"/>
            <a:endCxn id="6" idx="3"/>
          </p:cNvCxnSpPr>
          <p:nvPr/>
        </p:nvCxnSpPr>
        <p:spPr>
          <a:xfrm flipV="1">
            <a:off x="10030968" y="1762506"/>
            <a:ext cx="12700" cy="4107625"/>
          </a:xfrm>
          <a:prstGeom prst="bentConnector3">
            <a:avLst>
              <a:gd name="adj1" fmla="val 7128000"/>
            </a:avLst>
          </a:prstGeom>
          <a:ln w="57150">
            <a:solidFill>
              <a:srgbClr val="5A4D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9015984" y="1947672"/>
            <a:ext cx="0" cy="1000887"/>
          </a:xfrm>
          <a:prstGeom prst="straightConnector1">
            <a:avLst/>
          </a:prstGeom>
          <a:ln w="57150">
            <a:solidFill>
              <a:srgbClr val="5A4D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>
            <a:off x="9015984" y="3318891"/>
            <a:ext cx="0" cy="997871"/>
          </a:xfrm>
          <a:prstGeom prst="straightConnector1">
            <a:avLst/>
          </a:prstGeom>
          <a:ln w="57150">
            <a:solidFill>
              <a:srgbClr val="5A4D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>
            <a:off x="9015984" y="4687094"/>
            <a:ext cx="0" cy="997871"/>
          </a:xfrm>
          <a:prstGeom prst="straightConnector1">
            <a:avLst/>
          </a:prstGeom>
          <a:ln w="57150">
            <a:solidFill>
              <a:srgbClr val="5A4D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00700" y="4316762"/>
            <a:ext cx="2029968" cy="370332"/>
          </a:xfrm>
          <a:prstGeom prst="rect">
            <a:avLst/>
          </a:prstGeom>
          <a:solidFill>
            <a:srgbClr val="DCA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rgbClr val="2E261F"/>
                </a:solidFill>
              </a:rPr>
              <a:t>U</a:t>
            </a:r>
            <a:r>
              <a:rPr lang="en-SG" smtClean="0">
                <a:solidFill>
                  <a:srgbClr val="2E261F"/>
                </a:solidFill>
              </a:rPr>
              <a:t>ser code</a:t>
            </a:r>
            <a:endParaRPr lang="en-SG">
              <a:solidFill>
                <a:srgbClr val="2E261F"/>
              </a:solidFill>
            </a:endParaRPr>
          </a:p>
        </p:txBody>
      </p:sp>
      <p:cxnSp>
        <p:nvCxnSpPr>
          <p:cNvPr id="30" name="Elbow Connector 29"/>
          <p:cNvCxnSpPr>
            <a:stCxn id="29" idx="2"/>
            <a:endCxn id="9" idx="0"/>
          </p:cNvCxnSpPr>
          <p:nvPr/>
        </p:nvCxnSpPr>
        <p:spPr>
          <a:xfrm rot="16200000" flipH="1">
            <a:off x="7316899" y="3985879"/>
            <a:ext cx="997871" cy="2400300"/>
          </a:xfrm>
          <a:prstGeom prst="bentConnector3">
            <a:avLst>
              <a:gd name="adj1" fmla="val 50000"/>
            </a:avLst>
          </a:prstGeom>
          <a:ln w="57150">
            <a:solidFill>
              <a:srgbClr val="5A4D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91133" y="2261941"/>
            <a:ext cx="83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mtClean="0"/>
              <a:t>Read</a:t>
            </a:r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9208008" y="3633160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mtClean="0"/>
              <a:t>Parse</a:t>
            </a:r>
            <a:endParaRPr lang="en-SG"/>
          </a:p>
        </p:txBody>
      </p:sp>
      <p:sp>
        <p:nvSpPr>
          <p:cNvPr id="39" name="TextBox 38"/>
          <p:cNvSpPr txBox="1"/>
          <p:nvPr/>
        </p:nvSpPr>
        <p:spPr>
          <a:xfrm>
            <a:off x="9208008" y="5001363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mtClean="0"/>
              <a:t>Analyze</a:t>
            </a:r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10973308" y="3633160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mtClean="0"/>
              <a:t>Update</a:t>
            </a:r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10973308" y="2261941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mtClean="0"/>
              <a:t>Write</a:t>
            </a:r>
            <a:endParaRPr lang="en-SG"/>
          </a:p>
        </p:txBody>
      </p:sp>
      <p:sp>
        <p:nvSpPr>
          <p:cNvPr id="42" name="TextBox 41"/>
          <p:cNvSpPr txBox="1"/>
          <p:nvPr/>
        </p:nvSpPr>
        <p:spPr>
          <a:xfrm>
            <a:off x="6452108" y="5192570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mtClean="0">
                <a:solidFill>
                  <a:srgbClr val="D69E34"/>
                </a:solidFill>
              </a:rPr>
              <a:t>Script</a:t>
            </a:r>
            <a:endParaRPr lang="en-SG">
              <a:solidFill>
                <a:srgbClr val="D69E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unlin | Bird Identification Guide | Bird Sp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7073" y="558590"/>
            <a:ext cx="8604504" cy="574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unlin (Calidris alpina) portrait. Vardo, Finnmark, Norway. M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93" y="0"/>
            <a:ext cx="7642368" cy="53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30310" y="5555396"/>
            <a:ext cx="6345936" cy="1143000"/>
          </a:xfrm>
          <a:prstGeom prst="rect">
            <a:avLst/>
          </a:prstGeom>
          <a:solidFill>
            <a:srgbClr val="5A4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8772525" y="4477512"/>
            <a:ext cx="911352" cy="2017776"/>
          </a:xfrm>
          <a:prstGeom prst="rect">
            <a:avLst/>
          </a:prstGeom>
          <a:solidFill>
            <a:srgbClr val="2E2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9594882" y="4827112"/>
            <a:ext cx="833247" cy="1143000"/>
          </a:xfrm>
          <a:prstGeom prst="rect">
            <a:avLst/>
          </a:prstGeom>
          <a:solidFill>
            <a:srgbClr val="6C6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9426387" y="5655151"/>
            <a:ext cx="548259" cy="630936"/>
          </a:xfrm>
          <a:prstGeom prst="rect">
            <a:avLst/>
          </a:prstGeom>
          <a:solidFill>
            <a:srgbClr val="D4D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7267564" y="4886096"/>
            <a:ext cx="1271824" cy="1538110"/>
          </a:xfrm>
          <a:prstGeom prst="rect">
            <a:avLst/>
          </a:prstGeom>
          <a:solidFill>
            <a:srgbClr val="D4D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7095148" y="5157773"/>
            <a:ext cx="853083" cy="994756"/>
          </a:xfrm>
          <a:prstGeom prst="rect">
            <a:avLst/>
          </a:prstGeom>
          <a:solidFill>
            <a:srgbClr val="DCA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25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6560" y="3007360"/>
            <a:ext cx="5659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mtClean="0">
                <a:solidFill>
                  <a:srgbClr val="2E261F"/>
                </a:solidFill>
              </a:rPr>
              <a:t>Light blue 212 223 #D4DFF1</a:t>
            </a:r>
          </a:p>
          <a:p>
            <a:r>
              <a:rPr lang="en-SG" smtClean="0">
                <a:solidFill>
                  <a:srgbClr val="2E261F"/>
                </a:solidFill>
              </a:rPr>
              <a:t>Gray 116, 106, 109 #746A6D</a:t>
            </a:r>
          </a:p>
          <a:p>
            <a:r>
              <a:rPr lang="en-SG" smtClean="0">
                <a:solidFill>
                  <a:srgbClr val="2E261F"/>
                </a:solidFill>
              </a:rPr>
              <a:t>Dark brown 46 38 31 #2E261F</a:t>
            </a:r>
          </a:p>
          <a:p>
            <a:r>
              <a:rPr lang="en-SG" smtClean="0">
                <a:solidFill>
                  <a:srgbClr val="2E261F"/>
                </a:solidFill>
              </a:rPr>
              <a:t>Orange 220, 171, 82 #DCAB52</a:t>
            </a:r>
          </a:p>
          <a:p>
            <a:r>
              <a:rPr lang="en-SG" smtClean="0">
                <a:solidFill>
                  <a:srgbClr val="2E261F"/>
                </a:solidFill>
              </a:rPr>
              <a:t> </a:t>
            </a:r>
            <a:endParaRPr lang="en-SG">
              <a:solidFill>
                <a:srgbClr val="2E261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45388" y="967415"/>
            <a:ext cx="3745572" cy="4923169"/>
          </a:xfrm>
          <a:prstGeom prst="rect">
            <a:avLst/>
          </a:prstGeom>
          <a:solidFill>
            <a:srgbClr val="DCA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414710" y="2286000"/>
            <a:ext cx="3633530" cy="1143000"/>
          </a:xfrm>
          <a:prstGeom prst="rect">
            <a:avLst/>
          </a:prstGeom>
          <a:solidFill>
            <a:srgbClr val="5A4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6414710" y="3429000"/>
            <a:ext cx="3633530" cy="1143000"/>
          </a:xfrm>
          <a:prstGeom prst="rect">
            <a:avLst/>
          </a:prstGeom>
          <a:solidFill>
            <a:srgbClr val="2B25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6414710" y="1143000"/>
            <a:ext cx="3633530" cy="1143000"/>
          </a:xfrm>
          <a:prstGeom prst="rect">
            <a:avLst/>
          </a:prstGeom>
          <a:solidFill>
            <a:srgbClr val="746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54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43510" y="1437640"/>
            <a:ext cx="3633530" cy="1143000"/>
          </a:xfrm>
          <a:prstGeom prst="rect">
            <a:avLst/>
          </a:prstGeom>
          <a:solidFill>
            <a:srgbClr val="5A4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243510" y="294640"/>
            <a:ext cx="3633530" cy="1143000"/>
          </a:xfrm>
          <a:prstGeom prst="rect">
            <a:avLst/>
          </a:prstGeom>
          <a:solidFill>
            <a:srgbClr val="746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8243510" y="2580640"/>
            <a:ext cx="3633530" cy="1143000"/>
          </a:xfrm>
          <a:prstGeom prst="rect">
            <a:avLst/>
          </a:prstGeom>
          <a:solidFill>
            <a:srgbClr val="2B25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/>
          <p:cNvSpPr/>
          <p:nvPr/>
        </p:nvSpPr>
        <p:spPr>
          <a:xfrm>
            <a:off x="833120" y="3332480"/>
            <a:ext cx="1076960" cy="1076960"/>
          </a:xfrm>
          <a:prstGeom prst="ellipse">
            <a:avLst/>
          </a:prstGeom>
          <a:solidFill>
            <a:srgbClr val="746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>
                <a:solidFill>
                  <a:srgbClr val="2E261F"/>
                </a:solidFill>
              </a:rPr>
              <a:t>Step 1</a:t>
            </a:r>
            <a:endParaRPr lang="en-SG">
              <a:solidFill>
                <a:srgbClr val="2E261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32089" y="594360"/>
            <a:ext cx="1256372" cy="2575560"/>
          </a:xfrm>
          <a:prstGeom prst="rect">
            <a:avLst/>
          </a:prstGeom>
          <a:solidFill>
            <a:srgbClr val="DCA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Isosceles Triangle 4"/>
          <p:cNvSpPr/>
          <p:nvPr/>
        </p:nvSpPr>
        <p:spPr>
          <a:xfrm rot="5400000">
            <a:off x="2029460" y="3761740"/>
            <a:ext cx="294640" cy="218440"/>
          </a:xfrm>
          <a:prstGeom prst="triangle">
            <a:avLst>
              <a:gd name="adj" fmla="val 46552"/>
            </a:avLst>
          </a:prstGeom>
          <a:solidFill>
            <a:srgbClr val="5A4D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2499360" y="3332480"/>
            <a:ext cx="1076960" cy="1076960"/>
          </a:xfrm>
          <a:prstGeom prst="ellipse">
            <a:avLst/>
          </a:prstGeom>
          <a:solidFill>
            <a:srgbClr val="746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>
                <a:solidFill>
                  <a:srgbClr val="2E261F"/>
                </a:solidFill>
              </a:rPr>
              <a:t>Step 2</a:t>
            </a:r>
            <a:endParaRPr lang="en-SG">
              <a:solidFill>
                <a:srgbClr val="2E261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63288" y="2730500"/>
            <a:ext cx="1754071" cy="2575560"/>
          </a:xfrm>
          <a:prstGeom prst="rect">
            <a:avLst/>
          </a:prstGeom>
          <a:solidFill>
            <a:srgbClr val="DCA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>
                <a:solidFill>
                  <a:srgbClr val="2E261F"/>
                </a:solidFill>
              </a:rPr>
              <a:t>An important piece of information</a:t>
            </a:r>
            <a:endParaRPr lang="en-SG">
              <a:solidFill>
                <a:srgbClr val="2E261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8192" y="1103312"/>
            <a:ext cx="5659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mtClean="0">
                <a:solidFill>
                  <a:srgbClr val="2E261F"/>
                </a:solidFill>
              </a:rPr>
              <a:t>Light blue 212 223 #D4DFF1</a:t>
            </a:r>
          </a:p>
          <a:p>
            <a:r>
              <a:rPr lang="en-SG" smtClean="0">
                <a:solidFill>
                  <a:srgbClr val="2E261F"/>
                </a:solidFill>
              </a:rPr>
              <a:t>Gray 116, 106, 109 #746A6D</a:t>
            </a:r>
          </a:p>
          <a:p>
            <a:r>
              <a:rPr lang="en-SG" smtClean="0">
                <a:solidFill>
                  <a:srgbClr val="2E261F"/>
                </a:solidFill>
              </a:rPr>
              <a:t>Dark brown 46 38 31 #2E261F</a:t>
            </a:r>
          </a:p>
          <a:p>
            <a:r>
              <a:rPr lang="en-SG" smtClean="0">
                <a:solidFill>
                  <a:srgbClr val="2E261F"/>
                </a:solidFill>
              </a:rPr>
              <a:t>Orange 220, 171, 82 #DCAB52</a:t>
            </a:r>
          </a:p>
          <a:p>
            <a:r>
              <a:rPr lang="en-SG" smtClean="0">
                <a:solidFill>
                  <a:srgbClr val="2E261F"/>
                </a:solidFill>
              </a:rPr>
              <a:t> </a:t>
            </a:r>
            <a:endParaRPr lang="en-SG">
              <a:solidFill>
                <a:srgbClr val="2E26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1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eaVert" anchor="ctr">
            <a:normAutofit/>
          </a:bodyPr>
          <a:lstStyle/>
          <a:p>
            <a:pPr algn="ctr"/>
            <a:r>
              <a:rPr lang="zh-CN" altLang="en-US" sz="8800" smtClean="0">
                <a:latin typeface="+mj-ea"/>
              </a:rPr>
              <a:t>定</a:t>
            </a:r>
            <a:r>
              <a:rPr lang="en-US" altLang="zh-CN" sz="8800" smtClean="0">
                <a:latin typeface="+mj-ea"/>
              </a:rPr>
              <a:t/>
            </a:r>
            <a:br>
              <a:rPr lang="en-US" altLang="zh-CN" sz="8800" smtClean="0">
                <a:latin typeface="+mj-ea"/>
              </a:rPr>
            </a:br>
            <a:r>
              <a:rPr lang="zh-CN" altLang="en-US" sz="8800" smtClean="0">
                <a:latin typeface="+mj-ea"/>
              </a:rPr>
              <a:t>风</a:t>
            </a:r>
            <a:r>
              <a:rPr lang="en-US" altLang="zh-CN" sz="8800" smtClean="0">
                <a:latin typeface="+mj-ea"/>
              </a:rPr>
              <a:t/>
            </a:r>
            <a:br>
              <a:rPr lang="en-US" altLang="zh-CN" sz="8800" smtClean="0">
                <a:latin typeface="+mj-ea"/>
              </a:rPr>
            </a:br>
            <a:r>
              <a:rPr lang="zh-CN" altLang="en-US" sz="8800" smtClean="0">
                <a:latin typeface="+mj-ea"/>
              </a:rPr>
              <a:t>波</a:t>
            </a:r>
            <a:endParaRPr lang="en-SG" sz="8800">
              <a:latin typeface="+mj-ea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ctr"/>
          <a:lstStyle/>
          <a:p>
            <a:r>
              <a:rPr lang="zh-CN" altLang="en-US"/>
              <a:t>莫听穿林打</a:t>
            </a:r>
            <a:r>
              <a:rPr lang="zh-CN" altLang="en-US"/>
              <a:t>叶</a:t>
            </a:r>
            <a:r>
              <a:rPr lang="zh-CN" altLang="en-US" smtClean="0"/>
              <a:t>声</a:t>
            </a:r>
            <a:endParaRPr lang="en-US" altLang="zh-CN" smtClean="0"/>
          </a:p>
          <a:p>
            <a:r>
              <a:rPr lang="zh-CN" altLang="en-US" smtClean="0"/>
              <a:t>何</a:t>
            </a:r>
            <a:r>
              <a:rPr lang="zh-CN" altLang="en-US"/>
              <a:t>妨吟啸且</a:t>
            </a:r>
            <a:r>
              <a:rPr lang="zh-CN" altLang="en-US"/>
              <a:t>徐</a:t>
            </a:r>
            <a:r>
              <a:rPr lang="zh-CN" altLang="en-US" smtClean="0"/>
              <a:t>行</a:t>
            </a:r>
            <a:endParaRPr lang="en-US" altLang="zh-CN" smtClean="0"/>
          </a:p>
          <a:p>
            <a:r>
              <a:rPr lang="zh-CN" altLang="en-US" smtClean="0"/>
              <a:t>竹</a:t>
            </a:r>
            <a:r>
              <a:rPr lang="zh-CN" altLang="en-US"/>
              <a:t>杖芒鞋轻</a:t>
            </a:r>
            <a:r>
              <a:rPr lang="zh-CN" altLang="en-US"/>
              <a:t>胜</a:t>
            </a:r>
            <a:r>
              <a:rPr lang="zh-CN" altLang="en-US" smtClean="0"/>
              <a:t>马</a:t>
            </a:r>
            <a:endParaRPr lang="en-US" altLang="zh-CN" smtClean="0"/>
          </a:p>
          <a:p>
            <a:r>
              <a:rPr lang="zh-CN" altLang="en-US" smtClean="0"/>
              <a:t>谁怕</a:t>
            </a:r>
            <a:endParaRPr lang="en-US" altLang="zh-CN" smtClean="0"/>
          </a:p>
          <a:p>
            <a:r>
              <a:rPr lang="zh-CN" altLang="en-US" smtClean="0"/>
              <a:t>一</a:t>
            </a:r>
            <a:r>
              <a:rPr lang="zh-CN" altLang="en-US"/>
              <a:t>蓑烟雨任</a:t>
            </a:r>
            <a:r>
              <a:rPr lang="zh-CN" altLang="en-US"/>
              <a:t>平</a:t>
            </a:r>
            <a:r>
              <a:rPr lang="zh-CN" altLang="en-US" smtClean="0"/>
              <a:t>生</a:t>
            </a:r>
            <a:endParaRPr lang="zh-CN" altLang="en-US"/>
          </a:p>
          <a:p>
            <a:r>
              <a:rPr lang="zh-CN" altLang="en-US"/>
              <a:t>料峭春风吹</a:t>
            </a:r>
            <a:r>
              <a:rPr lang="zh-CN" altLang="en-US"/>
              <a:t>酒</a:t>
            </a:r>
            <a:r>
              <a:rPr lang="zh-CN" altLang="en-US" smtClean="0"/>
              <a:t>醒</a:t>
            </a:r>
            <a:endParaRPr lang="en-US" altLang="zh-CN" smtClean="0"/>
          </a:p>
          <a:p>
            <a:r>
              <a:rPr lang="zh-CN" altLang="en-US" smtClean="0"/>
              <a:t>微冷</a:t>
            </a:r>
            <a:endParaRPr lang="en-US" altLang="zh-CN" smtClean="0"/>
          </a:p>
          <a:p>
            <a:r>
              <a:rPr lang="zh-CN" altLang="en-US" smtClean="0"/>
              <a:t>山</a:t>
            </a:r>
            <a:r>
              <a:rPr lang="zh-CN" altLang="en-US"/>
              <a:t>头斜照却</a:t>
            </a:r>
            <a:r>
              <a:rPr lang="zh-CN" altLang="en-US"/>
              <a:t>相</a:t>
            </a:r>
            <a:r>
              <a:rPr lang="zh-CN" altLang="en-US" smtClean="0"/>
              <a:t>迎</a:t>
            </a:r>
            <a:endParaRPr lang="en-US" altLang="zh-CN" smtClean="0"/>
          </a:p>
          <a:p>
            <a:r>
              <a:rPr lang="zh-CN" altLang="en-US" smtClean="0"/>
              <a:t>回</a:t>
            </a:r>
            <a:r>
              <a:rPr lang="zh-CN" altLang="en-US"/>
              <a:t>首向来萧</a:t>
            </a:r>
            <a:r>
              <a:rPr lang="zh-CN" altLang="en-US"/>
              <a:t>瑟</a:t>
            </a:r>
            <a:r>
              <a:rPr lang="zh-CN" altLang="en-US" smtClean="0"/>
              <a:t>处</a:t>
            </a:r>
            <a:endParaRPr lang="en-US" altLang="zh-CN" smtClean="0"/>
          </a:p>
          <a:p>
            <a:r>
              <a:rPr lang="zh-CN" altLang="en-US" smtClean="0"/>
              <a:t>归去</a:t>
            </a:r>
            <a:endParaRPr lang="en-US" altLang="zh-CN" smtClean="0"/>
          </a:p>
          <a:p>
            <a:r>
              <a:rPr lang="zh-CN" altLang="en-US" smtClean="0"/>
              <a:t>也</a:t>
            </a:r>
            <a:r>
              <a:rPr lang="zh-CN" altLang="en-US"/>
              <a:t>无风雨也</a:t>
            </a:r>
            <a:r>
              <a:rPr lang="zh-CN" altLang="en-US"/>
              <a:t>无</a:t>
            </a:r>
            <a:r>
              <a:rPr lang="zh-CN" altLang="en-US" smtClean="0"/>
              <a:t>晴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6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5148" y="1229360"/>
            <a:ext cx="3745572" cy="4923169"/>
          </a:xfrm>
          <a:prstGeom prst="rect">
            <a:avLst/>
          </a:prstGeom>
          <a:solidFill>
            <a:srgbClr val="DCA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447982" y="589280"/>
            <a:ext cx="3043555" cy="4524248"/>
          </a:xfrm>
          <a:prstGeom prst="rect">
            <a:avLst/>
          </a:prstGeom>
          <a:solidFill>
            <a:srgbClr val="D4D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9594882" y="2540000"/>
            <a:ext cx="2404078" cy="3430112"/>
          </a:xfrm>
          <a:prstGeom prst="rect">
            <a:avLst/>
          </a:prstGeom>
          <a:solidFill>
            <a:srgbClr val="6C6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1686560" y="3007360"/>
            <a:ext cx="315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mtClean="0">
                <a:solidFill>
                  <a:srgbClr val="D4DFF1"/>
                </a:solidFill>
              </a:rPr>
              <a:t>Light blue 212 223 #D4DFF1</a:t>
            </a:r>
          </a:p>
          <a:p>
            <a:r>
              <a:rPr lang="en-SG" smtClean="0">
                <a:solidFill>
                  <a:srgbClr val="D4DFF1"/>
                </a:solidFill>
              </a:rPr>
              <a:t>Dark brown 46 38 31 #2E261F</a:t>
            </a:r>
          </a:p>
          <a:p>
            <a:r>
              <a:rPr lang="en-SG" smtClean="0">
                <a:solidFill>
                  <a:srgbClr val="D4DFF1"/>
                </a:solidFill>
              </a:rPr>
              <a:t>Orange 220, 171, 82 #DCAB52</a:t>
            </a:r>
          </a:p>
          <a:p>
            <a:r>
              <a:rPr lang="en-SG" smtClean="0">
                <a:solidFill>
                  <a:srgbClr val="D4DFF1"/>
                </a:solidFill>
              </a:rPr>
              <a:t> </a:t>
            </a:r>
            <a:endParaRPr lang="en-SG">
              <a:solidFill>
                <a:srgbClr val="D4DF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Dunlin</vt:lpstr>
      <vt:lpstr>Background</vt:lpstr>
      <vt:lpstr>PowerPoint Presentation</vt:lpstr>
      <vt:lpstr>PowerPoint Presentation</vt:lpstr>
      <vt:lpstr>PowerPoint Presentation</vt:lpstr>
      <vt:lpstr>定 风 波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Ngo</dc:creator>
  <cp:lastModifiedBy>Russell Ngo</cp:lastModifiedBy>
  <cp:revision>9</cp:revision>
  <dcterms:created xsi:type="dcterms:W3CDTF">2021-05-11T02:27:52Z</dcterms:created>
  <dcterms:modified xsi:type="dcterms:W3CDTF">2021-05-11T03:47:29Z</dcterms:modified>
</cp:coreProperties>
</file>