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3" r:id="rId2"/>
    <p:sldId id="292" r:id="rId3"/>
    <p:sldId id="298" r:id="rId4"/>
    <p:sldId id="278" r:id="rId5"/>
    <p:sldId id="284" r:id="rId6"/>
    <p:sldId id="271" r:id="rId7"/>
    <p:sldId id="295" r:id="rId8"/>
    <p:sldId id="290" r:id="rId9"/>
    <p:sldId id="289" r:id="rId10"/>
    <p:sldId id="286" r:id="rId11"/>
    <p:sldId id="291" r:id="rId12"/>
    <p:sldId id="299" r:id="rId13"/>
    <p:sldId id="293" r:id="rId14"/>
    <p:sldId id="294" r:id="rId15"/>
    <p:sldId id="296" r:id="rId16"/>
    <p:sldId id="297" r:id="rId17"/>
    <p:sldId id="288" r:id="rId18"/>
    <p:sldId id="287" r:id="rId19"/>
    <p:sldId id="300" r:id="rId20"/>
    <p:sldId id="301" r:id="rId21"/>
    <p:sldId id="303" r:id="rId22"/>
    <p:sldId id="304" r:id="rId23"/>
    <p:sldId id="305" r:id="rId24"/>
    <p:sldId id="302" r:id="rId25"/>
    <p:sldId id="281" r:id="rId26"/>
    <p:sldId id="282" r:id="rId27"/>
    <p:sldId id="275" r:id="rId28"/>
    <p:sldId id="277" r:id="rId29"/>
    <p:sldId id="276" r:id="rId30"/>
    <p:sldId id="261" r:id="rId31"/>
    <p:sldId id="257" r:id="rId32"/>
    <p:sldId id="264" r:id="rId33"/>
    <p:sldId id="258" r:id="rId34"/>
    <p:sldId id="260" r:id="rId35"/>
    <p:sldId id="259"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AEA6"/>
    <a:srgbClr val="9DB5AE"/>
    <a:srgbClr val="A2B8B1"/>
    <a:srgbClr val="AEC2BC"/>
    <a:srgbClr val="88A69D"/>
    <a:srgbClr val="5A4D3D"/>
    <a:srgbClr val="D69E34"/>
    <a:srgbClr val="DCAB52"/>
    <a:srgbClr val="D2DDEF"/>
    <a:srgbClr val="CE8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7" d="100"/>
          <a:sy n="77" d="100"/>
        </p:scale>
        <p:origin x="268"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105FB-35DB-4BCB-A209-366BA11DED37}" type="datetimeFigureOut">
              <a:rPr lang="en-SG" smtClean="0"/>
              <a:t>4/7/2022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985FD-BEA3-42AB-B441-B05A27CF0029}" type="slidenum">
              <a:rPr lang="en-SG" smtClean="0"/>
              <a:t>‹#›</a:t>
            </a:fld>
            <a:endParaRPr lang="en-SG"/>
          </a:p>
        </p:txBody>
      </p:sp>
    </p:spTree>
    <p:extLst>
      <p:ext uri="{BB962C8B-B14F-4D97-AF65-F5344CB8AC3E}">
        <p14:creationId xmlns:p14="http://schemas.microsoft.com/office/powerpoint/2010/main" val="413593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32AADB-E3BC-49A6-AC2E-D4C7571A8F9C}" type="datetime1">
              <a:rPr lang="en-SG" smtClean="0"/>
              <a:t>4/7/2022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flipH="1" flipV="1">
            <a:off x="838200" y="3533141"/>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466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25D6D81-115C-4F35-BA5D-FF8D08E67E15}" type="datetime1">
              <a:rPr lang="en-SG" smtClean="0"/>
              <a:t>4/7/2022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9" name="Rectangle 8"/>
          <p:cNvSpPr/>
          <p:nvPr userDrawn="1"/>
        </p:nvSpPr>
        <p:spPr>
          <a:xfrm flipH="1" flipV="1">
            <a:off x="838200" y="1711803"/>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8760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B47963A-0EC8-415C-AA96-AAA3A380995C}" type="datetime1">
              <a:rPr lang="en-SG" smtClean="0"/>
              <a:t>4/7/2022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a:off x="8724900" y="354965"/>
            <a:ext cx="2674619"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4725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E976BB25-E5AF-4929-B464-9BCAD5A87A71}" type="datetime1">
              <a:rPr lang="en-SG" smtClean="0"/>
              <a:t>4/7/2022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flipH="1" flipV="1">
            <a:off x="838200" y="1711803"/>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50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5A1DE-C842-48FC-B842-07D4D3910FA3}" type="datetime1">
              <a:rPr lang="en-SG" smtClean="0"/>
              <a:t>4/7/2022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A34CF32-D65E-4FFE-97AB-911DF53E1B39}" type="slidenum">
              <a:rPr lang="en-SG" smtClean="0"/>
              <a:t>‹#›</a:t>
            </a:fld>
            <a:endParaRPr lang="en-SG"/>
          </a:p>
        </p:txBody>
      </p:sp>
      <p:sp>
        <p:nvSpPr>
          <p:cNvPr id="7" name="Rectangle 6"/>
          <p:cNvSpPr/>
          <p:nvPr userDrawn="1"/>
        </p:nvSpPr>
        <p:spPr>
          <a:xfrm flipH="1" flipV="1">
            <a:off x="838200" y="4549141"/>
            <a:ext cx="10515600"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3508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E21CF1E6-63F5-4C8F-86AE-352A82604946}" type="datetime1">
              <a:rPr lang="en-SG" smtClean="0"/>
              <a:t>4/7/2022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a:off x="792481" y="365125"/>
            <a:ext cx="45719" cy="1325563"/>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611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B7C5EF0A-4EE5-448A-96DC-58BDCCB2BA0E}" type="datetime1">
              <a:rPr lang="en-SG" smtClean="0"/>
              <a:t>4/7/2022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A34CF32-D65E-4FFE-97AB-911DF53E1B39}" type="slidenum">
              <a:rPr lang="en-SG" smtClean="0"/>
              <a:t>‹#›</a:t>
            </a:fld>
            <a:endParaRPr lang="en-SG"/>
          </a:p>
        </p:txBody>
      </p:sp>
      <p:sp>
        <p:nvSpPr>
          <p:cNvPr id="11" name="Rectangle 10"/>
          <p:cNvSpPr/>
          <p:nvPr userDrawn="1"/>
        </p:nvSpPr>
        <p:spPr>
          <a:xfrm>
            <a:off x="792481" y="365125"/>
            <a:ext cx="45719" cy="1325563"/>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4956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8D61CCE-94CF-4E54-B462-0900A5EB28B2}" type="datetime1">
              <a:rPr lang="en-SG" smtClean="0"/>
              <a:t>4/7/2022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A34CF32-D65E-4FFE-97AB-911DF53E1B39}" type="slidenum">
              <a:rPr lang="en-SG" smtClean="0"/>
              <a:t>‹#›</a:t>
            </a:fld>
            <a:endParaRPr lang="en-SG"/>
          </a:p>
        </p:txBody>
      </p:sp>
    </p:spTree>
    <p:extLst>
      <p:ext uri="{BB962C8B-B14F-4D97-AF65-F5344CB8AC3E}">
        <p14:creationId xmlns:p14="http://schemas.microsoft.com/office/powerpoint/2010/main" val="384429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A6057-5D48-493F-9BF0-22DA77C81460}" type="datetime1">
              <a:rPr lang="en-SG" smtClean="0"/>
              <a:t>4/7/2022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a:t>
            </a:fld>
            <a:endParaRPr lang="en-SG"/>
          </a:p>
        </p:txBody>
      </p:sp>
    </p:spTree>
    <p:extLst>
      <p:ext uri="{BB962C8B-B14F-4D97-AF65-F5344CB8AC3E}">
        <p14:creationId xmlns:p14="http://schemas.microsoft.com/office/powerpoint/2010/main" val="36874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1" y="457200"/>
            <a:ext cx="3933824"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DB84-5AD6-4A5F-B6F2-BA9FF76FFA4E}" type="datetime1">
              <a:rPr lang="en-SG" smtClean="0"/>
              <a:t>4/7/2022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8" name="Rectangle 7"/>
          <p:cNvSpPr/>
          <p:nvPr userDrawn="1"/>
        </p:nvSpPr>
        <p:spPr>
          <a:xfrm flipV="1">
            <a:off x="852339" y="2057396"/>
            <a:ext cx="3919686"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8610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3946376"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A5E61F-68AF-4DAC-9C69-FAACE762F383}" type="datetime1">
              <a:rPr lang="en-SG" smtClean="0"/>
              <a:t>4/7/2022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A34CF32-D65E-4FFE-97AB-911DF53E1B39}" type="slidenum">
              <a:rPr lang="en-SG" smtClean="0"/>
              <a:t>‹#›</a:t>
            </a:fld>
            <a:endParaRPr lang="en-SG"/>
          </a:p>
        </p:txBody>
      </p:sp>
      <p:sp>
        <p:nvSpPr>
          <p:cNvPr id="10" name="Rectangle 9"/>
          <p:cNvSpPr/>
          <p:nvPr userDrawn="1"/>
        </p:nvSpPr>
        <p:spPr>
          <a:xfrm flipV="1">
            <a:off x="852339" y="2057396"/>
            <a:ext cx="3919686" cy="45719"/>
          </a:xfrm>
          <a:prstGeom prst="rect">
            <a:avLst/>
          </a:prstGeom>
          <a:solidFill>
            <a:srgbClr val="807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5840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4DFF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0BC32-A4E2-4562-BF2F-1CBE58D5CE05}" type="datetime1">
              <a:rPr lang="en-SG" smtClean="0"/>
              <a:t>4/7/2022</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4CF32-D65E-4FFE-97AB-911DF53E1B39}" type="slidenum">
              <a:rPr lang="en-SG" smtClean="0"/>
              <a:t>‹#›</a:t>
            </a:fld>
            <a:endParaRPr lang="en-SG"/>
          </a:p>
        </p:txBody>
      </p:sp>
    </p:spTree>
    <p:extLst>
      <p:ext uri="{BB962C8B-B14F-4D97-AF65-F5344CB8AC3E}">
        <p14:creationId xmlns:p14="http://schemas.microsoft.com/office/powerpoint/2010/main" val="272365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2E261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261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261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261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261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261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ocs.scipy.org/doc/scipy/reference/generated/scipy.integrate.solve_ivp.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Dunlin</a:t>
            </a:r>
          </a:p>
        </p:txBody>
      </p:sp>
      <p:sp>
        <p:nvSpPr>
          <p:cNvPr id="3" name="Text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1</a:t>
            </a:fld>
            <a:endParaRPr lang="en-SG"/>
          </a:p>
        </p:txBody>
      </p:sp>
    </p:spTree>
    <p:extLst>
      <p:ext uri="{BB962C8B-B14F-4D97-AF65-F5344CB8AC3E}">
        <p14:creationId xmlns:p14="http://schemas.microsoft.com/office/powerpoint/2010/main" val="372606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A9DEE2-56F7-4FBE-95AB-5A89D5E9D37A}"/>
              </a:ext>
            </a:extLst>
          </p:cNvPr>
          <p:cNvSpPr>
            <a:spLocks noGrp="1"/>
          </p:cNvSpPr>
          <p:nvPr>
            <p:ph type="title"/>
          </p:nvPr>
        </p:nvSpPr>
        <p:spPr/>
        <p:txBody>
          <a:bodyPr/>
          <a:lstStyle/>
          <a:p>
            <a:r>
              <a:rPr lang="en-SG" dirty="0"/>
              <a:t>Existing Options</a:t>
            </a:r>
          </a:p>
        </p:txBody>
      </p:sp>
      <p:sp>
        <p:nvSpPr>
          <p:cNvPr id="6" name="Content Placeholder 5">
            <a:extLst>
              <a:ext uri="{FF2B5EF4-FFF2-40B4-BE49-F238E27FC236}">
                <a16:creationId xmlns:a16="http://schemas.microsoft.com/office/drawing/2014/main" id="{B38700F2-4BF8-4E4E-9F73-C3ED1D40E886}"/>
              </a:ext>
            </a:extLst>
          </p:cNvPr>
          <p:cNvSpPr>
            <a:spLocks noGrp="1"/>
          </p:cNvSpPr>
          <p:nvPr>
            <p:ph idx="1"/>
          </p:nvPr>
        </p:nvSpPr>
        <p:spPr/>
        <p:txBody>
          <a:bodyPr>
            <a:normAutofit fontScale="70000" lnSpcReduction="20000"/>
          </a:bodyPr>
          <a:lstStyle/>
          <a:p>
            <a:r>
              <a:rPr lang="en-SG" dirty="0"/>
              <a:t>Antimony</a:t>
            </a:r>
          </a:p>
          <a:p>
            <a:pPr lvl="1"/>
            <a:r>
              <a:rPr lang="en-SG" dirty="0"/>
              <a:t>Highly dependent on Tellurium and thus difficult to extend functionality</a:t>
            </a:r>
          </a:p>
          <a:p>
            <a:pPr lvl="2"/>
            <a:r>
              <a:rPr lang="en-SG" dirty="0"/>
              <a:t>New work combines SED-ML commands which results in two different syntaxes being used in Tellurium notebooks</a:t>
            </a:r>
          </a:p>
          <a:p>
            <a:pPr lvl="1"/>
            <a:r>
              <a:rPr lang="en-SG" dirty="0"/>
              <a:t>Model definition gets messy when dealing with complex models</a:t>
            </a:r>
          </a:p>
          <a:p>
            <a:pPr lvl="1"/>
            <a:r>
              <a:rPr lang="en-SG" dirty="0"/>
              <a:t>Not easily extensible to model analysis outside of SED-ML</a:t>
            </a:r>
          </a:p>
          <a:p>
            <a:pPr lvl="1"/>
            <a:r>
              <a:rPr lang="en-SG" dirty="0"/>
              <a:t>String interpolation not supported</a:t>
            </a:r>
          </a:p>
          <a:p>
            <a:r>
              <a:rPr lang="en-SG" dirty="0" err="1"/>
              <a:t>Ini</a:t>
            </a:r>
            <a:endParaRPr lang="en-SG" dirty="0"/>
          </a:p>
          <a:p>
            <a:pPr lvl="1"/>
            <a:r>
              <a:rPr lang="en-SG" dirty="0"/>
              <a:t>Nesting not allowed. Very bad.</a:t>
            </a:r>
          </a:p>
          <a:p>
            <a:r>
              <a:rPr lang="en-SG" dirty="0" err="1"/>
              <a:t>Toml</a:t>
            </a:r>
            <a:endParaRPr lang="en-SG" dirty="0"/>
          </a:p>
          <a:p>
            <a:pPr lvl="1"/>
            <a:r>
              <a:rPr lang="en-SG" dirty="0"/>
              <a:t>String interpolation not supported</a:t>
            </a:r>
          </a:p>
          <a:p>
            <a:r>
              <a:rPr lang="en-SG" dirty="0"/>
              <a:t>YAML</a:t>
            </a:r>
          </a:p>
          <a:p>
            <a:pPr lvl="1"/>
            <a:r>
              <a:rPr lang="en-SG" dirty="0"/>
              <a:t>To verbose for large models</a:t>
            </a:r>
          </a:p>
          <a:p>
            <a:pPr lvl="1"/>
            <a:r>
              <a:rPr lang="en-SG" dirty="0"/>
              <a:t>Whitespace sensitivity is annoying when user has to write large amounts of code manually</a:t>
            </a:r>
          </a:p>
          <a:p>
            <a:pPr lvl="1"/>
            <a:r>
              <a:rPr lang="en-SG" dirty="0"/>
              <a:t>String interpolation not supported</a:t>
            </a:r>
          </a:p>
          <a:p>
            <a:r>
              <a:rPr lang="en-SG" dirty="0"/>
              <a:t>JSON</a:t>
            </a:r>
          </a:p>
          <a:p>
            <a:pPr lvl="1"/>
            <a:r>
              <a:rPr lang="en-SG" dirty="0"/>
              <a:t>Not meant for manual creation</a:t>
            </a:r>
          </a:p>
        </p:txBody>
      </p:sp>
      <p:sp>
        <p:nvSpPr>
          <p:cNvPr id="4" name="Slide Number Placeholder 3">
            <a:extLst>
              <a:ext uri="{FF2B5EF4-FFF2-40B4-BE49-F238E27FC236}">
                <a16:creationId xmlns:a16="http://schemas.microsoft.com/office/drawing/2014/main" id="{071BBA8F-0D90-4AB9-A5C7-6A552237DBEA}"/>
              </a:ext>
            </a:extLst>
          </p:cNvPr>
          <p:cNvSpPr>
            <a:spLocks noGrp="1"/>
          </p:cNvSpPr>
          <p:nvPr>
            <p:ph type="sldNum" sz="quarter" idx="12"/>
          </p:nvPr>
        </p:nvSpPr>
        <p:spPr/>
        <p:txBody>
          <a:bodyPr/>
          <a:lstStyle/>
          <a:p>
            <a:fld id="{6A34CF32-D65E-4FFE-97AB-911DF53E1B39}" type="slidenum">
              <a:rPr lang="en-SG" smtClean="0"/>
              <a:t>10</a:t>
            </a:fld>
            <a:endParaRPr lang="en-SG"/>
          </a:p>
        </p:txBody>
      </p:sp>
    </p:spTree>
    <p:extLst>
      <p:ext uri="{BB962C8B-B14F-4D97-AF65-F5344CB8AC3E}">
        <p14:creationId xmlns:p14="http://schemas.microsoft.com/office/powerpoint/2010/main" val="52619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C84A-F157-ADB1-C206-4A25C4CA0F39}"/>
              </a:ext>
            </a:extLst>
          </p:cNvPr>
          <p:cNvSpPr>
            <a:spLocks noGrp="1"/>
          </p:cNvSpPr>
          <p:nvPr>
            <p:ph type="title"/>
          </p:nvPr>
        </p:nvSpPr>
        <p:spPr/>
        <p:txBody>
          <a:bodyPr/>
          <a:lstStyle/>
          <a:p>
            <a:r>
              <a:rPr lang="en-SG" dirty="0"/>
              <a:t>Dunlin Language</a:t>
            </a:r>
          </a:p>
        </p:txBody>
      </p:sp>
      <p:sp>
        <p:nvSpPr>
          <p:cNvPr id="3" name="Content Placeholder 2">
            <a:extLst>
              <a:ext uri="{FF2B5EF4-FFF2-40B4-BE49-F238E27FC236}">
                <a16:creationId xmlns:a16="http://schemas.microsoft.com/office/drawing/2014/main" id="{B3D76B35-B0F1-5004-4E82-827BD224FC44}"/>
              </a:ext>
            </a:extLst>
          </p:cNvPr>
          <p:cNvSpPr>
            <a:spLocks noGrp="1"/>
          </p:cNvSpPr>
          <p:nvPr>
            <p:ph idx="1"/>
          </p:nvPr>
        </p:nvSpPr>
        <p:spPr/>
        <p:txBody>
          <a:bodyPr>
            <a:normAutofit fontScale="92500"/>
          </a:bodyPr>
          <a:lstStyle/>
          <a:p>
            <a:r>
              <a:rPr lang="en-SG" dirty="0"/>
              <a:t>A general purpose language supporting dictionary-style data</a:t>
            </a:r>
          </a:p>
          <a:p>
            <a:pPr lvl="1"/>
            <a:r>
              <a:rPr lang="en-SG" dirty="0"/>
              <a:t>No need to change the language when the requirements of the analyses change</a:t>
            </a:r>
          </a:p>
          <a:p>
            <a:r>
              <a:rPr lang="en-SG" dirty="0"/>
              <a:t>Simple syntax</a:t>
            </a:r>
          </a:p>
          <a:p>
            <a:pPr lvl="1"/>
            <a:r>
              <a:rPr lang="en-SG" dirty="0"/>
              <a:t>Can be understood in a few minutes</a:t>
            </a:r>
          </a:p>
          <a:p>
            <a:r>
              <a:rPr lang="en-SG" dirty="0"/>
              <a:t>Nesting support</a:t>
            </a:r>
          </a:p>
          <a:p>
            <a:pPr lvl="1"/>
            <a:r>
              <a:rPr lang="en-SG" dirty="0"/>
              <a:t>Can easily create deeply nested structures</a:t>
            </a:r>
          </a:p>
          <a:p>
            <a:r>
              <a:rPr lang="en-SG" dirty="0"/>
              <a:t>String interpolation</a:t>
            </a:r>
          </a:p>
          <a:p>
            <a:pPr lvl="1"/>
            <a:r>
              <a:rPr lang="en-SG" dirty="0"/>
              <a:t>Change code in one place to effect changes throughout the file</a:t>
            </a:r>
          </a:p>
          <a:p>
            <a:r>
              <a:rPr lang="en-SG" dirty="0" err="1"/>
              <a:t>Shorthands</a:t>
            </a:r>
            <a:endParaRPr lang="en-SG" dirty="0"/>
          </a:p>
          <a:p>
            <a:pPr lvl="1"/>
            <a:r>
              <a:rPr lang="en-SG" dirty="0"/>
              <a:t>Chunks of similar code can be collapsed into a single </a:t>
            </a:r>
            <a:r>
              <a:rPr lang="en-SG"/>
              <a:t>coding element</a:t>
            </a:r>
            <a:endParaRPr lang="en-SG" dirty="0"/>
          </a:p>
          <a:p>
            <a:pPr marL="0" indent="0">
              <a:buNone/>
            </a:pPr>
            <a:endParaRPr lang="en-SG" dirty="0"/>
          </a:p>
        </p:txBody>
      </p:sp>
      <p:sp>
        <p:nvSpPr>
          <p:cNvPr id="4" name="Slide Number Placeholder 3">
            <a:extLst>
              <a:ext uri="{FF2B5EF4-FFF2-40B4-BE49-F238E27FC236}">
                <a16:creationId xmlns:a16="http://schemas.microsoft.com/office/drawing/2014/main" id="{BABB765B-4E35-711C-D346-9E875902539F}"/>
              </a:ext>
            </a:extLst>
          </p:cNvPr>
          <p:cNvSpPr>
            <a:spLocks noGrp="1"/>
          </p:cNvSpPr>
          <p:nvPr>
            <p:ph type="sldNum" sz="quarter" idx="12"/>
          </p:nvPr>
        </p:nvSpPr>
        <p:spPr/>
        <p:txBody>
          <a:bodyPr/>
          <a:lstStyle/>
          <a:p>
            <a:fld id="{6A34CF32-D65E-4FFE-97AB-911DF53E1B39}" type="slidenum">
              <a:rPr lang="en-SG" smtClean="0"/>
              <a:t>11</a:t>
            </a:fld>
            <a:endParaRPr lang="en-SG"/>
          </a:p>
        </p:txBody>
      </p:sp>
    </p:spTree>
    <p:extLst>
      <p:ext uri="{BB962C8B-B14F-4D97-AF65-F5344CB8AC3E}">
        <p14:creationId xmlns:p14="http://schemas.microsoft.com/office/powerpoint/2010/main" val="42144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EF99-79E0-70DF-0068-550CB350D72A}"/>
              </a:ext>
            </a:extLst>
          </p:cNvPr>
          <p:cNvSpPr>
            <a:spLocks noGrp="1"/>
          </p:cNvSpPr>
          <p:nvPr>
            <p:ph type="title"/>
          </p:nvPr>
        </p:nvSpPr>
        <p:spPr/>
        <p:txBody>
          <a:bodyPr/>
          <a:lstStyle/>
          <a:p>
            <a:r>
              <a:rPr lang="en-SG" dirty="0"/>
              <a:t>Parsing</a:t>
            </a:r>
          </a:p>
        </p:txBody>
      </p:sp>
      <p:sp>
        <p:nvSpPr>
          <p:cNvPr id="3" name="Content Placeholder 2">
            <a:extLst>
              <a:ext uri="{FF2B5EF4-FFF2-40B4-BE49-F238E27FC236}">
                <a16:creationId xmlns:a16="http://schemas.microsoft.com/office/drawing/2014/main" id="{39271BC7-5F6F-7CFC-DC16-0881F488CFF2}"/>
              </a:ext>
            </a:extLst>
          </p:cNvPr>
          <p:cNvSpPr>
            <a:spLocks noGrp="1"/>
          </p:cNvSpPr>
          <p:nvPr>
            <p:ph idx="1"/>
          </p:nvPr>
        </p:nvSpPr>
        <p:spPr/>
        <p:txBody>
          <a:bodyPr/>
          <a:lstStyle/>
          <a:p>
            <a:r>
              <a:rPr lang="en-SG" dirty="0"/>
              <a:t>Reading</a:t>
            </a:r>
          </a:p>
          <a:p>
            <a:pPr lvl="1"/>
            <a:r>
              <a:rPr lang="en-SG" dirty="0"/>
              <a:t>Config files are parsed into </a:t>
            </a:r>
            <a:r>
              <a:rPr lang="en-SG" dirty="0" err="1"/>
              <a:t>dicts</a:t>
            </a:r>
            <a:r>
              <a:rPr lang="en-SG" dirty="0"/>
              <a:t> which are then read by Dunlin functions </a:t>
            </a:r>
          </a:p>
          <a:p>
            <a:r>
              <a:rPr lang="en-SG" dirty="0"/>
              <a:t>Writing</a:t>
            </a:r>
          </a:p>
          <a:p>
            <a:pPr lvl="1"/>
            <a:r>
              <a:rPr lang="en-SG" dirty="0"/>
              <a:t>Is more complicated as there are multiple ways to organize code in Dunlin</a:t>
            </a:r>
          </a:p>
          <a:p>
            <a:pPr lvl="1"/>
            <a:r>
              <a:rPr lang="en-SG" dirty="0"/>
              <a:t>However, </a:t>
            </a:r>
            <a:r>
              <a:rPr lang="en-SG" dirty="0" err="1"/>
              <a:t>dicts</a:t>
            </a:r>
            <a:r>
              <a:rPr lang="en-SG" dirty="0"/>
              <a:t> are still the default input</a:t>
            </a:r>
          </a:p>
        </p:txBody>
      </p:sp>
      <p:sp>
        <p:nvSpPr>
          <p:cNvPr id="4" name="Slide Number Placeholder 3">
            <a:extLst>
              <a:ext uri="{FF2B5EF4-FFF2-40B4-BE49-F238E27FC236}">
                <a16:creationId xmlns:a16="http://schemas.microsoft.com/office/drawing/2014/main" id="{12055858-F1A0-186D-83C4-15223408818B}"/>
              </a:ext>
            </a:extLst>
          </p:cNvPr>
          <p:cNvSpPr>
            <a:spLocks noGrp="1"/>
          </p:cNvSpPr>
          <p:nvPr>
            <p:ph type="sldNum" sz="quarter" idx="12"/>
          </p:nvPr>
        </p:nvSpPr>
        <p:spPr/>
        <p:txBody>
          <a:bodyPr/>
          <a:lstStyle/>
          <a:p>
            <a:fld id="{6A34CF32-D65E-4FFE-97AB-911DF53E1B39}" type="slidenum">
              <a:rPr lang="en-SG" smtClean="0"/>
              <a:t>12</a:t>
            </a:fld>
            <a:endParaRPr lang="en-SG"/>
          </a:p>
        </p:txBody>
      </p:sp>
    </p:spTree>
    <p:extLst>
      <p:ext uri="{BB962C8B-B14F-4D97-AF65-F5344CB8AC3E}">
        <p14:creationId xmlns:p14="http://schemas.microsoft.com/office/powerpoint/2010/main" val="99692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33AB94-305D-E172-63F8-56A90216022D}"/>
              </a:ext>
            </a:extLst>
          </p:cNvPr>
          <p:cNvSpPr>
            <a:spLocks noGrp="1"/>
          </p:cNvSpPr>
          <p:nvPr>
            <p:ph type="title"/>
          </p:nvPr>
        </p:nvSpPr>
        <p:spPr/>
        <p:txBody>
          <a:bodyPr/>
          <a:lstStyle/>
          <a:p>
            <a:r>
              <a:rPr lang="en-SG" dirty="0"/>
              <a:t>Dunlin syntax</a:t>
            </a:r>
          </a:p>
        </p:txBody>
      </p:sp>
      <p:sp>
        <p:nvSpPr>
          <p:cNvPr id="4" name="Text Placeholder 3">
            <a:extLst>
              <a:ext uri="{FF2B5EF4-FFF2-40B4-BE49-F238E27FC236}">
                <a16:creationId xmlns:a16="http://schemas.microsoft.com/office/drawing/2014/main" id="{7D8A89F6-AE67-B4A0-664C-72CD6B75A354}"/>
              </a:ext>
            </a:extLst>
          </p:cNvPr>
          <p:cNvSpPr>
            <a:spLocks noGrp="1"/>
          </p:cNvSpPr>
          <p:nvPr>
            <p:ph type="body" idx="1"/>
          </p:nvPr>
        </p:nvSpPr>
        <p:spPr/>
        <p:txBody>
          <a:bodyPr/>
          <a:lstStyle/>
          <a:p>
            <a:endParaRPr lang="en-SG"/>
          </a:p>
        </p:txBody>
      </p:sp>
      <p:sp>
        <p:nvSpPr>
          <p:cNvPr id="2" name="Slide Number Placeholder 1">
            <a:extLst>
              <a:ext uri="{FF2B5EF4-FFF2-40B4-BE49-F238E27FC236}">
                <a16:creationId xmlns:a16="http://schemas.microsoft.com/office/drawing/2014/main" id="{649C8C12-B3EA-236D-9EBC-30894CB6E974}"/>
              </a:ext>
            </a:extLst>
          </p:cNvPr>
          <p:cNvSpPr>
            <a:spLocks noGrp="1"/>
          </p:cNvSpPr>
          <p:nvPr>
            <p:ph type="sldNum" sz="quarter" idx="12"/>
          </p:nvPr>
        </p:nvSpPr>
        <p:spPr/>
        <p:txBody>
          <a:bodyPr/>
          <a:lstStyle/>
          <a:p>
            <a:fld id="{6A34CF32-D65E-4FFE-97AB-911DF53E1B39}" type="slidenum">
              <a:rPr lang="en-SG" smtClean="0"/>
              <a:t>13</a:t>
            </a:fld>
            <a:endParaRPr lang="en-SG"/>
          </a:p>
        </p:txBody>
      </p:sp>
    </p:spTree>
    <p:extLst>
      <p:ext uri="{BB962C8B-B14F-4D97-AF65-F5344CB8AC3E}">
        <p14:creationId xmlns:p14="http://schemas.microsoft.com/office/powerpoint/2010/main" val="234979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3C60E2-9D3C-A6A2-1419-32527AD417D7}"/>
              </a:ext>
            </a:extLst>
          </p:cNvPr>
          <p:cNvSpPr>
            <a:spLocks noGrp="1"/>
          </p:cNvSpPr>
          <p:nvPr>
            <p:ph type="title"/>
          </p:nvPr>
        </p:nvSpPr>
        <p:spPr/>
        <p:txBody>
          <a:bodyPr/>
          <a:lstStyle/>
          <a:p>
            <a:r>
              <a:rPr lang="en-SG" dirty="0"/>
              <a:t>Data Types</a:t>
            </a:r>
          </a:p>
        </p:txBody>
      </p:sp>
      <p:sp>
        <p:nvSpPr>
          <p:cNvPr id="6" name="Content Placeholder 5">
            <a:extLst>
              <a:ext uri="{FF2B5EF4-FFF2-40B4-BE49-F238E27FC236}">
                <a16:creationId xmlns:a16="http://schemas.microsoft.com/office/drawing/2014/main" id="{F463ACE3-71F8-B8D3-38F1-7279ACDADB99}"/>
              </a:ext>
            </a:extLst>
          </p:cNvPr>
          <p:cNvSpPr>
            <a:spLocks noGrp="1"/>
          </p:cNvSpPr>
          <p:nvPr>
            <p:ph idx="1"/>
          </p:nvPr>
        </p:nvSpPr>
        <p:spPr/>
        <p:txBody>
          <a:bodyPr>
            <a:normAutofit fontScale="62500" lnSpcReduction="20000"/>
          </a:bodyPr>
          <a:lstStyle/>
          <a:p>
            <a:r>
              <a:rPr lang="en-SG" dirty="0"/>
              <a:t>Primitives</a:t>
            </a:r>
          </a:p>
          <a:p>
            <a:pPr lvl="1"/>
            <a:r>
              <a:rPr lang="en-SG" dirty="0"/>
              <a:t>Numbers</a:t>
            </a:r>
          </a:p>
          <a:p>
            <a:pPr lvl="2"/>
            <a:r>
              <a:rPr lang="en-SG" dirty="0"/>
              <a:t>Integers</a:t>
            </a:r>
          </a:p>
          <a:p>
            <a:pPr lvl="2"/>
            <a:r>
              <a:rPr lang="en-SG" dirty="0"/>
              <a:t>Floats</a:t>
            </a:r>
          </a:p>
          <a:p>
            <a:pPr lvl="2"/>
            <a:r>
              <a:rPr lang="en-SG" dirty="0"/>
              <a:t>Math Expressions</a:t>
            </a:r>
          </a:p>
          <a:p>
            <a:pPr lvl="1"/>
            <a:r>
              <a:rPr lang="en-SG" dirty="0"/>
              <a:t>Strings</a:t>
            </a:r>
          </a:p>
          <a:p>
            <a:pPr lvl="2"/>
            <a:r>
              <a:rPr lang="en-SG" dirty="0"/>
              <a:t>Certain characters not allowed e.g. double underscores</a:t>
            </a:r>
          </a:p>
          <a:p>
            <a:pPr lvl="1"/>
            <a:r>
              <a:rPr lang="en-SG" dirty="0"/>
              <a:t>Boolean</a:t>
            </a:r>
          </a:p>
          <a:p>
            <a:pPr lvl="2"/>
            <a:r>
              <a:rPr lang="en-SG" dirty="0"/>
              <a:t>Not case-sensitive</a:t>
            </a:r>
          </a:p>
          <a:p>
            <a:pPr lvl="1"/>
            <a:r>
              <a:rPr lang="en-SG" dirty="0"/>
              <a:t>Datetime objects</a:t>
            </a:r>
          </a:p>
          <a:p>
            <a:pPr lvl="2"/>
            <a:r>
              <a:rPr lang="en-SG" dirty="0"/>
              <a:t>Specified according to RFC3339 format</a:t>
            </a:r>
          </a:p>
          <a:p>
            <a:r>
              <a:rPr lang="en-SG" dirty="0"/>
              <a:t>Containers</a:t>
            </a:r>
          </a:p>
          <a:p>
            <a:pPr lvl="1"/>
            <a:r>
              <a:rPr lang="en-SG" dirty="0" err="1"/>
              <a:t>Dicts</a:t>
            </a:r>
            <a:endParaRPr lang="en-SG" dirty="0"/>
          </a:p>
          <a:p>
            <a:pPr lvl="2"/>
            <a:r>
              <a:rPr lang="en-SG" dirty="0"/>
              <a:t>Key-value pairs. Keys must be primitives.</a:t>
            </a:r>
          </a:p>
          <a:p>
            <a:pPr lvl="1"/>
            <a:r>
              <a:rPr lang="en-SG" dirty="0"/>
              <a:t>Lists</a:t>
            </a:r>
          </a:p>
          <a:p>
            <a:pPr lvl="1"/>
            <a:r>
              <a:rPr lang="en-SG" dirty="0"/>
              <a:t>Tuples</a:t>
            </a:r>
          </a:p>
          <a:p>
            <a:pPr lvl="2"/>
            <a:r>
              <a:rPr lang="en-SG" dirty="0"/>
              <a:t>Can only contain primitives</a:t>
            </a:r>
          </a:p>
          <a:p>
            <a:r>
              <a:rPr lang="en-SG" dirty="0"/>
              <a:t>The top level of a file contains a dict.</a:t>
            </a:r>
          </a:p>
          <a:p>
            <a:pPr lvl="1"/>
            <a:endParaRPr lang="en-SG" dirty="0"/>
          </a:p>
          <a:p>
            <a:endParaRPr lang="en-SG" dirty="0"/>
          </a:p>
          <a:p>
            <a:endParaRPr lang="en-SG" dirty="0"/>
          </a:p>
        </p:txBody>
      </p:sp>
      <p:sp>
        <p:nvSpPr>
          <p:cNvPr id="4" name="Slide Number Placeholder 3">
            <a:extLst>
              <a:ext uri="{FF2B5EF4-FFF2-40B4-BE49-F238E27FC236}">
                <a16:creationId xmlns:a16="http://schemas.microsoft.com/office/drawing/2014/main" id="{16DD4CFA-7C26-F11A-7B82-5C4F91368CB1}"/>
              </a:ext>
            </a:extLst>
          </p:cNvPr>
          <p:cNvSpPr>
            <a:spLocks noGrp="1"/>
          </p:cNvSpPr>
          <p:nvPr>
            <p:ph type="sldNum" sz="quarter" idx="12"/>
          </p:nvPr>
        </p:nvSpPr>
        <p:spPr/>
        <p:txBody>
          <a:bodyPr/>
          <a:lstStyle/>
          <a:p>
            <a:fld id="{6A34CF32-D65E-4FFE-97AB-911DF53E1B39}" type="slidenum">
              <a:rPr lang="en-SG" smtClean="0"/>
              <a:t>14</a:t>
            </a:fld>
            <a:endParaRPr lang="en-SG"/>
          </a:p>
        </p:txBody>
      </p:sp>
    </p:spTree>
    <p:extLst>
      <p:ext uri="{BB962C8B-B14F-4D97-AF65-F5344CB8AC3E}">
        <p14:creationId xmlns:p14="http://schemas.microsoft.com/office/powerpoint/2010/main" val="1198715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4FB0-5806-B5B1-C9DA-9F5C45CC1BAF}"/>
              </a:ext>
            </a:extLst>
          </p:cNvPr>
          <p:cNvSpPr>
            <a:spLocks noGrp="1"/>
          </p:cNvSpPr>
          <p:nvPr>
            <p:ph type="title"/>
          </p:nvPr>
        </p:nvSpPr>
        <p:spPr/>
        <p:txBody>
          <a:bodyPr/>
          <a:lstStyle/>
          <a:p>
            <a:r>
              <a:rPr lang="en-SG" dirty="0"/>
              <a:t>Organization of Data</a:t>
            </a:r>
          </a:p>
        </p:txBody>
      </p:sp>
      <p:sp>
        <p:nvSpPr>
          <p:cNvPr id="3" name="Content Placeholder 2">
            <a:extLst>
              <a:ext uri="{FF2B5EF4-FFF2-40B4-BE49-F238E27FC236}">
                <a16:creationId xmlns:a16="http://schemas.microsoft.com/office/drawing/2014/main" id="{963EE29B-A849-191B-E8F5-3C71249FF3D7}"/>
              </a:ext>
            </a:extLst>
          </p:cNvPr>
          <p:cNvSpPr>
            <a:spLocks noGrp="1"/>
          </p:cNvSpPr>
          <p:nvPr>
            <p:ph idx="1"/>
          </p:nvPr>
        </p:nvSpPr>
        <p:spPr/>
        <p:txBody>
          <a:bodyPr>
            <a:normAutofit fontScale="55000" lnSpcReduction="20000"/>
          </a:bodyPr>
          <a:lstStyle/>
          <a:p>
            <a:r>
              <a:rPr lang="en-SG" dirty="0"/>
              <a:t>Strings: Key-value pairs where the value can be any data type allowed in dunlin.</a:t>
            </a:r>
          </a:p>
          <a:p>
            <a:pPr lvl="1"/>
            <a:r>
              <a:rPr lang="en-SG" dirty="0"/>
              <a:t>If a string is list-like, it is to be enumerated into a </a:t>
            </a:r>
            <a:r>
              <a:rPr lang="en-SG" dirty="0" err="1"/>
              <a:t>dict</a:t>
            </a:r>
            <a:endParaRPr lang="en-SG" dirty="0"/>
          </a:p>
          <a:p>
            <a:r>
              <a:rPr lang="en-SG" dirty="0"/>
              <a:t>Elements: A chunk of code that represents a single string if it contains no </a:t>
            </a:r>
            <a:r>
              <a:rPr lang="en-SG" dirty="0" err="1"/>
              <a:t>shorthands</a:t>
            </a:r>
            <a:r>
              <a:rPr lang="en-SG" dirty="0"/>
              <a:t> and multiple strings if it does. An element contains:</a:t>
            </a:r>
          </a:p>
          <a:p>
            <a:pPr lvl="1"/>
            <a:r>
              <a:rPr lang="en-SG" dirty="0"/>
              <a:t>Template: The framework for the string</a:t>
            </a:r>
          </a:p>
          <a:p>
            <a:pPr lvl="1"/>
            <a:r>
              <a:rPr lang="en-SG" dirty="0"/>
              <a:t>Horizontal </a:t>
            </a:r>
            <a:r>
              <a:rPr lang="en-SG" dirty="0" err="1"/>
              <a:t>shorthands</a:t>
            </a:r>
            <a:r>
              <a:rPr lang="en-SG" dirty="0"/>
              <a:t>: Extend the template by filling in repetitive values </a:t>
            </a:r>
          </a:p>
          <a:p>
            <a:pPr lvl="2"/>
            <a:r>
              <a:rPr lang="en-SG" dirty="0"/>
              <a:t>Useful when the template is long but made of repetitive/formulaic chunks </a:t>
            </a:r>
          </a:p>
          <a:p>
            <a:pPr lvl="2"/>
            <a:r>
              <a:rPr lang="en-SG" dirty="0"/>
              <a:t>e.g. x0 + x1 + x2 + x3 … -&gt; use a horizontal shorthand to shorten the template</a:t>
            </a:r>
          </a:p>
          <a:p>
            <a:pPr lvl="1"/>
            <a:r>
              <a:rPr lang="en-SG" dirty="0"/>
              <a:t>Vertical </a:t>
            </a:r>
            <a:r>
              <a:rPr lang="en-SG" dirty="0" err="1"/>
              <a:t>shorthands</a:t>
            </a:r>
            <a:r>
              <a:rPr lang="en-SG" dirty="0"/>
              <a:t>: Generates multiple strings from the template</a:t>
            </a:r>
          </a:p>
          <a:p>
            <a:pPr lvl="2"/>
            <a:r>
              <a:rPr lang="en-SG" dirty="0"/>
              <a:t>Useful when multiple strings have similar code e.g.</a:t>
            </a:r>
          </a:p>
          <a:p>
            <a:pPr lvl="2"/>
            <a:r>
              <a:rPr lang="en-SG" dirty="0"/>
              <a:t>dx0 = p0*x0</a:t>
            </a:r>
          </a:p>
          <a:p>
            <a:pPr lvl="2"/>
            <a:r>
              <a:rPr lang="en-SG" dirty="0"/>
              <a:t>dx1 =  p1*x1</a:t>
            </a:r>
          </a:p>
          <a:p>
            <a:pPr lvl="2"/>
            <a:r>
              <a:rPr lang="en-SG" dirty="0"/>
              <a:t>…</a:t>
            </a:r>
          </a:p>
          <a:p>
            <a:pPr lvl="2"/>
            <a:r>
              <a:rPr lang="en-SG" dirty="0"/>
              <a:t>These strings can be collapsed into a single element</a:t>
            </a:r>
          </a:p>
          <a:p>
            <a:pPr lvl="1"/>
            <a:r>
              <a:rPr lang="en-SG" dirty="0"/>
              <a:t>Interpolators: Chunks of code that are substituted into an element before parsing the </a:t>
            </a:r>
            <a:r>
              <a:rPr lang="en-SG" dirty="0" err="1"/>
              <a:t>shorthands</a:t>
            </a:r>
            <a:endParaRPr lang="en-SG" dirty="0"/>
          </a:p>
          <a:p>
            <a:pPr lvl="2"/>
            <a:r>
              <a:rPr lang="en-SG" dirty="0"/>
              <a:t>Useful when multiple elements share common chunks of code</a:t>
            </a:r>
          </a:p>
          <a:p>
            <a:pPr lvl="2"/>
            <a:r>
              <a:rPr lang="en-SG" dirty="0"/>
              <a:t>Unlike </a:t>
            </a:r>
            <a:r>
              <a:rPr lang="en-SG" dirty="0" err="1"/>
              <a:t>shorthands</a:t>
            </a:r>
            <a:r>
              <a:rPr lang="en-SG" dirty="0"/>
              <a:t>, interpolators are defined OUTSIDE the elements containing them</a:t>
            </a:r>
          </a:p>
          <a:p>
            <a:r>
              <a:rPr lang="en-SG" dirty="0"/>
              <a:t>Interpolators: Details above. Defined at the top level like a global variable.</a:t>
            </a:r>
          </a:p>
          <a:p>
            <a:r>
              <a:rPr lang="en-SG" dirty="0"/>
              <a:t>Directory: Reduces the number of brackets and delimiters required to specify highly nested information</a:t>
            </a:r>
          </a:p>
          <a:p>
            <a:pPr lvl="1"/>
            <a:r>
              <a:rPr lang="en-SG" dirty="0"/>
              <a:t>A directory specifies a </a:t>
            </a:r>
            <a:r>
              <a:rPr lang="en-SG" dirty="0" err="1"/>
              <a:t>dict</a:t>
            </a:r>
            <a:r>
              <a:rPr lang="en-SG" dirty="0"/>
              <a:t> analogous to setting the “current directory” in a command line.</a:t>
            </a:r>
          </a:p>
          <a:p>
            <a:pPr lvl="1"/>
            <a:r>
              <a:rPr lang="en-SG" dirty="0"/>
              <a:t>All elements must be contained in a directory.</a:t>
            </a:r>
          </a:p>
          <a:p>
            <a:pPr marL="0" indent="0">
              <a:buNone/>
            </a:pPr>
            <a:endParaRPr lang="en-SG" dirty="0"/>
          </a:p>
          <a:p>
            <a:pPr lvl="2"/>
            <a:endParaRPr lang="en-SG" dirty="0"/>
          </a:p>
          <a:p>
            <a:pPr lvl="2"/>
            <a:endParaRPr lang="en-SG" dirty="0"/>
          </a:p>
        </p:txBody>
      </p:sp>
      <p:sp>
        <p:nvSpPr>
          <p:cNvPr id="4" name="Slide Number Placeholder 3">
            <a:extLst>
              <a:ext uri="{FF2B5EF4-FFF2-40B4-BE49-F238E27FC236}">
                <a16:creationId xmlns:a16="http://schemas.microsoft.com/office/drawing/2014/main" id="{EDE2CDC6-5FA3-4D36-177A-325893B06A86}"/>
              </a:ext>
            </a:extLst>
          </p:cNvPr>
          <p:cNvSpPr>
            <a:spLocks noGrp="1"/>
          </p:cNvSpPr>
          <p:nvPr>
            <p:ph type="sldNum" sz="quarter" idx="12"/>
          </p:nvPr>
        </p:nvSpPr>
        <p:spPr/>
        <p:txBody>
          <a:bodyPr/>
          <a:lstStyle/>
          <a:p>
            <a:fld id="{6A34CF32-D65E-4FFE-97AB-911DF53E1B39}" type="slidenum">
              <a:rPr lang="en-SG" smtClean="0"/>
              <a:t>15</a:t>
            </a:fld>
            <a:endParaRPr lang="en-SG"/>
          </a:p>
        </p:txBody>
      </p:sp>
    </p:spTree>
    <p:extLst>
      <p:ext uri="{BB962C8B-B14F-4D97-AF65-F5344CB8AC3E}">
        <p14:creationId xmlns:p14="http://schemas.microsoft.com/office/powerpoint/2010/main" val="130428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5FF-4C81-F12B-A15E-F0A398F5691B}"/>
              </a:ext>
            </a:extLst>
          </p:cNvPr>
          <p:cNvSpPr>
            <a:spLocks noGrp="1"/>
          </p:cNvSpPr>
          <p:nvPr>
            <p:ph type="title"/>
          </p:nvPr>
        </p:nvSpPr>
        <p:spPr/>
        <p:txBody>
          <a:bodyPr/>
          <a:lstStyle/>
          <a:p>
            <a:r>
              <a:rPr lang="en-SG" dirty="0"/>
              <a:t>File Structure</a:t>
            </a:r>
          </a:p>
        </p:txBody>
      </p:sp>
      <p:sp>
        <p:nvSpPr>
          <p:cNvPr id="3" name="Content Placeholder 2">
            <a:extLst>
              <a:ext uri="{FF2B5EF4-FFF2-40B4-BE49-F238E27FC236}">
                <a16:creationId xmlns:a16="http://schemas.microsoft.com/office/drawing/2014/main" id="{87A8D35F-F74A-F36A-A4C7-DB304B376DFE}"/>
              </a:ext>
            </a:extLst>
          </p:cNvPr>
          <p:cNvSpPr>
            <a:spLocks noGrp="1"/>
          </p:cNvSpPr>
          <p:nvPr>
            <p:ph idx="1"/>
          </p:nvPr>
        </p:nvSpPr>
        <p:spPr/>
        <p:txBody>
          <a:bodyPr/>
          <a:lstStyle/>
          <a:p>
            <a:r>
              <a:rPr lang="en-SG" dirty="0"/>
              <a:t>A file contains:</a:t>
            </a:r>
          </a:p>
          <a:p>
            <a:pPr lvl="1"/>
            <a:r>
              <a:rPr lang="en-SG" dirty="0"/>
              <a:t>Comments</a:t>
            </a:r>
          </a:p>
          <a:p>
            <a:pPr lvl="1"/>
            <a:r>
              <a:rPr lang="en-SG" dirty="0"/>
              <a:t>Directory</a:t>
            </a:r>
          </a:p>
          <a:p>
            <a:pPr lvl="1"/>
            <a:r>
              <a:rPr lang="en-SG" dirty="0"/>
              <a:t>Elements</a:t>
            </a:r>
          </a:p>
          <a:p>
            <a:pPr lvl="1"/>
            <a:r>
              <a:rPr lang="en-SG" dirty="0"/>
              <a:t>Interpolators</a:t>
            </a:r>
          </a:p>
          <a:p>
            <a:pPr lvl="1"/>
            <a:endParaRPr lang="en-SG" dirty="0"/>
          </a:p>
        </p:txBody>
      </p:sp>
      <p:sp>
        <p:nvSpPr>
          <p:cNvPr id="4" name="Slide Number Placeholder 3">
            <a:extLst>
              <a:ext uri="{FF2B5EF4-FFF2-40B4-BE49-F238E27FC236}">
                <a16:creationId xmlns:a16="http://schemas.microsoft.com/office/drawing/2014/main" id="{008960BA-9AF2-4774-5A3B-C8D8023874AB}"/>
              </a:ext>
            </a:extLst>
          </p:cNvPr>
          <p:cNvSpPr>
            <a:spLocks noGrp="1"/>
          </p:cNvSpPr>
          <p:nvPr>
            <p:ph type="sldNum" sz="quarter" idx="12"/>
          </p:nvPr>
        </p:nvSpPr>
        <p:spPr/>
        <p:txBody>
          <a:bodyPr/>
          <a:lstStyle/>
          <a:p>
            <a:fld id="{6A34CF32-D65E-4FFE-97AB-911DF53E1B39}" type="slidenum">
              <a:rPr lang="en-SG" smtClean="0"/>
              <a:t>16</a:t>
            </a:fld>
            <a:endParaRPr lang="en-SG"/>
          </a:p>
        </p:txBody>
      </p:sp>
    </p:spTree>
    <p:extLst>
      <p:ext uri="{BB962C8B-B14F-4D97-AF65-F5344CB8AC3E}">
        <p14:creationId xmlns:p14="http://schemas.microsoft.com/office/powerpoint/2010/main" val="92102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D332B2-BCA3-4E66-8CD1-15E2C79B1FDA}"/>
              </a:ext>
            </a:extLst>
          </p:cNvPr>
          <p:cNvSpPr>
            <a:spLocks noGrp="1"/>
          </p:cNvSpPr>
          <p:nvPr>
            <p:ph type="title"/>
          </p:nvPr>
        </p:nvSpPr>
        <p:spPr/>
        <p:txBody>
          <a:bodyPr/>
          <a:lstStyle/>
          <a:p>
            <a:r>
              <a:rPr lang="en-SG" dirty="0"/>
              <a:t>Module Structure</a:t>
            </a:r>
          </a:p>
        </p:txBody>
      </p:sp>
      <p:sp>
        <p:nvSpPr>
          <p:cNvPr id="6" name="Text Placeholder 5">
            <a:extLst>
              <a:ext uri="{FF2B5EF4-FFF2-40B4-BE49-F238E27FC236}">
                <a16:creationId xmlns:a16="http://schemas.microsoft.com/office/drawing/2014/main" id="{6BB093CE-0662-4292-9B22-E54503E44146}"/>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A62F3EBD-1F93-4986-AFAB-C1B03F80C87E}"/>
              </a:ext>
            </a:extLst>
          </p:cNvPr>
          <p:cNvSpPr>
            <a:spLocks noGrp="1"/>
          </p:cNvSpPr>
          <p:nvPr>
            <p:ph type="sldNum" sz="quarter" idx="12"/>
          </p:nvPr>
        </p:nvSpPr>
        <p:spPr/>
        <p:txBody>
          <a:bodyPr/>
          <a:lstStyle/>
          <a:p>
            <a:fld id="{6A34CF32-D65E-4FFE-97AB-911DF53E1B39}" type="slidenum">
              <a:rPr lang="en-SG" smtClean="0"/>
              <a:t>17</a:t>
            </a:fld>
            <a:endParaRPr lang="en-SG"/>
          </a:p>
        </p:txBody>
      </p:sp>
    </p:spTree>
    <p:extLst>
      <p:ext uri="{BB962C8B-B14F-4D97-AF65-F5344CB8AC3E}">
        <p14:creationId xmlns:p14="http://schemas.microsoft.com/office/powerpoint/2010/main" val="173061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C4AD4-9F07-4D6B-8A33-B2894CC021E2}"/>
              </a:ext>
            </a:extLst>
          </p:cNvPr>
          <p:cNvSpPr>
            <a:spLocks noGrp="1"/>
          </p:cNvSpPr>
          <p:nvPr>
            <p:ph type="sldNum" sz="quarter" idx="12"/>
          </p:nvPr>
        </p:nvSpPr>
        <p:spPr/>
        <p:txBody>
          <a:bodyPr/>
          <a:lstStyle/>
          <a:p>
            <a:fld id="{6A34CF32-D65E-4FFE-97AB-911DF53E1B39}" type="slidenum">
              <a:rPr lang="en-SG" smtClean="0"/>
              <a:t>18</a:t>
            </a:fld>
            <a:endParaRPr lang="en-SG"/>
          </a:p>
        </p:txBody>
      </p:sp>
      <p:graphicFrame>
        <p:nvGraphicFramePr>
          <p:cNvPr id="7" name="Table 6">
            <a:extLst>
              <a:ext uri="{FF2B5EF4-FFF2-40B4-BE49-F238E27FC236}">
                <a16:creationId xmlns:a16="http://schemas.microsoft.com/office/drawing/2014/main" id="{E787A5E4-7B39-4D53-AF58-D1D351F06E2D}"/>
              </a:ext>
            </a:extLst>
          </p:cNvPr>
          <p:cNvGraphicFramePr>
            <a:graphicFrameLocks noGrp="1"/>
          </p:cNvGraphicFramePr>
          <p:nvPr>
            <p:extLst>
              <p:ext uri="{D42A27DB-BD31-4B8C-83A1-F6EECF244321}">
                <p14:modId xmlns:p14="http://schemas.microsoft.com/office/powerpoint/2010/main" val="3141440058"/>
              </p:ext>
            </p:extLst>
          </p:nvPr>
        </p:nvGraphicFramePr>
        <p:xfrm>
          <a:off x="776224" y="291145"/>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comp</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Flattens hierarchical models</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DD9F8DA0-E12B-469D-A538-960E1907F524}"/>
              </a:ext>
            </a:extLst>
          </p:cNvPr>
          <p:cNvGraphicFramePr>
            <a:graphicFrameLocks noGrp="1"/>
          </p:cNvGraphicFramePr>
          <p:nvPr>
            <p:extLst>
              <p:ext uri="{D42A27DB-BD31-4B8C-83A1-F6EECF244321}">
                <p14:modId xmlns:p14="http://schemas.microsoft.com/office/powerpoint/2010/main" val="515647500"/>
              </p:ext>
            </p:extLst>
          </p:nvPr>
        </p:nvGraphicFramePr>
        <p:xfrm>
          <a:off x="4536348" y="291145"/>
          <a:ext cx="3240000" cy="188976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comp</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Converts flattened </a:t>
                      </a:r>
                      <a:r>
                        <a:rPr lang="en-SG" sz="1400" baseline="0" dirty="0" err="1"/>
                        <a:t>dict</a:t>
                      </a:r>
                      <a:r>
                        <a:rPr lang="en-SG" sz="1400" baseline="0" dirty="0"/>
                        <a:t> into standardized structures for downstream operations</a:t>
                      </a:r>
                    </a:p>
                    <a:p>
                      <a:pPr marL="285750" indent="-285750" algn="l">
                        <a:buFont typeface="Arial" panose="020B0604020202020204" pitchFamily="34" charset="0"/>
                        <a:buChar char="•"/>
                      </a:pPr>
                      <a:r>
                        <a:rPr lang="en-SG" sz="1400" baseline="0" dirty="0"/>
                        <a:t>Follows SBML where possible and sensible</a:t>
                      </a:r>
                    </a:p>
                    <a:p>
                      <a:pPr marL="285750" indent="-285750" algn="l">
                        <a:buFont typeface="Arial" panose="020B0604020202020204" pitchFamily="34" charset="0"/>
                        <a:buChar char="•"/>
                      </a:pPr>
                      <a:r>
                        <a:rPr lang="en-SG" sz="1400" baseline="0" dirty="0"/>
                        <a:t>Allows backward conversion into flattened </a:t>
                      </a:r>
                      <a:r>
                        <a:rPr lang="en-SG" sz="1400" baseline="0" dirty="0" err="1"/>
                        <a:t>dict</a:t>
                      </a:r>
                      <a:r>
                        <a:rPr lang="en-SG" sz="1400" baseline="0" dirty="0"/>
                        <a:t> and </a:t>
                      </a:r>
                      <a:r>
                        <a:rPr lang="en-SG" sz="1400" baseline="0" dirty="0" err="1"/>
                        <a:t>dunl</a:t>
                      </a:r>
                      <a:r>
                        <a:rPr lang="en-SG" sz="1400" baseline="0" dirty="0"/>
                        <a:t> code.</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2FFA06A3-574C-4FF8-9476-2E10442FB38A}"/>
              </a:ext>
            </a:extLst>
          </p:cNvPr>
          <p:cNvGraphicFramePr>
            <a:graphicFrameLocks noGrp="1"/>
          </p:cNvGraphicFramePr>
          <p:nvPr>
            <p:extLst>
              <p:ext uri="{D42A27DB-BD31-4B8C-83A1-F6EECF244321}">
                <p14:modId xmlns:p14="http://schemas.microsoft.com/office/powerpoint/2010/main" val="1571951610"/>
              </p:ext>
            </p:extLst>
          </p:nvPr>
        </p:nvGraphicFramePr>
        <p:xfrm>
          <a:off x="8296472" y="291145"/>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err="1">
                          <a:solidFill>
                            <a:srgbClr val="2B251A"/>
                          </a:solidFill>
                        </a:rPr>
                        <a:t>Standardfile</a:t>
                      </a:r>
                      <a:endParaRPr lang="en-SG" sz="1400" dirty="0">
                        <a:solidFill>
                          <a:srgbClr val="2B251A"/>
                        </a:solidFill>
                      </a:endParaRP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Handles conversion between Python and dun/SBML</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0" name="Table 9">
            <a:extLst>
              <a:ext uri="{FF2B5EF4-FFF2-40B4-BE49-F238E27FC236}">
                <a16:creationId xmlns:a16="http://schemas.microsoft.com/office/drawing/2014/main" id="{235DCED9-1FF5-4BE2-9B6D-815E64344D22}"/>
              </a:ext>
            </a:extLst>
          </p:cNvPr>
          <p:cNvGraphicFramePr>
            <a:graphicFrameLocks noGrp="1"/>
          </p:cNvGraphicFramePr>
          <p:nvPr>
            <p:extLst>
              <p:ext uri="{D42A27DB-BD31-4B8C-83A1-F6EECF244321}">
                <p14:modId xmlns:p14="http://schemas.microsoft.com/office/powerpoint/2010/main" val="1973378070"/>
              </p:ext>
            </p:extLst>
          </p:nvPr>
        </p:nvGraphicFramePr>
        <p:xfrm>
          <a:off x="776224" y="2539280"/>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utils</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A place to dump commonly used functions</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1" name="Table 10">
            <a:extLst>
              <a:ext uri="{FF2B5EF4-FFF2-40B4-BE49-F238E27FC236}">
                <a16:creationId xmlns:a16="http://schemas.microsoft.com/office/drawing/2014/main" id="{7F001BB9-473D-445E-9B5B-79E38ACAF2F7}"/>
              </a:ext>
            </a:extLst>
          </p:cNvPr>
          <p:cNvGraphicFramePr>
            <a:graphicFrameLocks noGrp="1"/>
          </p:cNvGraphicFramePr>
          <p:nvPr>
            <p:extLst>
              <p:ext uri="{D42A27DB-BD31-4B8C-83A1-F6EECF244321}">
                <p14:modId xmlns:p14="http://schemas.microsoft.com/office/powerpoint/2010/main" val="2493623079"/>
              </p:ext>
            </p:extLst>
          </p:nvPr>
        </p:nvGraphicFramePr>
        <p:xfrm>
          <a:off x="4536348" y="2539280"/>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ode</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Contains classes for deterministic ODE kinetic models</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2" name="Table 11">
            <a:extLst>
              <a:ext uri="{FF2B5EF4-FFF2-40B4-BE49-F238E27FC236}">
                <a16:creationId xmlns:a16="http://schemas.microsoft.com/office/drawing/2014/main" id="{9BE00DAB-514D-4153-9E07-193A3D9EABE2}"/>
              </a:ext>
            </a:extLst>
          </p:cNvPr>
          <p:cNvGraphicFramePr>
            <a:graphicFrameLocks noGrp="1"/>
          </p:cNvGraphicFramePr>
          <p:nvPr>
            <p:extLst>
              <p:ext uri="{D42A27DB-BD31-4B8C-83A1-F6EECF244321}">
                <p14:modId xmlns:p14="http://schemas.microsoft.com/office/powerpoint/2010/main" val="3729748101"/>
              </p:ext>
            </p:extLst>
          </p:nvPr>
        </p:nvGraphicFramePr>
        <p:xfrm>
          <a:off x="776224" y="5249744"/>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err="1">
                          <a:solidFill>
                            <a:srgbClr val="2B251A"/>
                          </a:solidFill>
                        </a:rPr>
                        <a:t>fbc</a:t>
                      </a:r>
                      <a:r>
                        <a:rPr lang="en-SG" sz="1400" dirty="0">
                          <a:solidFill>
                            <a:srgbClr val="2B251A"/>
                          </a:solidFill>
                        </a:rPr>
                        <a:t> (Future work)</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Contains classes for flux balance constraints </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3" name="Table 12">
            <a:extLst>
              <a:ext uri="{FF2B5EF4-FFF2-40B4-BE49-F238E27FC236}">
                <a16:creationId xmlns:a16="http://schemas.microsoft.com/office/drawing/2014/main" id="{BDC3F091-5067-4888-AC79-16A88D86EFC1}"/>
              </a:ext>
            </a:extLst>
          </p:cNvPr>
          <p:cNvGraphicFramePr>
            <a:graphicFrameLocks noGrp="1"/>
          </p:cNvGraphicFramePr>
          <p:nvPr>
            <p:extLst>
              <p:ext uri="{D42A27DB-BD31-4B8C-83A1-F6EECF244321}">
                <p14:modId xmlns:p14="http://schemas.microsoft.com/office/powerpoint/2010/main" val="3319491736"/>
              </p:ext>
            </p:extLst>
          </p:nvPr>
        </p:nvGraphicFramePr>
        <p:xfrm>
          <a:off x="8296472" y="3890355"/>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Spatial (</a:t>
                      </a:r>
                      <a:r>
                        <a:rPr lang="en-SG" sz="1400">
                          <a:solidFill>
                            <a:srgbClr val="2B251A"/>
                          </a:solidFill>
                        </a:rPr>
                        <a:t>In progress)</a:t>
                      </a:r>
                      <a:endParaRPr lang="en-SG" sz="1400" dirty="0">
                        <a:solidFill>
                          <a:srgbClr val="2B251A"/>
                        </a:solidFill>
                      </a:endParaRP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Contains classes for spatial modelling</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0DD7AA06-ADBE-4E50-B6D4-E746FF1160D6}"/>
              </a:ext>
            </a:extLst>
          </p:cNvPr>
          <p:cNvGraphicFramePr>
            <a:graphicFrameLocks noGrp="1"/>
          </p:cNvGraphicFramePr>
          <p:nvPr>
            <p:extLst>
              <p:ext uri="{D42A27DB-BD31-4B8C-83A1-F6EECF244321}">
                <p14:modId xmlns:p14="http://schemas.microsoft.com/office/powerpoint/2010/main" val="3140637139"/>
              </p:ext>
            </p:extLst>
          </p:nvPr>
        </p:nvGraphicFramePr>
        <p:xfrm>
          <a:off x="4536348" y="5249744"/>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stochastic (Future work)</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Contains classes for stochastic modelling (Not done)</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5" name="Table 14">
            <a:extLst>
              <a:ext uri="{FF2B5EF4-FFF2-40B4-BE49-F238E27FC236}">
                <a16:creationId xmlns:a16="http://schemas.microsoft.com/office/drawing/2014/main" id="{C640B145-FBA3-45F3-BCEB-4D203A426F48}"/>
              </a:ext>
            </a:extLst>
          </p:cNvPr>
          <p:cNvGraphicFramePr>
            <a:graphicFrameLocks noGrp="1"/>
          </p:cNvGraphicFramePr>
          <p:nvPr>
            <p:extLst>
              <p:ext uri="{D42A27DB-BD31-4B8C-83A1-F6EECF244321}">
                <p14:modId xmlns:p14="http://schemas.microsoft.com/office/powerpoint/2010/main" val="1916341914"/>
              </p:ext>
            </p:extLst>
          </p:nvPr>
        </p:nvGraphicFramePr>
        <p:xfrm>
          <a:off x="4536348" y="3894512"/>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optimize</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Contains classes for optimization</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02632947-F520-4238-9BB6-888A77B0CFBF}"/>
              </a:ext>
            </a:extLst>
          </p:cNvPr>
          <p:cNvGraphicFramePr>
            <a:graphicFrameLocks noGrp="1"/>
          </p:cNvGraphicFramePr>
          <p:nvPr>
            <p:extLst>
              <p:ext uri="{D42A27DB-BD31-4B8C-83A1-F6EECF244321}">
                <p14:modId xmlns:p14="http://schemas.microsoft.com/office/powerpoint/2010/main" val="3605121040"/>
              </p:ext>
            </p:extLst>
          </p:nvPr>
        </p:nvGraphicFramePr>
        <p:xfrm>
          <a:off x="8296472" y="2539280"/>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a:solidFill>
                            <a:srgbClr val="2B251A"/>
                          </a:solidFill>
                        </a:rPr>
                        <a:t>simulate</a:t>
                      </a: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Handles simulation</a:t>
                      </a:r>
                    </a:p>
                  </a:txBody>
                  <a:tcP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09120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3B85F-8EAB-44BD-1143-A09301490F54}"/>
              </a:ext>
            </a:extLst>
          </p:cNvPr>
          <p:cNvSpPr>
            <a:spLocks noGrp="1"/>
          </p:cNvSpPr>
          <p:nvPr>
            <p:ph type="sldNum" sz="quarter" idx="12"/>
          </p:nvPr>
        </p:nvSpPr>
        <p:spPr/>
        <p:txBody>
          <a:bodyPr/>
          <a:lstStyle/>
          <a:p>
            <a:fld id="{6A34CF32-D65E-4FFE-97AB-911DF53E1B39}" type="slidenum">
              <a:rPr lang="en-SG" smtClean="0"/>
              <a:t>19</a:t>
            </a:fld>
            <a:endParaRPr lang="en-SG"/>
          </a:p>
        </p:txBody>
      </p:sp>
      <p:sp>
        <p:nvSpPr>
          <p:cNvPr id="6" name="Rectangle 5">
            <a:extLst>
              <a:ext uri="{FF2B5EF4-FFF2-40B4-BE49-F238E27FC236}">
                <a16:creationId xmlns:a16="http://schemas.microsoft.com/office/drawing/2014/main" id="{8D946AF1-F69B-BA51-93FB-5CB161EF498A}"/>
              </a:ext>
            </a:extLst>
          </p:cNvPr>
          <p:cNvSpPr/>
          <p:nvPr/>
        </p:nvSpPr>
        <p:spPr>
          <a:xfrm>
            <a:off x="4445038" y="3118194"/>
            <a:ext cx="1440000" cy="540000"/>
          </a:xfrm>
          <a:prstGeom prst="rect">
            <a:avLst/>
          </a:prstGeom>
          <a:solidFill>
            <a:srgbClr val="D69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n w="0"/>
                <a:solidFill>
                  <a:schemeClr val="tx1"/>
                </a:solidFill>
                <a:effectLst>
                  <a:outerShdw blurRad="38100" dist="25400" dir="5400000" algn="ctr" rotWithShape="0">
                    <a:srgbClr val="6E747A">
                      <a:alpha val="43000"/>
                    </a:srgbClr>
                  </a:outerShdw>
                </a:effectLst>
              </a:rPr>
              <a:t>Flattened Data</a:t>
            </a:r>
          </a:p>
        </p:txBody>
      </p:sp>
      <p:cxnSp>
        <p:nvCxnSpPr>
          <p:cNvPr id="27" name="Straight Connector 26">
            <a:extLst>
              <a:ext uri="{FF2B5EF4-FFF2-40B4-BE49-F238E27FC236}">
                <a16:creationId xmlns:a16="http://schemas.microsoft.com/office/drawing/2014/main" id="{2D7AB250-869E-81B9-033C-2A6EBE1670FA}"/>
              </a:ext>
            </a:extLst>
          </p:cNvPr>
          <p:cNvCxnSpPr>
            <a:cxnSpLocks/>
          </p:cNvCxnSpPr>
          <p:nvPr/>
        </p:nvCxnSpPr>
        <p:spPr>
          <a:xfrm rot="10800000" flipH="1">
            <a:off x="0" y="1543669"/>
            <a:ext cx="12600000" cy="0"/>
          </a:xfrm>
          <a:prstGeom prst="line">
            <a:avLst/>
          </a:prstGeom>
          <a:ln w="3810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D56EF9D-D08A-F866-3617-07FC08F9E2BE}"/>
              </a:ext>
            </a:extLst>
          </p:cNvPr>
          <p:cNvSpPr txBox="1"/>
          <p:nvPr/>
        </p:nvSpPr>
        <p:spPr>
          <a:xfrm>
            <a:off x="1082996" y="1707864"/>
            <a:ext cx="1886698" cy="430887"/>
          </a:xfrm>
          <a:prstGeom prst="rect">
            <a:avLst/>
          </a:prstGeom>
          <a:noFill/>
        </p:spPr>
        <p:txBody>
          <a:bodyPr wrap="square" rtlCol="0">
            <a:spAutoFit/>
          </a:bodyPr>
          <a:lstStyle/>
          <a:p>
            <a:pPr algn="ctr"/>
            <a:r>
              <a:rPr lang="en-SG" sz="2200" b="1" dirty="0"/>
              <a:t>Python</a:t>
            </a:r>
          </a:p>
        </p:txBody>
      </p:sp>
      <p:sp>
        <p:nvSpPr>
          <p:cNvPr id="30" name="TextBox 29">
            <a:extLst>
              <a:ext uri="{FF2B5EF4-FFF2-40B4-BE49-F238E27FC236}">
                <a16:creationId xmlns:a16="http://schemas.microsoft.com/office/drawing/2014/main" id="{6B728912-5657-9C8B-B6F2-4CFD5D31FFDA}"/>
              </a:ext>
            </a:extLst>
          </p:cNvPr>
          <p:cNvSpPr txBox="1"/>
          <p:nvPr/>
        </p:nvSpPr>
        <p:spPr>
          <a:xfrm>
            <a:off x="1267317" y="663580"/>
            <a:ext cx="1518056" cy="430887"/>
          </a:xfrm>
          <a:prstGeom prst="rect">
            <a:avLst/>
          </a:prstGeom>
          <a:noFill/>
        </p:spPr>
        <p:txBody>
          <a:bodyPr wrap="square" rtlCol="0">
            <a:spAutoFit/>
          </a:bodyPr>
          <a:lstStyle/>
          <a:p>
            <a:pPr algn="ctr"/>
            <a:r>
              <a:rPr lang="en-SG" sz="2200" b="1" dirty="0"/>
              <a:t>Config</a:t>
            </a:r>
          </a:p>
        </p:txBody>
      </p:sp>
      <p:cxnSp>
        <p:nvCxnSpPr>
          <p:cNvPr id="9" name="Straight Arrow Connector 8">
            <a:extLst>
              <a:ext uri="{FF2B5EF4-FFF2-40B4-BE49-F238E27FC236}">
                <a16:creationId xmlns:a16="http://schemas.microsoft.com/office/drawing/2014/main" id="{A5689FD0-88C0-74EE-F8F7-1AC1C1037575}"/>
              </a:ext>
            </a:extLst>
          </p:cNvPr>
          <p:cNvCxnSpPr>
            <a:cxnSpLocks/>
            <a:stCxn id="54" idx="2"/>
            <a:endCxn id="56" idx="0"/>
          </p:cNvCxnSpPr>
          <p:nvPr/>
        </p:nvCxnSpPr>
        <p:spPr>
          <a:xfrm>
            <a:off x="6096000" y="787700"/>
            <a:ext cx="0" cy="182649"/>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BF5E45E-C764-7FC6-5E8A-D15E2CA8B325}"/>
              </a:ext>
            </a:extLst>
          </p:cNvPr>
          <p:cNvSpPr/>
          <p:nvPr/>
        </p:nvSpPr>
        <p:spPr>
          <a:xfrm>
            <a:off x="5376000" y="1665155"/>
            <a:ext cx="1440000" cy="540000"/>
          </a:xfrm>
          <a:prstGeom prst="rect">
            <a:avLst/>
          </a:prstGeom>
          <a:solidFill>
            <a:srgbClr val="D69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n w="0"/>
                <a:solidFill>
                  <a:schemeClr val="tx1"/>
                </a:solidFill>
                <a:effectLst>
                  <a:outerShdw blurRad="38100" dist="25400" dir="5400000" algn="ctr" rotWithShape="0">
                    <a:srgbClr val="6E747A">
                      <a:alpha val="43000"/>
                    </a:srgbClr>
                  </a:outerShdw>
                </a:effectLst>
              </a:rPr>
              <a:t>Raw Data</a:t>
            </a:r>
          </a:p>
        </p:txBody>
      </p:sp>
      <p:sp>
        <p:nvSpPr>
          <p:cNvPr id="52" name="Rectangle 51">
            <a:extLst>
              <a:ext uri="{FF2B5EF4-FFF2-40B4-BE49-F238E27FC236}">
                <a16:creationId xmlns:a16="http://schemas.microsoft.com/office/drawing/2014/main" id="{D9F78D60-32D9-041E-A6CE-D713D0A7FBA5}"/>
              </a:ext>
            </a:extLst>
          </p:cNvPr>
          <p:cNvSpPr/>
          <p:nvPr/>
        </p:nvSpPr>
        <p:spPr>
          <a:xfrm>
            <a:off x="4445038" y="4586216"/>
            <a:ext cx="1440000" cy="540000"/>
          </a:xfrm>
          <a:prstGeom prst="rect">
            <a:avLst/>
          </a:prstGeom>
          <a:solidFill>
            <a:srgbClr val="D69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err="1">
                <a:ln w="0"/>
                <a:solidFill>
                  <a:schemeClr val="tx1"/>
                </a:solidFill>
                <a:effectLst>
                  <a:outerShdw blurRad="38100" dist="25400" dir="5400000" algn="ctr" rotWithShape="0">
                    <a:srgbClr val="6E747A">
                      <a:alpha val="43000"/>
                    </a:srgbClr>
                  </a:outerShdw>
                </a:effectLst>
              </a:rPr>
              <a:t>ODEModelData</a:t>
            </a:r>
            <a:endParaRPr lang="en-SG" sz="1400" dirty="0">
              <a:ln w="0"/>
              <a:solidFill>
                <a:schemeClr val="tx1"/>
              </a:solidFill>
              <a:effectLst>
                <a:outerShdw blurRad="38100" dist="25400" dir="5400000" algn="ctr" rotWithShape="0">
                  <a:srgbClr val="6E747A">
                    <a:alpha val="43000"/>
                  </a:srgbClr>
                </a:outerShdw>
              </a:effectLst>
            </a:endParaRPr>
          </a:p>
        </p:txBody>
      </p:sp>
      <p:sp>
        <p:nvSpPr>
          <p:cNvPr id="53" name="Rectangle 52">
            <a:extLst>
              <a:ext uri="{FF2B5EF4-FFF2-40B4-BE49-F238E27FC236}">
                <a16:creationId xmlns:a16="http://schemas.microsoft.com/office/drawing/2014/main" id="{7D8E3837-47F5-80CA-D1D5-E8B5529F07F9}"/>
              </a:ext>
            </a:extLst>
          </p:cNvPr>
          <p:cNvSpPr/>
          <p:nvPr/>
        </p:nvSpPr>
        <p:spPr>
          <a:xfrm>
            <a:off x="4445038" y="6042448"/>
            <a:ext cx="1440000" cy="540000"/>
          </a:xfrm>
          <a:prstGeom prst="rect">
            <a:avLst/>
          </a:prstGeom>
          <a:solidFill>
            <a:srgbClr val="D69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err="1">
                <a:ln w="0"/>
                <a:solidFill>
                  <a:schemeClr val="tx1"/>
                </a:solidFill>
                <a:effectLst>
                  <a:outerShdw blurRad="38100" dist="25400" dir="5400000" algn="ctr" rotWithShape="0">
                    <a:srgbClr val="6E747A">
                      <a:alpha val="43000"/>
                    </a:srgbClr>
                  </a:outerShdw>
                </a:effectLst>
              </a:rPr>
              <a:t>ODEModel</a:t>
            </a:r>
            <a:endParaRPr lang="en-SG" sz="1400" dirty="0">
              <a:ln w="0"/>
              <a:solidFill>
                <a:schemeClr val="tx1"/>
              </a:solidFill>
              <a:effectLst>
                <a:outerShdw blurRad="38100" dist="25400" dir="5400000" algn="ctr" rotWithShape="0">
                  <a:srgbClr val="6E747A">
                    <a:alpha val="43000"/>
                  </a:srgbClr>
                </a:outerShdw>
              </a:effectLst>
            </a:endParaRPr>
          </a:p>
        </p:txBody>
      </p:sp>
      <p:sp>
        <p:nvSpPr>
          <p:cNvPr id="54" name="Rectangle 53">
            <a:extLst>
              <a:ext uri="{FF2B5EF4-FFF2-40B4-BE49-F238E27FC236}">
                <a16:creationId xmlns:a16="http://schemas.microsoft.com/office/drawing/2014/main" id="{AF7804B4-359F-F6C4-838D-3259BC7F0A2F}"/>
              </a:ext>
            </a:extLst>
          </p:cNvPr>
          <p:cNvSpPr/>
          <p:nvPr/>
        </p:nvSpPr>
        <p:spPr>
          <a:xfrm>
            <a:off x="5376000" y="247700"/>
            <a:ext cx="1440000" cy="540000"/>
          </a:xfrm>
          <a:prstGeom prst="rect">
            <a:avLst/>
          </a:prstGeom>
          <a:solidFill>
            <a:srgbClr val="D69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n w="0"/>
                <a:solidFill>
                  <a:schemeClr val="tx1"/>
                </a:solidFill>
                <a:effectLst>
                  <a:outerShdw blurRad="38100" dist="25400" dir="5400000" algn="ctr" rotWithShape="0">
                    <a:srgbClr val="6E747A">
                      <a:alpha val="43000"/>
                    </a:srgbClr>
                  </a:outerShdw>
                </a:effectLst>
              </a:rPr>
              <a:t>Config File</a:t>
            </a:r>
          </a:p>
        </p:txBody>
      </p:sp>
      <p:sp>
        <p:nvSpPr>
          <p:cNvPr id="56" name="Rectangle: Rounded Corners 55">
            <a:extLst>
              <a:ext uri="{FF2B5EF4-FFF2-40B4-BE49-F238E27FC236}">
                <a16:creationId xmlns:a16="http://schemas.microsoft.com/office/drawing/2014/main" id="{4E16B6D2-646E-F66A-322F-2B65F3B53CCC}"/>
              </a:ext>
            </a:extLst>
          </p:cNvPr>
          <p:cNvSpPr/>
          <p:nvPr/>
        </p:nvSpPr>
        <p:spPr>
          <a:xfrm>
            <a:off x="5376000" y="970349"/>
            <a:ext cx="1440000" cy="540000"/>
          </a:xfrm>
          <a:prstGeom prst="roundRect">
            <a:avLst>
              <a:gd name="adj" fmla="val 50000"/>
            </a:avLst>
          </a:prstGeom>
          <a:solidFill>
            <a:srgbClr val="94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err="1">
                <a:solidFill>
                  <a:schemeClr val="tx1"/>
                </a:solidFill>
              </a:rPr>
              <a:t>Standardfile</a:t>
            </a:r>
            <a:endParaRPr lang="en-SG" sz="1400" dirty="0">
              <a:solidFill>
                <a:schemeClr val="tx1"/>
              </a:solidFill>
            </a:endParaRPr>
          </a:p>
        </p:txBody>
      </p:sp>
      <p:sp>
        <p:nvSpPr>
          <p:cNvPr id="57" name="Rectangle: Rounded Corners 56">
            <a:extLst>
              <a:ext uri="{FF2B5EF4-FFF2-40B4-BE49-F238E27FC236}">
                <a16:creationId xmlns:a16="http://schemas.microsoft.com/office/drawing/2014/main" id="{3DE3EB3E-3FA7-6F83-80BF-2925E9371D2C}"/>
              </a:ext>
            </a:extLst>
          </p:cNvPr>
          <p:cNvSpPr/>
          <p:nvPr/>
        </p:nvSpPr>
        <p:spPr>
          <a:xfrm>
            <a:off x="4445038" y="2389033"/>
            <a:ext cx="1440000" cy="540000"/>
          </a:xfrm>
          <a:prstGeom prst="roundRect">
            <a:avLst>
              <a:gd name="adj" fmla="val 50000"/>
            </a:avLst>
          </a:prstGeom>
          <a:solidFill>
            <a:srgbClr val="94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Comp</a:t>
            </a:r>
          </a:p>
        </p:txBody>
      </p:sp>
      <p:sp>
        <p:nvSpPr>
          <p:cNvPr id="58" name="Rectangle: Rounded Corners 57">
            <a:extLst>
              <a:ext uri="{FF2B5EF4-FFF2-40B4-BE49-F238E27FC236}">
                <a16:creationId xmlns:a16="http://schemas.microsoft.com/office/drawing/2014/main" id="{13CD4926-F6EE-3D06-F2D5-AF54F1ECEB1B}"/>
              </a:ext>
            </a:extLst>
          </p:cNvPr>
          <p:cNvSpPr/>
          <p:nvPr/>
        </p:nvSpPr>
        <p:spPr>
          <a:xfrm>
            <a:off x="4445038" y="3852205"/>
            <a:ext cx="1440000" cy="540000"/>
          </a:xfrm>
          <a:prstGeom prst="roundRect">
            <a:avLst>
              <a:gd name="adj" fmla="val 50000"/>
            </a:avLst>
          </a:prstGeom>
          <a:solidFill>
            <a:srgbClr val="94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err="1">
                <a:solidFill>
                  <a:schemeClr val="tx1"/>
                </a:solidFill>
              </a:rPr>
              <a:t>Datastructures</a:t>
            </a:r>
            <a:endParaRPr lang="en-SG" sz="1400" dirty="0">
              <a:solidFill>
                <a:schemeClr val="tx1"/>
              </a:solidFill>
            </a:endParaRPr>
          </a:p>
        </p:txBody>
      </p:sp>
      <p:sp>
        <p:nvSpPr>
          <p:cNvPr id="59" name="Rectangle: Rounded Corners 58">
            <a:extLst>
              <a:ext uri="{FF2B5EF4-FFF2-40B4-BE49-F238E27FC236}">
                <a16:creationId xmlns:a16="http://schemas.microsoft.com/office/drawing/2014/main" id="{ABD4E1E6-1A09-B54A-A16C-08D71203C13E}"/>
              </a:ext>
            </a:extLst>
          </p:cNvPr>
          <p:cNvSpPr/>
          <p:nvPr/>
        </p:nvSpPr>
        <p:spPr>
          <a:xfrm>
            <a:off x="6282001" y="2389033"/>
            <a:ext cx="1440000" cy="540000"/>
          </a:xfrm>
          <a:prstGeom prst="roundRect">
            <a:avLst>
              <a:gd name="adj" fmla="val 50000"/>
            </a:avLst>
          </a:prstGeom>
          <a:solidFill>
            <a:srgbClr val="94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solidFill>
                  <a:schemeClr val="tx1"/>
                </a:solidFill>
              </a:rPr>
              <a:t>Data</a:t>
            </a:r>
          </a:p>
        </p:txBody>
      </p:sp>
      <p:sp>
        <p:nvSpPr>
          <p:cNvPr id="60" name="Rectangle: Rounded Corners 59">
            <a:extLst>
              <a:ext uri="{FF2B5EF4-FFF2-40B4-BE49-F238E27FC236}">
                <a16:creationId xmlns:a16="http://schemas.microsoft.com/office/drawing/2014/main" id="{5FBB1599-0844-106B-64D1-221EBB897BD3}"/>
              </a:ext>
            </a:extLst>
          </p:cNvPr>
          <p:cNvSpPr/>
          <p:nvPr/>
        </p:nvSpPr>
        <p:spPr>
          <a:xfrm>
            <a:off x="4445038" y="5314332"/>
            <a:ext cx="1440000" cy="540000"/>
          </a:xfrm>
          <a:prstGeom prst="roundRect">
            <a:avLst>
              <a:gd name="adj" fmla="val 50000"/>
            </a:avLst>
          </a:prstGeom>
          <a:solidFill>
            <a:srgbClr val="94A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err="1">
                <a:solidFill>
                  <a:schemeClr val="tx1"/>
                </a:solidFill>
              </a:rPr>
              <a:t>Odemodel</a:t>
            </a:r>
            <a:endParaRPr lang="en-SG" sz="1400" dirty="0">
              <a:solidFill>
                <a:schemeClr val="tx1"/>
              </a:solidFill>
            </a:endParaRPr>
          </a:p>
        </p:txBody>
      </p:sp>
      <p:cxnSp>
        <p:nvCxnSpPr>
          <p:cNvPr id="63" name="Straight Arrow Connector 62">
            <a:extLst>
              <a:ext uri="{FF2B5EF4-FFF2-40B4-BE49-F238E27FC236}">
                <a16:creationId xmlns:a16="http://schemas.microsoft.com/office/drawing/2014/main" id="{26860836-9831-9AB6-1880-68C678A0D6FB}"/>
              </a:ext>
            </a:extLst>
          </p:cNvPr>
          <p:cNvCxnSpPr>
            <a:cxnSpLocks/>
            <a:stCxn id="56" idx="2"/>
            <a:endCxn id="51" idx="0"/>
          </p:cNvCxnSpPr>
          <p:nvPr/>
        </p:nvCxnSpPr>
        <p:spPr>
          <a:xfrm>
            <a:off x="6096000" y="1510349"/>
            <a:ext cx="0" cy="154806"/>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ED9B041-55CB-CB94-E609-207C25D6AC6C}"/>
              </a:ext>
            </a:extLst>
          </p:cNvPr>
          <p:cNvCxnSpPr>
            <a:cxnSpLocks/>
            <a:stCxn id="51" idx="2"/>
            <a:endCxn id="57" idx="0"/>
          </p:cNvCxnSpPr>
          <p:nvPr/>
        </p:nvCxnSpPr>
        <p:spPr>
          <a:xfrm flipH="1">
            <a:off x="5165038" y="2205155"/>
            <a:ext cx="930962" cy="183878"/>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DF2E49D-B0E2-EF7E-F3A3-4D6D2137410F}"/>
              </a:ext>
            </a:extLst>
          </p:cNvPr>
          <p:cNvCxnSpPr>
            <a:cxnSpLocks/>
            <a:stCxn id="51" idx="2"/>
            <a:endCxn id="59" idx="0"/>
          </p:cNvCxnSpPr>
          <p:nvPr/>
        </p:nvCxnSpPr>
        <p:spPr>
          <a:xfrm>
            <a:off x="6096000" y="2205155"/>
            <a:ext cx="906001" cy="183878"/>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D1D19E6-0892-814A-924A-17A9EDA4E092}"/>
              </a:ext>
            </a:extLst>
          </p:cNvPr>
          <p:cNvSpPr/>
          <p:nvPr/>
        </p:nvSpPr>
        <p:spPr>
          <a:xfrm>
            <a:off x="6282001" y="3118194"/>
            <a:ext cx="1440000" cy="540000"/>
          </a:xfrm>
          <a:prstGeom prst="rect">
            <a:avLst/>
          </a:prstGeom>
          <a:solidFill>
            <a:srgbClr val="D69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err="1">
                <a:ln w="0"/>
                <a:solidFill>
                  <a:schemeClr val="tx1"/>
                </a:solidFill>
                <a:effectLst>
                  <a:outerShdw blurRad="38100" dist="25400" dir="5400000" algn="ctr" rotWithShape="0">
                    <a:srgbClr val="6E747A">
                      <a:alpha val="43000"/>
                    </a:srgbClr>
                  </a:outerShdw>
                </a:effectLst>
              </a:rPr>
              <a:t>TimeResponse</a:t>
            </a:r>
            <a:endParaRPr lang="en-SG" sz="1400" dirty="0">
              <a:ln w="0"/>
              <a:solidFill>
                <a:schemeClr val="tx1"/>
              </a:solidFill>
              <a:effectLst>
                <a:outerShdw blurRad="38100" dist="25400" dir="5400000" algn="ctr" rotWithShape="0">
                  <a:srgbClr val="6E747A">
                    <a:alpha val="43000"/>
                  </a:srgbClr>
                </a:outerShdw>
              </a:effectLst>
            </a:endParaRPr>
          </a:p>
          <a:p>
            <a:pPr algn="ctr"/>
            <a:r>
              <a:rPr lang="en-SG" sz="1400" dirty="0">
                <a:ln w="0"/>
                <a:solidFill>
                  <a:schemeClr val="tx1"/>
                </a:solidFill>
                <a:effectLst>
                  <a:outerShdw blurRad="38100" dist="25400" dir="5400000" algn="ctr" rotWithShape="0">
                    <a:srgbClr val="6E747A">
                      <a:alpha val="43000"/>
                    </a:srgbClr>
                  </a:outerShdw>
                </a:effectLst>
              </a:rPr>
              <a:t>Data</a:t>
            </a:r>
          </a:p>
        </p:txBody>
      </p:sp>
      <p:cxnSp>
        <p:nvCxnSpPr>
          <p:cNvPr id="78" name="Straight Arrow Connector 77">
            <a:extLst>
              <a:ext uri="{FF2B5EF4-FFF2-40B4-BE49-F238E27FC236}">
                <a16:creationId xmlns:a16="http://schemas.microsoft.com/office/drawing/2014/main" id="{02AA2398-3303-D09E-3F26-73C4E33EFA6A}"/>
              </a:ext>
            </a:extLst>
          </p:cNvPr>
          <p:cNvCxnSpPr>
            <a:cxnSpLocks/>
            <a:stCxn id="57" idx="2"/>
            <a:endCxn id="6" idx="0"/>
          </p:cNvCxnSpPr>
          <p:nvPr/>
        </p:nvCxnSpPr>
        <p:spPr>
          <a:xfrm>
            <a:off x="5165038" y="2929033"/>
            <a:ext cx="0" cy="189161"/>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7E9AB83-D85C-02ED-1E9D-9EF77B59BE71}"/>
              </a:ext>
            </a:extLst>
          </p:cNvPr>
          <p:cNvCxnSpPr>
            <a:cxnSpLocks/>
            <a:stCxn id="6" idx="2"/>
            <a:endCxn id="58" idx="0"/>
          </p:cNvCxnSpPr>
          <p:nvPr/>
        </p:nvCxnSpPr>
        <p:spPr>
          <a:xfrm>
            <a:off x="5165038" y="3658194"/>
            <a:ext cx="0" cy="194011"/>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EE3DB0A-5849-AC95-B88A-85E4F5823985}"/>
              </a:ext>
            </a:extLst>
          </p:cNvPr>
          <p:cNvCxnSpPr>
            <a:cxnSpLocks/>
            <a:stCxn id="58" idx="2"/>
            <a:endCxn id="52" idx="0"/>
          </p:cNvCxnSpPr>
          <p:nvPr/>
        </p:nvCxnSpPr>
        <p:spPr>
          <a:xfrm>
            <a:off x="5165038" y="4392205"/>
            <a:ext cx="0" cy="194011"/>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5424E8B-450D-5785-DB15-2AE7F96255DB}"/>
              </a:ext>
            </a:extLst>
          </p:cNvPr>
          <p:cNvCxnSpPr>
            <a:cxnSpLocks/>
            <a:stCxn id="52" idx="2"/>
            <a:endCxn id="60" idx="0"/>
          </p:cNvCxnSpPr>
          <p:nvPr/>
        </p:nvCxnSpPr>
        <p:spPr>
          <a:xfrm>
            <a:off x="5165038" y="5126216"/>
            <a:ext cx="0" cy="188116"/>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A8C3C2A-A887-2DC4-3CBC-E10832161874}"/>
              </a:ext>
            </a:extLst>
          </p:cNvPr>
          <p:cNvCxnSpPr>
            <a:cxnSpLocks/>
            <a:stCxn id="60" idx="2"/>
            <a:endCxn id="53" idx="0"/>
          </p:cNvCxnSpPr>
          <p:nvPr/>
        </p:nvCxnSpPr>
        <p:spPr>
          <a:xfrm>
            <a:off x="5165038" y="5854332"/>
            <a:ext cx="0" cy="188116"/>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0A881F7-1CA8-9FC7-5515-F4878DFED85E}"/>
              </a:ext>
            </a:extLst>
          </p:cNvPr>
          <p:cNvSpPr txBox="1"/>
          <p:nvPr/>
        </p:nvSpPr>
        <p:spPr>
          <a:xfrm>
            <a:off x="7722001" y="2469616"/>
            <a:ext cx="2633133" cy="369332"/>
          </a:xfrm>
          <a:prstGeom prst="rect">
            <a:avLst/>
          </a:prstGeom>
          <a:noFill/>
        </p:spPr>
        <p:txBody>
          <a:bodyPr wrap="square" rtlCol="0">
            <a:spAutoFit/>
          </a:bodyPr>
          <a:lstStyle/>
          <a:p>
            <a:r>
              <a:rPr lang="en-SG" dirty="0"/>
              <a:t>… other submodules…</a:t>
            </a:r>
          </a:p>
        </p:txBody>
      </p:sp>
      <p:sp>
        <p:nvSpPr>
          <p:cNvPr id="96" name="Rectangle 95">
            <a:extLst>
              <a:ext uri="{FF2B5EF4-FFF2-40B4-BE49-F238E27FC236}">
                <a16:creationId xmlns:a16="http://schemas.microsoft.com/office/drawing/2014/main" id="{15113956-2555-0852-1FC1-D4E2B0A2BA16}"/>
              </a:ext>
            </a:extLst>
          </p:cNvPr>
          <p:cNvSpPr/>
          <p:nvPr/>
        </p:nvSpPr>
        <p:spPr>
          <a:xfrm>
            <a:off x="7450334" y="247700"/>
            <a:ext cx="1440000" cy="540000"/>
          </a:xfrm>
          <a:prstGeom prst="rect">
            <a:avLst/>
          </a:prstGeom>
          <a:solidFill>
            <a:srgbClr val="D69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ln w="0"/>
                <a:solidFill>
                  <a:schemeClr val="tx1"/>
                </a:solidFill>
                <a:effectLst>
                  <a:outerShdw blurRad="38100" dist="25400" dir="5400000" algn="ctr" rotWithShape="0">
                    <a:srgbClr val="6E747A">
                      <a:alpha val="43000"/>
                    </a:srgbClr>
                  </a:outerShdw>
                </a:effectLst>
              </a:rPr>
              <a:t>Other Files</a:t>
            </a:r>
          </a:p>
        </p:txBody>
      </p:sp>
      <p:cxnSp>
        <p:nvCxnSpPr>
          <p:cNvPr id="97" name="Straight Arrow Connector 96">
            <a:extLst>
              <a:ext uri="{FF2B5EF4-FFF2-40B4-BE49-F238E27FC236}">
                <a16:creationId xmlns:a16="http://schemas.microsoft.com/office/drawing/2014/main" id="{7B211072-43DC-577E-55E2-601075498E59}"/>
              </a:ext>
            </a:extLst>
          </p:cNvPr>
          <p:cNvCxnSpPr>
            <a:cxnSpLocks/>
            <a:stCxn id="59" idx="2"/>
            <a:endCxn id="75" idx="0"/>
          </p:cNvCxnSpPr>
          <p:nvPr/>
        </p:nvCxnSpPr>
        <p:spPr>
          <a:xfrm>
            <a:off x="7002001" y="2929033"/>
            <a:ext cx="0" cy="189161"/>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656DE1A-505D-6AAB-7284-1F591DC7A2A9}"/>
              </a:ext>
            </a:extLst>
          </p:cNvPr>
          <p:cNvCxnSpPr>
            <a:cxnSpLocks/>
            <a:stCxn id="96" idx="2"/>
            <a:endCxn id="59" idx="0"/>
          </p:cNvCxnSpPr>
          <p:nvPr/>
        </p:nvCxnSpPr>
        <p:spPr>
          <a:xfrm flipH="1">
            <a:off x="7002001" y="787700"/>
            <a:ext cx="1168333" cy="1601333"/>
          </a:xfrm>
          <a:prstGeom prst="straightConnector1">
            <a:avLst/>
          </a:prstGeom>
          <a:ln w="19050">
            <a:solidFill>
              <a:srgbClr val="5A4D3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95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3DFE5A-1D4B-C7D9-9671-6B7BCAAB14F2}"/>
              </a:ext>
            </a:extLst>
          </p:cNvPr>
          <p:cNvSpPr>
            <a:spLocks noGrp="1"/>
          </p:cNvSpPr>
          <p:nvPr>
            <p:ph type="title"/>
          </p:nvPr>
        </p:nvSpPr>
        <p:spPr/>
        <p:txBody>
          <a:bodyPr/>
          <a:lstStyle/>
          <a:p>
            <a:r>
              <a:rPr lang="en-SG" dirty="0"/>
              <a:t>Package Design Goals</a:t>
            </a:r>
          </a:p>
        </p:txBody>
      </p:sp>
      <p:sp>
        <p:nvSpPr>
          <p:cNvPr id="6" name="Text Placeholder 5">
            <a:extLst>
              <a:ext uri="{FF2B5EF4-FFF2-40B4-BE49-F238E27FC236}">
                <a16:creationId xmlns:a16="http://schemas.microsoft.com/office/drawing/2014/main" id="{96CB4D6D-EBC6-D705-4ED8-6ADECFAE1C0E}"/>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F6C963C7-C279-810B-489C-3631C3FE224D}"/>
              </a:ext>
            </a:extLst>
          </p:cNvPr>
          <p:cNvSpPr>
            <a:spLocks noGrp="1"/>
          </p:cNvSpPr>
          <p:nvPr>
            <p:ph type="sldNum" sz="quarter" idx="12"/>
          </p:nvPr>
        </p:nvSpPr>
        <p:spPr/>
        <p:txBody>
          <a:bodyPr/>
          <a:lstStyle/>
          <a:p>
            <a:fld id="{6A34CF32-D65E-4FFE-97AB-911DF53E1B39}" type="slidenum">
              <a:rPr lang="en-SG" smtClean="0"/>
              <a:t>2</a:t>
            </a:fld>
            <a:endParaRPr lang="en-SG"/>
          </a:p>
        </p:txBody>
      </p:sp>
    </p:spTree>
    <p:extLst>
      <p:ext uri="{BB962C8B-B14F-4D97-AF65-F5344CB8AC3E}">
        <p14:creationId xmlns:p14="http://schemas.microsoft.com/office/powerpoint/2010/main" val="2813332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33CD09-91BD-6AD0-DD82-987F76512A85}"/>
              </a:ext>
            </a:extLst>
          </p:cNvPr>
          <p:cNvSpPr>
            <a:spLocks noGrp="1"/>
          </p:cNvSpPr>
          <p:nvPr>
            <p:ph type="title"/>
          </p:nvPr>
        </p:nvSpPr>
        <p:spPr/>
        <p:txBody>
          <a:bodyPr/>
          <a:lstStyle/>
          <a:p>
            <a:r>
              <a:rPr lang="en-SG" dirty="0"/>
              <a:t>Hierarchical Models</a:t>
            </a:r>
          </a:p>
        </p:txBody>
      </p:sp>
      <p:sp>
        <p:nvSpPr>
          <p:cNvPr id="4" name="Text Placeholder 3">
            <a:extLst>
              <a:ext uri="{FF2B5EF4-FFF2-40B4-BE49-F238E27FC236}">
                <a16:creationId xmlns:a16="http://schemas.microsoft.com/office/drawing/2014/main" id="{E87059EA-7979-597A-4071-1EBE51925284}"/>
              </a:ext>
            </a:extLst>
          </p:cNvPr>
          <p:cNvSpPr>
            <a:spLocks noGrp="1"/>
          </p:cNvSpPr>
          <p:nvPr>
            <p:ph type="body" idx="1"/>
          </p:nvPr>
        </p:nvSpPr>
        <p:spPr/>
        <p:txBody>
          <a:bodyPr/>
          <a:lstStyle/>
          <a:p>
            <a:endParaRPr lang="en-SG"/>
          </a:p>
        </p:txBody>
      </p:sp>
      <p:sp>
        <p:nvSpPr>
          <p:cNvPr id="2" name="Slide Number Placeholder 1">
            <a:extLst>
              <a:ext uri="{FF2B5EF4-FFF2-40B4-BE49-F238E27FC236}">
                <a16:creationId xmlns:a16="http://schemas.microsoft.com/office/drawing/2014/main" id="{3BC37E95-84A5-01E9-A8F5-A3680725EF10}"/>
              </a:ext>
            </a:extLst>
          </p:cNvPr>
          <p:cNvSpPr>
            <a:spLocks noGrp="1"/>
          </p:cNvSpPr>
          <p:nvPr>
            <p:ph type="sldNum" sz="quarter" idx="12"/>
          </p:nvPr>
        </p:nvSpPr>
        <p:spPr/>
        <p:txBody>
          <a:bodyPr/>
          <a:lstStyle/>
          <a:p>
            <a:fld id="{6A34CF32-D65E-4FFE-97AB-911DF53E1B39}" type="slidenum">
              <a:rPr lang="en-SG" smtClean="0"/>
              <a:t>20</a:t>
            </a:fld>
            <a:endParaRPr lang="en-SG"/>
          </a:p>
        </p:txBody>
      </p:sp>
    </p:spTree>
    <p:extLst>
      <p:ext uri="{BB962C8B-B14F-4D97-AF65-F5344CB8AC3E}">
        <p14:creationId xmlns:p14="http://schemas.microsoft.com/office/powerpoint/2010/main" val="346819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3D7B99-88DE-0EDB-F755-5BC03468A8E9}"/>
              </a:ext>
            </a:extLst>
          </p:cNvPr>
          <p:cNvSpPr>
            <a:spLocks noGrp="1"/>
          </p:cNvSpPr>
          <p:nvPr>
            <p:ph type="title"/>
          </p:nvPr>
        </p:nvSpPr>
        <p:spPr/>
        <p:txBody>
          <a:bodyPr/>
          <a:lstStyle/>
          <a:p>
            <a:r>
              <a:rPr lang="en-SG" dirty="0"/>
              <a:t>Resolving Hierarchical Models</a:t>
            </a:r>
          </a:p>
        </p:txBody>
      </p:sp>
      <p:sp>
        <p:nvSpPr>
          <p:cNvPr id="6" name="Content Placeholder 5">
            <a:extLst>
              <a:ext uri="{FF2B5EF4-FFF2-40B4-BE49-F238E27FC236}">
                <a16:creationId xmlns:a16="http://schemas.microsoft.com/office/drawing/2014/main" id="{867BE2C0-A6B9-E131-1CC6-6D48E3AEC20B}"/>
              </a:ext>
            </a:extLst>
          </p:cNvPr>
          <p:cNvSpPr>
            <a:spLocks noGrp="1"/>
          </p:cNvSpPr>
          <p:nvPr>
            <p:ph idx="1"/>
          </p:nvPr>
        </p:nvSpPr>
        <p:spPr/>
        <p:txBody>
          <a:bodyPr/>
          <a:lstStyle/>
          <a:p>
            <a:r>
              <a:rPr lang="en-SG" dirty="0"/>
              <a:t>Dunlin distinguishes between </a:t>
            </a:r>
          </a:p>
          <a:p>
            <a:pPr lvl="1"/>
            <a:r>
              <a:rPr lang="en-SG" dirty="0"/>
              <a:t>Main models which must be “complete” i.e. its </a:t>
            </a:r>
            <a:r>
              <a:rPr lang="en-SG" dirty="0" err="1"/>
              <a:t>rhs</a:t>
            </a:r>
            <a:r>
              <a:rPr lang="en-SG" dirty="0"/>
              <a:t> must return the derivative of every state </a:t>
            </a:r>
          </a:p>
          <a:p>
            <a:pPr lvl="1"/>
            <a:r>
              <a:rPr lang="en-SG" dirty="0" err="1"/>
              <a:t>Submodels</a:t>
            </a:r>
            <a:r>
              <a:rPr lang="en-SG" dirty="0"/>
              <a:t> which do not need to be complete</a:t>
            </a:r>
          </a:p>
          <a:p>
            <a:r>
              <a:rPr lang="en-SG" dirty="0"/>
              <a:t>A parent model can use multiple instances of a </a:t>
            </a:r>
            <a:r>
              <a:rPr lang="en-SG" dirty="0" err="1"/>
              <a:t>submodel</a:t>
            </a:r>
            <a:endParaRPr lang="en-SG" dirty="0"/>
          </a:p>
          <a:p>
            <a:r>
              <a:rPr lang="en-SG" dirty="0"/>
              <a:t>Items in a </a:t>
            </a:r>
            <a:r>
              <a:rPr lang="en-SG" dirty="0" err="1"/>
              <a:t>submodel</a:t>
            </a:r>
            <a:r>
              <a:rPr lang="en-SG" dirty="0"/>
              <a:t> are referred to using dot notation when parsing the parent model</a:t>
            </a:r>
          </a:p>
          <a:p>
            <a:pPr lvl="1"/>
            <a:r>
              <a:rPr lang="en-SG" dirty="0"/>
              <a:t>E.g. M1.x0 is the item x0 inside the </a:t>
            </a:r>
            <a:r>
              <a:rPr lang="en-SG" dirty="0" err="1"/>
              <a:t>submodel</a:t>
            </a:r>
            <a:r>
              <a:rPr lang="en-SG" dirty="0"/>
              <a:t> M1</a:t>
            </a:r>
          </a:p>
          <a:p>
            <a:pPr lvl="1"/>
            <a:r>
              <a:rPr lang="en-SG" dirty="0"/>
              <a:t>M1.M2.x0 is the item x0 inside </a:t>
            </a:r>
            <a:r>
              <a:rPr lang="en-SG" dirty="0" err="1"/>
              <a:t>submodel</a:t>
            </a:r>
            <a:r>
              <a:rPr lang="en-SG" dirty="0"/>
              <a:t> M2 which is a </a:t>
            </a:r>
            <a:r>
              <a:rPr lang="en-SG" dirty="0" err="1"/>
              <a:t>submodel</a:t>
            </a:r>
            <a:r>
              <a:rPr lang="en-SG" dirty="0"/>
              <a:t> of M1</a:t>
            </a:r>
          </a:p>
          <a:p>
            <a:pPr lvl="1"/>
            <a:endParaRPr lang="en-SG" dirty="0"/>
          </a:p>
        </p:txBody>
      </p:sp>
      <p:sp>
        <p:nvSpPr>
          <p:cNvPr id="4" name="Slide Number Placeholder 3">
            <a:extLst>
              <a:ext uri="{FF2B5EF4-FFF2-40B4-BE49-F238E27FC236}">
                <a16:creationId xmlns:a16="http://schemas.microsoft.com/office/drawing/2014/main" id="{3DEA7B92-2A57-F7F3-2D48-0F3C683980B4}"/>
              </a:ext>
            </a:extLst>
          </p:cNvPr>
          <p:cNvSpPr>
            <a:spLocks noGrp="1"/>
          </p:cNvSpPr>
          <p:nvPr>
            <p:ph type="sldNum" sz="quarter" idx="12"/>
          </p:nvPr>
        </p:nvSpPr>
        <p:spPr/>
        <p:txBody>
          <a:bodyPr/>
          <a:lstStyle/>
          <a:p>
            <a:fld id="{6A34CF32-D65E-4FFE-97AB-911DF53E1B39}" type="slidenum">
              <a:rPr lang="en-SG" smtClean="0"/>
              <a:t>21</a:t>
            </a:fld>
            <a:endParaRPr lang="en-SG"/>
          </a:p>
        </p:txBody>
      </p:sp>
    </p:spTree>
    <p:extLst>
      <p:ext uri="{BB962C8B-B14F-4D97-AF65-F5344CB8AC3E}">
        <p14:creationId xmlns:p14="http://schemas.microsoft.com/office/powerpoint/2010/main" val="70760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CEC7-EA0E-3A3E-C785-1A38D45222A8}"/>
              </a:ext>
            </a:extLst>
          </p:cNvPr>
          <p:cNvSpPr>
            <a:spLocks noGrp="1"/>
          </p:cNvSpPr>
          <p:nvPr>
            <p:ph type="title"/>
          </p:nvPr>
        </p:nvSpPr>
        <p:spPr/>
        <p:txBody>
          <a:bodyPr/>
          <a:lstStyle/>
          <a:p>
            <a:r>
              <a:rPr lang="en-SG" dirty="0"/>
              <a:t>Modifying </a:t>
            </a:r>
            <a:r>
              <a:rPr lang="en-SG" dirty="0" err="1"/>
              <a:t>submodels</a:t>
            </a:r>
            <a:endParaRPr lang="en-SG" dirty="0"/>
          </a:p>
        </p:txBody>
      </p:sp>
      <p:sp>
        <p:nvSpPr>
          <p:cNvPr id="3" name="Content Placeholder 2">
            <a:extLst>
              <a:ext uri="{FF2B5EF4-FFF2-40B4-BE49-F238E27FC236}">
                <a16:creationId xmlns:a16="http://schemas.microsoft.com/office/drawing/2014/main" id="{827A451D-B47B-E93E-983C-34CEDE1B04D6}"/>
              </a:ext>
            </a:extLst>
          </p:cNvPr>
          <p:cNvSpPr>
            <a:spLocks noGrp="1"/>
          </p:cNvSpPr>
          <p:nvPr>
            <p:ph idx="1"/>
          </p:nvPr>
        </p:nvSpPr>
        <p:spPr/>
        <p:txBody>
          <a:bodyPr>
            <a:normAutofit fontScale="85000" lnSpcReduction="20000"/>
          </a:bodyPr>
          <a:lstStyle/>
          <a:p>
            <a:r>
              <a:rPr lang="en-SG" dirty="0"/>
              <a:t>Using a </a:t>
            </a:r>
            <a:r>
              <a:rPr lang="en-SG" dirty="0" err="1"/>
              <a:t>submodel</a:t>
            </a:r>
            <a:r>
              <a:rPr lang="en-SG" dirty="0"/>
              <a:t> is not simply adding its contents to the parent model</a:t>
            </a:r>
          </a:p>
          <a:p>
            <a:r>
              <a:rPr lang="en-SG" dirty="0"/>
              <a:t>Some contents in the parent model may be a duplicate of that in the </a:t>
            </a:r>
            <a:r>
              <a:rPr lang="en-SG" dirty="0" err="1"/>
              <a:t>submodel</a:t>
            </a:r>
            <a:r>
              <a:rPr lang="en-SG" dirty="0"/>
              <a:t> but under a different name or defined in a different way</a:t>
            </a:r>
          </a:p>
          <a:p>
            <a:r>
              <a:rPr lang="en-SG" dirty="0"/>
              <a:t>SBML has two ways of handling this</a:t>
            </a:r>
          </a:p>
          <a:p>
            <a:pPr lvl="1"/>
            <a:r>
              <a:rPr lang="en-SG" dirty="0"/>
              <a:t>Replacement</a:t>
            </a:r>
          </a:p>
          <a:p>
            <a:pPr lvl="2"/>
            <a:r>
              <a:rPr lang="en-SG" dirty="0"/>
              <a:t>Allows parent-to-child and child-to-parent mappings</a:t>
            </a:r>
          </a:p>
          <a:p>
            <a:pPr lvl="2"/>
            <a:r>
              <a:rPr lang="en-SG" dirty="0"/>
              <a:t>Only the former is allowed in dunlin for simplicity</a:t>
            </a:r>
          </a:p>
          <a:p>
            <a:pPr lvl="2"/>
            <a:r>
              <a:rPr lang="en-SG" dirty="0"/>
              <a:t>Used to merge items e.g. the parent model contains a species that also appears in the </a:t>
            </a:r>
            <a:r>
              <a:rPr lang="en-SG" dirty="0" err="1"/>
              <a:t>submodel</a:t>
            </a:r>
            <a:endParaRPr lang="en-SG" dirty="0"/>
          </a:p>
          <a:p>
            <a:pPr lvl="2"/>
            <a:r>
              <a:rPr lang="en-SG" dirty="0"/>
              <a:t>Used to override item e.g. the parent model contains a new definition of a rate law that should be used instead of the one in the </a:t>
            </a:r>
            <a:r>
              <a:rPr lang="en-SG" dirty="0" err="1"/>
              <a:t>submodel</a:t>
            </a:r>
            <a:endParaRPr lang="en-SG" dirty="0"/>
          </a:p>
          <a:p>
            <a:pPr lvl="2"/>
            <a:r>
              <a:rPr lang="en-SG" dirty="0"/>
              <a:t>This means that SBML replacement actually performs two functions</a:t>
            </a:r>
          </a:p>
          <a:p>
            <a:pPr lvl="3"/>
            <a:r>
              <a:rPr lang="en-SG" dirty="0"/>
              <a:t>In Dunlin, these are called renaming and </a:t>
            </a:r>
          </a:p>
          <a:p>
            <a:pPr lvl="1"/>
            <a:r>
              <a:rPr lang="en-SG" dirty="0"/>
              <a:t>Deletion </a:t>
            </a:r>
          </a:p>
          <a:p>
            <a:pPr lvl="2"/>
            <a:r>
              <a:rPr lang="en-SG" dirty="0"/>
              <a:t>Removes an item in the </a:t>
            </a:r>
            <a:r>
              <a:rPr lang="en-SG" dirty="0" err="1"/>
              <a:t>submodel</a:t>
            </a:r>
            <a:endParaRPr lang="en-SG" dirty="0"/>
          </a:p>
          <a:p>
            <a:pPr lvl="2"/>
            <a:r>
              <a:rPr lang="en-SG" dirty="0"/>
              <a:t>Used to get rid of unnecessary items or replace items in the </a:t>
            </a:r>
            <a:r>
              <a:rPr lang="en-SG" dirty="0" err="1"/>
              <a:t>submodel</a:t>
            </a:r>
            <a:r>
              <a:rPr lang="en-SG" dirty="0"/>
              <a:t> with new ones.</a:t>
            </a:r>
          </a:p>
          <a:p>
            <a:pPr lvl="3"/>
            <a:r>
              <a:rPr lang="en-SG" dirty="0"/>
              <a:t>In Dunlin this is called deletion</a:t>
            </a:r>
          </a:p>
        </p:txBody>
      </p:sp>
      <p:sp>
        <p:nvSpPr>
          <p:cNvPr id="4" name="Slide Number Placeholder 3">
            <a:extLst>
              <a:ext uri="{FF2B5EF4-FFF2-40B4-BE49-F238E27FC236}">
                <a16:creationId xmlns:a16="http://schemas.microsoft.com/office/drawing/2014/main" id="{99D9CDEB-115A-F96F-B438-344D38FB3D20}"/>
              </a:ext>
            </a:extLst>
          </p:cNvPr>
          <p:cNvSpPr>
            <a:spLocks noGrp="1"/>
          </p:cNvSpPr>
          <p:nvPr>
            <p:ph type="sldNum" sz="quarter" idx="12"/>
          </p:nvPr>
        </p:nvSpPr>
        <p:spPr/>
        <p:txBody>
          <a:bodyPr/>
          <a:lstStyle/>
          <a:p>
            <a:fld id="{6A34CF32-D65E-4FFE-97AB-911DF53E1B39}" type="slidenum">
              <a:rPr lang="en-SG" smtClean="0"/>
              <a:t>22</a:t>
            </a:fld>
            <a:endParaRPr lang="en-SG"/>
          </a:p>
        </p:txBody>
      </p:sp>
    </p:spTree>
    <p:extLst>
      <p:ext uri="{BB962C8B-B14F-4D97-AF65-F5344CB8AC3E}">
        <p14:creationId xmlns:p14="http://schemas.microsoft.com/office/powerpoint/2010/main" val="145022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CFC4-96EA-B5AD-1A68-CC9A74C04E12}"/>
              </a:ext>
            </a:extLst>
          </p:cNvPr>
          <p:cNvSpPr>
            <a:spLocks noGrp="1"/>
          </p:cNvSpPr>
          <p:nvPr>
            <p:ph type="title"/>
          </p:nvPr>
        </p:nvSpPr>
        <p:spPr/>
        <p:txBody>
          <a:bodyPr/>
          <a:lstStyle/>
          <a:p>
            <a:r>
              <a:rPr lang="en-SG" dirty="0"/>
              <a:t>Parent-Child Operations in Dunlin</a:t>
            </a:r>
          </a:p>
        </p:txBody>
      </p:sp>
      <p:sp>
        <p:nvSpPr>
          <p:cNvPr id="3" name="Content Placeholder 2">
            <a:extLst>
              <a:ext uri="{FF2B5EF4-FFF2-40B4-BE49-F238E27FC236}">
                <a16:creationId xmlns:a16="http://schemas.microsoft.com/office/drawing/2014/main" id="{B96E81B0-E8EE-602B-B0C3-AB3B8F219A04}"/>
              </a:ext>
            </a:extLst>
          </p:cNvPr>
          <p:cNvSpPr>
            <a:spLocks noGrp="1"/>
          </p:cNvSpPr>
          <p:nvPr>
            <p:ph idx="1"/>
          </p:nvPr>
        </p:nvSpPr>
        <p:spPr/>
        <p:txBody>
          <a:bodyPr/>
          <a:lstStyle/>
          <a:p>
            <a:r>
              <a:rPr lang="en-SG" dirty="0"/>
              <a:t>Deletion</a:t>
            </a:r>
          </a:p>
          <a:p>
            <a:pPr lvl="1"/>
            <a:r>
              <a:rPr lang="en-SG" dirty="0"/>
              <a:t>Removes an item from the child</a:t>
            </a:r>
          </a:p>
          <a:p>
            <a:r>
              <a:rPr lang="en-SG" dirty="0"/>
              <a:t>Overwrite</a:t>
            </a:r>
          </a:p>
          <a:p>
            <a:pPr lvl="1"/>
            <a:r>
              <a:rPr lang="en-SG" dirty="0"/>
              <a:t>Replaces the value in the child</a:t>
            </a:r>
          </a:p>
          <a:p>
            <a:r>
              <a:rPr lang="en-SG" dirty="0"/>
              <a:t>Rename</a:t>
            </a:r>
          </a:p>
          <a:p>
            <a:pPr lvl="1"/>
            <a:r>
              <a:rPr lang="en-SG" dirty="0"/>
              <a:t>Replaces the namespace and value in the child</a:t>
            </a:r>
          </a:p>
          <a:p>
            <a:pPr lvl="1"/>
            <a:r>
              <a:rPr lang="en-SG" dirty="0"/>
              <a:t>Ignored for rates because rates do not have user-defined namespaces</a:t>
            </a:r>
          </a:p>
        </p:txBody>
      </p:sp>
      <p:sp>
        <p:nvSpPr>
          <p:cNvPr id="4" name="Slide Number Placeholder 3">
            <a:extLst>
              <a:ext uri="{FF2B5EF4-FFF2-40B4-BE49-F238E27FC236}">
                <a16:creationId xmlns:a16="http://schemas.microsoft.com/office/drawing/2014/main" id="{1A35A5FA-FEC8-219B-F2EE-A7839A452F74}"/>
              </a:ext>
            </a:extLst>
          </p:cNvPr>
          <p:cNvSpPr>
            <a:spLocks noGrp="1"/>
          </p:cNvSpPr>
          <p:nvPr>
            <p:ph type="sldNum" sz="quarter" idx="12"/>
          </p:nvPr>
        </p:nvSpPr>
        <p:spPr/>
        <p:txBody>
          <a:bodyPr/>
          <a:lstStyle/>
          <a:p>
            <a:fld id="{6A34CF32-D65E-4FFE-97AB-911DF53E1B39}" type="slidenum">
              <a:rPr lang="en-SG" smtClean="0"/>
              <a:t>23</a:t>
            </a:fld>
            <a:endParaRPr lang="en-SG"/>
          </a:p>
        </p:txBody>
      </p:sp>
    </p:spTree>
    <p:extLst>
      <p:ext uri="{BB962C8B-B14F-4D97-AF65-F5344CB8AC3E}">
        <p14:creationId xmlns:p14="http://schemas.microsoft.com/office/powerpoint/2010/main" val="4213977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FF65F7-EF54-C89E-0B69-5D628477A24C}"/>
              </a:ext>
            </a:extLst>
          </p:cNvPr>
          <p:cNvSpPr>
            <a:spLocks noGrp="1"/>
          </p:cNvSpPr>
          <p:nvPr>
            <p:ph type="sldNum" sz="quarter" idx="12"/>
          </p:nvPr>
        </p:nvSpPr>
        <p:spPr/>
        <p:txBody>
          <a:bodyPr/>
          <a:lstStyle/>
          <a:p>
            <a:fld id="{6A34CF32-D65E-4FFE-97AB-911DF53E1B39}" type="slidenum">
              <a:rPr lang="en-SG" smtClean="0"/>
              <a:t>24</a:t>
            </a:fld>
            <a:endParaRPr lang="en-SG"/>
          </a:p>
        </p:txBody>
      </p:sp>
      <p:sp>
        <p:nvSpPr>
          <p:cNvPr id="5" name="Rectangle 4">
            <a:extLst>
              <a:ext uri="{FF2B5EF4-FFF2-40B4-BE49-F238E27FC236}">
                <a16:creationId xmlns:a16="http://schemas.microsoft.com/office/drawing/2014/main" id="{DF973E9E-D0F6-6D47-E528-0789E8075099}"/>
              </a:ext>
            </a:extLst>
          </p:cNvPr>
          <p:cNvSpPr/>
          <p:nvPr/>
        </p:nvSpPr>
        <p:spPr>
          <a:xfrm>
            <a:off x="831273" y="590204"/>
            <a:ext cx="3449782" cy="4444423"/>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6832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Rough Work</a:t>
            </a:r>
            <a:endParaRPr lang="en-SG" dirty="0"/>
          </a:p>
        </p:txBody>
      </p:sp>
      <p:sp>
        <p:nvSpPr>
          <p:cNvPr id="5" name="Text Placeholder 4"/>
          <p:cNvSpPr>
            <a:spLocks noGrp="1"/>
          </p:cNvSpPr>
          <p:nvPr>
            <p:ph type="body"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25</a:t>
            </a:fld>
            <a:endParaRPr lang="en-SG"/>
          </a:p>
        </p:txBody>
      </p:sp>
    </p:spTree>
    <p:extLst>
      <p:ext uri="{BB962C8B-B14F-4D97-AF65-F5344CB8AC3E}">
        <p14:creationId xmlns:p14="http://schemas.microsoft.com/office/powerpoint/2010/main" val="1095064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26</a:t>
            </a:fld>
            <a:endParaRPr lang="en-SG"/>
          </a:p>
        </p:txBody>
      </p:sp>
      <p:graphicFrame>
        <p:nvGraphicFramePr>
          <p:cNvPr id="6" name="Table 5"/>
          <p:cNvGraphicFramePr>
            <a:graphicFrameLocks noGrp="1"/>
          </p:cNvGraphicFramePr>
          <p:nvPr>
            <p:extLst>
              <p:ext uri="{D42A27DB-BD31-4B8C-83A1-F6EECF244321}">
                <p14:modId xmlns:p14="http://schemas.microsoft.com/office/powerpoint/2010/main" val="738054269"/>
              </p:ext>
            </p:extLst>
          </p:nvPr>
        </p:nvGraphicFramePr>
        <p:xfrm>
          <a:off x="776224" y="1360498"/>
          <a:ext cx="3240000" cy="1264831"/>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262440">
                <a:tc>
                  <a:txBody>
                    <a:bodyPr/>
                    <a:lstStyle/>
                    <a:p>
                      <a:pPr algn="ctr"/>
                      <a:r>
                        <a:rPr lang="en-SG" sz="1400">
                          <a:solidFill>
                            <a:srgbClr val="2B251A"/>
                          </a:solidFill>
                        </a:rPr>
                        <a:t>dun_element_reader</a:t>
                      </a:r>
                    </a:p>
                  </a:txBody>
                  <a:tcPr>
                    <a:solidFill>
                      <a:srgbClr val="D69E34"/>
                    </a:solidFill>
                  </a:tcPr>
                </a:tc>
                <a:extLst>
                  <a:ext uri="{0D108BD9-81ED-4DB2-BD59-A6C34878D82A}">
                    <a16:rowId xmlns:a16="http://schemas.microsoft.com/office/drawing/2014/main" val="10000"/>
                  </a:ext>
                </a:extLst>
              </a:tr>
              <a:tr h="960031">
                <a:tc>
                  <a:txBody>
                    <a:bodyPr/>
                    <a:lstStyle/>
                    <a:p>
                      <a:pPr marL="285750" indent="-285750" algn="l">
                        <a:buFont typeface="Arial" panose="020B0604020202020204" pitchFamily="34" charset="0"/>
                        <a:buChar char="•"/>
                      </a:pPr>
                      <a:r>
                        <a:rPr lang="en-SG" sz="1400"/>
                        <a:t>Contains</a:t>
                      </a:r>
                      <a:r>
                        <a:rPr lang="en-SG" sz="1400" baseline="0"/>
                        <a:t> parsers for each type of subsection</a:t>
                      </a:r>
                    </a:p>
                    <a:p>
                      <a:pPr marL="285750" indent="-285750" algn="l">
                        <a:buFont typeface="Arial" panose="020B0604020202020204" pitchFamily="34" charset="0"/>
                        <a:buChar char="•"/>
                      </a:pPr>
                      <a:r>
                        <a:rPr lang="en-SG" sz="1400" baseline="0"/>
                        <a:t>Parses shorthands and converts elements to strings</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6255350"/>
              </p:ext>
            </p:extLst>
          </p:nvPr>
        </p:nvGraphicFramePr>
        <p:xfrm>
          <a:off x="776224" y="291145"/>
          <a:ext cx="3240000" cy="889720"/>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2802">
                <a:tc>
                  <a:txBody>
                    <a:bodyPr/>
                    <a:lstStyle/>
                    <a:p>
                      <a:pPr algn="ctr"/>
                      <a:r>
                        <a:rPr lang="en-SG" sz="1400" dirty="0" err="1">
                          <a:solidFill>
                            <a:srgbClr val="2B251A"/>
                          </a:solidFill>
                        </a:rPr>
                        <a:t>dun_string_reader</a:t>
                      </a:r>
                      <a:endParaRPr lang="en-SG" sz="1400" dirty="0">
                        <a:solidFill>
                          <a:srgbClr val="2B251A"/>
                        </a:solidFill>
                      </a:endParaRPr>
                    </a:p>
                  </a:txBody>
                  <a:tcPr>
                    <a:solidFill>
                      <a:srgbClr val="D69E34"/>
                    </a:solidFill>
                  </a:tcPr>
                </a:tc>
                <a:extLst>
                  <a:ext uri="{0D108BD9-81ED-4DB2-BD59-A6C34878D82A}">
                    <a16:rowId xmlns:a16="http://schemas.microsoft.com/office/drawing/2014/main" val="10000"/>
                  </a:ext>
                </a:extLst>
              </a:tr>
              <a:tr h="584920">
                <a:tc>
                  <a:txBody>
                    <a:bodyPr/>
                    <a:lstStyle/>
                    <a:p>
                      <a:pPr marL="285750" indent="-285750" algn="l">
                        <a:buFont typeface="Arial" panose="020B0604020202020204" pitchFamily="34" charset="0"/>
                        <a:buChar char="•"/>
                      </a:pPr>
                      <a:r>
                        <a:rPr lang="en-SG" sz="1400" baseline="0" dirty="0"/>
                        <a:t>Parses strings and converts them into data</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03155740"/>
              </p:ext>
            </p:extLst>
          </p:nvPr>
        </p:nvGraphicFramePr>
        <p:xfrm>
          <a:off x="776224" y="2800096"/>
          <a:ext cx="3240000" cy="1267808"/>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22928">
                <a:tc>
                  <a:txBody>
                    <a:bodyPr/>
                    <a:lstStyle/>
                    <a:p>
                      <a:pPr algn="ctr"/>
                      <a:r>
                        <a:rPr lang="en-SG" sz="1400">
                          <a:solidFill>
                            <a:srgbClr val="2B251A"/>
                          </a:solidFill>
                        </a:rPr>
                        <a:t>dun_file_reader</a:t>
                      </a:r>
                    </a:p>
                  </a:txBody>
                  <a:tcPr>
                    <a:solidFill>
                      <a:srgbClr val="D69E34"/>
                    </a:solidFill>
                  </a:tcPr>
                </a:tc>
                <a:extLst>
                  <a:ext uri="{0D108BD9-81ED-4DB2-BD59-A6C34878D82A}">
                    <a16:rowId xmlns:a16="http://schemas.microsoft.com/office/drawing/2014/main" val="10000"/>
                  </a:ext>
                </a:extLst>
              </a:tr>
              <a:tr h="598436">
                <a:tc>
                  <a:txBody>
                    <a:bodyPr/>
                    <a:lstStyle/>
                    <a:p>
                      <a:pPr marL="285750" indent="-285750" algn="l">
                        <a:buFont typeface="Arial" panose="020B0604020202020204" pitchFamily="34" charset="0"/>
                        <a:buChar char="•"/>
                      </a:pPr>
                      <a:r>
                        <a:rPr lang="en-SG" sz="1400" baseline="0"/>
                        <a:t>Reads full file and returns dun_data (structure TBC)</a:t>
                      </a:r>
                    </a:p>
                    <a:p>
                      <a:pPr marL="285750" indent="-285750" algn="l">
                        <a:buFont typeface="Arial" panose="020B0604020202020204" pitchFamily="34" charset="0"/>
                        <a:buChar char="•"/>
                      </a:pPr>
                      <a:r>
                        <a:rPr lang="en-SG" sz="1400" baseline="0"/>
                        <a:t>Augment to accept SBML in the future.</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59717698"/>
              </p:ext>
            </p:extLst>
          </p:nvPr>
        </p:nvGraphicFramePr>
        <p:xfrm>
          <a:off x="776224" y="4323730"/>
          <a:ext cx="3240000" cy="877539"/>
        </p:xfrm>
        <a:graphic>
          <a:graphicData uri="http://schemas.openxmlformats.org/drawingml/2006/table">
            <a:tbl>
              <a:tblPr firstRow="1" bandRow="1">
                <a:tableStyleId>{5C22544A-7EE6-4342-B048-85BDC9FD1C3A}</a:tableStyleId>
              </a:tblPr>
              <a:tblGrid>
                <a:gridCol w="3240000">
                  <a:extLst>
                    <a:ext uri="{9D8B030D-6E8A-4147-A177-3AD203B41FA5}">
                      <a16:colId xmlns:a16="http://schemas.microsoft.com/office/drawing/2014/main" val="20000"/>
                    </a:ext>
                  </a:extLst>
                </a:gridCol>
              </a:tblGrid>
              <a:tr h="307568">
                <a:tc>
                  <a:txBody>
                    <a:bodyPr/>
                    <a:lstStyle/>
                    <a:p>
                      <a:pPr algn="ctr"/>
                      <a:r>
                        <a:rPr lang="en-SG" sz="1400">
                          <a:solidFill>
                            <a:srgbClr val="2B251A"/>
                          </a:solidFill>
                        </a:rPr>
                        <a:t>base_error</a:t>
                      </a:r>
                    </a:p>
                  </a:txBody>
                  <a:tcPr>
                    <a:solidFill>
                      <a:srgbClr val="D69E34"/>
                    </a:solidFill>
                  </a:tcPr>
                </a:tc>
                <a:extLst>
                  <a:ext uri="{0D108BD9-81ED-4DB2-BD59-A6C34878D82A}">
                    <a16:rowId xmlns:a16="http://schemas.microsoft.com/office/drawing/2014/main" val="10000"/>
                  </a:ext>
                </a:extLst>
              </a:tr>
              <a:tr h="569971">
                <a:tc>
                  <a:txBody>
                    <a:bodyPr/>
                    <a:lstStyle/>
                    <a:p>
                      <a:pPr marL="285750" indent="-285750" algn="l">
                        <a:buFont typeface="Arial" panose="020B0604020202020204" pitchFamily="34" charset="0"/>
                        <a:buChar char="•"/>
                      </a:pPr>
                      <a:r>
                        <a:rPr lang="en-SG" sz="1400" baseline="0"/>
                        <a:t>Contains the template for raising dunlin-based exceptions</a:t>
                      </a:r>
                    </a:p>
                  </a:txBody>
                  <a:tcPr>
                    <a:solidFill>
                      <a:schemeClr val="bg1"/>
                    </a:solidFill>
                  </a:tcPr>
                </a:tc>
                <a:extLst>
                  <a:ext uri="{0D108BD9-81ED-4DB2-BD59-A6C34878D82A}">
                    <a16:rowId xmlns:a16="http://schemas.microsoft.com/office/drawing/2014/main" val="10001"/>
                  </a:ext>
                </a:extLst>
              </a:tr>
            </a:tbl>
          </a:graphicData>
        </a:graphic>
      </p:graphicFrame>
      <p:sp>
        <p:nvSpPr>
          <p:cNvPr id="15" name="Rectangle 14"/>
          <p:cNvSpPr/>
          <p:nvPr/>
        </p:nvSpPr>
        <p:spPr>
          <a:xfrm>
            <a:off x="8435534" y="431800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8435534" y="317500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8435534" y="546100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9624113" y="347472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2" name="Straight Arrow Connector 41"/>
          <p:cNvCxnSpPr/>
          <p:nvPr/>
        </p:nvCxnSpPr>
        <p:spPr>
          <a:xfrm>
            <a:off x="7070852" y="5461000"/>
            <a:ext cx="0" cy="768946"/>
          </a:xfrm>
          <a:prstGeom prst="straightConnector1">
            <a:avLst/>
          </a:prstGeom>
          <a:ln w="57150">
            <a:solidFill>
              <a:srgbClr val="746A6D"/>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3024" y="406391"/>
            <a:ext cx="2606040" cy="954107"/>
          </a:xfrm>
          <a:prstGeom prst="rect">
            <a:avLst/>
          </a:prstGeom>
          <a:noFill/>
          <a:ln w="57150">
            <a:solidFill>
              <a:srgbClr val="DCAB52"/>
            </a:solidFill>
            <a:prstDash val="dash"/>
          </a:ln>
        </p:spPr>
        <p:txBody>
          <a:bodyPr wrap="square" rtlCol="0">
            <a:spAutoFit/>
          </a:bodyPr>
          <a:lstStyle/>
          <a:p>
            <a:pPr algn="ctr"/>
            <a:r>
              <a:rPr lang="en-SG" sz="2800">
                <a:solidFill>
                  <a:srgbClr val="DCAB52"/>
                </a:solidFill>
              </a:rPr>
              <a:t>Downstream operations</a:t>
            </a:r>
          </a:p>
        </p:txBody>
      </p:sp>
    </p:spTree>
    <p:extLst>
      <p:ext uri="{BB962C8B-B14F-4D97-AF65-F5344CB8AC3E}">
        <p14:creationId xmlns:p14="http://schemas.microsoft.com/office/powerpoint/2010/main" val="2336960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Event handling</a:t>
            </a:r>
          </a:p>
        </p:txBody>
      </p:sp>
      <p:sp>
        <p:nvSpPr>
          <p:cNvPr id="3" name="Content Placeholder 2"/>
          <p:cNvSpPr>
            <a:spLocks noGrp="1"/>
          </p:cNvSpPr>
          <p:nvPr>
            <p:ph idx="1"/>
          </p:nvPr>
        </p:nvSpPr>
        <p:spPr/>
        <p:txBody>
          <a:bodyPr/>
          <a:lstStyle/>
          <a:p>
            <a:endParaRPr lang="en-SG"/>
          </a:p>
          <a:p>
            <a:r>
              <a:rPr lang="en-SG"/>
              <a:t>Map to scipy.integrate.solve_ivp event argument</a:t>
            </a:r>
          </a:p>
          <a:p>
            <a:pPr lvl="1"/>
            <a:r>
              <a:rPr lang="en-SG">
                <a:hlinkClick r:id="rId2"/>
              </a:rPr>
              <a:t>https://docs.scipy.org/doc/scipy/reference/generated/scipy.integrate.solve_ivp.html</a:t>
            </a: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27</a:t>
            </a:fld>
            <a:endParaRPr lang="en-SG"/>
          </a:p>
        </p:txBody>
      </p:sp>
    </p:spTree>
    <p:extLst>
      <p:ext uri="{BB962C8B-B14F-4D97-AF65-F5344CB8AC3E}">
        <p14:creationId xmlns:p14="http://schemas.microsoft.com/office/powerpoint/2010/main" val="2727835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Initial Assignments</a:t>
            </a:r>
          </a:p>
        </p:txBody>
      </p:sp>
      <p:sp>
        <p:nvSpPr>
          <p:cNvPr id="3" name="Content Placeholder 2"/>
          <p:cNvSpPr>
            <a:spLocks noGrp="1"/>
          </p:cNvSpPr>
          <p:nvPr>
            <p:ph idx="1"/>
          </p:nvPr>
        </p:nvSpPr>
        <p:spPr/>
        <p:txBody>
          <a:bodyPr/>
          <a:lstStyle/>
          <a:p>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28</a:t>
            </a:fld>
            <a:endParaRPr lang="en-SG"/>
          </a:p>
        </p:txBody>
      </p:sp>
    </p:spTree>
    <p:extLst>
      <p:ext uri="{BB962C8B-B14F-4D97-AF65-F5344CB8AC3E}">
        <p14:creationId xmlns:p14="http://schemas.microsoft.com/office/powerpoint/2010/main" val="1914675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29</a:t>
            </a:fld>
            <a:endParaRPr lang="en-SG"/>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0"/>
            <a:ext cx="5143500" cy="6858000"/>
          </a:xfrm>
          <a:prstGeom prst="rect">
            <a:avLst/>
          </a:prstGeom>
        </p:spPr>
      </p:pic>
      <p:sp>
        <p:nvSpPr>
          <p:cNvPr id="7" name="TextBox 6"/>
          <p:cNvSpPr txBox="1"/>
          <p:nvPr/>
        </p:nvSpPr>
        <p:spPr>
          <a:xfrm>
            <a:off x="9509760" y="4425696"/>
            <a:ext cx="2432304" cy="369332"/>
          </a:xfrm>
          <a:prstGeom prst="rect">
            <a:avLst/>
          </a:prstGeom>
          <a:noFill/>
        </p:spPr>
        <p:txBody>
          <a:bodyPr wrap="square" rtlCol="0">
            <a:spAutoFit/>
          </a:bodyPr>
          <a:lstStyle/>
          <a:p>
            <a:r>
              <a:rPr lang="en-SG"/>
              <a:t>Conc: 2.25~2.50 mg/L</a:t>
            </a:r>
          </a:p>
        </p:txBody>
      </p:sp>
    </p:spTree>
    <p:extLst>
      <p:ext uri="{BB962C8B-B14F-4D97-AF65-F5344CB8AC3E}">
        <p14:creationId xmlns:p14="http://schemas.microsoft.com/office/powerpoint/2010/main" val="251158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8C5740-B42B-D853-4A4D-AD6A92C61541}"/>
              </a:ext>
            </a:extLst>
          </p:cNvPr>
          <p:cNvSpPr>
            <a:spLocks noGrp="1"/>
          </p:cNvSpPr>
          <p:nvPr>
            <p:ph type="title"/>
          </p:nvPr>
        </p:nvSpPr>
        <p:spPr/>
        <p:txBody>
          <a:bodyPr/>
          <a:lstStyle/>
          <a:p>
            <a:r>
              <a:rPr lang="en-SG" dirty="0"/>
              <a:t>What is Dunlin</a:t>
            </a:r>
          </a:p>
        </p:txBody>
      </p:sp>
      <p:sp>
        <p:nvSpPr>
          <p:cNvPr id="6" name="Content Placeholder 5">
            <a:extLst>
              <a:ext uri="{FF2B5EF4-FFF2-40B4-BE49-F238E27FC236}">
                <a16:creationId xmlns:a16="http://schemas.microsoft.com/office/drawing/2014/main" id="{D008B41F-81ED-D8B6-0578-BD6CBF34F5F3}"/>
              </a:ext>
            </a:extLst>
          </p:cNvPr>
          <p:cNvSpPr>
            <a:spLocks noGrp="1"/>
          </p:cNvSpPr>
          <p:nvPr>
            <p:ph idx="1"/>
          </p:nvPr>
        </p:nvSpPr>
        <p:spPr/>
        <p:txBody>
          <a:bodyPr/>
          <a:lstStyle/>
          <a:p>
            <a:r>
              <a:rPr lang="en-SG" dirty="0"/>
              <a:t>The dunlin package</a:t>
            </a:r>
          </a:p>
          <a:p>
            <a:pPr lvl="1"/>
            <a:r>
              <a:rPr lang="en-SG" dirty="0"/>
              <a:t>Analysis of models</a:t>
            </a:r>
          </a:p>
          <a:p>
            <a:pPr lvl="1"/>
            <a:r>
              <a:rPr lang="en-SG" dirty="0"/>
              <a:t>SBML compatible as much as possible</a:t>
            </a:r>
          </a:p>
          <a:p>
            <a:pPr lvl="1"/>
            <a:r>
              <a:rPr lang="en-SG" dirty="0"/>
              <a:t>Will also look into other standards</a:t>
            </a:r>
          </a:p>
          <a:p>
            <a:r>
              <a:rPr lang="en-SG" dirty="0"/>
              <a:t>The dunlin language</a:t>
            </a:r>
          </a:p>
          <a:p>
            <a:pPr lvl="1"/>
            <a:r>
              <a:rPr lang="en-SG" dirty="0"/>
              <a:t>High level declaration of models</a:t>
            </a:r>
          </a:p>
          <a:p>
            <a:pPr lvl="1"/>
            <a:r>
              <a:rPr lang="en-SG" dirty="0"/>
              <a:t>Gets rid of boilerplate code</a:t>
            </a:r>
          </a:p>
        </p:txBody>
      </p:sp>
      <p:sp>
        <p:nvSpPr>
          <p:cNvPr id="4" name="Slide Number Placeholder 3">
            <a:extLst>
              <a:ext uri="{FF2B5EF4-FFF2-40B4-BE49-F238E27FC236}">
                <a16:creationId xmlns:a16="http://schemas.microsoft.com/office/drawing/2014/main" id="{8B4BCC36-2066-27AA-FD56-209F169B3B7C}"/>
              </a:ext>
            </a:extLst>
          </p:cNvPr>
          <p:cNvSpPr>
            <a:spLocks noGrp="1"/>
          </p:cNvSpPr>
          <p:nvPr>
            <p:ph type="sldNum" sz="quarter" idx="12"/>
          </p:nvPr>
        </p:nvSpPr>
        <p:spPr/>
        <p:txBody>
          <a:bodyPr/>
          <a:lstStyle/>
          <a:p>
            <a:fld id="{6A34CF32-D65E-4FFE-97AB-911DF53E1B39}" type="slidenum">
              <a:rPr lang="en-SG" smtClean="0"/>
              <a:t>3</a:t>
            </a:fld>
            <a:endParaRPr lang="en-SG"/>
          </a:p>
        </p:txBody>
      </p:sp>
    </p:spTree>
    <p:extLst>
      <p:ext uri="{BB962C8B-B14F-4D97-AF65-F5344CB8AC3E}">
        <p14:creationId xmlns:p14="http://schemas.microsoft.com/office/powerpoint/2010/main" val="1922777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eaVert" anchor="ctr">
            <a:normAutofit/>
          </a:bodyPr>
          <a:lstStyle/>
          <a:p>
            <a:pPr algn="ctr"/>
            <a:r>
              <a:rPr lang="zh-CN" altLang="en-US" sz="8800">
                <a:latin typeface="+mj-ea"/>
              </a:rPr>
              <a:t>定</a:t>
            </a:r>
            <a:br>
              <a:rPr lang="en-US" altLang="zh-CN" sz="8800">
                <a:latin typeface="+mj-ea"/>
              </a:rPr>
            </a:br>
            <a:r>
              <a:rPr lang="zh-CN" altLang="en-US" sz="8800">
                <a:latin typeface="+mj-ea"/>
              </a:rPr>
              <a:t>风</a:t>
            </a:r>
            <a:br>
              <a:rPr lang="en-US" altLang="zh-CN" sz="8800">
                <a:latin typeface="+mj-ea"/>
              </a:rPr>
            </a:br>
            <a:r>
              <a:rPr lang="zh-CN" altLang="en-US" sz="8800">
                <a:latin typeface="+mj-ea"/>
              </a:rPr>
              <a:t>波</a:t>
            </a:r>
            <a:endParaRPr lang="en-SG" sz="8800">
              <a:latin typeface="+mj-ea"/>
            </a:endParaRPr>
          </a:p>
        </p:txBody>
      </p:sp>
      <p:sp>
        <p:nvSpPr>
          <p:cNvPr id="3" name="Vertical Text Placeholder 2"/>
          <p:cNvSpPr>
            <a:spLocks noGrp="1"/>
          </p:cNvSpPr>
          <p:nvPr>
            <p:ph type="body" orient="vert" idx="1"/>
          </p:nvPr>
        </p:nvSpPr>
        <p:spPr/>
        <p:txBody>
          <a:bodyPr anchor="ctr"/>
          <a:lstStyle/>
          <a:p>
            <a:r>
              <a:rPr lang="zh-CN" altLang="en-US"/>
              <a:t>莫听穿林打叶声</a:t>
            </a:r>
            <a:endParaRPr lang="en-US" altLang="zh-CN"/>
          </a:p>
          <a:p>
            <a:r>
              <a:rPr lang="zh-CN" altLang="en-US"/>
              <a:t>何妨吟啸且徐行</a:t>
            </a:r>
            <a:endParaRPr lang="en-US" altLang="zh-CN"/>
          </a:p>
          <a:p>
            <a:r>
              <a:rPr lang="zh-CN" altLang="en-US"/>
              <a:t>竹杖芒鞋轻胜马</a:t>
            </a:r>
            <a:endParaRPr lang="en-US" altLang="zh-CN"/>
          </a:p>
          <a:p>
            <a:r>
              <a:rPr lang="zh-CN" altLang="en-US"/>
              <a:t>谁怕</a:t>
            </a:r>
            <a:endParaRPr lang="en-US" altLang="zh-CN"/>
          </a:p>
          <a:p>
            <a:r>
              <a:rPr lang="zh-CN" altLang="en-US"/>
              <a:t>一蓑烟雨任平生</a:t>
            </a:r>
          </a:p>
          <a:p>
            <a:r>
              <a:rPr lang="zh-CN" altLang="en-US"/>
              <a:t>料峭春风吹酒醒</a:t>
            </a:r>
            <a:endParaRPr lang="en-US" altLang="zh-CN"/>
          </a:p>
          <a:p>
            <a:r>
              <a:rPr lang="zh-CN" altLang="en-US"/>
              <a:t>微冷</a:t>
            </a:r>
            <a:endParaRPr lang="en-US" altLang="zh-CN"/>
          </a:p>
          <a:p>
            <a:r>
              <a:rPr lang="zh-CN" altLang="en-US"/>
              <a:t>山头斜照却相迎</a:t>
            </a:r>
            <a:endParaRPr lang="en-US" altLang="zh-CN"/>
          </a:p>
          <a:p>
            <a:r>
              <a:rPr lang="zh-CN" altLang="en-US"/>
              <a:t>回首向来萧瑟处</a:t>
            </a:r>
            <a:endParaRPr lang="en-US" altLang="zh-CN"/>
          </a:p>
          <a:p>
            <a:r>
              <a:rPr lang="zh-CN" altLang="en-US"/>
              <a:t>归去</a:t>
            </a:r>
            <a:endParaRPr lang="en-US" altLang="zh-CN"/>
          </a:p>
          <a:p>
            <a:r>
              <a:rPr lang="zh-CN" altLang="en-US"/>
              <a:t>也无风雨也无晴</a:t>
            </a:r>
          </a:p>
        </p:txBody>
      </p:sp>
      <p:sp>
        <p:nvSpPr>
          <p:cNvPr id="4" name="Slide Number Placeholder 3"/>
          <p:cNvSpPr>
            <a:spLocks noGrp="1"/>
          </p:cNvSpPr>
          <p:nvPr>
            <p:ph type="sldNum" sz="quarter" idx="12"/>
          </p:nvPr>
        </p:nvSpPr>
        <p:spPr/>
        <p:txBody>
          <a:bodyPr/>
          <a:lstStyle/>
          <a:p>
            <a:fld id="{6A34CF32-D65E-4FFE-97AB-911DF53E1B39}" type="slidenum">
              <a:rPr lang="en-SG" smtClean="0"/>
              <a:t>30</a:t>
            </a:fld>
            <a:endParaRPr lang="en-SG"/>
          </a:p>
        </p:txBody>
      </p:sp>
    </p:spTree>
    <p:extLst>
      <p:ext uri="{BB962C8B-B14F-4D97-AF65-F5344CB8AC3E}">
        <p14:creationId xmlns:p14="http://schemas.microsoft.com/office/powerpoint/2010/main" val="91611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nlin | Bird Identification Guide | Bird Sp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38" y="767912"/>
            <a:ext cx="9127998" cy="60900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unlin (Calidris alpina) portrait. Vardo, Finnmark, Norway. M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017" y="0"/>
            <a:ext cx="7642368" cy="53986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230310" y="5555396"/>
            <a:ext cx="6345936"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8772525" y="4468116"/>
            <a:ext cx="911352" cy="2017776"/>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9594882" y="4827112"/>
            <a:ext cx="833247" cy="1143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9426387" y="5655151"/>
            <a:ext cx="548259" cy="630936"/>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259444" y="4886096"/>
            <a:ext cx="1271824" cy="1538110"/>
          </a:xfrm>
          <a:prstGeom prst="rect">
            <a:avLst/>
          </a:prstGeom>
          <a:solidFill>
            <a:srgbClr val="D2D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7095148" y="5157773"/>
            <a:ext cx="853083" cy="994756"/>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Slide Number Placeholder 1"/>
          <p:cNvSpPr>
            <a:spLocks noGrp="1"/>
          </p:cNvSpPr>
          <p:nvPr>
            <p:ph type="sldNum" sz="quarter" idx="12"/>
          </p:nvPr>
        </p:nvSpPr>
        <p:spPr/>
        <p:txBody>
          <a:bodyPr/>
          <a:lstStyle/>
          <a:p>
            <a:fld id="{6A34CF32-D65E-4FFE-97AB-911DF53E1B39}" type="slidenum">
              <a:rPr lang="en-SG" smtClean="0"/>
              <a:t>31</a:t>
            </a:fld>
            <a:endParaRPr lang="en-SG"/>
          </a:p>
        </p:txBody>
      </p:sp>
    </p:spTree>
    <p:extLst>
      <p:ext uri="{BB962C8B-B14F-4D97-AF65-F5344CB8AC3E}">
        <p14:creationId xmlns:p14="http://schemas.microsoft.com/office/powerpoint/2010/main" val="2382512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3036000" y="282472"/>
            <a:ext cx="6120000" cy="2471298"/>
            <a:chOff x="3036000" y="299915"/>
            <a:chExt cx="6120000" cy="2471298"/>
          </a:xfrm>
        </p:grpSpPr>
        <p:sp>
          <p:nvSpPr>
            <p:cNvPr id="6" name="Rectangle 5"/>
            <p:cNvSpPr/>
            <p:nvPr/>
          </p:nvSpPr>
          <p:spPr>
            <a:xfrm>
              <a:off x="3036000" y="1691213"/>
              <a:ext cx="6120000" cy="1080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7115628" y="299915"/>
              <a:ext cx="900000" cy="2160000"/>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8015628" y="839915"/>
              <a:ext cx="900000" cy="1080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7691628" y="1335315"/>
              <a:ext cx="648000" cy="864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6096000" y="693675"/>
              <a:ext cx="1260000" cy="1620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5579256" y="919745"/>
              <a:ext cx="720000" cy="108000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1" name="Rectangle 20"/>
          <p:cNvSpPr/>
          <p:nvPr/>
        </p:nvSpPr>
        <p:spPr>
          <a:xfrm>
            <a:off x="0" y="3429000"/>
            <a:ext cx="12192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 name="Group 40"/>
          <p:cNvGrpSpPr/>
          <p:nvPr/>
        </p:nvGrpSpPr>
        <p:grpSpPr>
          <a:xfrm>
            <a:off x="3036000" y="3907851"/>
            <a:ext cx="6120000" cy="2471298"/>
            <a:chOff x="3036000" y="299915"/>
            <a:chExt cx="6120000" cy="2471298"/>
          </a:xfrm>
        </p:grpSpPr>
        <p:sp>
          <p:nvSpPr>
            <p:cNvPr id="42" name="Rectangle 41"/>
            <p:cNvSpPr/>
            <p:nvPr/>
          </p:nvSpPr>
          <p:spPr>
            <a:xfrm>
              <a:off x="3036000" y="1691213"/>
              <a:ext cx="6120000" cy="1080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p:cNvSpPr/>
            <p:nvPr/>
          </p:nvSpPr>
          <p:spPr>
            <a:xfrm>
              <a:off x="7115628" y="299915"/>
              <a:ext cx="900000" cy="2160000"/>
            </a:xfrm>
            <a:prstGeom prst="rect">
              <a:avLst/>
            </a:prstGeom>
            <a:solidFill>
              <a:srgbClr val="2E2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p:cNvSpPr/>
            <p:nvPr/>
          </p:nvSpPr>
          <p:spPr>
            <a:xfrm>
              <a:off x="8015628" y="839915"/>
              <a:ext cx="900000" cy="1080000"/>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p:cNvSpPr/>
            <p:nvPr/>
          </p:nvSpPr>
          <p:spPr>
            <a:xfrm>
              <a:off x="7691628" y="1335315"/>
              <a:ext cx="648000" cy="864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p:cNvSpPr/>
            <p:nvPr/>
          </p:nvSpPr>
          <p:spPr>
            <a:xfrm>
              <a:off x="6096000" y="693675"/>
              <a:ext cx="1260000" cy="1620000"/>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p:cNvSpPr/>
            <p:nvPr/>
          </p:nvSpPr>
          <p:spPr>
            <a:xfrm>
              <a:off x="5579256" y="919745"/>
              <a:ext cx="720000" cy="108000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 name="Slide Number Placeholder 1"/>
          <p:cNvSpPr>
            <a:spLocks noGrp="1"/>
          </p:cNvSpPr>
          <p:nvPr>
            <p:ph type="sldNum" sz="quarter" idx="12"/>
          </p:nvPr>
        </p:nvSpPr>
        <p:spPr/>
        <p:txBody>
          <a:bodyPr/>
          <a:lstStyle/>
          <a:p>
            <a:fld id="{6A34CF32-D65E-4FFE-97AB-911DF53E1B39}" type="slidenum">
              <a:rPr lang="en-SG" smtClean="0"/>
              <a:t>32</a:t>
            </a:fld>
            <a:endParaRPr lang="en-SG"/>
          </a:p>
        </p:txBody>
      </p:sp>
    </p:spTree>
    <p:extLst>
      <p:ext uri="{BB962C8B-B14F-4D97-AF65-F5344CB8AC3E}">
        <p14:creationId xmlns:p14="http://schemas.microsoft.com/office/powerpoint/2010/main" val="3006145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6560" y="3007360"/>
            <a:ext cx="5659120" cy="1477328"/>
          </a:xfrm>
          <a:prstGeom prst="rect">
            <a:avLst/>
          </a:prstGeom>
          <a:noFill/>
        </p:spPr>
        <p:txBody>
          <a:bodyPr wrap="square" rtlCol="0">
            <a:spAutoFit/>
          </a:bodyPr>
          <a:lstStyle/>
          <a:p>
            <a:r>
              <a:rPr lang="en-SG">
                <a:solidFill>
                  <a:srgbClr val="2E261F"/>
                </a:solidFill>
              </a:rPr>
              <a:t>Light blue 212 223 #D4DFF1</a:t>
            </a:r>
          </a:p>
          <a:p>
            <a:r>
              <a:rPr lang="en-SG">
                <a:solidFill>
                  <a:srgbClr val="2E261F"/>
                </a:solidFill>
              </a:rPr>
              <a:t>Gray 116, 106, 109 #746A6D</a:t>
            </a:r>
          </a:p>
          <a:p>
            <a:r>
              <a:rPr lang="en-SG">
                <a:solidFill>
                  <a:srgbClr val="2E261F"/>
                </a:solidFill>
              </a:rPr>
              <a:t>Dark brown 46 38 31 #2E261F</a:t>
            </a:r>
          </a:p>
          <a:p>
            <a:r>
              <a:rPr lang="en-SG">
                <a:solidFill>
                  <a:srgbClr val="2E261F"/>
                </a:solidFill>
              </a:rPr>
              <a:t>Orange 220, 171, 82 #DCAB52</a:t>
            </a:r>
          </a:p>
          <a:p>
            <a:r>
              <a:rPr lang="en-SG">
                <a:solidFill>
                  <a:srgbClr val="2E261F"/>
                </a:solidFill>
              </a:rPr>
              <a:t> </a:t>
            </a:r>
          </a:p>
        </p:txBody>
      </p:sp>
      <p:sp>
        <p:nvSpPr>
          <p:cNvPr id="3" name="Rectangle 2"/>
          <p:cNvSpPr/>
          <p:nvPr/>
        </p:nvSpPr>
        <p:spPr>
          <a:xfrm>
            <a:off x="7745388" y="967415"/>
            <a:ext cx="3745572" cy="4923169"/>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6414710" y="228600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6414710" y="342900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6414710" y="114300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p:cNvSpPr>
            <a:spLocks noGrp="1"/>
          </p:cNvSpPr>
          <p:nvPr>
            <p:ph type="sldNum" sz="quarter" idx="12"/>
          </p:nvPr>
        </p:nvSpPr>
        <p:spPr/>
        <p:txBody>
          <a:bodyPr/>
          <a:lstStyle/>
          <a:p>
            <a:fld id="{6A34CF32-D65E-4FFE-97AB-911DF53E1B39}" type="slidenum">
              <a:rPr lang="en-SG" smtClean="0"/>
              <a:t>33</a:t>
            </a:fld>
            <a:endParaRPr lang="en-SG"/>
          </a:p>
        </p:txBody>
      </p:sp>
    </p:spTree>
    <p:extLst>
      <p:ext uri="{BB962C8B-B14F-4D97-AF65-F5344CB8AC3E}">
        <p14:creationId xmlns:p14="http://schemas.microsoft.com/office/powerpoint/2010/main" val="2185405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43510" y="143764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243510" y="29464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8243510" y="258064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Oval 3"/>
          <p:cNvSpPr/>
          <p:nvPr/>
        </p:nvSpPr>
        <p:spPr>
          <a:xfrm>
            <a:off x="833120" y="3332480"/>
            <a:ext cx="1076960" cy="1076960"/>
          </a:xfrm>
          <a:prstGeom prst="ellipse">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rgbClr val="2E261F"/>
                </a:solidFill>
              </a:rPr>
              <a:t>Step 1</a:t>
            </a:r>
          </a:p>
        </p:txBody>
      </p:sp>
      <p:sp>
        <p:nvSpPr>
          <p:cNvPr id="3" name="Rectangle 2"/>
          <p:cNvSpPr/>
          <p:nvPr/>
        </p:nvSpPr>
        <p:spPr>
          <a:xfrm>
            <a:off x="9432089" y="59436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Isosceles Triangle 4"/>
          <p:cNvSpPr/>
          <p:nvPr/>
        </p:nvSpPr>
        <p:spPr>
          <a:xfrm rot="5400000">
            <a:off x="2029460" y="3761740"/>
            <a:ext cx="294640" cy="218440"/>
          </a:xfrm>
          <a:prstGeom prst="triangle">
            <a:avLst>
              <a:gd name="adj" fmla="val 46552"/>
            </a:avLst>
          </a:prstGeom>
          <a:solidFill>
            <a:srgbClr val="5A4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p:cNvSpPr/>
          <p:nvPr/>
        </p:nvSpPr>
        <p:spPr>
          <a:xfrm>
            <a:off x="2499360" y="3332480"/>
            <a:ext cx="1076960" cy="1076960"/>
          </a:xfrm>
          <a:prstGeom prst="ellipse">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rgbClr val="2E261F"/>
                </a:solidFill>
              </a:rPr>
              <a:t>Step 2</a:t>
            </a:r>
          </a:p>
        </p:txBody>
      </p:sp>
      <p:sp>
        <p:nvSpPr>
          <p:cNvPr id="10" name="Rectangle 9"/>
          <p:cNvSpPr/>
          <p:nvPr/>
        </p:nvSpPr>
        <p:spPr>
          <a:xfrm>
            <a:off x="5063288" y="2730500"/>
            <a:ext cx="1754071"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rgbClr val="2E261F"/>
                </a:solidFill>
              </a:rPr>
              <a:t>An important piece of information</a:t>
            </a:r>
          </a:p>
        </p:txBody>
      </p:sp>
      <p:sp>
        <p:nvSpPr>
          <p:cNvPr id="11" name="TextBox 10"/>
          <p:cNvSpPr txBox="1"/>
          <p:nvPr/>
        </p:nvSpPr>
        <p:spPr>
          <a:xfrm>
            <a:off x="1028192" y="1103312"/>
            <a:ext cx="5659120" cy="1477328"/>
          </a:xfrm>
          <a:prstGeom prst="rect">
            <a:avLst/>
          </a:prstGeom>
          <a:noFill/>
        </p:spPr>
        <p:txBody>
          <a:bodyPr wrap="square" rtlCol="0">
            <a:spAutoFit/>
          </a:bodyPr>
          <a:lstStyle/>
          <a:p>
            <a:r>
              <a:rPr lang="en-SG">
                <a:solidFill>
                  <a:srgbClr val="2E261F"/>
                </a:solidFill>
              </a:rPr>
              <a:t>Light blue 212 223 #D4DFF1</a:t>
            </a:r>
          </a:p>
          <a:p>
            <a:r>
              <a:rPr lang="en-SG">
                <a:solidFill>
                  <a:srgbClr val="2E261F"/>
                </a:solidFill>
              </a:rPr>
              <a:t>Gray 116, 106, 109 #746A6D</a:t>
            </a:r>
          </a:p>
          <a:p>
            <a:r>
              <a:rPr lang="en-SG">
                <a:solidFill>
                  <a:srgbClr val="2E261F"/>
                </a:solidFill>
              </a:rPr>
              <a:t>Dark brown 46 38 31 #2E261F</a:t>
            </a:r>
          </a:p>
          <a:p>
            <a:r>
              <a:rPr lang="en-SG">
                <a:solidFill>
                  <a:srgbClr val="2E261F"/>
                </a:solidFill>
              </a:rPr>
              <a:t>Orange 220, 171, 82 #DCAB52</a:t>
            </a:r>
          </a:p>
          <a:p>
            <a:r>
              <a:rPr lang="en-SG">
                <a:solidFill>
                  <a:srgbClr val="2E261F"/>
                </a:solidFill>
              </a:rPr>
              <a:t> </a:t>
            </a:r>
          </a:p>
        </p:txBody>
      </p:sp>
      <p:sp>
        <p:nvSpPr>
          <p:cNvPr id="2" name="Slide Number Placeholder 1"/>
          <p:cNvSpPr>
            <a:spLocks noGrp="1"/>
          </p:cNvSpPr>
          <p:nvPr>
            <p:ph type="sldNum" sz="quarter" idx="12"/>
          </p:nvPr>
        </p:nvSpPr>
        <p:spPr/>
        <p:txBody>
          <a:bodyPr/>
          <a:lstStyle/>
          <a:p>
            <a:fld id="{6A34CF32-D65E-4FFE-97AB-911DF53E1B39}" type="slidenum">
              <a:rPr lang="en-SG" smtClean="0"/>
              <a:t>34</a:t>
            </a:fld>
            <a:endParaRPr lang="en-SG"/>
          </a:p>
        </p:txBody>
      </p:sp>
    </p:spTree>
    <p:extLst>
      <p:ext uri="{BB962C8B-B14F-4D97-AF65-F5344CB8AC3E}">
        <p14:creationId xmlns:p14="http://schemas.microsoft.com/office/powerpoint/2010/main" val="3850195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E261F"/>
        </a:solidFill>
        <a:effectLst/>
      </p:bgPr>
    </p:bg>
    <p:spTree>
      <p:nvGrpSpPr>
        <p:cNvPr id="1" name=""/>
        <p:cNvGrpSpPr/>
        <p:nvPr/>
      </p:nvGrpSpPr>
      <p:grpSpPr>
        <a:xfrm>
          <a:off x="0" y="0"/>
          <a:ext cx="0" cy="0"/>
          <a:chOff x="0" y="0"/>
          <a:chExt cx="0" cy="0"/>
        </a:xfrm>
      </p:grpSpPr>
      <p:sp>
        <p:nvSpPr>
          <p:cNvPr id="2" name="Rectangle 1"/>
          <p:cNvSpPr/>
          <p:nvPr/>
        </p:nvSpPr>
        <p:spPr>
          <a:xfrm>
            <a:off x="7095148" y="1229360"/>
            <a:ext cx="3745572" cy="4923169"/>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5447982" y="589280"/>
            <a:ext cx="3043555" cy="4524248"/>
          </a:xfrm>
          <a:prstGeom prst="rect">
            <a:avLst/>
          </a:prstGeom>
          <a:solidFill>
            <a:srgbClr val="D4D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p:cNvSpPr/>
          <p:nvPr/>
        </p:nvSpPr>
        <p:spPr>
          <a:xfrm>
            <a:off x="9594882" y="2540000"/>
            <a:ext cx="2404078" cy="3430112"/>
          </a:xfrm>
          <a:prstGeom prst="rect">
            <a:avLst/>
          </a:prstGeom>
          <a:solidFill>
            <a:srgbClr val="6C6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1686560" y="3007360"/>
            <a:ext cx="3159760" cy="1200329"/>
          </a:xfrm>
          <a:prstGeom prst="rect">
            <a:avLst/>
          </a:prstGeom>
          <a:noFill/>
        </p:spPr>
        <p:txBody>
          <a:bodyPr wrap="square" rtlCol="0">
            <a:spAutoFit/>
          </a:bodyPr>
          <a:lstStyle/>
          <a:p>
            <a:r>
              <a:rPr lang="en-SG">
                <a:solidFill>
                  <a:srgbClr val="D4DFF1"/>
                </a:solidFill>
              </a:rPr>
              <a:t>Light blue 212 223 #D4DFF1</a:t>
            </a:r>
          </a:p>
          <a:p>
            <a:r>
              <a:rPr lang="en-SG">
                <a:solidFill>
                  <a:srgbClr val="D4DFF1"/>
                </a:solidFill>
              </a:rPr>
              <a:t>Dark brown 46 38 31 #2E261F</a:t>
            </a:r>
          </a:p>
          <a:p>
            <a:r>
              <a:rPr lang="en-SG">
                <a:solidFill>
                  <a:srgbClr val="D4DFF1"/>
                </a:solidFill>
              </a:rPr>
              <a:t>Orange 220, 171, 82 #DCAB52</a:t>
            </a:r>
          </a:p>
          <a:p>
            <a:r>
              <a:rPr lang="en-SG">
                <a:solidFill>
                  <a:srgbClr val="D4DFF1"/>
                </a:solidFill>
              </a:rPr>
              <a:t> </a:t>
            </a:r>
          </a:p>
        </p:txBody>
      </p:sp>
      <p:sp>
        <p:nvSpPr>
          <p:cNvPr id="6" name="Slide Number Placeholder 5"/>
          <p:cNvSpPr>
            <a:spLocks noGrp="1"/>
          </p:cNvSpPr>
          <p:nvPr>
            <p:ph type="sldNum" sz="quarter" idx="12"/>
          </p:nvPr>
        </p:nvSpPr>
        <p:spPr/>
        <p:txBody>
          <a:bodyPr/>
          <a:lstStyle/>
          <a:p>
            <a:fld id="{6A34CF32-D65E-4FFE-97AB-911DF53E1B39}" type="slidenum">
              <a:rPr lang="en-SG" smtClean="0"/>
              <a:t>35</a:t>
            </a:fld>
            <a:endParaRPr lang="en-SG"/>
          </a:p>
        </p:txBody>
      </p:sp>
    </p:spTree>
    <p:extLst>
      <p:ext uri="{BB962C8B-B14F-4D97-AF65-F5344CB8AC3E}">
        <p14:creationId xmlns:p14="http://schemas.microsoft.com/office/powerpoint/2010/main" val="3836270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43510" y="1437640"/>
            <a:ext cx="3633530" cy="1143000"/>
          </a:xfrm>
          <a:prstGeom prst="rect">
            <a:avLst/>
          </a:prstGeom>
          <a:solidFill>
            <a:srgbClr val="5A4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p:cNvSpPr/>
          <p:nvPr/>
        </p:nvSpPr>
        <p:spPr>
          <a:xfrm>
            <a:off x="8243510" y="294640"/>
            <a:ext cx="3633530" cy="1143000"/>
          </a:xfrm>
          <a:prstGeom prst="rect">
            <a:avLst/>
          </a:prstGeom>
          <a:solidFill>
            <a:srgbClr val="746A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8243510" y="2580640"/>
            <a:ext cx="3633530" cy="1143000"/>
          </a:xfrm>
          <a:prstGeom prst="rect">
            <a:avLst/>
          </a:prstGeom>
          <a:solidFill>
            <a:srgbClr val="2B25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9432089" y="594360"/>
            <a:ext cx="1256372" cy="2575560"/>
          </a:xfrm>
          <a:prstGeom prst="rect">
            <a:avLst/>
          </a:prstGeom>
          <a:solidFill>
            <a:srgbClr val="DCA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10" name="Table 9"/>
          <p:cNvGraphicFramePr>
            <a:graphicFrameLocks noGrp="1"/>
          </p:cNvGraphicFramePr>
          <p:nvPr>
            <p:extLst>
              <p:ext uri="{D42A27DB-BD31-4B8C-83A1-F6EECF244321}">
                <p14:modId xmlns:p14="http://schemas.microsoft.com/office/powerpoint/2010/main" val="2199097661"/>
              </p:ext>
            </p:extLst>
          </p:nvPr>
        </p:nvGraphicFramePr>
        <p:xfrm>
          <a:off x="2553208" y="585216"/>
          <a:ext cx="3445256" cy="749808"/>
        </p:xfrm>
        <a:graphic>
          <a:graphicData uri="http://schemas.openxmlformats.org/drawingml/2006/table">
            <a:tbl>
              <a:tblPr firstRow="1" bandRow="1">
                <a:tableStyleId>{5C22544A-7EE6-4342-B048-85BDC9FD1C3A}</a:tableStyleId>
              </a:tblPr>
              <a:tblGrid>
                <a:gridCol w="1722628">
                  <a:extLst>
                    <a:ext uri="{9D8B030D-6E8A-4147-A177-3AD203B41FA5}">
                      <a16:colId xmlns:a16="http://schemas.microsoft.com/office/drawing/2014/main" val="20000"/>
                    </a:ext>
                  </a:extLst>
                </a:gridCol>
                <a:gridCol w="1722628">
                  <a:extLst>
                    <a:ext uri="{9D8B030D-6E8A-4147-A177-3AD203B41FA5}">
                      <a16:colId xmlns:a16="http://schemas.microsoft.com/office/drawing/2014/main" val="20001"/>
                    </a:ext>
                  </a:extLst>
                </a:gridCol>
              </a:tblGrid>
              <a:tr h="374904">
                <a:tc gridSpan="2">
                  <a:txBody>
                    <a:bodyPr/>
                    <a:lstStyle/>
                    <a:p>
                      <a:pPr algn="ctr"/>
                      <a:r>
                        <a:rPr lang="en-SG">
                          <a:solidFill>
                            <a:srgbClr val="2B251A"/>
                          </a:solidFill>
                        </a:rPr>
                        <a:t>section</a:t>
                      </a:r>
                    </a:p>
                  </a:txBody>
                  <a:tcPr>
                    <a:solidFill>
                      <a:srgbClr val="D69E34"/>
                    </a:solidFill>
                  </a:tcPr>
                </a:tc>
                <a:tc hMerge="1">
                  <a:txBody>
                    <a:bodyPr/>
                    <a:lstStyle/>
                    <a:p>
                      <a:endParaRPr lang="en-SG"/>
                    </a:p>
                  </a:txBody>
                  <a:tcPr/>
                </a:tc>
                <a:extLst>
                  <a:ext uri="{0D108BD9-81ED-4DB2-BD59-A6C34878D82A}">
                    <a16:rowId xmlns:a16="http://schemas.microsoft.com/office/drawing/2014/main" val="10000"/>
                  </a:ext>
                </a:extLst>
              </a:tr>
              <a:tr h="374904">
                <a:tc>
                  <a:txBody>
                    <a:bodyPr/>
                    <a:lstStyle/>
                    <a:p>
                      <a:pPr algn="ctr"/>
                      <a:r>
                        <a:rPr lang="en-SG"/>
                        <a:t>model</a:t>
                      </a:r>
                    </a:p>
                  </a:txBody>
                  <a:tcPr>
                    <a:solidFill>
                      <a:schemeClr val="bg1"/>
                    </a:solidFill>
                  </a:tcPr>
                </a:tc>
                <a:tc>
                  <a:txBody>
                    <a:bodyPr/>
                    <a:lstStyle/>
                    <a:p>
                      <a:pPr algn="ctr"/>
                      <a:r>
                        <a:rPr lang="en-SG"/>
                        <a:t>config</a:t>
                      </a:r>
                    </a:p>
                  </a:txBody>
                  <a:tcPr>
                    <a:solidFill>
                      <a:schemeClr val="bg1"/>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5730709"/>
              </p:ext>
            </p:extLst>
          </p:nvPr>
        </p:nvGraphicFramePr>
        <p:xfrm>
          <a:off x="605536" y="1882140"/>
          <a:ext cx="3445256" cy="749808"/>
        </p:xfrm>
        <a:graphic>
          <a:graphicData uri="http://schemas.openxmlformats.org/drawingml/2006/table">
            <a:tbl>
              <a:tblPr firstRow="1" bandRow="1">
                <a:tableStyleId>{5C22544A-7EE6-4342-B048-85BDC9FD1C3A}</a:tableStyleId>
              </a:tblPr>
              <a:tblGrid>
                <a:gridCol w="1722628">
                  <a:extLst>
                    <a:ext uri="{9D8B030D-6E8A-4147-A177-3AD203B41FA5}">
                      <a16:colId xmlns:a16="http://schemas.microsoft.com/office/drawing/2014/main" val="20000"/>
                    </a:ext>
                  </a:extLst>
                </a:gridCol>
                <a:gridCol w="1722628">
                  <a:extLst>
                    <a:ext uri="{9D8B030D-6E8A-4147-A177-3AD203B41FA5}">
                      <a16:colId xmlns:a16="http://schemas.microsoft.com/office/drawing/2014/main" val="20001"/>
                    </a:ext>
                  </a:extLst>
                </a:gridCol>
              </a:tblGrid>
              <a:tr h="374904">
                <a:tc gridSpan="2">
                  <a:txBody>
                    <a:bodyPr/>
                    <a:lstStyle/>
                    <a:p>
                      <a:pPr algn="ctr"/>
                      <a:r>
                        <a:rPr lang="en-SG">
                          <a:solidFill>
                            <a:srgbClr val="2B251A"/>
                          </a:solidFill>
                        </a:rPr>
                        <a:t>subsection</a:t>
                      </a:r>
                    </a:p>
                  </a:txBody>
                  <a:tcPr>
                    <a:solidFill>
                      <a:srgbClr val="D69E34"/>
                    </a:solidFill>
                  </a:tcPr>
                </a:tc>
                <a:tc hMerge="1">
                  <a:txBody>
                    <a:bodyPr/>
                    <a:lstStyle/>
                    <a:p>
                      <a:endParaRPr lang="en-SG"/>
                    </a:p>
                  </a:txBody>
                  <a:tcPr/>
                </a:tc>
                <a:extLst>
                  <a:ext uri="{0D108BD9-81ED-4DB2-BD59-A6C34878D82A}">
                    <a16:rowId xmlns:a16="http://schemas.microsoft.com/office/drawing/2014/main" val="10000"/>
                  </a:ext>
                </a:extLst>
              </a:tr>
              <a:tr h="374904">
                <a:tc>
                  <a:txBody>
                    <a:bodyPr/>
                    <a:lstStyle/>
                    <a:p>
                      <a:pPr algn="ctr"/>
                      <a:r>
                        <a:rPr lang="en-SG"/>
                        <a:t>ungrouped</a:t>
                      </a:r>
                    </a:p>
                  </a:txBody>
                  <a:tcPr>
                    <a:solidFill>
                      <a:schemeClr val="bg1"/>
                    </a:solidFill>
                  </a:tcPr>
                </a:tc>
                <a:tc>
                  <a:txBody>
                    <a:bodyPr/>
                    <a:lstStyle/>
                    <a:p>
                      <a:pPr algn="ctr"/>
                      <a:r>
                        <a:rPr lang="en-SG"/>
                        <a:t>grouped</a:t>
                      </a:r>
                    </a:p>
                  </a:txBody>
                  <a:tcPr>
                    <a:solidFill>
                      <a:schemeClr val="bg1"/>
                    </a:solidFill>
                  </a:tcPr>
                </a:tc>
                <a:extLst>
                  <a:ext uri="{0D108BD9-81ED-4DB2-BD59-A6C34878D82A}">
                    <a16:rowId xmlns:a16="http://schemas.microsoft.com/office/drawing/2014/main" val="10001"/>
                  </a:ext>
                </a:extLst>
              </a:tr>
            </a:tbl>
          </a:graphicData>
        </a:graphic>
      </p:graphicFrame>
      <p:sp>
        <p:nvSpPr>
          <p:cNvPr id="12" name="Slide Number Placeholder 11"/>
          <p:cNvSpPr>
            <a:spLocks noGrp="1"/>
          </p:cNvSpPr>
          <p:nvPr>
            <p:ph type="sldNum" sz="quarter" idx="12"/>
          </p:nvPr>
        </p:nvSpPr>
        <p:spPr/>
        <p:txBody>
          <a:bodyPr/>
          <a:lstStyle/>
          <a:p>
            <a:fld id="{6A34CF32-D65E-4FFE-97AB-911DF53E1B39}" type="slidenum">
              <a:rPr lang="en-SG" smtClean="0"/>
              <a:t>36</a:t>
            </a:fld>
            <a:endParaRPr lang="en-SG"/>
          </a:p>
        </p:txBody>
      </p:sp>
    </p:spTree>
    <p:extLst>
      <p:ext uri="{BB962C8B-B14F-4D97-AF65-F5344CB8AC3E}">
        <p14:creationId xmlns:p14="http://schemas.microsoft.com/office/powerpoint/2010/main" val="179395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SG"/>
              <a:t>Compatibility with SBML </a:t>
            </a:r>
          </a:p>
        </p:txBody>
      </p:sp>
      <p:sp>
        <p:nvSpPr>
          <p:cNvPr id="4" name="Content Placeholder 3"/>
          <p:cNvSpPr>
            <a:spLocks noGrp="1"/>
          </p:cNvSpPr>
          <p:nvPr>
            <p:ph sz="half" idx="1"/>
          </p:nvPr>
        </p:nvSpPr>
        <p:spPr/>
        <p:txBody>
          <a:bodyPr>
            <a:normAutofit fontScale="85000" lnSpcReduction="20000"/>
          </a:bodyPr>
          <a:lstStyle/>
          <a:p>
            <a:r>
              <a:rPr lang="en-SG" dirty="0"/>
              <a:t>Model</a:t>
            </a:r>
          </a:p>
          <a:p>
            <a:r>
              <a:rPr lang="en-SG" dirty="0"/>
              <a:t>Function definitions</a:t>
            </a:r>
          </a:p>
          <a:p>
            <a:r>
              <a:rPr lang="en-SG" dirty="0"/>
              <a:t>Unit definitions</a:t>
            </a:r>
          </a:p>
          <a:p>
            <a:r>
              <a:rPr lang="en-SG" dirty="0"/>
              <a:t>Compartments</a:t>
            </a:r>
          </a:p>
          <a:p>
            <a:r>
              <a:rPr lang="en-SG" dirty="0"/>
              <a:t>Species</a:t>
            </a:r>
          </a:p>
          <a:p>
            <a:r>
              <a:rPr lang="en-SG" dirty="0"/>
              <a:t>Parameters</a:t>
            </a:r>
          </a:p>
          <a:p>
            <a:r>
              <a:rPr lang="en-SG" dirty="0"/>
              <a:t>Initial assignments</a:t>
            </a:r>
          </a:p>
          <a:p>
            <a:r>
              <a:rPr lang="en-SG" dirty="0"/>
              <a:t>Assignment rules</a:t>
            </a:r>
          </a:p>
          <a:p>
            <a:r>
              <a:rPr lang="en-SG" dirty="0"/>
              <a:t>Constraints</a:t>
            </a:r>
          </a:p>
          <a:p>
            <a:r>
              <a:rPr lang="en-SG" dirty="0"/>
              <a:t>Reactions</a:t>
            </a:r>
          </a:p>
          <a:p>
            <a:r>
              <a:rPr lang="en-SG" dirty="0"/>
              <a:t>Events</a:t>
            </a:r>
          </a:p>
        </p:txBody>
      </p:sp>
      <p:sp>
        <p:nvSpPr>
          <p:cNvPr id="5" name="Content Placeholder 4"/>
          <p:cNvSpPr>
            <a:spLocks noGrp="1"/>
          </p:cNvSpPr>
          <p:nvPr>
            <p:ph sz="half" idx="2"/>
          </p:nvPr>
        </p:nvSpPr>
        <p:spPr/>
        <p:txBody>
          <a:bodyPr>
            <a:normAutofit fontScale="85000" lnSpcReduction="20000"/>
          </a:bodyPr>
          <a:lstStyle/>
          <a:p>
            <a:r>
              <a:rPr lang="en-SG" dirty="0"/>
              <a:t>Notes</a:t>
            </a:r>
          </a:p>
          <a:p>
            <a:pPr lvl="1"/>
            <a:r>
              <a:rPr lang="en-SG" dirty="0"/>
              <a:t>Units are not currently required by Dunlin</a:t>
            </a:r>
          </a:p>
          <a:p>
            <a:pPr lvl="1"/>
            <a:r>
              <a:rPr lang="en-SG" dirty="0"/>
              <a:t>The following SBML elements are not covered as they can be described using other means that are</a:t>
            </a:r>
          </a:p>
          <a:p>
            <a:pPr lvl="2"/>
            <a:r>
              <a:rPr lang="en-SG" dirty="0"/>
              <a:t>Non constant stoichiometries</a:t>
            </a:r>
          </a:p>
          <a:p>
            <a:pPr lvl="3"/>
            <a:r>
              <a:rPr lang="en-SG" dirty="0"/>
              <a:t>Use a separate reaction</a:t>
            </a:r>
          </a:p>
          <a:p>
            <a:pPr lvl="2"/>
            <a:r>
              <a:rPr lang="en-SG" dirty="0"/>
              <a:t>Algebraic rules</a:t>
            </a:r>
          </a:p>
          <a:p>
            <a:pPr lvl="3"/>
            <a:r>
              <a:rPr lang="en-SG" dirty="0"/>
              <a:t>Reformulate as assignment rules</a:t>
            </a:r>
          </a:p>
          <a:p>
            <a:pPr lvl="1"/>
            <a:r>
              <a:rPr lang="en-SG" dirty="0"/>
              <a:t>Should Dunlin encounter such element the appropriate response should be to</a:t>
            </a:r>
          </a:p>
          <a:p>
            <a:pPr lvl="2"/>
            <a:r>
              <a:rPr lang="en-SG" dirty="0"/>
              <a:t>Raise a </a:t>
            </a:r>
            <a:r>
              <a:rPr lang="en-SG" dirty="0" err="1"/>
              <a:t>NotImplementedError</a:t>
            </a:r>
            <a:r>
              <a:rPr lang="en-SG" dirty="0"/>
              <a:t> </a:t>
            </a:r>
          </a:p>
          <a:p>
            <a:pPr lvl="2"/>
            <a:r>
              <a:rPr lang="en-SG" dirty="0"/>
              <a:t>Reformulate the model via intermediate steps</a:t>
            </a:r>
          </a:p>
          <a:p>
            <a:pPr marL="914400" lvl="2" indent="0">
              <a:buNone/>
            </a:pPr>
            <a:endParaRPr lang="en-SG" dirty="0"/>
          </a:p>
        </p:txBody>
      </p:sp>
      <p:sp>
        <p:nvSpPr>
          <p:cNvPr id="2" name="Slide Number Placeholder 1"/>
          <p:cNvSpPr>
            <a:spLocks noGrp="1"/>
          </p:cNvSpPr>
          <p:nvPr>
            <p:ph type="sldNum" sz="quarter" idx="12"/>
          </p:nvPr>
        </p:nvSpPr>
        <p:spPr/>
        <p:txBody>
          <a:bodyPr/>
          <a:lstStyle/>
          <a:p>
            <a:fld id="{6A34CF32-D65E-4FFE-97AB-911DF53E1B39}" type="slidenum">
              <a:rPr lang="en-SG" smtClean="0"/>
              <a:t>4</a:t>
            </a:fld>
            <a:endParaRPr lang="en-SG"/>
          </a:p>
        </p:txBody>
      </p:sp>
    </p:spTree>
    <p:extLst>
      <p:ext uri="{BB962C8B-B14F-4D97-AF65-F5344CB8AC3E}">
        <p14:creationId xmlns:p14="http://schemas.microsoft.com/office/powerpoint/2010/main" val="412524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FAE542-4C2E-4C98-89E3-ED68A49E76FE}"/>
              </a:ext>
            </a:extLst>
          </p:cNvPr>
          <p:cNvSpPr>
            <a:spLocks noGrp="1"/>
          </p:cNvSpPr>
          <p:nvPr>
            <p:ph type="sldNum" sz="quarter" idx="12"/>
          </p:nvPr>
        </p:nvSpPr>
        <p:spPr/>
        <p:txBody>
          <a:bodyPr/>
          <a:lstStyle/>
          <a:p>
            <a:fld id="{6A34CF32-D65E-4FFE-97AB-911DF53E1B39}" type="slidenum">
              <a:rPr lang="en-SG" smtClean="0"/>
              <a:t>5</a:t>
            </a:fld>
            <a:endParaRPr lang="en-SG"/>
          </a:p>
        </p:txBody>
      </p:sp>
      <p:graphicFrame>
        <p:nvGraphicFramePr>
          <p:cNvPr id="6" name="Table 6">
            <a:extLst>
              <a:ext uri="{FF2B5EF4-FFF2-40B4-BE49-F238E27FC236}">
                <a16:creationId xmlns:a16="http://schemas.microsoft.com/office/drawing/2014/main" id="{553044E0-D128-4886-949A-B88D5AFA9DB1}"/>
              </a:ext>
            </a:extLst>
          </p:cNvPr>
          <p:cNvGraphicFramePr>
            <a:graphicFrameLocks noGrp="1"/>
          </p:cNvGraphicFramePr>
          <p:nvPr>
            <p:extLst>
              <p:ext uri="{D42A27DB-BD31-4B8C-83A1-F6EECF244321}">
                <p14:modId xmlns:p14="http://schemas.microsoft.com/office/powerpoint/2010/main" val="3728863271"/>
              </p:ext>
            </p:extLst>
          </p:nvPr>
        </p:nvGraphicFramePr>
        <p:xfrm>
          <a:off x="336000" y="380258"/>
          <a:ext cx="11520000" cy="5945084"/>
        </p:xfrm>
        <a:graphic>
          <a:graphicData uri="http://schemas.openxmlformats.org/drawingml/2006/table">
            <a:tbl>
              <a:tblPr firstRow="1" firstCol="1">
                <a:tableStyleId>{7E9639D4-E3E2-4D34-9284-5A2195B3D0D7}</a:tableStyleId>
              </a:tblPr>
              <a:tblGrid>
                <a:gridCol w="4726451">
                  <a:extLst>
                    <a:ext uri="{9D8B030D-6E8A-4147-A177-3AD203B41FA5}">
                      <a16:colId xmlns:a16="http://schemas.microsoft.com/office/drawing/2014/main" val="3279903434"/>
                    </a:ext>
                  </a:extLst>
                </a:gridCol>
                <a:gridCol w="6793549">
                  <a:extLst>
                    <a:ext uri="{9D8B030D-6E8A-4147-A177-3AD203B41FA5}">
                      <a16:colId xmlns:a16="http://schemas.microsoft.com/office/drawing/2014/main" val="3524226629"/>
                    </a:ext>
                  </a:extLst>
                </a:gridCol>
              </a:tblGrid>
              <a:tr h="335926">
                <a:tc>
                  <a:txBody>
                    <a:bodyPr/>
                    <a:lstStyle/>
                    <a:p>
                      <a:r>
                        <a:rPr lang="en-SG" sz="1400" dirty="0"/>
                        <a:t>SBML Extension Packages</a:t>
                      </a:r>
                    </a:p>
                  </a:txBody>
                  <a:tcPr/>
                </a:tc>
                <a:tc>
                  <a:txBody>
                    <a:bodyPr/>
                    <a:lstStyle/>
                    <a:p>
                      <a:r>
                        <a:rPr lang="en-SG" sz="1400" dirty="0"/>
                        <a:t>Design Considerations</a:t>
                      </a:r>
                    </a:p>
                  </a:txBody>
                  <a:tcPr/>
                </a:tc>
                <a:extLst>
                  <a:ext uri="{0D108BD9-81ED-4DB2-BD59-A6C34878D82A}">
                    <a16:rowId xmlns:a16="http://schemas.microsoft.com/office/drawing/2014/main" val="706197521"/>
                  </a:ext>
                </a:extLst>
              </a:tr>
              <a:tr h="352297">
                <a:tc>
                  <a:txBody>
                    <a:bodyPr/>
                    <a:lstStyle/>
                    <a:p>
                      <a:r>
                        <a:rPr lang="en-SG" sz="1400" dirty="0"/>
                        <a:t>Arrays</a:t>
                      </a:r>
                    </a:p>
                  </a:txBody>
                  <a:tcPr/>
                </a:tc>
                <a:tc>
                  <a:txBody>
                    <a:bodyPr/>
                    <a:lstStyle/>
                    <a:p>
                      <a:r>
                        <a:rPr lang="en-SG" sz="1400" dirty="0"/>
                        <a:t>Design in tandem with spatial modelling. Dunlin’s </a:t>
                      </a:r>
                      <a:r>
                        <a:rPr lang="en-SG" sz="1400" dirty="0" err="1"/>
                        <a:t>shorthands</a:t>
                      </a:r>
                      <a:r>
                        <a:rPr lang="en-SG" sz="1400" dirty="0"/>
                        <a:t> already allow array-like coding and it likely already covered. The likely scope of work is then to ensure Dunlin can recognize and interpret arrays.</a:t>
                      </a:r>
                    </a:p>
                  </a:txBody>
                  <a:tcPr/>
                </a:tc>
                <a:extLst>
                  <a:ext uri="{0D108BD9-81ED-4DB2-BD59-A6C34878D82A}">
                    <a16:rowId xmlns:a16="http://schemas.microsoft.com/office/drawing/2014/main" val="1797470524"/>
                  </a:ext>
                </a:extLst>
              </a:tr>
              <a:tr h="1313164">
                <a:tc>
                  <a:txBody>
                    <a:bodyPr/>
                    <a:lstStyle/>
                    <a:p>
                      <a:r>
                        <a:rPr lang="en-SG" sz="1400" dirty="0"/>
                        <a:t>Hierarchical Model Compositions</a:t>
                      </a:r>
                    </a:p>
                  </a:txBody>
                  <a:tcPr/>
                </a:tc>
                <a:tc>
                  <a:txBody>
                    <a:bodyPr/>
                    <a:lstStyle/>
                    <a:p>
                      <a:r>
                        <a:rPr lang="en-SG" sz="1400" dirty="0"/>
                        <a:t>Dunlin allows hierarchical models but will not follow this package. It tries to cover too many scenarios when simpler workarounds exist. Antimony has also avoided using this package directly. In addition, the examples are hard to parse. Dunlin will make hierarchical modelling compatible with the core.</a:t>
                      </a:r>
                    </a:p>
                  </a:txBody>
                  <a:tcPr/>
                </a:tc>
                <a:extLst>
                  <a:ext uri="{0D108BD9-81ED-4DB2-BD59-A6C34878D82A}">
                    <a16:rowId xmlns:a16="http://schemas.microsoft.com/office/drawing/2014/main" val="624117285"/>
                  </a:ext>
                </a:extLst>
              </a:tr>
              <a:tr h="352297">
                <a:tc>
                  <a:txBody>
                    <a:bodyPr/>
                    <a:lstStyle/>
                    <a:p>
                      <a:r>
                        <a:rPr lang="en-SG" sz="1400" dirty="0"/>
                        <a:t>Distributions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To work on. A new model class will probably have to be created.</a:t>
                      </a:r>
                    </a:p>
                  </a:txBody>
                  <a:tcPr/>
                </a:tc>
                <a:extLst>
                  <a:ext uri="{0D108BD9-81ED-4DB2-BD59-A6C34878D82A}">
                    <a16:rowId xmlns:a16="http://schemas.microsoft.com/office/drawing/2014/main" val="3001998093"/>
                  </a:ext>
                </a:extLst>
              </a:tr>
              <a:tr h="352297">
                <a:tc>
                  <a:txBody>
                    <a:bodyPr/>
                    <a:lstStyle/>
                    <a:p>
                      <a:r>
                        <a:rPr lang="en-SG" sz="1400" dirty="0"/>
                        <a:t>Dynamic Structures</a:t>
                      </a:r>
                    </a:p>
                  </a:txBody>
                  <a:tcPr/>
                </a:tc>
                <a:tc>
                  <a:txBody>
                    <a:bodyPr/>
                    <a:lstStyle/>
                    <a:p>
                      <a:r>
                        <a:rPr lang="en-SG" sz="1400" dirty="0"/>
                        <a:t>Not a priority. It is likely that simpler workarounds exist.</a:t>
                      </a:r>
                    </a:p>
                  </a:txBody>
                  <a:tcPr/>
                </a:tc>
                <a:extLst>
                  <a:ext uri="{0D108BD9-81ED-4DB2-BD59-A6C34878D82A}">
                    <a16:rowId xmlns:a16="http://schemas.microsoft.com/office/drawing/2014/main" val="488156722"/>
                  </a:ext>
                </a:extLst>
              </a:tr>
              <a:tr h="352297">
                <a:tc>
                  <a:txBody>
                    <a:bodyPr/>
                    <a:lstStyle/>
                    <a:p>
                      <a:r>
                        <a:rPr lang="en-SG" sz="1400" dirty="0"/>
                        <a:t>Flux Balance Constraints</a:t>
                      </a:r>
                    </a:p>
                  </a:txBody>
                  <a:tcPr/>
                </a:tc>
                <a:tc>
                  <a:txBody>
                    <a:bodyPr/>
                    <a:lstStyle/>
                    <a:p>
                      <a:r>
                        <a:rPr lang="en-SG" sz="1400" dirty="0"/>
                        <a:t>To work on. A new model class will probably have to be created.</a:t>
                      </a:r>
                    </a:p>
                  </a:txBody>
                  <a:tcPr/>
                </a:tc>
                <a:extLst>
                  <a:ext uri="{0D108BD9-81ED-4DB2-BD59-A6C34878D82A}">
                    <a16:rowId xmlns:a16="http://schemas.microsoft.com/office/drawing/2014/main" val="4048980205"/>
                  </a:ext>
                </a:extLst>
              </a:tr>
              <a:tr h="352297">
                <a:tc>
                  <a:txBody>
                    <a:bodyPr/>
                    <a:lstStyle/>
                    <a:p>
                      <a:r>
                        <a:rPr lang="en-SG" sz="1400" dirty="0"/>
                        <a:t>Groups</a:t>
                      </a:r>
                    </a:p>
                  </a:txBody>
                  <a:tcPr/>
                </a:tc>
                <a:tc>
                  <a:txBody>
                    <a:bodyPr/>
                    <a:lstStyle/>
                    <a:p>
                      <a:r>
                        <a:rPr lang="en-SG" sz="1400" dirty="0"/>
                        <a:t>Annotates related components but does not enforce any behaviour/interpretation. Can easily be included and treated as metadata.</a:t>
                      </a:r>
                    </a:p>
                  </a:txBody>
                  <a:tcPr/>
                </a:tc>
                <a:extLst>
                  <a:ext uri="{0D108BD9-81ED-4DB2-BD59-A6C34878D82A}">
                    <a16:rowId xmlns:a16="http://schemas.microsoft.com/office/drawing/2014/main" val="1987460242"/>
                  </a:ext>
                </a:extLst>
              </a:tr>
              <a:tr h="352297">
                <a:tc>
                  <a:txBody>
                    <a:bodyPr/>
                    <a:lstStyle/>
                    <a:p>
                      <a:r>
                        <a:rPr lang="en-SG" sz="1400" dirty="0"/>
                        <a:t>Layout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To work on. To be done in tandem with spatial processes.</a:t>
                      </a:r>
                    </a:p>
                  </a:txBody>
                  <a:tcPr/>
                </a:tc>
                <a:extLst>
                  <a:ext uri="{0D108BD9-81ED-4DB2-BD59-A6C34878D82A}">
                    <a16:rowId xmlns:a16="http://schemas.microsoft.com/office/drawing/2014/main" val="1006612659"/>
                  </a:ext>
                </a:extLst>
              </a:tr>
              <a:tr h="352297">
                <a:tc>
                  <a:txBody>
                    <a:bodyPr/>
                    <a:lstStyle/>
                    <a:p>
                      <a:r>
                        <a:rPr lang="en-SG" sz="1400" dirty="0"/>
                        <a:t>Extended MathML</a:t>
                      </a:r>
                    </a:p>
                  </a:txBody>
                  <a:tcPr/>
                </a:tc>
                <a:tc>
                  <a:txBody>
                    <a:bodyPr/>
                    <a:lstStyle/>
                    <a:p>
                      <a:r>
                        <a:rPr lang="en-SG" sz="1400" dirty="0"/>
                        <a:t>Could not find documentation but unlikely to be a major concern.</a:t>
                      </a:r>
                    </a:p>
                  </a:txBody>
                  <a:tcPr/>
                </a:tc>
                <a:extLst>
                  <a:ext uri="{0D108BD9-81ED-4DB2-BD59-A6C34878D82A}">
                    <a16:rowId xmlns:a16="http://schemas.microsoft.com/office/drawing/2014/main" val="2915836724"/>
                  </a:ext>
                </a:extLst>
              </a:tr>
              <a:tr h="580235">
                <a:tc>
                  <a:txBody>
                    <a:bodyPr/>
                    <a:lstStyle/>
                    <a:p>
                      <a:r>
                        <a:rPr lang="en-SG" sz="1400" dirty="0"/>
                        <a:t>Multistate, Multicomponent and Multicompartment Models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a:t>To work on. A new model class will probably have to be created.</a:t>
                      </a:r>
                    </a:p>
                    <a:p>
                      <a:endParaRPr lang="en-SG" sz="1400" dirty="0"/>
                    </a:p>
                  </a:txBody>
                  <a:tcPr/>
                </a:tc>
                <a:extLst>
                  <a:ext uri="{0D108BD9-81ED-4DB2-BD59-A6C34878D82A}">
                    <a16:rowId xmlns:a16="http://schemas.microsoft.com/office/drawing/2014/main" val="4156864852"/>
                  </a:ext>
                </a:extLst>
              </a:tr>
              <a:tr h="352297">
                <a:tc>
                  <a:txBody>
                    <a:bodyPr/>
                    <a:lstStyle/>
                    <a:p>
                      <a:r>
                        <a:rPr lang="en-SG" sz="1400" dirty="0"/>
                        <a:t>Rendering</a:t>
                      </a:r>
                    </a:p>
                  </a:txBody>
                  <a:tcPr/>
                </a:tc>
                <a:tc>
                  <a:txBody>
                    <a:bodyPr/>
                    <a:lstStyle/>
                    <a:p>
                      <a:r>
                        <a:rPr lang="en-SG" sz="1400" dirty="0"/>
                        <a:t>Not a priority.</a:t>
                      </a:r>
                    </a:p>
                  </a:txBody>
                  <a:tcPr/>
                </a:tc>
                <a:extLst>
                  <a:ext uri="{0D108BD9-81ED-4DB2-BD59-A6C34878D82A}">
                    <a16:rowId xmlns:a16="http://schemas.microsoft.com/office/drawing/2014/main" val="3005202322"/>
                  </a:ext>
                </a:extLst>
              </a:tr>
              <a:tr h="352297">
                <a:tc>
                  <a:txBody>
                    <a:bodyPr/>
                    <a:lstStyle/>
                    <a:p>
                      <a:r>
                        <a:rPr lang="en-SG" sz="1400" dirty="0"/>
                        <a:t>Spatial Processes</a:t>
                      </a:r>
                    </a:p>
                  </a:txBody>
                  <a:tcPr/>
                </a:tc>
                <a:tc>
                  <a:txBody>
                    <a:bodyPr/>
                    <a:lstStyle/>
                    <a:p>
                      <a:r>
                        <a:rPr lang="en-SG" sz="1400" dirty="0"/>
                        <a:t>To work on. A new model class will probably have to be created.</a:t>
                      </a:r>
                    </a:p>
                  </a:txBody>
                  <a:tcPr/>
                </a:tc>
                <a:extLst>
                  <a:ext uri="{0D108BD9-81ED-4DB2-BD59-A6C34878D82A}">
                    <a16:rowId xmlns:a16="http://schemas.microsoft.com/office/drawing/2014/main" val="2749610373"/>
                  </a:ext>
                </a:extLst>
              </a:tr>
            </a:tbl>
          </a:graphicData>
        </a:graphic>
      </p:graphicFrame>
    </p:spTree>
    <p:extLst>
      <p:ext uri="{BB962C8B-B14F-4D97-AF65-F5344CB8AC3E}">
        <p14:creationId xmlns:p14="http://schemas.microsoft.com/office/powerpoint/2010/main" val="332177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34CF32-D65E-4FFE-97AB-911DF53E1B39}" type="slidenum">
              <a:rPr lang="en-SG" smtClean="0"/>
              <a:t>6</a:t>
            </a:fld>
            <a:endParaRPr lang="en-SG"/>
          </a:p>
        </p:txBody>
      </p:sp>
      <p:graphicFrame>
        <p:nvGraphicFramePr>
          <p:cNvPr id="5" name="Content Placeholder 4"/>
          <p:cNvGraphicFramePr>
            <a:graphicFrameLocks/>
          </p:cNvGraphicFramePr>
          <p:nvPr/>
        </p:nvGraphicFramePr>
        <p:xfrm>
          <a:off x="1981754" y="762170"/>
          <a:ext cx="8110728" cy="5333659"/>
        </p:xfrm>
        <a:graphic>
          <a:graphicData uri="http://schemas.openxmlformats.org/drawingml/2006/table">
            <a:tbl>
              <a:tblPr firstRow="1">
                <a:tableStyleId>{8EC20E35-A176-4012-BC5E-935CFFF8708E}</a:tableStyleId>
              </a:tblPr>
              <a:tblGrid>
                <a:gridCol w="1186321">
                  <a:extLst>
                    <a:ext uri="{9D8B030D-6E8A-4147-A177-3AD203B41FA5}">
                      <a16:colId xmlns:a16="http://schemas.microsoft.com/office/drawing/2014/main" val="20000"/>
                    </a:ext>
                  </a:extLst>
                </a:gridCol>
                <a:gridCol w="2914688">
                  <a:extLst>
                    <a:ext uri="{9D8B030D-6E8A-4147-A177-3AD203B41FA5}">
                      <a16:colId xmlns:a16="http://schemas.microsoft.com/office/drawing/2014/main" val="20001"/>
                    </a:ext>
                  </a:extLst>
                </a:gridCol>
                <a:gridCol w="4009719">
                  <a:extLst>
                    <a:ext uri="{9D8B030D-6E8A-4147-A177-3AD203B41FA5}">
                      <a16:colId xmlns:a16="http://schemas.microsoft.com/office/drawing/2014/main" val="20002"/>
                    </a:ext>
                  </a:extLst>
                </a:gridCol>
              </a:tblGrid>
              <a:tr h="339585">
                <a:tc>
                  <a:txBody>
                    <a:bodyPr/>
                    <a:lstStyle/>
                    <a:p>
                      <a:r>
                        <a:rPr lang="en-SG" sz="1400" dirty="0"/>
                        <a:t>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dirty="0"/>
                        <a:t>Dunlin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dirty="0"/>
                        <a:t>SBML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5878">
                <a:tc rowSpan="8">
                  <a:txBody>
                    <a:bodyPr/>
                    <a:lstStyle/>
                    <a:p>
                      <a:r>
                        <a:rPr lang="en-SG" sz="1400" dirty="0"/>
                        <a:t>Model</a:t>
                      </a:r>
                      <a:r>
                        <a:rPr lang="en-SG" sz="1400" baseline="0" dirty="0"/>
                        <a:t> definition</a:t>
                      </a:r>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dirty="0"/>
                        <a:t>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Species</a:t>
                      </a:r>
                      <a:r>
                        <a:rPr lang="en-SG" sz="1400" baseline="0"/>
                        <a:t> with/without</a:t>
                      </a:r>
                      <a:r>
                        <a:rPr lang="en-SG" sz="1400"/>
                        <a:t> Initial</a:t>
                      </a:r>
                      <a:r>
                        <a:rPr lang="en-SG" sz="1400" baseline="0"/>
                        <a:t>Assignments, Param (not const) with RateRule</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5878">
                <a:tc vMerge="1">
                  <a:txBody>
                    <a:bodyPr/>
                    <a:lstStyle/>
                    <a:p>
                      <a:endParaRPr lang="en-SG"/>
                    </a:p>
                  </a:txBody>
                  <a:tcPr/>
                </a:tc>
                <a:tc>
                  <a:txBody>
                    <a:bodyPr/>
                    <a:lstStyle/>
                    <a:p>
                      <a:r>
                        <a:rPr lang="en-SG" sz="1400"/>
                        <a:t>Params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Param (const)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5878">
                <a:tc vMerge="1">
                  <a:txBody>
                    <a:bodyPr/>
                    <a:lstStyle/>
                    <a:p>
                      <a:endParaRPr lang="en-SG"/>
                    </a:p>
                  </a:txBody>
                  <a:tcPr/>
                </a:tc>
                <a:tc>
                  <a:txBody>
                    <a:bodyPr/>
                    <a:lstStyle/>
                    <a:p>
                      <a:r>
                        <a:rPr lang="en-SG" sz="1400"/>
                        <a:t>Reactions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Reaction, kineticLaw, LocalParameter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15878">
                <a:tc vMerge="1">
                  <a:txBody>
                    <a:bodyPr/>
                    <a:lstStyle/>
                    <a:p>
                      <a:endParaRPr lang="en-SG"/>
                    </a:p>
                  </a:txBody>
                  <a:tcPr/>
                </a:tc>
                <a:tc>
                  <a:txBody>
                    <a:bodyPr/>
                    <a:lstStyle/>
                    <a:p>
                      <a:r>
                        <a:rPr lang="en-SG" sz="1400"/>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Param (not const)</a:t>
                      </a:r>
                      <a:r>
                        <a:rPr lang="en-SG" sz="1400" baseline="0"/>
                        <a:t> with</a:t>
                      </a:r>
                      <a:r>
                        <a:rPr lang="en-SG" sz="1400"/>
                        <a:t> AssignmentRule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15878">
                <a:tc vMerge="1">
                  <a:txBody>
                    <a:bodyPr/>
                    <a:lstStyle/>
                    <a:p>
                      <a:endParaRPr lang="en-SG"/>
                    </a:p>
                  </a:txBody>
                  <a:tcPr/>
                </a:tc>
                <a:tc>
                  <a:txBody>
                    <a:bodyPr/>
                    <a:lstStyle/>
                    <a:p>
                      <a:r>
                        <a:rPr lang="en-SG" sz="1400" dirty="0"/>
                        <a:t>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15878">
                <a:tc vMerge="1">
                  <a:txBody>
                    <a:bodyPr/>
                    <a:lstStyle/>
                    <a:p>
                      <a:endParaRPr lang="en-SG"/>
                    </a:p>
                  </a:txBody>
                  <a:tcPr/>
                </a:tc>
                <a:tc>
                  <a:txBody>
                    <a:bodyPr/>
                    <a:lstStyle/>
                    <a:p>
                      <a:r>
                        <a:rPr lang="en-SG" sz="1400" dirty="0"/>
                        <a:t>Compartments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Compartment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15878">
                <a:tc vMerge="1">
                  <a:txBody>
                    <a:bodyPr/>
                    <a:lstStyle/>
                    <a:p>
                      <a:endParaRPr lang="en-SG"/>
                    </a:p>
                  </a:txBody>
                  <a:tcPr/>
                </a:tc>
                <a:tc>
                  <a:txBody>
                    <a:bodyPr/>
                    <a:lstStyle/>
                    <a:p>
                      <a:r>
                        <a:rPr lang="en-SG" sz="1400" dirty="0"/>
                        <a:t>Spatial (Not implemented)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SBML</a:t>
                      </a:r>
                      <a:r>
                        <a:rPr lang="en-SG" sz="1400" baseline="0"/>
                        <a:t> </a:t>
                      </a:r>
                      <a:r>
                        <a:rPr lang="en-SG" sz="1400"/>
                        <a:t>Spatial</a:t>
                      </a:r>
                      <a:r>
                        <a:rPr lang="en-SG" sz="1400" baseline="0"/>
                        <a:t> Geometry</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15878">
                <a:tc vMerge="1">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a:t>GeneProduct (Not implemented)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1400"/>
                        <a:t>SBML FBC GeneProduct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15878">
                <a:tc rowSpan="6">
                  <a:txBody>
                    <a:bodyPr/>
                    <a:lstStyle/>
                    <a:p>
                      <a:r>
                        <a:rPr lang="en-SG" sz="1400"/>
                        <a:t>Analysis</a:t>
                      </a:r>
                      <a:r>
                        <a:rPr lang="en-SG" sz="1400" baseline="0"/>
                        <a:t> settings </a:t>
                      </a:r>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dirty="0"/>
                        <a:t>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407503">
                <a:tc vMerge="1">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SG" sz="1400" dirty="0"/>
                        <a:t>Extra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407503">
                <a:tc vMerge="1">
                  <a:txBody>
                    <a:bodyPr/>
                    <a:lstStyle/>
                    <a:p>
                      <a:endParaRPr lang="en-SG"/>
                    </a:p>
                  </a:txBody>
                  <a:tcPr/>
                </a:tc>
                <a:tc>
                  <a:txBody>
                    <a:bodyPr/>
                    <a:lstStyle/>
                    <a:p>
                      <a:pPr marL="0" indent="0">
                        <a:buFont typeface="Arial" panose="020B0604020202020204" pitchFamily="34" charset="0"/>
                        <a:buNone/>
                      </a:pPr>
                      <a:r>
                        <a:rPr lang="en-SG" sz="1400" dirty="0"/>
                        <a:t>Simulation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407502">
                <a:tc vMerge="1">
                  <a:txBody>
                    <a:bodyPr/>
                    <a:lstStyle/>
                    <a:p>
                      <a:endParaRPr lang="en-SG"/>
                    </a:p>
                  </a:txBody>
                  <a:tcPr/>
                </a:tc>
                <a:tc>
                  <a:txBody>
                    <a:bodyPr/>
                    <a:lstStyle/>
                    <a:p>
                      <a:pPr marL="0" indent="0">
                        <a:buFont typeface="Arial" panose="020B0604020202020204" pitchFamily="34" charset="0"/>
                        <a:buNone/>
                      </a:pPr>
                      <a:r>
                        <a:rPr lang="en-SG" sz="1400" dirty="0"/>
                        <a:t>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SG" sz="140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407503">
                <a:tc vMerge="1">
                  <a:txBody>
                    <a:bodyPr/>
                    <a:lstStyle/>
                    <a:p>
                      <a:endParaRPr lang="en-SG"/>
                    </a:p>
                  </a:txBody>
                  <a:tcPr/>
                </a:tc>
                <a:tc>
                  <a:txBody>
                    <a:bodyPr/>
                    <a:lstStyle/>
                    <a:p>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407503">
                <a:tc vMerge="1">
                  <a:txBody>
                    <a:bodyPr/>
                    <a:lstStyle/>
                    <a:p>
                      <a:endParaRPr lang="en-SG"/>
                    </a:p>
                  </a:txBody>
                  <a:tcPr/>
                </a:tc>
                <a:tc>
                  <a:txBody>
                    <a:bodyPr/>
                    <a:lstStyle/>
                    <a:p>
                      <a:endParaRPr lang="en-SG"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11070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0B34-A8D5-BF06-76F1-5D2B3EED2ED6}"/>
              </a:ext>
            </a:extLst>
          </p:cNvPr>
          <p:cNvSpPr>
            <a:spLocks noGrp="1"/>
          </p:cNvSpPr>
          <p:nvPr>
            <p:ph type="title"/>
          </p:nvPr>
        </p:nvSpPr>
        <p:spPr/>
        <p:txBody>
          <a:bodyPr/>
          <a:lstStyle/>
          <a:p>
            <a:r>
              <a:rPr lang="en-SG" dirty="0"/>
              <a:t>External Packages</a:t>
            </a:r>
          </a:p>
        </p:txBody>
      </p:sp>
      <p:sp>
        <p:nvSpPr>
          <p:cNvPr id="3" name="Content Placeholder 2">
            <a:extLst>
              <a:ext uri="{FF2B5EF4-FFF2-40B4-BE49-F238E27FC236}">
                <a16:creationId xmlns:a16="http://schemas.microsoft.com/office/drawing/2014/main" id="{D2D91BC6-D0F5-B3B7-80F3-B829C45B0939}"/>
              </a:ext>
            </a:extLst>
          </p:cNvPr>
          <p:cNvSpPr>
            <a:spLocks noGrp="1"/>
          </p:cNvSpPr>
          <p:nvPr>
            <p:ph idx="1"/>
          </p:nvPr>
        </p:nvSpPr>
        <p:spPr/>
        <p:txBody>
          <a:bodyPr>
            <a:normAutofit fontScale="77500" lnSpcReduction="20000"/>
          </a:bodyPr>
          <a:lstStyle/>
          <a:p>
            <a:r>
              <a:rPr lang="en-SG" dirty="0" err="1"/>
              <a:t>Numpy</a:t>
            </a:r>
            <a:endParaRPr lang="en-SG" dirty="0"/>
          </a:p>
          <a:p>
            <a:r>
              <a:rPr lang="en-SG" dirty="0" err="1"/>
              <a:t>Scipy</a:t>
            </a:r>
            <a:endParaRPr lang="en-SG" dirty="0"/>
          </a:p>
          <a:p>
            <a:r>
              <a:rPr lang="en-SG" dirty="0"/>
              <a:t>Pandas </a:t>
            </a:r>
          </a:p>
          <a:p>
            <a:r>
              <a:rPr lang="en-SG" dirty="0"/>
              <a:t>Seaborn</a:t>
            </a:r>
          </a:p>
          <a:p>
            <a:r>
              <a:rPr lang="en-SG" dirty="0" err="1"/>
              <a:t>Pyyaml</a:t>
            </a:r>
            <a:endParaRPr lang="en-SG" dirty="0"/>
          </a:p>
          <a:p>
            <a:r>
              <a:rPr lang="en-SG" dirty="0"/>
              <a:t>Potential to be used</a:t>
            </a:r>
          </a:p>
          <a:p>
            <a:pPr lvl="1"/>
            <a:r>
              <a:rPr lang="en-SG" dirty="0"/>
              <a:t>pyrfc3339 </a:t>
            </a:r>
          </a:p>
          <a:p>
            <a:pPr lvl="1"/>
            <a:r>
              <a:rPr lang="en-SG" dirty="0" err="1"/>
              <a:t>xarray</a:t>
            </a:r>
            <a:endParaRPr lang="en-SG" dirty="0"/>
          </a:p>
          <a:p>
            <a:pPr lvl="1"/>
            <a:r>
              <a:rPr lang="en-SG" dirty="0" err="1"/>
              <a:t>arviz</a:t>
            </a:r>
            <a:endParaRPr lang="en-SG" dirty="0"/>
          </a:p>
          <a:p>
            <a:pPr lvl="1"/>
            <a:r>
              <a:rPr lang="en-SG" dirty="0" err="1"/>
              <a:t>salib</a:t>
            </a:r>
            <a:endParaRPr lang="en-SG" dirty="0"/>
          </a:p>
          <a:p>
            <a:pPr lvl="1"/>
            <a:r>
              <a:rPr lang="en-SG" dirty="0" err="1"/>
              <a:t>escher</a:t>
            </a:r>
            <a:endParaRPr lang="en-SG" dirty="0"/>
          </a:p>
          <a:p>
            <a:pPr lvl="1"/>
            <a:r>
              <a:rPr lang="en-SG" dirty="0" err="1"/>
              <a:t>cobrapy</a:t>
            </a:r>
            <a:endParaRPr lang="en-SG" dirty="0"/>
          </a:p>
          <a:p>
            <a:pPr lvl="1"/>
            <a:r>
              <a:rPr lang="en-SG" dirty="0"/>
              <a:t>scikit</a:t>
            </a:r>
          </a:p>
          <a:p>
            <a:pPr lvl="1"/>
            <a:r>
              <a:rPr lang="en-SG" dirty="0"/>
              <a:t>bokeh</a:t>
            </a:r>
          </a:p>
          <a:p>
            <a:pPr lvl="1"/>
            <a:endParaRPr lang="en-SG" dirty="0"/>
          </a:p>
          <a:p>
            <a:endParaRPr lang="en-SG" dirty="0"/>
          </a:p>
        </p:txBody>
      </p:sp>
      <p:sp>
        <p:nvSpPr>
          <p:cNvPr id="4" name="Slide Number Placeholder 3">
            <a:extLst>
              <a:ext uri="{FF2B5EF4-FFF2-40B4-BE49-F238E27FC236}">
                <a16:creationId xmlns:a16="http://schemas.microsoft.com/office/drawing/2014/main" id="{60C808C2-CADD-9077-4231-BF1B73A9FA40}"/>
              </a:ext>
            </a:extLst>
          </p:cNvPr>
          <p:cNvSpPr>
            <a:spLocks noGrp="1"/>
          </p:cNvSpPr>
          <p:nvPr>
            <p:ph type="sldNum" sz="quarter" idx="12"/>
          </p:nvPr>
        </p:nvSpPr>
        <p:spPr/>
        <p:txBody>
          <a:bodyPr/>
          <a:lstStyle/>
          <a:p>
            <a:fld id="{6A34CF32-D65E-4FFE-97AB-911DF53E1B39}" type="slidenum">
              <a:rPr lang="en-SG" smtClean="0"/>
              <a:t>7</a:t>
            </a:fld>
            <a:endParaRPr lang="en-SG"/>
          </a:p>
        </p:txBody>
      </p:sp>
    </p:spTree>
    <p:extLst>
      <p:ext uri="{BB962C8B-B14F-4D97-AF65-F5344CB8AC3E}">
        <p14:creationId xmlns:p14="http://schemas.microsoft.com/office/powerpoint/2010/main" val="292410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686A-EAF5-61DB-EBB8-537859F821ED}"/>
              </a:ext>
            </a:extLst>
          </p:cNvPr>
          <p:cNvSpPr>
            <a:spLocks noGrp="1"/>
          </p:cNvSpPr>
          <p:nvPr>
            <p:ph type="title"/>
          </p:nvPr>
        </p:nvSpPr>
        <p:spPr/>
        <p:txBody>
          <a:bodyPr/>
          <a:lstStyle/>
          <a:p>
            <a:r>
              <a:rPr lang="en-SG" dirty="0"/>
              <a:t>Motivation for New Markup Language</a:t>
            </a:r>
          </a:p>
        </p:txBody>
      </p:sp>
      <p:sp>
        <p:nvSpPr>
          <p:cNvPr id="3" name="Text Placeholder 2">
            <a:extLst>
              <a:ext uri="{FF2B5EF4-FFF2-40B4-BE49-F238E27FC236}">
                <a16:creationId xmlns:a16="http://schemas.microsoft.com/office/drawing/2014/main" id="{E003D5E8-D769-CF7D-E4A0-3B004D7CF86B}"/>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489F9DDE-0D34-01E1-8845-0E13DA79749A}"/>
              </a:ext>
            </a:extLst>
          </p:cNvPr>
          <p:cNvSpPr>
            <a:spLocks noGrp="1"/>
          </p:cNvSpPr>
          <p:nvPr>
            <p:ph type="sldNum" sz="quarter" idx="12"/>
          </p:nvPr>
        </p:nvSpPr>
        <p:spPr/>
        <p:txBody>
          <a:bodyPr/>
          <a:lstStyle/>
          <a:p>
            <a:fld id="{6A34CF32-D65E-4FFE-97AB-911DF53E1B39}" type="slidenum">
              <a:rPr lang="en-SG" smtClean="0"/>
              <a:t>8</a:t>
            </a:fld>
            <a:endParaRPr lang="en-SG"/>
          </a:p>
        </p:txBody>
      </p:sp>
    </p:spTree>
    <p:extLst>
      <p:ext uri="{BB962C8B-B14F-4D97-AF65-F5344CB8AC3E}">
        <p14:creationId xmlns:p14="http://schemas.microsoft.com/office/powerpoint/2010/main" val="368244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5FE7-D1FB-F481-0168-58317C777701}"/>
              </a:ext>
            </a:extLst>
          </p:cNvPr>
          <p:cNvSpPr>
            <a:spLocks noGrp="1"/>
          </p:cNvSpPr>
          <p:nvPr>
            <p:ph type="title"/>
          </p:nvPr>
        </p:nvSpPr>
        <p:spPr/>
        <p:txBody>
          <a:bodyPr/>
          <a:lstStyle/>
          <a:p>
            <a:r>
              <a:rPr lang="en-SG" dirty="0"/>
              <a:t>User Requirements</a:t>
            </a:r>
          </a:p>
        </p:txBody>
      </p:sp>
      <p:sp>
        <p:nvSpPr>
          <p:cNvPr id="3" name="Content Placeholder 2">
            <a:extLst>
              <a:ext uri="{FF2B5EF4-FFF2-40B4-BE49-F238E27FC236}">
                <a16:creationId xmlns:a16="http://schemas.microsoft.com/office/drawing/2014/main" id="{F313AEB3-4C49-E9FC-12E0-FF4C83A7F277}"/>
              </a:ext>
            </a:extLst>
          </p:cNvPr>
          <p:cNvSpPr>
            <a:spLocks noGrp="1"/>
          </p:cNvSpPr>
          <p:nvPr>
            <p:ph idx="1"/>
          </p:nvPr>
        </p:nvSpPr>
        <p:spPr/>
        <p:txBody>
          <a:bodyPr>
            <a:normAutofit/>
          </a:bodyPr>
          <a:lstStyle/>
          <a:p>
            <a:r>
              <a:rPr lang="en-SG" dirty="0"/>
              <a:t>Code must be easy to read and write</a:t>
            </a:r>
          </a:p>
          <a:p>
            <a:pPr lvl="1"/>
            <a:r>
              <a:rPr lang="en-SG" dirty="0"/>
              <a:t>Users may have to write large amounts of code</a:t>
            </a:r>
          </a:p>
          <a:p>
            <a:pPr lvl="1"/>
            <a:r>
              <a:rPr lang="en-SG" dirty="0"/>
              <a:t>Whitespaces, brackets and delimiters become difficult to keep track off once the amount of code grows large</a:t>
            </a:r>
          </a:p>
          <a:p>
            <a:pPr lvl="1"/>
            <a:r>
              <a:rPr lang="en-SG" dirty="0"/>
              <a:t>Should support string interpolation and high level declarations as models are expected to contain significant repetitive code</a:t>
            </a:r>
          </a:p>
          <a:p>
            <a:r>
              <a:rPr lang="en-SG" dirty="0"/>
              <a:t>Code must be flexible and general purpose</a:t>
            </a:r>
          </a:p>
          <a:p>
            <a:pPr lvl="1"/>
            <a:r>
              <a:rPr lang="en-SG" dirty="0"/>
              <a:t>The code represents information that depends on external standards like SBML which might be subject to change</a:t>
            </a:r>
          </a:p>
          <a:p>
            <a:pPr lvl="1"/>
            <a:r>
              <a:rPr lang="en-SG" dirty="0"/>
              <a:t>The code must be represent information for analysis settings and possibly scripting which will grow as new functionalities are added to the package</a:t>
            </a:r>
          </a:p>
          <a:p>
            <a:pPr lvl="1"/>
            <a:endParaRPr lang="en-SG" dirty="0"/>
          </a:p>
        </p:txBody>
      </p:sp>
      <p:sp>
        <p:nvSpPr>
          <p:cNvPr id="4" name="Slide Number Placeholder 3">
            <a:extLst>
              <a:ext uri="{FF2B5EF4-FFF2-40B4-BE49-F238E27FC236}">
                <a16:creationId xmlns:a16="http://schemas.microsoft.com/office/drawing/2014/main" id="{F8E241CA-BE91-7944-EDBE-59B9E024FB2A}"/>
              </a:ext>
            </a:extLst>
          </p:cNvPr>
          <p:cNvSpPr>
            <a:spLocks noGrp="1"/>
          </p:cNvSpPr>
          <p:nvPr>
            <p:ph type="sldNum" sz="quarter" idx="12"/>
          </p:nvPr>
        </p:nvSpPr>
        <p:spPr/>
        <p:txBody>
          <a:bodyPr/>
          <a:lstStyle/>
          <a:p>
            <a:fld id="{6A34CF32-D65E-4FFE-97AB-911DF53E1B39}" type="slidenum">
              <a:rPr lang="en-SG" smtClean="0"/>
              <a:t>9</a:t>
            </a:fld>
            <a:endParaRPr lang="en-SG"/>
          </a:p>
        </p:txBody>
      </p:sp>
    </p:spTree>
    <p:extLst>
      <p:ext uri="{BB962C8B-B14F-4D97-AF65-F5344CB8AC3E}">
        <p14:creationId xmlns:p14="http://schemas.microsoft.com/office/powerpoint/2010/main" val="77592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16004</TotalTime>
  <Words>1782</Words>
  <Application>Microsoft Office PowerPoint</Application>
  <PresentationFormat>Widescreen</PresentationFormat>
  <Paragraphs>352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宋体</vt:lpstr>
      <vt:lpstr>Arial</vt:lpstr>
      <vt:lpstr>Calibri</vt:lpstr>
      <vt:lpstr>Calibri Light</vt:lpstr>
      <vt:lpstr>Office Theme</vt:lpstr>
      <vt:lpstr>Dunlin</vt:lpstr>
      <vt:lpstr>Package Design Goals</vt:lpstr>
      <vt:lpstr>What is Dunlin</vt:lpstr>
      <vt:lpstr>Compatibility with SBML </vt:lpstr>
      <vt:lpstr>PowerPoint Presentation</vt:lpstr>
      <vt:lpstr>PowerPoint Presentation</vt:lpstr>
      <vt:lpstr>External Packages</vt:lpstr>
      <vt:lpstr>Motivation for New Markup Language</vt:lpstr>
      <vt:lpstr>User Requirements</vt:lpstr>
      <vt:lpstr>Existing Options</vt:lpstr>
      <vt:lpstr>Dunlin Language</vt:lpstr>
      <vt:lpstr>Parsing</vt:lpstr>
      <vt:lpstr>Dunlin syntax</vt:lpstr>
      <vt:lpstr>Data Types</vt:lpstr>
      <vt:lpstr>Organization of Data</vt:lpstr>
      <vt:lpstr>File Structure</vt:lpstr>
      <vt:lpstr>Module Structure</vt:lpstr>
      <vt:lpstr>PowerPoint Presentation</vt:lpstr>
      <vt:lpstr>PowerPoint Presentation</vt:lpstr>
      <vt:lpstr>Hierarchical Models</vt:lpstr>
      <vt:lpstr>Resolving Hierarchical Models</vt:lpstr>
      <vt:lpstr>Modifying submodels</vt:lpstr>
      <vt:lpstr>Parent-Child Operations in Dunlin</vt:lpstr>
      <vt:lpstr>PowerPoint Presentation</vt:lpstr>
      <vt:lpstr>Rough Work</vt:lpstr>
      <vt:lpstr>PowerPoint Presentation</vt:lpstr>
      <vt:lpstr>Event handling</vt:lpstr>
      <vt:lpstr>Initial Assignments</vt:lpstr>
      <vt:lpstr>PowerPoint Presentation</vt:lpstr>
      <vt:lpstr>定 风 波</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Ngo</dc:creator>
  <cp:lastModifiedBy>Russell Ngo Jie Kai</cp:lastModifiedBy>
  <cp:revision>96</cp:revision>
  <dcterms:created xsi:type="dcterms:W3CDTF">2021-05-11T02:27:52Z</dcterms:created>
  <dcterms:modified xsi:type="dcterms:W3CDTF">2022-07-04T09:23:35Z</dcterms:modified>
</cp:coreProperties>
</file>