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83" r:id="rId4"/>
    <p:sldId id="285" r:id="rId5"/>
    <p:sldId id="284" r:id="rId6"/>
    <p:sldId id="301" r:id="rId7"/>
    <p:sldId id="282" r:id="rId8"/>
    <p:sldId id="287" r:id="rId9"/>
    <p:sldId id="298" r:id="rId10"/>
    <p:sldId id="296" r:id="rId11"/>
    <p:sldId id="299" r:id="rId12"/>
    <p:sldId id="289" r:id="rId13"/>
    <p:sldId id="300" r:id="rId14"/>
    <p:sldId id="291" r:id="rId15"/>
    <p:sldId id="292" r:id="rId16"/>
    <p:sldId id="28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18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A177B-2A48-B242-9B05-6F6CF6775DD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2048A-D72A-814C-B5D8-B58648D7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99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EFF424-F111-43CB-9C75-D52325012943}" type="datetime1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4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0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ST445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Libraries, Contents, and 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1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/>
          <a:lstStyle/>
          <a:p>
            <a:r>
              <a:rPr lang="en-US" dirty="0" smtClean="0"/>
              <a:t>Default: “The </a:t>
            </a:r>
            <a:r>
              <a:rPr lang="en-US" dirty="0"/>
              <a:t>SAS System” </a:t>
            </a:r>
            <a:r>
              <a:rPr lang="en-US" dirty="0" smtClean="0"/>
              <a:t>&amp; time </a:t>
            </a:r>
            <a:r>
              <a:rPr lang="en-US" dirty="0"/>
              <a:t>and </a:t>
            </a:r>
            <a:r>
              <a:rPr lang="en-US" dirty="0" smtClean="0"/>
              <a:t>date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header or footnote with global statements:</a:t>
            </a:r>
          </a:p>
          <a:p>
            <a:pPr lvl="1"/>
            <a:r>
              <a:rPr lang="en-US" dirty="0" smtClean="0"/>
              <a:t>TITLE “&lt;</a:t>
            </a:r>
            <a:r>
              <a:rPr lang="en-US" i="1" dirty="0" smtClean="0"/>
              <a:t>text</a:t>
            </a:r>
            <a:r>
              <a:rPr lang="en-US" dirty="0" smtClean="0"/>
              <a:t>&gt;”;</a:t>
            </a:r>
          </a:p>
          <a:p>
            <a:pPr lvl="1"/>
            <a:r>
              <a:rPr lang="en-US" dirty="0" smtClean="0"/>
              <a:t>FOOTNOTE “&lt;</a:t>
            </a:r>
            <a:r>
              <a:rPr lang="en-US" i="1" dirty="0" smtClean="0"/>
              <a:t>text</a:t>
            </a:r>
            <a:r>
              <a:rPr lang="en-US" dirty="0" smtClean="0"/>
              <a:t>&gt;”;</a:t>
            </a:r>
          </a:p>
          <a:p>
            <a:r>
              <a:rPr lang="en-US" dirty="0" smtClean="0"/>
              <a:t>Suppress Date and Page Numbers?</a:t>
            </a:r>
          </a:p>
          <a:p>
            <a:pPr lvl="1"/>
            <a:r>
              <a:rPr lang="en-US" dirty="0" smtClean="0"/>
              <a:t>Another global statement!</a:t>
            </a:r>
          </a:p>
          <a:p>
            <a:pPr lvl="1"/>
            <a:r>
              <a:rPr lang="en-US" dirty="0" smtClean="0"/>
              <a:t>OPTIONS &lt;</a:t>
            </a:r>
            <a:r>
              <a:rPr lang="en-US" i="1" dirty="0" smtClean="0"/>
              <a:t>keywords</a:t>
            </a:r>
            <a:r>
              <a:rPr lang="en-US" dirty="0" smtClean="0"/>
              <a:t>&gt;;</a:t>
            </a:r>
          </a:p>
          <a:p>
            <a:pPr lvl="2"/>
            <a:r>
              <a:rPr lang="en-US" dirty="0" smtClean="0"/>
              <a:t>NODATE NONUMBER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 and footers</a:t>
            </a:r>
            <a:endParaRPr lang="en-US" dirty="0"/>
          </a:p>
        </p:txBody>
      </p:sp>
      <p:pic>
        <p:nvPicPr>
          <p:cNvPr id="5" name="Picture 4" descr="Screen Shot 2016-01-10 at 8.10.55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370" y="2425630"/>
            <a:ext cx="5899150" cy="13714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03470" y="2436083"/>
            <a:ext cx="3667760" cy="335280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0999" y="2571585"/>
            <a:ext cx="455153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options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nodate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nonumber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</a:rPr>
              <a:t>"Veggie Data Contents"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footnote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</a:rPr>
              <a:t>"Not Sure What Footnote To Put"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contents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st445.veg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varnum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Set a header and footer?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appear on every page</a:t>
            </a:r>
          </a:p>
          <a:p>
            <a:pPr lvl="1"/>
            <a:r>
              <a:rPr lang="en-US" dirty="0" smtClean="0"/>
              <a:t>Change or clear it manually</a:t>
            </a:r>
          </a:p>
          <a:p>
            <a:r>
              <a:rPr lang="en-US" dirty="0" smtClean="0"/>
              <a:t>Subtitles and </a:t>
            </a:r>
            <a:r>
              <a:rPr lang="en-US" dirty="0" err="1" smtClean="0"/>
              <a:t>subfootnotes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TITLE2 – TITLE10 and FOOTNOTE2 – FOOTNOTE10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 and footers</a:t>
            </a:r>
            <a:endParaRPr lang="en-US" dirty="0"/>
          </a:p>
        </p:txBody>
      </p:sp>
      <p:pic>
        <p:nvPicPr>
          <p:cNvPr id="7" name="Picture 6" descr="Screen Shot 2016-01-10 at 8.28.51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680" y="1599472"/>
            <a:ext cx="4005580" cy="31030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0103" y="3010844"/>
            <a:ext cx="4296577" cy="508000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56960" y="1599472"/>
            <a:ext cx="2605300" cy="119598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23280" y="4403632"/>
            <a:ext cx="1940560" cy="119598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2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/>
          <a:lstStyle/>
          <a:p>
            <a:r>
              <a:rPr lang="en-US" dirty="0" smtClean="0"/>
              <a:t>PROC CONTENTS can explore all data sets in library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If we run this code it will include </a:t>
            </a:r>
          </a:p>
          <a:p>
            <a:pPr lvl="1"/>
            <a:r>
              <a:rPr lang="en-US" dirty="0" smtClean="0"/>
              <a:t>A summary of all data sets in the library</a:t>
            </a:r>
          </a:p>
          <a:p>
            <a:pPr lvl="1"/>
            <a:r>
              <a:rPr lang="en-US" dirty="0" smtClean="0"/>
              <a:t>Descriptor information for all data sets</a:t>
            </a:r>
          </a:p>
          <a:p>
            <a:r>
              <a:rPr lang="en-US" dirty="0" smtClean="0"/>
              <a:t>If we only want a summary of the data sets: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NODS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No descriptor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0" y="52611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contents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lecture2._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all_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nods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64602" y="2162398"/>
            <a:ext cx="8407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libname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lecture2 </a:t>
            </a:r>
            <a:r>
              <a:rPr lang="fr-FR" sz="1200" dirty="0">
                <a:solidFill>
                  <a:srgbClr val="800080"/>
                </a:solidFill>
                <a:latin typeface="Courier New" panose="02070309020205020404" pitchFamily="49" charset="0"/>
              </a:rPr>
              <a:t>"S:\Documents\CURRENT COURSES\ST 445\Lectures\Lecture 2\Data"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 panose="02070309020205020404" pitchFamily="49" charset="0"/>
              </a:rPr>
              <a:t>"Collection of Data for Lecture 2"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footnote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contents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lecture2._all_;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summary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2161" y="2956560"/>
            <a:ext cx="457200" cy="182880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91334" y="5323840"/>
            <a:ext cx="538479" cy="182880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280" y="2300614"/>
            <a:ext cx="6516060" cy="340485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>
            <a:normAutofit/>
          </a:bodyPr>
          <a:lstStyle/>
          <a:p>
            <a:r>
              <a:rPr lang="en-US" dirty="0" smtClean="0"/>
              <a:t>View content portion?</a:t>
            </a:r>
          </a:p>
          <a:p>
            <a:pPr lvl="1"/>
            <a:r>
              <a:rPr lang="en-US" dirty="0" smtClean="0"/>
              <a:t>Explorer window </a:t>
            </a:r>
            <a:r>
              <a:rPr lang="en-US" dirty="0" smtClean="0">
                <a:sym typeface="Wingdings" panose="05000000000000000000" pitchFamily="2" charset="2"/>
              </a:rPr>
              <a:t> Interactive, non-programmatic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PROC PRINT  Static, programmatic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Adds OBS (observation) column by default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reen Shot 2016-01-10 at 8.57.09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4079780"/>
            <a:ext cx="5596890" cy="173970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PRINT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15441" y="4454430"/>
            <a:ext cx="457200" cy="1365058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2922886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</a:rPr>
              <a:t>"Veggies Data"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lecture2.veg;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705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output </a:t>
            </a:r>
          </a:p>
          <a:p>
            <a:pPr lvl="1"/>
            <a:r>
              <a:rPr lang="en-US" dirty="0" smtClean="0"/>
              <a:t>All variables (in data set order) and observations</a:t>
            </a:r>
          </a:p>
          <a:p>
            <a:pPr lvl="1"/>
            <a:r>
              <a:rPr lang="en-US" dirty="0" smtClean="0"/>
              <a:t>OBS column that </a:t>
            </a:r>
            <a:r>
              <a:rPr lang="en-US" b="1" i="1" u="sng" dirty="0" smtClean="0"/>
              <a:t>labels</a:t>
            </a:r>
            <a:r>
              <a:rPr lang="en-US" dirty="0" smtClean="0"/>
              <a:t> the observations</a:t>
            </a:r>
          </a:p>
          <a:p>
            <a:pPr lvl="1"/>
            <a:r>
              <a:rPr lang="en-US" dirty="0" smtClean="0"/>
              <a:t>Variables labeled with NAME attribute</a:t>
            </a:r>
          </a:p>
          <a:p>
            <a:pPr lvl="1"/>
            <a:r>
              <a:rPr lang="en-US" dirty="0" smtClean="0"/>
              <a:t>Values output based on FORMAT attribute</a:t>
            </a:r>
          </a:p>
          <a:p>
            <a:r>
              <a:rPr lang="en-US" dirty="0" smtClean="0"/>
              <a:t>Override defaults later…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PRINT</a:t>
            </a:r>
            <a:endParaRPr lang="en-US" dirty="0"/>
          </a:p>
        </p:txBody>
      </p:sp>
      <p:pic>
        <p:nvPicPr>
          <p:cNvPr id="4" name="Picture 3" descr="Screen Shot 2016-01-10 at 8.57.09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901950"/>
            <a:ext cx="5596890" cy="173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ICE </a:t>
            </a:r>
            <a:r>
              <a:rPr lang="en-US" smtClean="0"/>
              <a:t>#2</a:t>
            </a:r>
          </a:p>
          <a:p>
            <a:r>
              <a:rPr lang="en-US" dirty="0" smtClean="0"/>
              <a:t>Submit </a:t>
            </a:r>
            <a:r>
              <a:rPr lang="en-US" dirty="0" smtClean="0"/>
              <a:t>assignment on Moodle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2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>
            <a:normAutofit/>
          </a:bodyPr>
          <a:lstStyle/>
          <a:p>
            <a:r>
              <a:rPr lang="en-US" dirty="0" smtClean="0"/>
              <a:t>Understand temporary vs. permanent libraries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Access .sas7bdat files by defining permanent library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 PROC CONTENTS to investigate libraries and the descriptor portion of a data set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 PROC PRINT to investigate the content portion of a data set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Explain the default output of PROC CONTENTS and PROC PRINT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3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SAS data sets stored in a SAS library</a:t>
            </a:r>
          </a:p>
          <a:p>
            <a:pPr lvl="1"/>
            <a:r>
              <a:rPr lang="en-US" dirty="0" smtClean="0"/>
              <a:t>Windows: collection of SAS files in the same physical directory</a:t>
            </a:r>
          </a:p>
          <a:p>
            <a:r>
              <a:rPr lang="en-US" dirty="0" smtClean="0"/>
              <a:t>Default is WORK</a:t>
            </a:r>
          </a:p>
          <a:p>
            <a:pPr lvl="1"/>
            <a:r>
              <a:rPr lang="en-US" dirty="0" smtClean="0"/>
              <a:t>Veg exists in this temporary library</a:t>
            </a:r>
          </a:p>
          <a:p>
            <a:pPr lvl="2"/>
            <a:r>
              <a:rPr lang="en-US" dirty="0" smtClean="0"/>
              <a:t>Temporary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Files in current session only</a:t>
            </a:r>
          </a:p>
          <a:p>
            <a:pPr lvl="2"/>
            <a:r>
              <a:rPr lang="en-US" dirty="0" smtClean="0"/>
              <a:t>Open SAS again? </a:t>
            </a:r>
            <a:r>
              <a:rPr lang="en-US" dirty="0" smtClean="0">
                <a:sym typeface="Wingdings" panose="05000000000000000000" pitchFamily="2" charset="2"/>
              </a:rPr>
              <a:t> Recreate data set!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Library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178877" y="3349747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 Shot 2016-01-10 at 6.25.15 P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" t="14947" r="2564" b="7817"/>
          <a:stretch/>
        </p:blipFill>
        <p:spPr>
          <a:xfrm>
            <a:off x="4508606" y="2918908"/>
            <a:ext cx="4306918" cy="13463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4367" y="1502855"/>
            <a:ext cx="84078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veg;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*same as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WORK.veg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fr-FR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infile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800080"/>
                </a:solidFill>
                <a:latin typeface="Courier New" panose="02070309020205020404" pitchFamily="49" charset="0"/>
              </a:rPr>
              <a:t>"S:\Documents\CURRENT COURSES\ST </a:t>
            </a:r>
            <a:r>
              <a:rPr lang="fr-FR" sz="16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445\Data\Veggies.txt</a:t>
            </a:r>
            <a:r>
              <a:rPr lang="fr-FR" sz="1600" dirty="0">
                <a:solidFill>
                  <a:srgbClr val="800080"/>
                </a:solidFill>
                <a:latin typeface="Courier New" panose="02070309020205020404" pitchFamily="49" charset="0"/>
              </a:rPr>
              <a:t>"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Food $ Code $ Days Number Price;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CostPerSeed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Price/Number;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918908"/>
            <a:ext cx="2446557" cy="135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1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>
            <a:normAutofit/>
          </a:bodyPr>
          <a:lstStyle/>
          <a:p>
            <a:r>
              <a:rPr lang="en-US" dirty="0" smtClean="0"/>
              <a:t>LIBNAME statement: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Global statement</a:t>
            </a:r>
          </a:p>
          <a:p>
            <a:pPr lvl="1"/>
            <a:r>
              <a:rPr lang="en-US" dirty="0" smtClean="0"/>
              <a:t>Name: at most 8 characters long</a:t>
            </a:r>
          </a:p>
          <a:p>
            <a:r>
              <a:rPr lang="en-US" dirty="0" smtClean="0"/>
              <a:t>Access SAS files?</a:t>
            </a:r>
          </a:p>
          <a:p>
            <a:pPr lvl="1"/>
            <a:r>
              <a:rPr lang="en-US" dirty="0" smtClean="0"/>
              <a:t>Explorer window – view only</a:t>
            </a:r>
          </a:p>
          <a:p>
            <a:pPr lvl="1"/>
            <a:r>
              <a:rPr lang="en-US" dirty="0" smtClean="0"/>
              <a:t>Programmatically – input in current program</a:t>
            </a:r>
          </a:p>
          <a:p>
            <a:r>
              <a:rPr lang="en-US" dirty="0" smtClean="0"/>
              <a:t>Create SAS files?</a:t>
            </a:r>
          </a:p>
          <a:p>
            <a:pPr lvl="1"/>
            <a:r>
              <a:rPr lang="en-US" dirty="0" smtClean="0"/>
              <a:t>Explorer window – drag &amp; drop</a:t>
            </a:r>
          </a:p>
          <a:p>
            <a:pPr lvl="1"/>
            <a:r>
              <a:rPr lang="en-US" dirty="0" smtClean="0"/>
              <a:t>Programmatically </a:t>
            </a:r>
            <a:r>
              <a:rPr lang="en-US" smtClean="0"/>
              <a:t>– output </a:t>
            </a:r>
            <a:r>
              <a:rPr lang="en-US" dirty="0" smtClean="0"/>
              <a:t>in current program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Permanent Library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338404" y="2656647"/>
            <a:ext cx="1495271" cy="634055"/>
            <a:chOff x="1338404" y="2656647"/>
            <a:chExt cx="1495271" cy="634055"/>
          </a:xfrm>
        </p:grpSpPr>
        <p:sp>
          <p:nvSpPr>
            <p:cNvPr id="5" name="Left Brace 4"/>
            <p:cNvSpPr/>
            <p:nvPr/>
          </p:nvSpPr>
          <p:spPr>
            <a:xfrm rot="16200000">
              <a:off x="1944805" y="2512677"/>
              <a:ext cx="282470" cy="57040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38404" y="2921370"/>
              <a:ext cx="1495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Library name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11852" y="2656645"/>
            <a:ext cx="5486400" cy="634057"/>
            <a:chOff x="2711852" y="2656645"/>
            <a:chExt cx="5486400" cy="634057"/>
          </a:xfrm>
        </p:grpSpPr>
        <p:sp>
          <p:nvSpPr>
            <p:cNvPr id="7" name="Left Brace 6"/>
            <p:cNvSpPr/>
            <p:nvPr/>
          </p:nvSpPr>
          <p:spPr>
            <a:xfrm rot="16200000">
              <a:off x="5313816" y="54681"/>
              <a:ext cx="282471" cy="54864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34700" y="2921370"/>
              <a:ext cx="4640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Directory (could be in double or singe quotes)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584998" y="2358413"/>
            <a:ext cx="7974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libname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st445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"S:\Documents\CURRENT COURSES\ST 445\Data"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6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8054" y="4731730"/>
            <a:ext cx="840789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libname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st445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</a:rPr>
              <a:t>"S:\Documents\CURRENT COURSES\ST 445\Data"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st445.veg;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fr-FR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infile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800080"/>
                </a:solidFill>
                <a:latin typeface="Courier New" panose="02070309020205020404" pitchFamily="49" charset="0"/>
              </a:rPr>
              <a:t>"S:\Documents\CURRENT COURSES\ST </a:t>
            </a:r>
            <a:r>
              <a:rPr lang="fr-FR" sz="16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445\Data\Veggies.txt</a:t>
            </a:r>
            <a:r>
              <a:rPr lang="fr-FR" sz="1600" dirty="0">
                <a:solidFill>
                  <a:srgbClr val="800080"/>
                </a:solidFill>
                <a:latin typeface="Courier New" panose="02070309020205020404" pitchFamily="49" charset="0"/>
              </a:rPr>
              <a:t>"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Food $ Code $ Days Number Price;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CostPerSeed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Price/Number;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566777"/>
          </a:xfrm>
        </p:spPr>
        <p:txBody>
          <a:bodyPr>
            <a:normAutofit/>
          </a:bodyPr>
          <a:lstStyle/>
          <a:p>
            <a:r>
              <a:rPr lang="en-US" dirty="0" smtClean="0"/>
              <a:t>Every SAS data set is identified by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Default </a:t>
            </a:r>
            <a:r>
              <a:rPr lang="en-US" i="1" dirty="0" smtClean="0"/>
              <a:t>Library Name</a:t>
            </a:r>
            <a:r>
              <a:rPr lang="en-US" dirty="0" smtClean="0"/>
              <a:t> is WORK</a:t>
            </a:r>
          </a:p>
          <a:p>
            <a:r>
              <a:rPr lang="en-US" dirty="0" smtClean="0"/>
              <a:t>Two possible ways to put Veg in permanent library</a:t>
            </a:r>
          </a:p>
          <a:p>
            <a:pPr marL="502920" indent="-457200">
              <a:buClrTx/>
              <a:buFont typeface="+mj-lt"/>
              <a:buAutoNum type="arabicParenR"/>
            </a:pPr>
            <a:r>
              <a:rPr lang="en-US" dirty="0" smtClean="0"/>
              <a:t>Directly import to ST445 library, not WORK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permanent libraries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96160" y="2357120"/>
            <a:ext cx="4575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i="1" dirty="0" smtClean="0"/>
              <a:t>LIBRARY NAME</a:t>
            </a:r>
            <a:r>
              <a:rPr lang="en-US" sz="2400" dirty="0" smtClean="0"/>
              <a:t>&gt;.&lt;</a:t>
            </a:r>
            <a:r>
              <a:rPr lang="en-US" sz="2400" i="1" dirty="0" smtClean="0"/>
              <a:t>DATA NAME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055479" y="5274782"/>
            <a:ext cx="637467" cy="213360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54259" y="4574936"/>
            <a:ext cx="2035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st445.veg;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veg;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>
            <a:normAutofit/>
          </a:bodyPr>
          <a:lstStyle/>
          <a:p>
            <a:r>
              <a:rPr lang="en-US" dirty="0" smtClean="0"/>
              <a:t>Every SAS data set is identified by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Default </a:t>
            </a:r>
            <a:r>
              <a:rPr lang="en-US" i="1" dirty="0" smtClean="0"/>
              <a:t>Library Name</a:t>
            </a:r>
            <a:r>
              <a:rPr lang="en-US" dirty="0" smtClean="0"/>
              <a:t> is WORK</a:t>
            </a:r>
          </a:p>
          <a:p>
            <a:r>
              <a:rPr lang="en-US" dirty="0" smtClean="0"/>
              <a:t>Two possible ways to put Veg in permanent library</a:t>
            </a:r>
          </a:p>
          <a:p>
            <a:pPr marL="502920" indent="-457200">
              <a:buClrTx/>
              <a:buFont typeface="+mj-lt"/>
              <a:buAutoNum type="arabicParenR" startAt="2"/>
            </a:pPr>
            <a:r>
              <a:rPr lang="en-US" dirty="0"/>
              <a:t>Use SET statement </a:t>
            </a:r>
            <a:r>
              <a:rPr lang="en-US" i="1" u="sng" dirty="0"/>
              <a:t>after importing data to WORK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permanent libraries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96160" y="2357120"/>
            <a:ext cx="4575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i="1" dirty="0" smtClean="0"/>
              <a:t>LIBRARY NAME</a:t>
            </a:r>
            <a:r>
              <a:rPr lang="en-US" sz="2400" dirty="0" smtClean="0"/>
              <a:t>&gt;.&lt;</a:t>
            </a:r>
            <a:r>
              <a:rPr lang="en-US" sz="2400" i="1" dirty="0" smtClean="0"/>
              <a:t>DATA NAME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232366" y="4625032"/>
            <a:ext cx="1149531" cy="213360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56050" y="4888488"/>
            <a:ext cx="929459" cy="233674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/>
          <a:lstStyle/>
          <a:p>
            <a:r>
              <a:rPr lang="en-US" dirty="0" smtClean="0"/>
              <a:t>Explorer tab?</a:t>
            </a:r>
          </a:p>
          <a:p>
            <a:pPr lvl="1"/>
            <a:r>
              <a:rPr lang="en-US" dirty="0" smtClean="0"/>
              <a:t>Large data sets…</a:t>
            </a:r>
          </a:p>
          <a:p>
            <a:r>
              <a:rPr lang="en-US" dirty="0" smtClean="0"/>
              <a:t>First proc!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/>
              <a:t>Two forms of output</a:t>
            </a:r>
          </a:p>
          <a:p>
            <a:pPr lvl="1"/>
            <a:r>
              <a:rPr lang="en-US" dirty="0" smtClean="0"/>
              <a:t>Output window (listing output)</a:t>
            </a:r>
          </a:p>
          <a:p>
            <a:pPr lvl="1"/>
            <a:r>
              <a:rPr lang="en-US" dirty="0" smtClean="0"/>
              <a:t>Results Viewer will open up (HTML output)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ew to SAS 9</a:t>
            </a:r>
          </a:p>
          <a:p>
            <a:pPr lvl="2"/>
            <a:r>
              <a:rPr lang="en-US" dirty="0" smtClean="0"/>
              <a:t>Default in 9.3+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Descriptor Portion?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07208" y="3213557"/>
            <a:ext cx="35295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contents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st445.veg;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147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/>
              <a:t>8 observations and 6 variables</a:t>
            </a:r>
          </a:p>
          <a:p>
            <a:r>
              <a:rPr lang="en-US" dirty="0" smtClean="0"/>
              <a:t>Alphabetical order</a:t>
            </a:r>
          </a:p>
          <a:p>
            <a:pPr lvl="1"/>
            <a:r>
              <a:rPr lang="en-US" dirty="0" smtClean="0"/>
              <a:t>Type (character or numeric) and Length (# bytes)</a:t>
            </a:r>
          </a:p>
          <a:p>
            <a:pPr lvl="1"/>
            <a:r>
              <a:rPr lang="en-US" dirty="0" smtClean="0"/>
              <a:t>Other attributes if available (e.g. label)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output Window and list output</a:t>
            </a:r>
            <a:endParaRPr lang="en-US" dirty="0"/>
          </a:p>
        </p:txBody>
      </p:sp>
      <p:pic>
        <p:nvPicPr>
          <p:cNvPr id="4" name="Picture 3" descr="Screen Shot 2016-01-10 at 7.57.35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19" y="1666240"/>
            <a:ext cx="4450080" cy="3169920"/>
          </a:xfrm>
          <a:prstGeom prst="rect">
            <a:avLst/>
          </a:prstGeom>
        </p:spPr>
      </p:pic>
      <p:pic>
        <p:nvPicPr>
          <p:cNvPr id="5" name="Picture 4" descr="Screen Shot 2016-01-10 at 7.59.31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99" y="1666240"/>
            <a:ext cx="4344219" cy="22059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68320" y="2143760"/>
            <a:ext cx="1524000" cy="213360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96560" y="2733040"/>
            <a:ext cx="2722880" cy="1139190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9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4065" y="3439110"/>
            <a:ext cx="48358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contents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st445.veg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varnum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/>
          <a:lstStyle/>
          <a:p>
            <a:r>
              <a:rPr lang="en-US" dirty="0" smtClean="0"/>
              <a:t>Use VARNUM option in CONTENTS statement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CONTENTS: Variable Order</a:t>
            </a:r>
            <a:endParaRPr lang="en-US" dirty="0"/>
          </a:p>
        </p:txBody>
      </p:sp>
      <p:pic>
        <p:nvPicPr>
          <p:cNvPr id="6" name="Picture 5" descr="Screen Shot 2016-01-10 at 8.09.13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080" y="4178300"/>
            <a:ext cx="3606800" cy="2006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88013" y="3503495"/>
            <a:ext cx="799157" cy="252095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56560" y="4634865"/>
            <a:ext cx="233680" cy="1379855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2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Custom 3">
      <a:dk1>
        <a:srgbClr val="000000"/>
      </a:dk1>
      <a:lt1>
        <a:sysClr val="window" lastClr="FFFFFF"/>
      </a:lt1>
      <a:dk2>
        <a:srgbClr val="E4232B"/>
      </a:dk2>
      <a:lt2>
        <a:srgbClr val="FFF8FC"/>
      </a:lt2>
      <a:accent1>
        <a:srgbClr val="E4232B"/>
      </a:accent1>
      <a:accent2>
        <a:srgbClr val="E4232B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9844</TotalTime>
  <Words>670</Words>
  <Application>Microsoft Office PowerPoint</Application>
  <PresentationFormat>On-screen Show (4:3)</PresentationFormat>
  <Paragraphs>184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Courier New</vt:lpstr>
      <vt:lpstr>Franklin Gothic Medium</vt:lpstr>
      <vt:lpstr>Wingdings</vt:lpstr>
      <vt:lpstr>Wingdings 2</vt:lpstr>
      <vt:lpstr>Grid</vt:lpstr>
      <vt:lpstr>Libraries, Contents, and Print</vt:lpstr>
      <vt:lpstr>Learning objectives</vt:lpstr>
      <vt:lpstr>Temporary Library</vt:lpstr>
      <vt:lpstr>Permanent Library</vt:lpstr>
      <vt:lpstr>Using permanent libraries</vt:lpstr>
      <vt:lpstr>Using permanent libraries</vt:lpstr>
      <vt:lpstr>Descriptor Portion?</vt:lpstr>
      <vt:lpstr>SAS output Window and list output</vt:lpstr>
      <vt:lpstr>PROC CONTENTS: Variable Order</vt:lpstr>
      <vt:lpstr>Headers and footers</vt:lpstr>
      <vt:lpstr>Headers and footers</vt:lpstr>
      <vt:lpstr>Library summary</vt:lpstr>
      <vt:lpstr>Library summary</vt:lpstr>
      <vt:lpstr>PROC PRINT</vt:lpstr>
      <vt:lpstr>PROC PRINT</vt:lpstr>
      <vt:lpstr>In Class Assignment</vt:lpstr>
    </vt:vector>
  </TitlesOfParts>
  <Company>NCSU Statistics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Experimentation</dc:title>
  <dc:creator>Jon Stallings</dc:creator>
  <cp:lastModifiedBy>Jonathan William Duggins</cp:lastModifiedBy>
  <cp:revision>676</cp:revision>
  <dcterms:created xsi:type="dcterms:W3CDTF">2014-08-13T15:23:31Z</dcterms:created>
  <dcterms:modified xsi:type="dcterms:W3CDTF">2018-01-11T14:44:28Z</dcterms:modified>
</cp:coreProperties>
</file>