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97E04AC-896B-46A1-ABB6-B260D34F9CC1}">
  <a:tblStyle styleId="{F97E04AC-896B-46A1-ABB6-B260D34F9C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685800" y="471050"/>
            <a:ext cx="7772400" cy="147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ASSIGNMENT 3:</a:t>
            </a:r>
            <a:br>
              <a:rPr b="0" i="0" lang="en-US" sz="4400" u="none" cap="none" strike="noStrike">
                <a:solidFill>
                  <a:schemeClr val="dk1"/>
                </a:solidFill>
                <a:latin typeface="Times New Roman"/>
                <a:ea typeface="Times New Roman"/>
                <a:cs typeface="Times New Roman"/>
                <a:sym typeface="Times New Roman"/>
              </a:rPr>
            </a:br>
            <a:r>
              <a:rPr b="0" i="0" lang="en-US" sz="4400" u="none" cap="none" strike="noStrike">
                <a:solidFill>
                  <a:schemeClr val="dk1"/>
                </a:solidFill>
                <a:latin typeface="Times New Roman"/>
                <a:ea typeface="Times New Roman"/>
                <a:cs typeface="Times New Roman"/>
                <a:sym typeface="Times New Roman"/>
              </a:rPr>
              <a:t>ROBOTICS</a:t>
            </a:r>
            <a:endParaRPr b="0" i="0" sz="4400" u="none" cap="none" strike="noStrike">
              <a:solidFill>
                <a:schemeClr val="dk1"/>
              </a:solidFill>
              <a:latin typeface="Times New Roman"/>
              <a:ea typeface="Times New Roman"/>
              <a:cs typeface="Times New Roman"/>
              <a:sym typeface="Times New Roman"/>
            </a:endParaRPr>
          </a:p>
        </p:txBody>
      </p:sp>
      <p:sp>
        <p:nvSpPr>
          <p:cNvPr id="85" name="Shape 85"/>
          <p:cNvSpPr txBox="1"/>
          <p:nvPr>
            <p:ph idx="1" type="subTitle"/>
          </p:nvPr>
        </p:nvSpPr>
        <p:spPr>
          <a:xfrm>
            <a:off x="4876800" y="3886200"/>
            <a:ext cx="34290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80000"/>
              </a:lnSpc>
              <a:spcBef>
                <a:spcPts val="0"/>
              </a:spcBef>
              <a:spcAft>
                <a:spcPts val="0"/>
              </a:spcAft>
              <a:buClr>
                <a:schemeClr val="dk1"/>
              </a:buClr>
              <a:buSzPts val="2090"/>
              <a:buFont typeface="Arial"/>
              <a:buNone/>
            </a:pPr>
            <a:r>
              <a:rPr b="0" i="0" lang="en-US" sz="2090" u="none" cap="none" strike="noStrike">
                <a:solidFill>
                  <a:schemeClr val="dk1"/>
                </a:solidFill>
                <a:latin typeface="Times New Roman"/>
                <a:ea typeface="Times New Roman"/>
                <a:cs typeface="Times New Roman"/>
                <a:sym typeface="Times New Roman"/>
              </a:rPr>
              <a:t>Amitangshu Mukherjee</a:t>
            </a:r>
            <a:endParaRPr b="0" i="0" sz="2090" u="none" cap="none" strike="noStrike">
              <a:solidFill>
                <a:schemeClr val="dk1"/>
              </a:solidFill>
              <a:latin typeface="Times New Roman"/>
              <a:ea typeface="Times New Roman"/>
              <a:cs typeface="Times New Roman"/>
              <a:sym typeface="Times New Roman"/>
            </a:endParaRPr>
          </a:p>
          <a:p>
            <a:pPr indent="0" lvl="0" marL="0" marR="0" rtl="0" algn="r">
              <a:lnSpc>
                <a:spcPct val="80000"/>
              </a:lnSpc>
              <a:spcBef>
                <a:spcPts val="0"/>
              </a:spcBef>
              <a:spcAft>
                <a:spcPts val="0"/>
              </a:spcAft>
              <a:buClr>
                <a:schemeClr val="dk1"/>
              </a:buClr>
              <a:buSzPts val="2090"/>
              <a:buFont typeface="Arial"/>
              <a:buNone/>
            </a:pPr>
            <a:r>
              <a:rPr b="0" i="0" lang="en-US" sz="2090" u="none" cap="none" strike="noStrike">
                <a:solidFill>
                  <a:schemeClr val="dk1"/>
                </a:solidFill>
                <a:latin typeface="Times New Roman"/>
                <a:ea typeface="Times New Roman"/>
                <a:cs typeface="Times New Roman"/>
                <a:sym typeface="Times New Roman"/>
              </a:rPr>
              <a:t>Archana Venkatachalapathy</a:t>
            </a:r>
            <a:endParaRPr b="0" i="0" sz="2090" u="none" cap="none" strike="noStrike">
              <a:solidFill>
                <a:schemeClr val="dk1"/>
              </a:solidFill>
              <a:latin typeface="Times New Roman"/>
              <a:ea typeface="Times New Roman"/>
              <a:cs typeface="Times New Roman"/>
              <a:sym typeface="Times New Roman"/>
            </a:endParaRPr>
          </a:p>
          <a:p>
            <a:pPr indent="0" lvl="0" marL="0" marR="0" rtl="0" algn="r">
              <a:lnSpc>
                <a:spcPct val="80000"/>
              </a:lnSpc>
              <a:spcBef>
                <a:spcPts val="0"/>
              </a:spcBef>
              <a:spcAft>
                <a:spcPts val="0"/>
              </a:spcAft>
              <a:buClr>
                <a:schemeClr val="dk1"/>
              </a:buClr>
              <a:buSzPts val="2090"/>
              <a:buFont typeface="Arial"/>
              <a:buNone/>
            </a:pPr>
            <a:r>
              <a:rPr b="0" i="0" lang="en-US" sz="2090" u="none" cap="none" strike="noStrike">
                <a:solidFill>
                  <a:schemeClr val="dk1"/>
                </a:solidFill>
                <a:latin typeface="Times New Roman"/>
                <a:ea typeface="Times New Roman"/>
                <a:cs typeface="Times New Roman"/>
                <a:sym typeface="Times New Roman"/>
              </a:rPr>
              <a:t>Kai Liang Tan</a:t>
            </a:r>
            <a:endParaRPr/>
          </a:p>
          <a:p>
            <a:pPr indent="0" lvl="0" marL="0" marR="0" rtl="0" algn="r">
              <a:lnSpc>
                <a:spcPct val="80000"/>
              </a:lnSpc>
              <a:spcBef>
                <a:spcPts val="0"/>
              </a:spcBef>
              <a:spcAft>
                <a:spcPts val="0"/>
              </a:spcAft>
              <a:buClr>
                <a:schemeClr val="dk1"/>
              </a:buClr>
              <a:buSzPts val="2090"/>
              <a:buFont typeface="Arial"/>
              <a:buNone/>
            </a:pPr>
            <a:r>
              <a:rPr b="0" i="0" lang="en-US" sz="2090" u="none" cap="none" strike="noStrike">
                <a:solidFill>
                  <a:schemeClr val="dk1"/>
                </a:solidFill>
                <a:latin typeface="Times New Roman"/>
                <a:ea typeface="Times New Roman"/>
                <a:cs typeface="Times New Roman"/>
                <a:sym typeface="Times New Roman"/>
              </a:rPr>
              <a:t>Sin Yong Tan</a:t>
            </a:r>
            <a:endParaRPr/>
          </a:p>
          <a:p>
            <a:pPr indent="0" lvl="0" marL="0" marR="0" rtl="0" algn="r">
              <a:lnSpc>
                <a:spcPct val="80000"/>
              </a:lnSpc>
              <a:spcBef>
                <a:spcPts val="0"/>
              </a:spcBef>
              <a:spcAft>
                <a:spcPts val="0"/>
              </a:spcAft>
              <a:buClr>
                <a:schemeClr val="dk1"/>
              </a:buClr>
              <a:buSzPts val="2090"/>
              <a:buFont typeface="Arial"/>
              <a:buNone/>
            </a:pPr>
            <a:r>
              <a:rPr b="0" i="0" lang="en-US" sz="2090" u="none" cap="none" strike="noStrike">
                <a:solidFill>
                  <a:schemeClr val="dk1"/>
                </a:solidFill>
                <a:latin typeface="Times New Roman"/>
                <a:ea typeface="Times New Roman"/>
                <a:cs typeface="Times New Roman"/>
                <a:sym typeface="Times New Roman"/>
              </a:rPr>
              <a:t>Xian Yeow Lee</a:t>
            </a:r>
            <a:endParaRPr/>
          </a:p>
          <a:p>
            <a:pPr indent="0" lvl="0" marL="0" marR="0" rtl="0" algn="r">
              <a:lnSpc>
                <a:spcPct val="80000"/>
              </a:lnSpc>
              <a:spcBef>
                <a:spcPts val="0"/>
              </a:spcBef>
              <a:spcAft>
                <a:spcPts val="0"/>
              </a:spcAft>
              <a:buClr>
                <a:schemeClr val="dk1"/>
              </a:buClr>
              <a:buSzPts val="2090"/>
              <a:buFont typeface="Arial"/>
              <a:buNone/>
            </a:pPr>
            <a:br>
              <a:rPr b="0" i="0" lang="en-US" sz="2090" u="none" cap="none" strike="noStrike">
                <a:solidFill>
                  <a:schemeClr val="dk1"/>
                </a:solidFill>
                <a:latin typeface="Times New Roman"/>
                <a:ea typeface="Times New Roman"/>
                <a:cs typeface="Times New Roman"/>
                <a:sym typeface="Times New Roman"/>
              </a:rPr>
            </a:br>
            <a:endParaRPr b="0" i="0" sz="209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11198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US" sz="3000">
                <a:latin typeface="Times New Roman"/>
                <a:ea typeface="Times New Roman"/>
                <a:cs typeface="Times New Roman"/>
                <a:sym typeface="Times New Roman"/>
              </a:rPr>
              <a:t>Approach : Training</a:t>
            </a:r>
            <a:endParaRPr sz="3000">
              <a:latin typeface="Times New Roman"/>
              <a:ea typeface="Times New Roman"/>
              <a:cs typeface="Times New Roman"/>
              <a:sym typeface="Times New Roman"/>
            </a:endParaRPr>
          </a:p>
        </p:txBody>
      </p:sp>
      <p:sp>
        <p:nvSpPr>
          <p:cNvPr id="141" name="Shape 141"/>
          <p:cNvSpPr txBox="1"/>
          <p:nvPr>
            <p:ph idx="1" type="body"/>
          </p:nvPr>
        </p:nvSpPr>
        <p:spPr>
          <a:xfrm>
            <a:off x="457200" y="1040575"/>
            <a:ext cx="8229600" cy="4526100"/>
          </a:xfrm>
          <a:prstGeom prst="rect">
            <a:avLst/>
          </a:prstGeom>
        </p:spPr>
        <p:txBody>
          <a:bodyPr anchorCtr="0" anchor="t" bIns="91425" lIns="91425" spcFirstLastPara="1" rIns="91425" wrap="square" tIns="91425">
            <a:noAutofit/>
          </a:bodyPr>
          <a:lstStyle/>
          <a:p>
            <a:pPr indent="-381000" lvl="0" marL="457200" rtl="0">
              <a:spcBef>
                <a:spcPts val="640"/>
              </a:spcBef>
              <a:spcAft>
                <a:spcPts val="0"/>
              </a:spcAft>
              <a:buSzPts val="2400"/>
              <a:buFont typeface="Times New Roman"/>
              <a:buChar char="●"/>
            </a:pPr>
            <a:r>
              <a:rPr lang="en-US" sz="2400">
                <a:latin typeface="Times New Roman"/>
                <a:ea typeface="Times New Roman"/>
                <a:cs typeface="Times New Roman"/>
                <a:sym typeface="Times New Roman"/>
              </a:rPr>
              <a:t>From the previous graph, it can be observed that the hidden states predicted by the Hidden Markov Model converges after 10 iteration for an arbitrary number of input features and hidden states</a:t>
            </a:r>
            <a:endParaRPr sz="2400">
              <a:latin typeface="Times New Roman"/>
              <a:ea typeface="Times New Roman"/>
              <a:cs typeface="Times New Roman"/>
              <a:sym typeface="Times New Roman"/>
            </a:endParaRPr>
          </a:p>
          <a:p>
            <a:pPr indent="0" lvl="0" marL="0" rtl="0">
              <a:spcBef>
                <a:spcPts val="640"/>
              </a:spcBef>
              <a:spcAft>
                <a:spcPts val="0"/>
              </a:spcAft>
              <a:buNone/>
            </a:pPr>
            <a:r>
              <a:t/>
            </a:r>
            <a:endParaRPr sz="2400">
              <a:latin typeface="Times New Roman"/>
              <a:ea typeface="Times New Roman"/>
              <a:cs typeface="Times New Roman"/>
              <a:sym typeface="Times New Roman"/>
            </a:endParaRPr>
          </a:p>
          <a:p>
            <a:pPr indent="-381000" lvl="0" marL="457200" rtl="0">
              <a:spcBef>
                <a:spcPts val="640"/>
              </a:spcBef>
              <a:spcAft>
                <a:spcPts val="0"/>
              </a:spcAft>
              <a:buSzPts val="2400"/>
              <a:buFont typeface="Times New Roman"/>
              <a:buChar char="●"/>
            </a:pPr>
            <a:r>
              <a:rPr lang="en-US" sz="2400">
                <a:latin typeface="Times New Roman"/>
                <a:ea typeface="Times New Roman"/>
                <a:cs typeface="Times New Roman"/>
                <a:sym typeface="Times New Roman"/>
              </a:rPr>
              <a:t>Therefore, it was decided to keep the number of iteration to 10 for a clear comparison among different models</a:t>
            </a:r>
            <a:endParaRPr sz="2400">
              <a:latin typeface="Times New Roman"/>
              <a:ea typeface="Times New Roman"/>
              <a:cs typeface="Times New Roman"/>
              <a:sym typeface="Times New Roman"/>
            </a:endParaRPr>
          </a:p>
          <a:p>
            <a:pPr indent="0" lvl="0" marL="0" rtl="0">
              <a:spcBef>
                <a:spcPts val="640"/>
              </a:spcBef>
              <a:spcAft>
                <a:spcPts val="0"/>
              </a:spcAft>
              <a:buNone/>
            </a:pPr>
            <a:r>
              <a:t/>
            </a:r>
            <a:endParaRPr sz="2400">
              <a:latin typeface="Times New Roman"/>
              <a:ea typeface="Times New Roman"/>
              <a:cs typeface="Times New Roman"/>
              <a:sym typeface="Times New Roman"/>
            </a:endParaRPr>
          </a:p>
          <a:p>
            <a:pPr indent="-381000" lvl="0" marL="457200" rtl="0">
              <a:spcBef>
                <a:spcPts val="640"/>
              </a:spcBef>
              <a:spcAft>
                <a:spcPts val="0"/>
              </a:spcAft>
              <a:buSzPts val="2400"/>
              <a:buFont typeface="Times New Roman"/>
              <a:buChar char="●"/>
            </a:pPr>
            <a:r>
              <a:rPr lang="en-US" sz="2400">
                <a:latin typeface="Times New Roman"/>
                <a:ea typeface="Times New Roman"/>
                <a:cs typeface="Times New Roman"/>
                <a:sym typeface="Times New Roman"/>
              </a:rPr>
              <a:t>For consistency, we also fixed the random seed everytime we run the trainings</a:t>
            </a:r>
            <a:endParaRPr sz="2400">
              <a:latin typeface="Times New Roman"/>
              <a:ea typeface="Times New Roman"/>
              <a:cs typeface="Times New Roman"/>
              <a:sym typeface="Times New Roman"/>
            </a:endParaRPr>
          </a:p>
          <a:p>
            <a:pPr indent="0" lvl="0" marL="0">
              <a:spcBef>
                <a:spcPts val="64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11198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US" sz="3000">
                <a:latin typeface="Times New Roman"/>
                <a:ea typeface="Times New Roman"/>
                <a:cs typeface="Times New Roman"/>
                <a:sym typeface="Times New Roman"/>
              </a:rPr>
              <a:t>Approach : Training</a:t>
            </a:r>
            <a:endParaRPr sz="3000">
              <a:latin typeface="Times New Roman"/>
              <a:ea typeface="Times New Roman"/>
              <a:cs typeface="Times New Roman"/>
              <a:sym typeface="Times New Roman"/>
            </a:endParaRPr>
          </a:p>
        </p:txBody>
      </p:sp>
      <p:sp>
        <p:nvSpPr>
          <p:cNvPr id="147" name="Shape 147"/>
          <p:cNvSpPr txBox="1"/>
          <p:nvPr>
            <p:ph idx="1" type="body"/>
          </p:nvPr>
        </p:nvSpPr>
        <p:spPr>
          <a:xfrm>
            <a:off x="457200" y="1040575"/>
            <a:ext cx="8229600" cy="4526100"/>
          </a:xfrm>
          <a:prstGeom prst="rect">
            <a:avLst/>
          </a:prstGeom>
        </p:spPr>
        <p:txBody>
          <a:bodyPr anchorCtr="0" anchor="t" bIns="91425" lIns="91425" spcFirstLastPara="1" rIns="91425" wrap="square" tIns="91425">
            <a:noAutofit/>
          </a:bodyPr>
          <a:lstStyle/>
          <a:p>
            <a:pPr indent="-381000" lvl="0" marL="457200" rtl="0">
              <a:spcBef>
                <a:spcPts val="640"/>
              </a:spcBef>
              <a:spcAft>
                <a:spcPts val="0"/>
              </a:spcAft>
              <a:buSzPts val="2400"/>
              <a:buFont typeface="Times New Roman"/>
              <a:buChar char="●"/>
            </a:pPr>
            <a:r>
              <a:rPr lang="en-US" sz="2400">
                <a:latin typeface="Times New Roman"/>
                <a:ea typeface="Times New Roman"/>
                <a:cs typeface="Times New Roman"/>
                <a:sym typeface="Times New Roman"/>
              </a:rPr>
              <a:t>Using the three different datasets mentioned, multiple Hidden Markov Models were trained with varying number of hidden states from 4 states to 3500 states</a:t>
            </a:r>
            <a:endParaRPr sz="2400">
              <a:latin typeface="Times New Roman"/>
              <a:ea typeface="Times New Roman"/>
              <a:cs typeface="Times New Roman"/>
              <a:sym typeface="Times New Roman"/>
            </a:endParaRPr>
          </a:p>
          <a:p>
            <a:pPr indent="-381000" lvl="1" marL="914400" rtl="0">
              <a:spcBef>
                <a:spcPts val="0"/>
              </a:spcBef>
              <a:spcAft>
                <a:spcPts val="0"/>
              </a:spcAft>
              <a:buSzPts val="2400"/>
              <a:buFont typeface="Times New Roman"/>
              <a:buChar char="○"/>
            </a:pPr>
            <a:r>
              <a:rPr lang="en-US" sz="2400">
                <a:latin typeface="Times New Roman"/>
                <a:ea typeface="Times New Roman"/>
                <a:cs typeface="Times New Roman"/>
                <a:sym typeface="Times New Roman"/>
              </a:rPr>
              <a:t>4 states was chosen as the minimum number of states because the data clearly falls into 4 discrete bands as can be seen in Figure 3</a:t>
            </a:r>
            <a:endParaRPr sz="2400">
              <a:latin typeface="Times New Roman"/>
              <a:ea typeface="Times New Roman"/>
              <a:cs typeface="Times New Roman"/>
              <a:sym typeface="Times New Roman"/>
            </a:endParaRPr>
          </a:p>
          <a:p>
            <a:pPr indent="-381000" lvl="1" marL="914400" rtl="0">
              <a:spcBef>
                <a:spcPts val="0"/>
              </a:spcBef>
              <a:spcAft>
                <a:spcPts val="0"/>
              </a:spcAft>
              <a:buSzPts val="2400"/>
              <a:buFont typeface="Times New Roman"/>
              <a:buChar char="○"/>
            </a:pPr>
            <a:r>
              <a:rPr lang="en-US" sz="2400">
                <a:latin typeface="Times New Roman"/>
                <a:ea typeface="Times New Roman"/>
                <a:cs typeface="Times New Roman"/>
                <a:sym typeface="Times New Roman"/>
              </a:rPr>
              <a:t>3500 states was chosen as the maximum number of states because that was number of data points the Hidden Markov Model is being trained with and this assumes that 1 data point represents a hidden state</a:t>
            </a:r>
            <a:endParaRPr sz="2400">
              <a:latin typeface="Times New Roman"/>
              <a:ea typeface="Times New Roman"/>
              <a:cs typeface="Times New Roman"/>
              <a:sym typeface="Times New Roman"/>
            </a:endParaRPr>
          </a:p>
          <a:p>
            <a:pPr indent="0" lvl="0" marL="457200" rtl="0">
              <a:spcBef>
                <a:spcPts val="640"/>
              </a:spcBef>
              <a:spcAft>
                <a:spcPts val="0"/>
              </a:spcAft>
              <a:buNone/>
            </a:pPr>
            <a:r>
              <a:t/>
            </a:r>
            <a:endParaRPr sz="2400">
              <a:latin typeface="Times New Roman"/>
              <a:ea typeface="Times New Roman"/>
              <a:cs typeface="Times New Roman"/>
              <a:sym typeface="Times New Roman"/>
            </a:endParaRPr>
          </a:p>
          <a:p>
            <a:pPr indent="-381000" lvl="0" marL="457200" rtl="0">
              <a:spcBef>
                <a:spcPts val="640"/>
              </a:spcBef>
              <a:spcAft>
                <a:spcPts val="0"/>
              </a:spcAft>
              <a:buSzPts val="2400"/>
              <a:buFont typeface="Times New Roman"/>
              <a:buChar char="●"/>
            </a:pPr>
            <a:r>
              <a:rPr lang="en-US" sz="2400">
                <a:latin typeface="Times New Roman"/>
                <a:ea typeface="Times New Roman"/>
                <a:cs typeface="Times New Roman"/>
                <a:sym typeface="Times New Roman"/>
              </a:rPr>
              <a:t>After training, the Hidden Markov Model was used to predict the hidden state sequences of the nominal and anomalous data respectively</a:t>
            </a:r>
            <a:endParaRPr sz="2400">
              <a:latin typeface="Times New Roman"/>
              <a:ea typeface="Times New Roman"/>
              <a:cs typeface="Times New Roman"/>
              <a:sym typeface="Times New Roman"/>
            </a:endParaRPr>
          </a:p>
          <a:p>
            <a:pPr indent="0" lvl="0" marL="0" rtl="0">
              <a:spcBef>
                <a:spcPts val="640"/>
              </a:spcBef>
              <a:spcAft>
                <a:spcPts val="0"/>
              </a:spcAft>
              <a:buNone/>
            </a:pPr>
            <a:r>
              <a:t/>
            </a:r>
            <a:endParaRPr sz="2400">
              <a:latin typeface="Times New Roman"/>
              <a:ea typeface="Times New Roman"/>
              <a:cs typeface="Times New Roman"/>
              <a:sym typeface="Times New Roman"/>
            </a:endParaRPr>
          </a:p>
          <a:p>
            <a:pPr indent="0" lvl="0" marL="0" rtl="0">
              <a:spcBef>
                <a:spcPts val="640"/>
              </a:spcBef>
              <a:spcAft>
                <a:spcPts val="0"/>
              </a:spcAft>
              <a:buNone/>
            </a:pPr>
            <a:r>
              <a:t/>
            </a:r>
            <a:endParaRPr sz="2400">
              <a:latin typeface="Times New Roman"/>
              <a:ea typeface="Times New Roman"/>
              <a:cs typeface="Times New Roman"/>
              <a:sym typeface="Times New Roman"/>
            </a:endParaRPr>
          </a:p>
          <a:p>
            <a:pPr indent="0" lvl="0" marL="0" rtl="0">
              <a:spcBef>
                <a:spcPts val="64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graphicFrame>
        <p:nvGraphicFramePr>
          <p:cNvPr id="152" name="Shape 152"/>
          <p:cNvGraphicFramePr/>
          <p:nvPr/>
        </p:nvGraphicFramePr>
        <p:xfrm>
          <a:off x="4679650" y="863300"/>
          <a:ext cx="3000000" cy="3000000"/>
        </p:xfrm>
        <a:graphic>
          <a:graphicData uri="http://schemas.openxmlformats.org/drawingml/2006/table">
            <a:tbl>
              <a:tblPr>
                <a:noFill/>
                <a:tableStyleId>{F97E04AC-896B-46A1-ABB6-B260D34F9CC1}</a:tableStyleId>
              </a:tblPr>
              <a:tblGrid>
                <a:gridCol w="1343900"/>
                <a:gridCol w="1343900"/>
                <a:gridCol w="1343900"/>
              </a:tblGrid>
              <a:tr h="802650">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Number of Nominal Input Variables</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Number of Hidden States</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Iterations</a:t>
                      </a:r>
                      <a:endParaRPr>
                        <a:latin typeface="Times New Roman"/>
                        <a:ea typeface="Times New Roman"/>
                        <a:cs typeface="Times New Roman"/>
                        <a:sym typeface="Times New Roman"/>
                      </a:endParaRPr>
                    </a:p>
                  </a:txBody>
                  <a:tcPr marT="91425" marB="91425" marR="91425" marL="91425"/>
                </a:tc>
              </a:tr>
              <a:tr h="388125">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12</a:t>
                      </a:r>
                      <a:endParaRPr>
                        <a:latin typeface="Times New Roman"/>
                        <a:ea typeface="Times New Roman"/>
                        <a:cs typeface="Times New Roman"/>
                        <a:sym typeface="Times New Roman"/>
                      </a:endParaRPr>
                    </a:p>
                  </a:txBody>
                  <a:tcPr marT="91425" marB="91425" marR="91425" marL="91425">
                    <a:solidFill>
                      <a:srgbClr val="00FFFF"/>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91425" marB="91425" marR="91425" marL="91425">
                    <a:solidFill>
                      <a:srgbClr val="00FFFF"/>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T="91425" marB="91425" marR="91425" marL="91425">
                    <a:solidFill>
                      <a:srgbClr val="00FFFF"/>
                    </a:solidFill>
                  </a:tcPr>
                </a:tc>
              </a:tr>
              <a:tr h="388125">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12</a:t>
                      </a:r>
                      <a:endParaRPr>
                        <a:latin typeface="Times New Roman"/>
                        <a:ea typeface="Times New Roman"/>
                        <a:cs typeface="Times New Roman"/>
                        <a:sym typeface="Times New Roman"/>
                      </a:endParaRPr>
                    </a:p>
                  </a:txBody>
                  <a:tcPr marT="91425" marB="91425" marR="91425" marL="91425">
                    <a:solidFill>
                      <a:srgbClr val="00FFFF"/>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T="91425" marB="91425" marR="91425" marL="91425">
                    <a:solidFill>
                      <a:srgbClr val="00FFFF"/>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T="91425" marB="91425" marR="91425" marL="91425">
                    <a:solidFill>
                      <a:srgbClr val="00FFFF"/>
                    </a:solidFill>
                  </a:tcPr>
                </a:tc>
              </a:tr>
              <a:tr h="388125">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12</a:t>
                      </a:r>
                      <a:endParaRPr>
                        <a:latin typeface="Times New Roman"/>
                        <a:ea typeface="Times New Roman"/>
                        <a:cs typeface="Times New Roman"/>
                        <a:sym typeface="Times New Roman"/>
                      </a:endParaRPr>
                    </a:p>
                  </a:txBody>
                  <a:tcPr marT="91425" marB="91425" marR="91425" marL="91425">
                    <a:solidFill>
                      <a:srgbClr val="00FFFF"/>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100</a:t>
                      </a:r>
                      <a:endParaRPr>
                        <a:latin typeface="Times New Roman"/>
                        <a:ea typeface="Times New Roman"/>
                        <a:cs typeface="Times New Roman"/>
                        <a:sym typeface="Times New Roman"/>
                      </a:endParaRPr>
                    </a:p>
                  </a:txBody>
                  <a:tcPr marT="91425" marB="91425" marR="91425" marL="91425">
                    <a:solidFill>
                      <a:srgbClr val="00FFFF"/>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T="91425" marB="91425" marR="91425" marL="91425">
                    <a:solidFill>
                      <a:srgbClr val="00FFFF"/>
                    </a:solidFill>
                  </a:tcPr>
                </a:tc>
              </a:tr>
              <a:tr h="388125">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12</a:t>
                      </a:r>
                      <a:endParaRPr>
                        <a:latin typeface="Times New Roman"/>
                        <a:ea typeface="Times New Roman"/>
                        <a:cs typeface="Times New Roman"/>
                        <a:sym typeface="Times New Roman"/>
                      </a:endParaRPr>
                    </a:p>
                  </a:txBody>
                  <a:tcPr marT="91425" marB="91425" marR="91425" marL="91425">
                    <a:solidFill>
                      <a:srgbClr val="00FFFF"/>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3500</a:t>
                      </a:r>
                      <a:endParaRPr>
                        <a:latin typeface="Times New Roman"/>
                        <a:ea typeface="Times New Roman"/>
                        <a:cs typeface="Times New Roman"/>
                        <a:sym typeface="Times New Roman"/>
                      </a:endParaRPr>
                    </a:p>
                  </a:txBody>
                  <a:tcPr marT="91425" marB="91425" marR="91425" marL="91425">
                    <a:solidFill>
                      <a:srgbClr val="00FFFF"/>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T="91425" marB="91425" marR="91425" marL="91425">
                    <a:solidFill>
                      <a:srgbClr val="00FFFF"/>
                    </a:solidFill>
                  </a:tcPr>
                </a:tc>
              </a:tr>
              <a:tr h="388125">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27</a:t>
                      </a:r>
                      <a:endParaRPr>
                        <a:latin typeface="Times New Roman"/>
                        <a:ea typeface="Times New Roman"/>
                        <a:cs typeface="Times New Roman"/>
                        <a:sym typeface="Times New Roman"/>
                      </a:endParaRPr>
                    </a:p>
                  </a:txBody>
                  <a:tcPr marT="91425" marB="91425" marR="91425" marL="91425">
                    <a:solidFill>
                      <a:srgbClr val="FFD966"/>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91425" marB="91425" marR="91425" marL="91425">
                    <a:solidFill>
                      <a:srgbClr val="FFD966"/>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T="91425" marB="91425" marR="91425" marL="91425">
                    <a:solidFill>
                      <a:srgbClr val="FFD966"/>
                    </a:solidFill>
                  </a:tcPr>
                </a:tc>
              </a:tr>
              <a:tr h="388125">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27</a:t>
                      </a:r>
                      <a:endParaRPr>
                        <a:latin typeface="Times New Roman"/>
                        <a:ea typeface="Times New Roman"/>
                        <a:cs typeface="Times New Roman"/>
                        <a:sym typeface="Times New Roman"/>
                      </a:endParaRPr>
                    </a:p>
                  </a:txBody>
                  <a:tcPr marT="91425" marB="91425" marR="91425" marL="91425">
                    <a:solidFill>
                      <a:srgbClr val="FFD966"/>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T="91425" marB="91425" marR="91425" marL="91425">
                    <a:solidFill>
                      <a:srgbClr val="FFD966"/>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T="91425" marB="91425" marR="91425" marL="91425">
                    <a:solidFill>
                      <a:srgbClr val="FFD966"/>
                    </a:solidFill>
                  </a:tcPr>
                </a:tc>
              </a:tr>
              <a:tr h="388125">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27</a:t>
                      </a:r>
                      <a:endParaRPr>
                        <a:latin typeface="Times New Roman"/>
                        <a:ea typeface="Times New Roman"/>
                        <a:cs typeface="Times New Roman"/>
                        <a:sym typeface="Times New Roman"/>
                      </a:endParaRPr>
                    </a:p>
                  </a:txBody>
                  <a:tcPr marT="91425" marB="91425" marR="91425" marL="91425">
                    <a:solidFill>
                      <a:srgbClr val="FFD966"/>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100</a:t>
                      </a:r>
                      <a:endParaRPr>
                        <a:latin typeface="Times New Roman"/>
                        <a:ea typeface="Times New Roman"/>
                        <a:cs typeface="Times New Roman"/>
                        <a:sym typeface="Times New Roman"/>
                      </a:endParaRPr>
                    </a:p>
                  </a:txBody>
                  <a:tcPr marT="91425" marB="91425" marR="91425" marL="91425">
                    <a:solidFill>
                      <a:srgbClr val="FFD966"/>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T="91425" marB="91425" marR="91425" marL="91425">
                    <a:solidFill>
                      <a:srgbClr val="FFD966"/>
                    </a:solidFill>
                  </a:tcPr>
                </a:tc>
              </a:tr>
              <a:tr h="388125">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27</a:t>
                      </a:r>
                      <a:endParaRPr>
                        <a:latin typeface="Times New Roman"/>
                        <a:ea typeface="Times New Roman"/>
                        <a:cs typeface="Times New Roman"/>
                        <a:sym typeface="Times New Roman"/>
                      </a:endParaRPr>
                    </a:p>
                  </a:txBody>
                  <a:tcPr marT="91425" marB="91425" marR="91425" marL="91425">
                    <a:lnB cap="flat" cmpd="sng" w="9525">
                      <a:solidFill>
                        <a:srgbClr val="000000"/>
                      </a:solidFill>
                      <a:prstDash val="solid"/>
                      <a:round/>
                      <a:headEnd len="sm" w="sm" type="none"/>
                      <a:tailEnd len="sm" w="sm" type="none"/>
                    </a:lnB>
                    <a:solidFill>
                      <a:srgbClr val="FFD966"/>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3500</a:t>
                      </a:r>
                      <a:endParaRPr>
                        <a:latin typeface="Times New Roman"/>
                        <a:ea typeface="Times New Roman"/>
                        <a:cs typeface="Times New Roman"/>
                        <a:sym typeface="Times New Roman"/>
                      </a:endParaRPr>
                    </a:p>
                  </a:txBody>
                  <a:tcPr marT="91425" marB="91425" marR="91425" marL="91425">
                    <a:lnB cap="flat" cmpd="sng" w="9525">
                      <a:solidFill>
                        <a:srgbClr val="000000"/>
                      </a:solidFill>
                      <a:prstDash val="solid"/>
                      <a:round/>
                      <a:headEnd len="sm" w="sm" type="none"/>
                      <a:tailEnd len="sm" w="sm" type="none"/>
                    </a:lnB>
                    <a:solidFill>
                      <a:srgbClr val="FFD966"/>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T="91425" marB="91425" marR="91425" marL="91425">
                    <a:lnB cap="flat" cmpd="sng" w="9525">
                      <a:solidFill>
                        <a:srgbClr val="000000"/>
                      </a:solidFill>
                      <a:prstDash val="solid"/>
                      <a:round/>
                      <a:headEnd len="sm" w="sm" type="none"/>
                      <a:tailEnd len="sm" w="sm" type="none"/>
                    </a:lnB>
                    <a:solidFill>
                      <a:srgbClr val="FFD966"/>
                    </a:solidFill>
                  </a:tcPr>
                </a:tc>
              </a:tr>
              <a:tr h="388125">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46</a:t>
                      </a:r>
                      <a:endParaRPr>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FF"/>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FF"/>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FF"/>
                    </a:solidFill>
                  </a:tcPr>
                </a:tc>
              </a:tr>
              <a:tr h="388125">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46</a:t>
                      </a:r>
                      <a:endParaRPr>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FF"/>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FF"/>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FF"/>
                    </a:solidFill>
                  </a:tcPr>
                </a:tc>
              </a:tr>
              <a:tr h="388125">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46</a:t>
                      </a:r>
                      <a:endParaRPr>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FF"/>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100</a:t>
                      </a:r>
                      <a:endParaRPr>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FF"/>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FF"/>
                    </a:solidFill>
                  </a:tcPr>
                </a:tc>
              </a:tr>
              <a:tr h="388125">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46</a:t>
                      </a:r>
                      <a:endParaRPr>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FF"/>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3500</a:t>
                      </a:r>
                      <a:endParaRPr>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FF"/>
                    </a:solidFill>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FF"/>
                    </a:solidFill>
                  </a:tcPr>
                </a:tc>
              </a:tr>
            </a:tbl>
          </a:graphicData>
        </a:graphic>
      </p:graphicFrame>
      <p:sp>
        <p:nvSpPr>
          <p:cNvPr id="153" name="Shape 153"/>
          <p:cNvSpPr txBox="1"/>
          <p:nvPr/>
        </p:nvSpPr>
        <p:spPr>
          <a:xfrm>
            <a:off x="533100" y="179750"/>
            <a:ext cx="7287900" cy="62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000">
                <a:latin typeface="Times New Roman"/>
                <a:ea typeface="Times New Roman"/>
                <a:cs typeface="Times New Roman"/>
                <a:sym typeface="Times New Roman"/>
              </a:rPr>
              <a:t>                    </a:t>
            </a:r>
            <a:r>
              <a:rPr lang="en-US" sz="3000">
                <a:latin typeface="Times New Roman"/>
                <a:ea typeface="Times New Roman"/>
                <a:cs typeface="Times New Roman"/>
                <a:sym typeface="Times New Roman"/>
              </a:rPr>
              <a:t>Design of Experiments</a:t>
            </a:r>
            <a:endParaRPr sz="3000">
              <a:latin typeface="Times New Roman"/>
              <a:ea typeface="Times New Roman"/>
              <a:cs typeface="Times New Roman"/>
              <a:sym typeface="Times New Roman"/>
            </a:endParaRPr>
          </a:p>
        </p:txBody>
      </p:sp>
      <p:sp>
        <p:nvSpPr>
          <p:cNvPr id="154" name="Shape 154"/>
          <p:cNvSpPr txBox="1"/>
          <p:nvPr/>
        </p:nvSpPr>
        <p:spPr>
          <a:xfrm>
            <a:off x="533100" y="803150"/>
            <a:ext cx="3930600" cy="55203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Table 1 summarizes the Hidden Markov Models trained with different parameters  while keeping the number of iterations constant</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The results of the </a:t>
            </a:r>
            <a:r>
              <a:rPr lang="en-US" sz="1800">
                <a:latin typeface="Times New Roman"/>
                <a:ea typeface="Times New Roman"/>
                <a:cs typeface="Times New Roman"/>
                <a:sym typeface="Times New Roman"/>
              </a:rPr>
              <a:t>predicted</a:t>
            </a:r>
            <a:r>
              <a:rPr lang="en-US" sz="1800">
                <a:latin typeface="Times New Roman"/>
                <a:ea typeface="Times New Roman"/>
                <a:cs typeface="Times New Roman"/>
                <a:sym typeface="Times New Roman"/>
              </a:rPr>
              <a:t> hidden states are shown in the subsequent slides</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A sample of the state </a:t>
            </a:r>
            <a:r>
              <a:rPr lang="en-US" sz="1800">
                <a:latin typeface="Times New Roman"/>
                <a:ea typeface="Times New Roman"/>
                <a:cs typeface="Times New Roman"/>
                <a:sym typeface="Times New Roman"/>
              </a:rPr>
              <a:t>transition</a:t>
            </a:r>
            <a:r>
              <a:rPr lang="en-US" sz="1800">
                <a:latin typeface="Times New Roman"/>
                <a:ea typeface="Times New Roman"/>
                <a:cs typeface="Times New Roman"/>
                <a:sym typeface="Times New Roman"/>
              </a:rPr>
              <a:t> matrix obtained from training the Hidden Markov Model with 4 hidden states is also shown below:</a:t>
            </a:r>
            <a:endParaRPr sz="1800">
              <a:latin typeface="Times New Roman"/>
              <a:ea typeface="Times New Roman"/>
              <a:cs typeface="Times New Roman"/>
              <a:sym typeface="Times New Roman"/>
            </a:endParaRPr>
          </a:p>
          <a:p>
            <a:pPr indent="0" lvl="0" marL="0" algn="just">
              <a:spcBef>
                <a:spcPts val="0"/>
              </a:spcBef>
              <a:spcAft>
                <a:spcPts val="0"/>
              </a:spcAft>
              <a:buNone/>
            </a:pPr>
            <a:r>
              <a:t/>
            </a:r>
            <a:endParaRPr sz="1800">
              <a:latin typeface="Times New Roman"/>
              <a:ea typeface="Times New Roman"/>
              <a:cs typeface="Times New Roman"/>
              <a:sym typeface="Times New Roman"/>
            </a:endParaRPr>
          </a:p>
        </p:txBody>
      </p:sp>
      <p:sp>
        <p:nvSpPr>
          <p:cNvPr id="155" name="Shape 155"/>
          <p:cNvSpPr txBox="1"/>
          <p:nvPr/>
        </p:nvSpPr>
        <p:spPr>
          <a:xfrm>
            <a:off x="4679650" y="6383600"/>
            <a:ext cx="4286100" cy="33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Table 1. Design of Experiments</a:t>
            </a:r>
            <a:endParaRPr/>
          </a:p>
        </p:txBody>
      </p:sp>
      <p:pic>
        <p:nvPicPr>
          <p:cNvPr id="156" name="Shape 156"/>
          <p:cNvPicPr preferRelativeResize="0"/>
          <p:nvPr/>
        </p:nvPicPr>
        <p:blipFill>
          <a:blip r:embed="rId3">
            <a:alphaModFix/>
          </a:blip>
          <a:stretch>
            <a:fillRect/>
          </a:stretch>
        </p:blipFill>
        <p:spPr>
          <a:xfrm>
            <a:off x="482550" y="4814002"/>
            <a:ext cx="4031699" cy="13319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sz="2400"/>
              <a:t>Results for 12 Input Features, 4 Hidden States and 10 Iterations</a:t>
            </a:r>
            <a:endParaRPr sz="2400"/>
          </a:p>
          <a:p>
            <a:pPr indent="0" lvl="0" marL="0">
              <a:spcBef>
                <a:spcPts val="0"/>
              </a:spcBef>
              <a:spcAft>
                <a:spcPts val="0"/>
              </a:spcAft>
              <a:buNone/>
            </a:pPr>
            <a:r>
              <a:t/>
            </a:r>
            <a:endParaRPr/>
          </a:p>
        </p:txBody>
      </p:sp>
      <p:pic>
        <p:nvPicPr>
          <p:cNvPr id="162" name="Shape 162"/>
          <p:cNvPicPr preferRelativeResize="0"/>
          <p:nvPr/>
        </p:nvPicPr>
        <p:blipFill>
          <a:blip r:embed="rId3">
            <a:alphaModFix/>
          </a:blip>
          <a:stretch>
            <a:fillRect/>
          </a:stretch>
        </p:blipFill>
        <p:spPr>
          <a:xfrm>
            <a:off x="966788" y="1083413"/>
            <a:ext cx="7210425" cy="4981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sz="2400"/>
              <a:t>Results for 12 Input Features, 10 Hidden States and 10 Iterations</a:t>
            </a:r>
            <a:endParaRPr sz="2400"/>
          </a:p>
          <a:p>
            <a:pPr indent="0" lvl="0" marL="0" rtl="0">
              <a:spcBef>
                <a:spcPts val="0"/>
              </a:spcBef>
              <a:spcAft>
                <a:spcPts val="0"/>
              </a:spcAft>
              <a:buClr>
                <a:srgbClr val="000000"/>
              </a:buClr>
              <a:buSzPts val="1100"/>
              <a:buFont typeface="Arial"/>
              <a:buNone/>
            </a:pPr>
            <a:r>
              <a:t/>
            </a:r>
            <a:endParaRPr/>
          </a:p>
        </p:txBody>
      </p:sp>
      <p:pic>
        <p:nvPicPr>
          <p:cNvPr id="168" name="Shape 168"/>
          <p:cNvPicPr preferRelativeResize="0"/>
          <p:nvPr/>
        </p:nvPicPr>
        <p:blipFill>
          <a:blip r:embed="rId3">
            <a:alphaModFix/>
          </a:blip>
          <a:stretch>
            <a:fillRect/>
          </a:stretch>
        </p:blipFill>
        <p:spPr>
          <a:xfrm>
            <a:off x="676263" y="1065813"/>
            <a:ext cx="8010525" cy="4924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228600" y="274650"/>
            <a:ext cx="86868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sz="2400"/>
              <a:t>Results for 12 Input Features, 100 Hidden States and 10 Iterations</a:t>
            </a:r>
            <a:endParaRPr sz="2400"/>
          </a:p>
          <a:p>
            <a:pPr indent="0" lvl="0" marL="0">
              <a:spcBef>
                <a:spcPts val="0"/>
              </a:spcBef>
              <a:spcAft>
                <a:spcPts val="0"/>
              </a:spcAft>
              <a:buNone/>
            </a:pPr>
            <a:r>
              <a:t/>
            </a:r>
            <a:endParaRPr/>
          </a:p>
        </p:txBody>
      </p:sp>
      <p:pic>
        <p:nvPicPr>
          <p:cNvPr id="174" name="Shape 174"/>
          <p:cNvPicPr preferRelativeResize="0"/>
          <p:nvPr/>
        </p:nvPicPr>
        <p:blipFill rotWithShape="1">
          <a:blip r:embed="rId3">
            <a:alphaModFix/>
          </a:blip>
          <a:srcRect b="0" l="-1337" r="0" t="-1337"/>
          <a:stretch/>
        </p:blipFill>
        <p:spPr>
          <a:xfrm>
            <a:off x="445300" y="931525"/>
            <a:ext cx="8253401" cy="538309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42800" y="131775"/>
            <a:ext cx="94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2400"/>
              <a:t>Results for 12 Input Features, 3500 Hidden States and 10 Iterations</a:t>
            </a:r>
            <a:endParaRPr/>
          </a:p>
        </p:txBody>
      </p:sp>
      <p:pic>
        <p:nvPicPr>
          <p:cNvPr id="180" name="Shape 180"/>
          <p:cNvPicPr preferRelativeResize="0"/>
          <p:nvPr/>
        </p:nvPicPr>
        <p:blipFill>
          <a:blip r:embed="rId3">
            <a:alphaModFix/>
          </a:blip>
          <a:stretch>
            <a:fillRect/>
          </a:stretch>
        </p:blipFill>
        <p:spPr>
          <a:xfrm>
            <a:off x="457200" y="1365702"/>
            <a:ext cx="8229600" cy="46544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3228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2400"/>
              <a:t>Results for 27 Input Features, 4 Hidden States and 10 Iterations</a:t>
            </a:r>
            <a:endParaRPr/>
          </a:p>
        </p:txBody>
      </p:sp>
      <p:pic>
        <p:nvPicPr>
          <p:cNvPr id="186" name="Shape 186"/>
          <p:cNvPicPr preferRelativeResize="0"/>
          <p:nvPr/>
        </p:nvPicPr>
        <p:blipFill>
          <a:blip r:embed="rId3">
            <a:alphaModFix/>
          </a:blip>
          <a:stretch>
            <a:fillRect/>
          </a:stretch>
        </p:blipFill>
        <p:spPr>
          <a:xfrm>
            <a:off x="513300" y="980463"/>
            <a:ext cx="7810500" cy="5324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sz="2400"/>
              <a:t>Results for 27 Input Features, 10 Hidden States and 10 Iterations</a:t>
            </a:r>
            <a:endParaRPr sz="2400"/>
          </a:p>
          <a:p>
            <a:pPr indent="0" lvl="0" marL="0" rtl="0">
              <a:spcBef>
                <a:spcPts val="0"/>
              </a:spcBef>
              <a:spcAft>
                <a:spcPts val="0"/>
              </a:spcAft>
              <a:buNone/>
            </a:pPr>
            <a:r>
              <a:t/>
            </a:r>
            <a:endParaRPr/>
          </a:p>
        </p:txBody>
      </p:sp>
      <p:pic>
        <p:nvPicPr>
          <p:cNvPr id="192" name="Shape 192"/>
          <p:cNvPicPr preferRelativeResize="0"/>
          <p:nvPr/>
        </p:nvPicPr>
        <p:blipFill>
          <a:blip r:embed="rId3">
            <a:alphaModFix/>
          </a:blip>
          <a:stretch>
            <a:fillRect/>
          </a:stretch>
        </p:blipFill>
        <p:spPr>
          <a:xfrm>
            <a:off x="536750" y="993900"/>
            <a:ext cx="8033475" cy="5118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50850" y="187325"/>
            <a:ext cx="84423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sz="2400"/>
              <a:t>Results for 27 Input Features, 100 Hidden States and 10 Iterations</a:t>
            </a:r>
            <a:endParaRPr sz="2400"/>
          </a:p>
          <a:p>
            <a:pPr indent="0" lvl="0" marL="0" rtl="0">
              <a:spcBef>
                <a:spcPts val="0"/>
              </a:spcBef>
              <a:spcAft>
                <a:spcPts val="0"/>
              </a:spcAft>
              <a:buNone/>
            </a:pPr>
            <a:r>
              <a:t/>
            </a:r>
            <a:endParaRPr/>
          </a:p>
        </p:txBody>
      </p:sp>
      <p:pic>
        <p:nvPicPr>
          <p:cNvPr id="198" name="Shape 198"/>
          <p:cNvPicPr preferRelativeResize="0"/>
          <p:nvPr/>
        </p:nvPicPr>
        <p:blipFill>
          <a:blip r:embed="rId3">
            <a:alphaModFix/>
          </a:blip>
          <a:stretch>
            <a:fillRect/>
          </a:stretch>
        </p:blipFill>
        <p:spPr>
          <a:xfrm>
            <a:off x="541125" y="812075"/>
            <a:ext cx="8252025" cy="50986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487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lang="en-US" sz="3000">
                <a:latin typeface="Times New Roman"/>
                <a:ea typeface="Times New Roman"/>
                <a:cs typeface="Times New Roman"/>
                <a:sym typeface="Times New Roman"/>
              </a:rPr>
              <a:t>Problem Statement</a:t>
            </a:r>
            <a:endParaRPr b="0" i="0" sz="3000" u="none" cap="none" strike="noStrike">
              <a:solidFill>
                <a:schemeClr val="dk1"/>
              </a:solidFill>
              <a:latin typeface="Times New Roman"/>
              <a:ea typeface="Times New Roman"/>
              <a:cs typeface="Times New Roman"/>
              <a:sym typeface="Times New Roman"/>
            </a:endParaRPr>
          </a:p>
        </p:txBody>
      </p:sp>
      <p:sp>
        <p:nvSpPr>
          <p:cNvPr id="91" name="Shape 91"/>
          <p:cNvSpPr txBox="1"/>
          <p:nvPr>
            <p:ph idx="1" type="body"/>
          </p:nvPr>
        </p:nvSpPr>
        <p:spPr>
          <a:xfrm>
            <a:off x="403000" y="1003875"/>
            <a:ext cx="8229600" cy="1652700"/>
          </a:xfrm>
          <a:prstGeom prst="rect">
            <a:avLst/>
          </a:prstGeom>
          <a:noFill/>
          <a:ln>
            <a:noFill/>
          </a:ln>
        </p:spPr>
        <p:txBody>
          <a:bodyPr anchorCtr="0" anchor="t" bIns="45700" lIns="91425" spcFirstLastPara="1" rIns="91425" wrap="square" tIns="45700">
            <a:noAutofit/>
          </a:bodyPr>
          <a:lstStyle/>
          <a:p>
            <a:pPr indent="-292100" lvl="0" marL="342900" marR="0" rtl="0" algn="l">
              <a:spcBef>
                <a:spcPts val="0"/>
              </a:spcBef>
              <a:spcAft>
                <a:spcPts val="0"/>
              </a:spcAft>
              <a:buClr>
                <a:schemeClr val="dk1"/>
              </a:buClr>
              <a:buSzPts val="2400"/>
              <a:buFont typeface="Arial"/>
              <a:buChar char="•"/>
            </a:pPr>
            <a:r>
              <a:rPr lang="en-US" sz="2400">
                <a:latin typeface="Times New Roman"/>
                <a:ea typeface="Times New Roman"/>
                <a:cs typeface="Times New Roman"/>
                <a:sym typeface="Times New Roman"/>
              </a:rPr>
              <a:t>To visualize and preprocess raw data of a robotic arm provided.</a:t>
            </a:r>
            <a:endParaRPr sz="2400">
              <a:latin typeface="Times New Roman"/>
              <a:ea typeface="Times New Roman"/>
              <a:cs typeface="Times New Roman"/>
              <a:sym typeface="Times New Roman"/>
            </a:endParaRPr>
          </a:p>
          <a:p>
            <a:pPr indent="-2921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To train a Hidden Markov Model with nominal data and identify deviations in the anomalous data.</a:t>
            </a:r>
            <a:endParaRPr b="0" i="0" sz="2400" u="none" cap="none" strike="noStrike">
              <a:solidFill>
                <a:schemeClr val="dk1"/>
              </a:solidFill>
              <a:latin typeface="Times New Roman"/>
              <a:ea typeface="Times New Roman"/>
              <a:cs typeface="Times New Roman"/>
              <a:sym typeface="Times New Roman"/>
            </a:endParaRPr>
          </a:p>
        </p:txBody>
      </p:sp>
      <p:sp>
        <p:nvSpPr>
          <p:cNvPr id="92" name="Shape 92"/>
          <p:cNvSpPr txBox="1"/>
          <p:nvPr>
            <p:ph idx="1" type="body"/>
          </p:nvPr>
        </p:nvSpPr>
        <p:spPr>
          <a:xfrm>
            <a:off x="457200" y="2828925"/>
            <a:ext cx="8229600" cy="273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latin typeface="Times New Roman"/>
                <a:ea typeface="Times New Roman"/>
                <a:cs typeface="Times New Roman"/>
                <a:sym typeface="Times New Roman"/>
              </a:rPr>
              <a:t>Parameters of Hidden Markov Model studied :</a:t>
            </a:r>
            <a:endParaRPr sz="2400">
              <a:latin typeface="Times New Roman"/>
              <a:ea typeface="Times New Roman"/>
              <a:cs typeface="Times New Roman"/>
              <a:sym typeface="Times New Roman"/>
            </a:endParaRPr>
          </a:p>
          <a:p>
            <a:pPr indent="-381000" lvl="0" marL="457200" marR="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Number of Hidden States</a:t>
            </a:r>
            <a:endParaRPr sz="2400">
              <a:latin typeface="Times New Roman"/>
              <a:ea typeface="Times New Roman"/>
              <a:cs typeface="Times New Roman"/>
              <a:sym typeface="Times New Roman"/>
            </a:endParaRPr>
          </a:p>
          <a:p>
            <a:pPr indent="-381000" lvl="0" marL="457200" marR="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Number of Observation Variables</a:t>
            </a:r>
            <a:endParaRPr sz="2400">
              <a:latin typeface="Times New Roman"/>
              <a:ea typeface="Times New Roman"/>
              <a:cs typeface="Times New Roman"/>
              <a:sym typeface="Times New Roman"/>
            </a:endParaRPr>
          </a:p>
          <a:p>
            <a:pPr indent="-381000" lvl="0" marL="457200" marR="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Number of Iterations</a:t>
            </a:r>
            <a:endParaRPr sz="2400">
              <a:latin typeface="Times New Roman"/>
              <a:ea typeface="Times New Roman"/>
              <a:cs typeface="Times New Roman"/>
              <a:sym typeface="Times New Roman"/>
            </a:endParaRPr>
          </a:p>
          <a:p>
            <a:pPr indent="-381000" lvl="0" marL="457200" marR="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Random Seed</a:t>
            </a:r>
            <a:endParaRPr sz="2400">
              <a:latin typeface="Times New Roman"/>
              <a:ea typeface="Times New Roman"/>
              <a:cs typeface="Times New Roman"/>
              <a:sym typeface="Times New Roman"/>
            </a:endParaRPr>
          </a:p>
        </p:txBody>
      </p:sp>
      <p:pic>
        <p:nvPicPr>
          <p:cNvPr id="93" name="Shape 93"/>
          <p:cNvPicPr preferRelativeResize="0"/>
          <p:nvPr/>
        </p:nvPicPr>
        <p:blipFill>
          <a:blip r:embed="rId3">
            <a:alphaModFix/>
          </a:blip>
          <a:stretch>
            <a:fillRect/>
          </a:stretch>
        </p:blipFill>
        <p:spPr>
          <a:xfrm>
            <a:off x="3513775" y="4970775"/>
            <a:ext cx="5303614" cy="1677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267600" y="0"/>
            <a:ext cx="86088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rPr lang="en-US" sz="2400"/>
              <a:t>Results for 27 Input Features, 3500 Hidden States and 10 Iterations</a:t>
            </a:r>
            <a:endParaRPr sz="2400"/>
          </a:p>
          <a:p>
            <a:pPr indent="0" lvl="0" marL="0" rtl="0">
              <a:spcBef>
                <a:spcPts val="0"/>
              </a:spcBef>
              <a:spcAft>
                <a:spcPts val="0"/>
              </a:spcAft>
              <a:buNone/>
            </a:pPr>
            <a:r>
              <a:t/>
            </a:r>
            <a:endParaRPr/>
          </a:p>
        </p:txBody>
      </p:sp>
      <p:pic>
        <p:nvPicPr>
          <p:cNvPr id="204" name="Shape 204"/>
          <p:cNvPicPr preferRelativeResize="0"/>
          <p:nvPr/>
        </p:nvPicPr>
        <p:blipFill>
          <a:blip r:embed="rId3">
            <a:alphaModFix/>
          </a:blip>
          <a:stretch>
            <a:fillRect/>
          </a:stretch>
        </p:blipFill>
        <p:spPr>
          <a:xfrm>
            <a:off x="450238" y="973075"/>
            <a:ext cx="8243525" cy="5511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2400"/>
              <a:t>Results for 46 Input Features, 4 Hidden States and 10 Iterations</a:t>
            </a:r>
            <a:endParaRPr sz="2400"/>
          </a:p>
        </p:txBody>
      </p:sp>
      <p:pic>
        <p:nvPicPr>
          <p:cNvPr id="210" name="Shape 210"/>
          <p:cNvPicPr preferRelativeResize="0"/>
          <p:nvPr/>
        </p:nvPicPr>
        <p:blipFill>
          <a:blip r:embed="rId3">
            <a:alphaModFix/>
          </a:blip>
          <a:stretch>
            <a:fillRect/>
          </a:stretch>
        </p:blipFill>
        <p:spPr>
          <a:xfrm>
            <a:off x="727850" y="1261775"/>
            <a:ext cx="7611001" cy="525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sz="2400"/>
              <a:t>Results for 46 Input Features ,10 Hidden States and 10 Iterations</a:t>
            </a:r>
            <a:endParaRPr sz="2400"/>
          </a:p>
          <a:p>
            <a:pPr indent="0" lvl="0" marL="0" rtl="0">
              <a:spcBef>
                <a:spcPts val="0"/>
              </a:spcBef>
              <a:spcAft>
                <a:spcPts val="0"/>
              </a:spcAft>
              <a:buNone/>
            </a:pPr>
            <a:r>
              <a:t/>
            </a:r>
            <a:endParaRPr/>
          </a:p>
        </p:txBody>
      </p:sp>
      <p:pic>
        <p:nvPicPr>
          <p:cNvPr id="216" name="Shape 216"/>
          <p:cNvPicPr preferRelativeResize="0"/>
          <p:nvPr/>
        </p:nvPicPr>
        <p:blipFill>
          <a:blip r:embed="rId3">
            <a:alphaModFix/>
          </a:blip>
          <a:stretch>
            <a:fillRect/>
          </a:stretch>
        </p:blipFill>
        <p:spPr>
          <a:xfrm>
            <a:off x="600153" y="938652"/>
            <a:ext cx="8086649" cy="492330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50"/>
            <a:ext cx="8388300" cy="11430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Clr>
                <a:schemeClr val="dk1"/>
              </a:buClr>
              <a:buSzPts val="1100"/>
              <a:buFont typeface="Arial"/>
              <a:buNone/>
            </a:pPr>
            <a:r>
              <a:rPr lang="en-US" sz="2400"/>
              <a:t>Results for 46 Input Features ,100 Hidden States and 10 Iterations</a:t>
            </a:r>
            <a:endParaRPr sz="2400"/>
          </a:p>
          <a:p>
            <a:pPr indent="0" lvl="0" marL="0" rtl="0">
              <a:spcBef>
                <a:spcPts val="0"/>
              </a:spcBef>
              <a:spcAft>
                <a:spcPts val="0"/>
              </a:spcAft>
              <a:buNone/>
            </a:pPr>
            <a:r>
              <a:t/>
            </a:r>
            <a:endParaRPr/>
          </a:p>
        </p:txBody>
      </p:sp>
      <p:pic>
        <p:nvPicPr>
          <p:cNvPr id="222" name="Shape 222"/>
          <p:cNvPicPr preferRelativeResize="0"/>
          <p:nvPr/>
        </p:nvPicPr>
        <p:blipFill>
          <a:blip r:embed="rId3">
            <a:alphaModFix/>
          </a:blip>
          <a:stretch>
            <a:fillRect/>
          </a:stretch>
        </p:blipFill>
        <p:spPr>
          <a:xfrm>
            <a:off x="457205" y="858205"/>
            <a:ext cx="8158025" cy="5682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37726" y="353725"/>
            <a:ext cx="86868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sz="2400"/>
              <a:t>Results for 46 Input Features ,3500 Hidden States and 10 Iterations</a:t>
            </a:r>
            <a:endParaRPr sz="2400"/>
          </a:p>
          <a:p>
            <a:pPr indent="0" lvl="0" marL="0" rtl="0">
              <a:spcBef>
                <a:spcPts val="0"/>
              </a:spcBef>
              <a:spcAft>
                <a:spcPts val="0"/>
              </a:spcAft>
              <a:buNone/>
            </a:pPr>
            <a:r>
              <a:t/>
            </a:r>
            <a:endParaRPr/>
          </a:p>
        </p:txBody>
      </p:sp>
      <p:pic>
        <p:nvPicPr>
          <p:cNvPr id="228" name="Shape 228"/>
          <p:cNvPicPr preferRelativeResize="0"/>
          <p:nvPr/>
        </p:nvPicPr>
        <p:blipFill>
          <a:blip r:embed="rId3">
            <a:alphaModFix/>
          </a:blip>
          <a:stretch>
            <a:fillRect/>
          </a:stretch>
        </p:blipFill>
        <p:spPr>
          <a:xfrm>
            <a:off x="568478" y="1030703"/>
            <a:ext cx="8188100" cy="5055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
            <a:ext cx="8229600" cy="921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3000">
                <a:latin typeface="Times New Roman"/>
                <a:ea typeface="Times New Roman"/>
                <a:cs typeface="Times New Roman"/>
                <a:sym typeface="Times New Roman"/>
              </a:rPr>
              <a:t>Results</a:t>
            </a:r>
            <a:endParaRPr sz="3000">
              <a:latin typeface="Times New Roman"/>
              <a:ea typeface="Times New Roman"/>
              <a:cs typeface="Times New Roman"/>
              <a:sym typeface="Times New Roman"/>
            </a:endParaRPr>
          </a:p>
        </p:txBody>
      </p:sp>
      <p:sp>
        <p:nvSpPr>
          <p:cNvPr id="234" name="Shape 234"/>
          <p:cNvSpPr txBox="1"/>
          <p:nvPr>
            <p:ph idx="1" type="body"/>
          </p:nvPr>
        </p:nvSpPr>
        <p:spPr>
          <a:xfrm>
            <a:off x="520450" y="824825"/>
            <a:ext cx="8229600" cy="4526100"/>
          </a:xfrm>
          <a:prstGeom prst="rect">
            <a:avLst/>
          </a:prstGeom>
        </p:spPr>
        <p:txBody>
          <a:bodyPr anchorCtr="0" anchor="t" bIns="91425" lIns="91425" spcFirstLastPara="1" rIns="91425" wrap="square" tIns="91425">
            <a:noAutofit/>
          </a:bodyPr>
          <a:lstStyle/>
          <a:p>
            <a:pPr indent="-381000" lvl="0" marL="457200" rtl="0">
              <a:spcBef>
                <a:spcPts val="640"/>
              </a:spcBef>
              <a:spcAft>
                <a:spcPts val="0"/>
              </a:spcAft>
              <a:buSzPts val="2400"/>
              <a:buFont typeface="Times New Roman"/>
              <a:buChar char="●"/>
            </a:pPr>
            <a:r>
              <a:rPr lang="en-US" sz="2400">
                <a:latin typeface="Times New Roman"/>
                <a:ea typeface="Times New Roman"/>
                <a:cs typeface="Times New Roman"/>
                <a:sym typeface="Times New Roman"/>
              </a:rPr>
              <a:t>From the results shown above, it can clearly be seen that the Hidden Markov Model infers that the robotic arm goes through different sequences of hidden states given the nominal and anomalous data</a:t>
            </a:r>
            <a:endParaRPr sz="2400">
              <a:latin typeface="Times New Roman"/>
              <a:ea typeface="Times New Roman"/>
              <a:cs typeface="Times New Roman"/>
              <a:sym typeface="Times New Roman"/>
            </a:endParaRPr>
          </a:p>
          <a:p>
            <a:pPr indent="0" lvl="0" marL="0" rtl="0">
              <a:spcBef>
                <a:spcPts val="640"/>
              </a:spcBef>
              <a:spcAft>
                <a:spcPts val="0"/>
              </a:spcAft>
              <a:buNone/>
            </a:pPr>
            <a:r>
              <a:t/>
            </a:r>
            <a:endParaRPr sz="2400">
              <a:latin typeface="Times New Roman"/>
              <a:ea typeface="Times New Roman"/>
              <a:cs typeface="Times New Roman"/>
              <a:sym typeface="Times New Roman"/>
            </a:endParaRPr>
          </a:p>
          <a:p>
            <a:pPr indent="-381000" lvl="0" marL="457200" rtl="0">
              <a:spcBef>
                <a:spcPts val="640"/>
              </a:spcBef>
              <a:spcAft>
                <a:spcPts val="0"/>
              </a:spcAft>
              <a:buSzPts val="2400"/>
              <a:buFont typeface="Times New Roman"/>
              <a:buChar char="●"/>
            </a:pPr>
            <a:r>
              <a:rPr lang="en-US" sz="2400">
                <a:latin typeface="Times New Roman"/>
                <a:ea typeface="Times New Roman"/>
                <a:cs typeface="Times New Roman"/>
                <a:sym typeface="Times New Roman"/>
              </a:rPr>
              <a:t>It is also observed that for a given subset of input variables, the Hidden Markov Model with 4 hidden states best predicts the state sequences. At 3500 states, the model tries to predict the transition of the robotic arm from one state to another as a hidden state and that resulted in a very noisy state sequence</a:t>
            </a:r>
            <a:endParaRPr sz="2400">
              <a:latin typeface="Times New Roman"/>
              <a:ea typeface="Times New Roman"/>
              <a:cs typeface="Times New Roman"/>
              <a:sym typeface="Times New Roman"/>
            </a:endParaRPr>
          </a:p>
          <a:p>
            <a:pPr indent="0" lvl="0" marL="0" rtl="0">
              <a:spcBef>
                <a:spcPts val="64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
            <a:ext cx="8229600" cy="921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3000">
                <a:latin typeface="Times New Roman"/>
                <a:ea typeface="Times New Roman"/>
                <a:cs typeface="Times New Roman"/>
                <a:sym typeface="Times New Roman"/>
              </a:rPr>
              <a:t>Results</a:t>
            </a:r>
            <a:endParaRPr sz="3000">
              <a:latin typeface="Times New Roman"/>
              <a:ea typeface="Times New Roman"/>
              <a:cs typeface="Times New Roman"/>
              <a:sym typeface="Times New Roman"/>
            </a:endParaRPr>
          </a:p>
        </p:txBody>
      </p:sp>
      <p:sp>
        <p:nvSpPr>
          <p:cNvPr id="240" name="Shape 240"/>
          <p:cNvSpPr txBox="1"/>
          <p:nvPr>
            <p:ph idx="1" type="body"/>
          </p:nvPr>
        </p:nvSpPr>
        <p:spPr>
          <a:xfrm>
            <a:off x="520450" y="824825"/>
            <a:ext cx="8229600" cy="4526100"/>
          </a:xfrm>
          <a:prstGeom prst="rect">
            <a:avLst/>
          </a:prstGeom>
        </p:spPr>
        <p:txBody>
          <a:bodyPr anchorCtr="0" anchor="t" bIns="91425" lIns="91425" spcFirstLastPara="1" rIns="91425" wrap="square" tIns="91425">
            <a:noAutofit/>
          </a:bodyPr>
          <a:lstStyle/>
          <a:p>
            <a:pPr indent="0" lvl="0" marL="0" rtl="0">
              <a:spcBef>
                <a:spcPts val="640"/>
              </a:spcBef>
              <a:spcAft>
                <a:spcPts val="0"/>
              </a:spcAft>
              <a:buNone/>
            </a:pPr>
            <a:r>
              <a:t/>
            </a:r>
            <a:endParaRPr sz="2400">
              <a:latin typeface="Times New Roman"/>
              <a:ea typeface="Times New Roman"/>
              <a:cs typeface="Times New Roman"/>
              <a:sym typeface="Times New Roman"/>
            </a:endParaRPr>
          </a:p>
          <a:p>
            <a:pPr indent="-381000" lvl="0" marL="457200" rtl="0">
              <a:spcBef>
                <a:spcPts val="640"/>
              </a:spcBef>
              <a:spcAft>
                <a:spcPts val="0"/>
              </a:spcAft>
              <a:buSzPts val="2400"/>
              <a:buFont typeface="Times New Roman"/>
              <a:buChar char="●"/>
            </a:pPr>
            <a:r>
              <a:rPr lang="en-US" sz="2400">
                <a:latin typeface="Times New Roman"/>
                <a:ea typeface="Times New Roman"/>
                <a:cs typeface="Times New Roman"/>
                <a:sym typeface="Times New Roman"/>
              </a:rPr>
              <a:t>Another important observation is the comparison of the Hidden Markov Models trained with a different number of input feature variables while keeping the number of output states constant.  Models trained with different number of input features predicted a different hidden state sequence which suggest that the Hidden States predicted implies different variables.</a:t>
            </a:r>
            <a:endParaRPr sz="2400">
              <a:latin typeface="Times New Roman"/>
              <a:ea typeface="Times New Roman"/>
              <a:cs typeface="Times New Roman"/>
              <a:sym typeface="Times New Roman"/>
            </a:endParaRPr>
          </a:p>
          <a:p>
            <a:pPr indent="0" lvl="0" marL="0">
              <a:spcBef>
                <a:spcPts val="64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131763"/>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3000">
                <a:latin typeface="Times New Roman"/>
                <a:ea typeface="Times New Roman"/>
                <a:cs typeface="Times New Roman"/>
                <a:sym typeface="Times New Roman"/>
              </a:rPr>
              <a:t>Discussion</a:t>
            </a:r>
            <a:endParaRPr sz="3000">
              <a:latin typeface="Times New Roman"/>
              <a:ea typeface="Times New Roman"/>
              <a:cs typeface="Times New Roman"/>
              <a:sym typeface="Times New Roman"/>
            </a:endParaRPr>
          </a:p>
        </p:txBody>
      </p:sp>
      <p:sp>
        <p:nvSpPr>
          <p:cNvPr id="246" name="Shape 246"/>
          <p:cNvSpPr txBox="1"/>
          <p:nvPr>
            <p:ph idx="1" type="body"/>
          </p:nvPr>
        </p:nvSpPr>
        <p:spPr>
          <a:xfrm>
            <a:off x="457200" y="1165950"/>
            <a:ext cx="8229600" cy="5323800"/>
          </a:xfrm>
          <a:prstGeom prst="rect">
            <a:avLst/>
          </a:prstGeom>
        </p:spPr>
        <p:txBody>
          <a:bodyPr anchorCtr="0" anchor="t" bIns="91425" lIns="91425" spcFirstLastPara="1" rIns="91425" wrap="square" tIns="91425">
            <a:noAutofit/>
          </a:bodyPr>
          <a:lstStyle/>
          <a:p>
            <a:pPr indent="-381000" lvl="0" marL="457200" rtl="0">
              <a:spcBef>
                <a:spcPts val="640"/>
              </a:spcBef>
              <a:spcAft>
                <a:spcPts val="0"/>
              </a:spcAft>
              <a:buSzPts val="2400"/>
              <a:buFont typeface="Times New Roman"/>
              <a:buChar char="•"/>
            </a:pPr>
            <a:r>
              <a:rPr lang="en-US" sz="2400">
                <a:latin typeface="Times New Roman"/>
                <a:ea typeface="Times New Roman"/>
                <a:cs typeface="Times New Roman"/>
                <a:sym typeface="Times New Roman"/>
              </a:rPr>
              <a:t>The drawback of the results presented above is that the hidden states in the Hidden Markov Model is </a:t>
            </a:r>
            <a:r>
              <a:rPr lang="en-US" sz="2400">
                <a:latin typeface="Times New Roman"/>
                <a:ea typeface="Times New Roman"/>
                <a:cs typeface="Times New Roman"/>
                <a:sym typeface="Times New Roman"/>
              </a:rPr>
              <a:t>represented</a:t>
            </a:r>
            <a:r>
              <a:rPr lang="en-US" sz="2400">
                <a:latin typeface="Times New Roman"/>
                <a:ea typeface="Times New Roman"/>
                <a:cs typeface="Times New Roman"/>
                <a:sym typeface="Times New Roman"/>
              </a:rPr>
              <a:t> only by one random variable and cannot be </a:t>
            </a:r>
            <a:r>
              <a:rPr lang="en-US" sz="2400">
                <a:latin typeface="Times New Roman"/>
                <a:ea typeface="Times New Roman"/>
                <a:cs typeface="Times New Roman"/>
                <a:sym typeface="Times New Roman"/>
              </a:rPr>
              <a:t>interpreted</a:t>
            </a:r>
            <a:r>
              <a:rPr lang="en-US" sz="2400">
                <a:latin typeface="Times New Roman"/>
                <a:ea typeface="Times New Roman"/>
                <a:cs typeface="Times New Roman"/>
                <a:sym typeface="Times New Roman"/>
              </a:rPr>
              <a:t>. Thus, it cannot be inferred exactly which feature in the 19 controller variable is causing the anomaly.</a:t>
            </a:r>
            <a:endParaRPr sz="2400">
              <a:latin typeface="Times New Roman"/>
              <a:ea typeface="Times New Roman"/>
              <a:cs typeface="Times New Roman"/>
              <a:sym typeface="Times New Roman"/>
            </a:endParaRPr>
          </a:p>
          <a:p>
            <a:pPr indent="0" lvl="0" marL="0" rtl="0">
              <a:spcBef>
                <a:spcPts val="640"/>
              </a:spcBef>
              <a:spcAft>
                <a:spcPts val="0"/>
              </a:spcAft>
              <a:buNone/>
            </a:pPr>
            <a:r>
              <a:t/>
            </a:r>
            <a:endParaRPr sz="2400">
              <a:latin typeface="Times New Roman"/>
              <a:ea typeface="Times New Roman"/>
              <a:cs typeface="Times New Roman"/>
              <a:sym typeface="Times New Roman"/>
            </a:endParaRPr>
          </a:p>
          <a:p>
            <a:pPr indent="-381000" lvl="0" marL="457200" rtl="0">
              <a:spcBef>
                <a:spcPts val="640"/>
              </a:spcBef>
              <a:spcAft>
                <a:spcPts val="0"/>
              </a:spcAft>
              <a:buSzPts val="2400"/>
              <a:buFont typeface="Times New Roman"/>
              <a:buChar char="•"/>
            </a:pPr>
            <a:r>
              <a:rPr lang="en-US" sz="2400">
                <a:latin typeface="Times New Roman"/>
                <a:ea typeface="Times New Roman"/>
                <a:cs typeface="Times New Roman"/>
                <a:sym typeface="Times New Roman"/>
              </a:rPr>
              <a:t>An alternative solution to this problem is to train  2 separate Hidden Markov Models with the nominal and anomalous data of 46 controller and measurement variables. The 19 controller variables can then be tweaked iteratively until the hidden states of the two Hidden Markov Model converges. </a:t>
            </a:r>
            <a:endParaRPr sz="2400">
              <a:latin typeface="Times New Roman"/>
              <a:ea typeface="Times New Roman"/>
              <a:cs typeface="Times New Roman"/>
              <a:sym typeface="Times New Roman"/>
            </a:endParaRPr>
          </a:p>
          <a:p>
            <a:pPr indent="0" lvl="0" marL="0">
              <a:spcBef>
                <a:spcPts val="64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131763"/>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3000">
                <a:latin typeface="Times New Roman"/>
                <a:ea typeface="Times New Roman"/>
                <a:cs typeface="Times New Roman"/>
                <a:sym typeface="Times New Roman"/>
              </a:rPr>
              <a:t>Discussion</a:t>
            </a:r>
            <a:endParaRPr sz="3000">
              <a:latin typeface="Times New Roman"/>
              <a:ea typeface="Times New Roman"/>
              <a:cs typeface="Times New Roman"/>
              <a:sym typeface="Times New Roman"/>
            </a:endParaRPr>
          </a:p>
        </p:txBody>
      </p:sp>
      <p:sp>
        <p:nvSpPr>
          <p:cNvPr id="252" name="Shape 252"/>
          <p:cNvSpPr txBox="1"/>
          <p:nvPr>
            <p:ph idx="1" type="body"/>
          </p:nvPr>
        </p:nvSpPr>
        <p:spPr>
          <a:xfrm>
            <a:off x="457200" y="1165950"/>
            <a:ext cx="8229600" cy="5323800"/>
          </a:xfrm>
          <a:prstGeom prst="rect">
            <a:avLst/>
          </a:prstGeom>
        </p:spPr>
        <p:txBody>
          <a:bodyPr anchorCtr="0" anchor="t" bIns="91425" lIns="91425" spcFirstLastPara="1" rIns="91425" wrap="square" tIns="91425">
            <a:noAutofit/>
          </a:bodyPr>
          <a:lstStyle/>
          <a:p>
            <a:pPr indent="-381000" lvl="0" marL="457200" rtl="0">
              <a:spcBef>
                <a:spcPts val="640"/>
              </a:spcBef>
              <a:spcAft>
                <a:spcPts val="0"/>
              </a:spcAft>
              <a:buSzPts val="2400"/>
              <a:buFont typeface="Times New Roman"/>
              <a:buChar char="•"/>
            </a:pPr>
            <a:r>
              <a:rPr lang="en-US" sz="2400">
                <a:latin typeface="Times New Roman"/>
                <a:ea typeface="Times New Roman"/>
                <a:cs typeface="Times New Roman"/>
                <a:sym typeface="Times New Roman"/>
              </a:rPr>
              <a:t>However, this is not a robust solution as the observations are related to the hidden states through the emission matrix, which is a probability. Thus, it cannot be concluded that any particular combination of controller variable is deterministically causing the anomaly</a:t>
            </a:r>
            <a:endParaRPr sz="2400">
              <a:latin typeface="Times New Roman"/>
              <a:ea typeface="Times New Roman"/>
              <a:cs typeface="Times New Roman"/>
              <a:sym typeface="Times New Roman"/>
            </a:endParaRPr>
          </a:p>
          <a:p>
            <a:pPr indent="0" lvl="0" marL="0" rtl="0">
              <a:spcBef>
                <a:spcPts val="640"/>
              </a:spcBef>
              <a:spcAft>
                <a:spcPts val="0"/>
              </a:spcAft>
              <a:buNone/>
            </a:pPr>
            <a:r>
              <a:t/>
            </a:r>
            <a:endParaRPr sz="2400">
              <a:latin typeface="Times New Roman"/>
              <a:ea typeface="Times New Roman"/>
              <a:cs typeface="Times New Roman"/>
              <a:sym typeface="Times New Roman"/>
            </a:endParaRPr>
          </a:p>
          <a:p>
            <a:pPr indent="-381000" lvl="0" marL="457200" rtl="0">
              <a:spcBef>
                <a:spcPts val="640"/>
              </a:spcBef>
              <a:spcAft>
                <a:spcPts val="0"/>
              </a:spcAft>
              <a:buSzPts val="2400"/>
              <a:buFont typeface="Times New Roman"/>
              <a:buChar char="•"/>
            </a:pPr>
            <a:r>
              <a:rPr lang="en-US" sz="2400">
                <a:latin typeface="Times New Roman"/>
                <a:ea typeface="Times New Roman"/>
                <a:cs typeface="Times New Roman"/>
                <a:sym typeface="Times New Roman"/>
              </a:rPr>
              <a:t>A second alternative to solve this problem is to implement a Dynamic Bayesian Network where the hidden states are not represented by a single random variable </a:t>
            </a:r>
            <a:endParaRPr sz="2400">
              <a:latin typeface="Times New Roman"/>
              <a:ea typeface="Times New Roman"/>
              <a:cs typeface="Times New Roman"/>
              <a:sym typeface="Times New Roman"/>
            </a:endParaRPr>
          </a:p>
          <a:p>
            <a:pPr indent="0" lvl="0" marL="0" rtl="0">
              <a:spcBef>
                <a:spcPts val="640"/>
              </a:spcBef>
              <a:spcAft>
                <a:spcPts val="0"/>
              </a:spcAft>
              <a:buNone/>
            </a:pPr>
            <a:r>
              <a:t/>
            </a:r>
            <a:endParaRPr sz="1800">
              <a:latin typeface="Times New Roman"/>
              <a:ea typeface="Times New Roman"/>
              <a:cs typeface="Times New Roman"/>
              <a:sym typeface="Times New Roman"/>
            </a:endParaRPr>
          </a:p>
          <a:p>
            <a:pPr indent="0" lvl="0" marL="0" rtl="0">
              <a:spcBef>
                <a:spcPts val="64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412025" y="39713"/>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lang="en-US" sz="3000">
                <a:latin typeface="Times New Roman"/>
                <a:ea typeface="Times New Roman"/>
                <a:cs typeface="Times New Roman"/>
                <a:sym typeface="Times New Roman"/>
              </a:rPr>
              <a:t>Challenges</a:t>
            </a:r>
            <a:endParaRPr i="0" sz="3000" u="none" cap="none" strike="noStrike">
              <a:solidFill>
                <a:schemeClr val="dk1"/>
              </a:solidFill>
              <a:latin typeface="Times New Roman"/>
              <a:ea typeface="Times New Roman"/>
              <a:cs typeface="Times New Roman"/>
              <a:sym typeface="Times New Roman"/>
            </a:endParaRPr>
          </a:p>
        </p:txBody>
      </p:sp>
      <p:sp>
        <p:nvSpPr>
          <p:cNvPr id="258" name="Shape 258"/>
          <p:cNvSpPr txBox="1"/>
          <p:nvPr>
            <p:ph idx="1" type="body"/>
          </p:nvPr>
        </p:nvSpPr>
        <p:spPr>
          <a:xfrm>
            <a:off x="502400" y="1085175"/>
            <a:ext cx="8229600" cy="4526100"/>
          </a:xfrm>
          <a:prstGeom prst="rect">
            <a:avLst/>
          </a:prstGeom>
          <a:noFill/>
          <a:ln>
            <a:noFill/>
          </a:ln>
        </p:spPr>
        <p:txBody>
          <a:bodyPr anchorCtr="0" anchor="t" bIns="45700" lIns="91425" spcFirstLastPara="1" rIns="91425" wrap="square" tIns="45700">
            <a:noAutofit/>
          </a:bodyPr>
          <a:lstStyle/>
          <a:p>
            <a:pPr indent="-381000" lvl="0" marL="457200" marR="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No ground truth to compare predicted hidden states so accuracy of the model couldn’t be verified</a:t>
            </a:r>
            <a:endParaRPr sz="2400">
              <a:latin typeface="Times New Roman"/>
              <a:ea typeface="Times New Roman"/>
              <a:cs typeface="Times New Roman"/>
              <a:sym typeface="Times New Roman"/>
            </a:endParaRPr>
          </a:p>
          <a:p>
            <a:pPr indent="0" lvl="0" marL="0" marR="0" rtl="0" algn="l">
              <a:spcBef>
                <a:spcPts val="0"/>
              </a:spcBef>
              <a:spcAft>
                <a:spcPts val="0"/>
              </a:spcAft>
              <a:buNone/>
            </a:pPr>
            <a:r>
              <a:t/>
            </a:r>
            <a:endParaRPr sz="2400">
              <a:latin typeface="Times New Roman"/>
              <a:ea typeface="Times New Roman"/>
              <a:cs typeface="Times New Roman"/>
              <a:sym typeface="Times New Roman"/>
            </a:endParaRPr>
          </a:p>
          <a:p>
            <a:pPr indent="-381000" lvl="0" marL="457200" marR="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Variable selection (which variable to choose)</a:t>
            </a:r>
            <a:endParaRPr sz="2400">
              <a:latin typeface="Times New Roman"/>
              <a:ea typeface="Times New Roman"/>
              <a:cs typeface="Times New Roman"/>
              <a:sym typeface="Times New Roman"/>
            </a:endParaRPr>
          </a:p>
          <a:p>
            <a:pPr indent="0" lvl="0" marL="0" marR="0" rtl="0" algn="l">
              <a:spcBef>
                <a:spcPts val="0"/>
              </a:spcBef>
              <a:spcAft>
                <a:spcPts val="0"/>
              </a:spcAft>
              <a:buNone/>
            </a:pPr>
            <a:r>
              <a:t/>
            </a:r>
            <a:endParaRPr sz="2400">
              <a:latin typeface="Times New Roman"/>
              <a:ea typeface="Times New Roman"/>
              <a:cs typeface="Times New Roman"/>
              <a:sym typeface="Times New Roman"/>
            </a:endParaRPr>
          </a:p>
          <a:p>
            <a:pPr indent="-381000" lvl="0" marL="457200" marR="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Choosing suitable number of hidden states for the Hidden Markov Model</a:t>
            </a:r>
            <a:endParaRPr sz="2400">
              <a:latin typeface="Times New Roman"/>
              <a:ea typeface="Times New Roman"/>
              <a:cs typeface="Times New Roman"/>
              <a:sym typeface="Times New Roman"/>
            </a:endParaRPr>
          </a:p>
          <a:p>
            <a:pPr indent="0" lvl="0" marL="0" marR="0" rtl="0" algn="l">
              <a:spcBef>
                <a:spcPts val="0"/>
              </a:spcBef>
              <a:spcAft>
                <a:spcPts val="0"/>
              </a:spcAft>
              <a:buNone/>
            </a:pPr>
            <a:r>
              <a:t/>
            </a:r>
            <a:endParaRPr sz="2400">
              <a:latin typeface="Times New Roman"/>
              <a:ea typeface="Times New Roman"/>
              <a:cs typeface="Times New Roman"/>
              <a:sym typeface="Times New Roman"/>
            </a:endParaRPr>
          </a:p>
          <a:p>
            <a:pPr indent="-381000" lvl="0" marL="457200" marR="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In short, a Hidden Markov Model is probably not a good model for anomaly detection as suggested in the discussion session.</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lang="en-US" sz="3000">
                <a:latin typeface="Times New Roman"/>
                <a:ea typeface="Times New Roman"/>
                <a:cs typeface="Times New Roman"/>
                <a:sym typeface="Times New Roman"/>
              </a:rPr>
              <a:t>Dataset</a:t>
            </a:r>
            <a:endParaRPr b="0" i="0" sz="3000" u="none" cap="none" strike="noStrike">
              <a:solidFill>
                <a:schemeClr val="dk1"/>
              </a:solidFill>
              <a:latin typeface="Times New Roman"/>
              <a:ea typeface="Times New Roman"/>
              <a:cs typeface="Times New Roman"/>
              <a:sym typeface="Times New Roman"/>
            </a:endParaRPr>
          </a:p>
        </p:txBody>
      </p:sp>
      <p:sp>
        <p:nvSpPr>
          <p:cNvPr id="99" name="Shape 99"/>
          <p:cNvSpPr txBox="1"/>
          <p:nvPr>
            <p:ph idx="1" type="body"/>
          </p:nvPr>
        </p:nvSpPr>
        <p:spPr>
          <a:xfrm>
            <a:off x="457200" y="1600200"/>
            <a:ext cx="8229600" cy="4808400"/>
          </a:xfrm>
          <a:prstGeom prst="rect">
            <a:avLst/>
          </a:prstGeom>
          <a:noFill/>
          <a:ln>
            <a:noFill/>
          </a:ln>
        </p:spPr>
        <p:txBody>
          <a:bodyPr anchorCtr="0" anchor="t" bIns="45700" lIns="91425" spcFirstLastPara="1" rIns="91425" wrap="square" tIns="45700">
            <a:noAutofit/>
          </a:bodyPr>
          <a:lstStyle/>
          <a:p>
            <a:pPr indent="-2921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given dataset is </a:t>
            </a:r>
            <a:r>
              <a:rPr lang="en-US" sz="2400">
                <a:latin typeface="Times New Roman"/>
                <a:ea typeface="Times New Roman"/>
                <a:cs typeface="Times New Roman"/>
                <a:sym typeface="Times New Roman"/>
              </a:rPr>
              <a:t>obtained from a robotic arm with 46 variables.</a:t>
            </a:r>
            <a:endParaRPr sz="2400">
              <a:latin typeface="Times New Roman"/>
              <a:ea typeface="Times New Roman"/>
              <a:cs typeface="Times New Roman"/>
              <a:sym typeface="Times New Roman"/>
            </a:endParaRPr>
          </a:p>
          <a:p>
            <a:pPr indent="0" lvl="0" marL="0" marR="0" rtl="0" algn="l">
              <a:spcBef>
                <a:spcPts val="0"/>
              </a:spcBef>
              <a:spcAft>
                <a:spcPts val="0"/>
              </a:spcAft>
              <a:buNone/>
            </a:pPr>
            <a:r>
              <a:t/>
            </a:r>
            <a:endParaRPr sz="2400">
              <a:latin typeface="Times New Roman"/>
              <a:ea typeface="Times New Roman"/>
              <a:cs typeface="Times New Roman"/>
              <a:sym typeface="Times New Roman"/>
            </a:endParaRPr>
          </a:p>
          <a:p>
            <a:pPr indent="-292100" lvl="0" marL="342900" marR="0" rtl="0" algn="l">
              <a:spcBef>
                <a:spcPts val="0"/>
              </a:spcBef>
              <a:spcAft>
                <a:spcPts val="0"/>
              </a:spcAft>
              <a:buClr>
                <a:schemeClr val="dk1"/>
              </a:buClr>
              <a:buSzPts val="2400"/>
              <a:buFont typeface="Arial"/>
              <a:buChar char="•"/>
            </a:pPr>
            <a:r>
              <a:rPr lang="en-US" sz="2400">
                <a:latin typeface="Times New Roman"/>
                <a:ea typeface="Times New Roman"/>
                <a:cs typeface="Times New Roman"/>
                <a:sym typeface="Times New Roman"/>
              </a:rPr>
              <a:t>There are two condition in which data has been recorded : nominal and anomalous</a:t>
            </a:r>
            <a:endParaRPr sz="2400">
              <a:latin typeface="Times New Roman"/>
              <a:ea typeface="Times New Roman"/>
              <a:cs typeface="Times New Roman"/>
              <a:sym typeface="Times New Roman"/>
            </a:endParaRPr>
          </a:p>
          <a:p>
            <a:pPr indent="0" lvl="0" marL="0" marR="0" rtl="0" algn="l">
              <a:spcBef>
                <a:spcPts val="0"/>
              </a:spcBef>
              <a:spcAft>
                <a:spcPts val="0"/>
              </a:spcAft>
              <a:buNone/>
            </a:pPr>
            <a:r>
              <a:t/>
            </a:r>
            <a:endParaRPr sz="2400">
              <a:latin typeface="Times New Roman"/>
              <a:ea typeface="Times New Roman"/>
              <a:cs typeface="Times New Roman"/>
              <a:sym typeface="Times New Roman"/>
            </a:endParaRPr>
          </a:p>
          <a:p>
            <a:pPr indent="-292100" lvl="0" marL="342900" marR="0" rtl="0" algn="l">
              <a:spcBef>
                <a:spcPts val="64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There are 6 sets of controller variables (5 </a:t>
            </a:r>
            <a:r>
              <a:rPr lang="en-US" sz="2400">
                <a:latin typeface="Times New Roman"/>
                <a:ea typeface="Times New Roman"/>
                <a:cs typeface="Times New Roman"/>
                <a:sym typeface="Times New Roman"/>
              </a:rPr>
              <a:t>three</a:t>
            </a:r>
            <a:r>
              <a:rPr b="0" i="0" lang="en-US" sz="2400" u="none" cap="none" strike="noStrike">
                <a:solidFill>
                  <a:schemeClr val="dk1"/>
                </a:solidFill>
                <a:latin typeface="Times New Roman"/>
                <a:ea typeface="Times New Roman"/>
                <a:cs typeface="Times New Roman"/>
                <a:sym typeface="Times New Roman"/>
              </a:rPr>
              <a:t>-dimensional variables</a:t>
            </a:r>
            <a:r>
              <a:rPr lang="en-US" sz="2400">
                <a:latin typeface="Times New Roman"/>
                <a:ea typeface="Times New Roman"/>
                <a:cs typeface="Times New Roman"/>
                <a:sym typeface="Times New Roman"/>
              </a:rPr>
              <a:t> and</a:t>
            </a:r>
            <a:r>
              <a:rPr b="0" i="0" lang="en-US" sz="2400" u="none" cap="none" strike="noStrike">
                <a:solidFill>
                  <a:schemeClr val="dk1"/>
                </a:solidFill>
                <a:latin typeface="Times New Roman"/>
                <a:ea typeface="Times New Roman"/>
                <a:cs typeface="Times New Roman"/>
                <a:sym typeface="Times New Roman"/>
              </a:rPr>
              <a:t> 1 </a:t>
            </a:r>
            <a:r>
              <a:rPr lang="en-US" sz="2400">
                <a:latin typeface="Times New Roman"/>
                <a:ea typeface="Times New Roman"/>
                <a:cs typeface="Times New Roman"/>
                <a:sym typeface="Times New Roman"/>
              </a:rPr>
              <a:t>four </a:t>
            </a:r>
            <a:r>
              <a:rPr b="0" i="0" lang="en-US" sz="2400" u="none" cap="none" strike="noStrike">
                <a:solidFill>
                  <a:schemeClr val="dk1"/>
                </a:solidFill>
                <a:latin typeface="Times New Roman"/>
                <a:ea typeface="Times New Roman"/>
                <a:cs typeface="Times New Roman"/>
                <a:sym typeface="Times New Roman"/>
              </a:rPr>
              <a:t>dimensi</a:t>
            </a:r>
            <a:r>
              <a:rPr lang="en-US" sz="2400">
                <a:latin typeface="Times New Roman"/>
                <a:ea typeface="Times New Roman"/>
                <a:cs typeface="Times New Roman"/>
                <a:sym typeface="Times New Roman"/>
              </a:rPr>
              <a:t>onal variable</a:t>
            </a:r>
            <a:r>
              <a:rPr b="0" i="0" lang="en-US" sz="2400" u="none" cap="none" strike="noStrike">
                <a:solidFill>
                  <a:schemeClr val="dk1"/>
                </a:solidFill>
                <a:latin typeface="Times New Roman"/>
                <a:ea typeface="Times New Roman"/>
                <a:cs typeface="Times New Roman"/>
                <a:sym typeface="Times New Roman"/>
              </a:rPr>
              <a:t>)</a:t>
            </a:r>
            <a:r>
              <a:rPr lang="en-US" sz="2400">
                <a:latin typeface="Times New Roman"/>
                <a:ea typeface="Times New Roman"/>
                <a:cs typeface="Times New Roman"/>
                <a:sym typeface="Times New Roman"/>
              </a:rPr>
              <a:t> which gives 19 variables in total</a:t>
            </a:r>
            <a:endParaRPr sz="2400">
              <a:latin typeface="Times New Roman"/>
              <a:ea typeface="Times New Roman"/>
              <a:cs typeface="Times New Roman"/>
              <a:sym typeface="Times New Roman"/>
            </a:endParaRPr>
          </a:p>
          <a:p>
            <a:pPr indent="0" lvl="0" marL="0" marR="0" rtl="0" algn="l">
              <a:spcBef>
                <a:spcPts val="640"/>
              </a:spcBef>
              <a:spcAft>
                <a:spcPts val="0"/>
              </a:spcAft>
              <a:buNone/>
            </a:pPr>
            <a:r>
              <a:t/>
            </a:r>
            <a:endParaRPr sz="2400">
              <a:latin typeface="Times New Roman"/>
              <a:ea typeface="Times New Roman"/>
              <a:cs typeface="Times New Roman"/>
              <a:sym typeface="Times New Roman"/>
            </a:endParaRPr>
          </a:p>
          <a:p>
            <a:pPr indent="-292100" lvl="0" marL="342900" marR="0" rtl="0" algn="l">
              <a:spcBef>
                <a:spcPts val="64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a:t>
            </a:r>
            <a:r>
              <a:rPr lang="en-US" sz="2400">
                <a:latin typeface="Times New Roman"/>
                <a:ea typeface="Times New Roman"/>
                <a:cs typeface="Times New Roman"/>
                <a:sym typeface="Times New Roman"/>
              </a:rPr>
              <a:t>position, velocity and acceleration </a:t>
            </a:r>
            <a:r>
              <a:rPr b="0" i="0" lang="en-US" sz="2400" u="none" cap="none" strike="noStrike">
                <a:solidFill>
                  <a:schemeClr val="dk1"/>
                </a:solidFill>
                <a:latin typeface="Times New Roman"/>
                <a:ea typeface="Times New Roman"/>
                <a:cs typeface="Times New Roman"/>
                <a:sym typeface="Times New Roman"/>
              </a:rPr>
              <a:t>of the robot arm </a:t>
            </a:r>
            <a:r>
              <a:rPr lang="en-US" sz="2400">
                <a:latin typeface="Times New Roman"/>
                <a:ea typeface="Times New Roman"/>
                <a:cs typeface="Times New Roman"/>
                <a:sym typeface="Times New Roman"/>
              </a:rPr>
              <a:t>was</a:t>
            </a:r>
            <a:r>
              <a:rPr b="0" i="0" lang="en-US" sz="2400" u="none" cap="none" strike="noStrike">
                <a:solidFill>
                  <a:schemeClr val="dk1"/>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recorded</a:t>
            </a:r>
            <a:r>
              <a:rPr b="0" i="0" lang="en-US" sz="2400" u="none" cap="none" strike="noStrike">
                <a:solidFill>
                  <a:schemeClr val="dk1"/>
                </a:solidFill>
                <a:latin typeface="Times New Roman"/>
                <a:ea typeface="Times New Roman"/>
                <a:cs typeface="Times New Roman"/>
                <a:sym typeface="Times New Roman"/>
              </a:rPr>
              <a:t> over 9 joints </a:t>
            </a:r>
            <a:r>
              <a:rPr lang="en-US" sz="2400">
                <a:latin typeface="Times New Roman"/>
                <a:ea typeface="Times New Roman"/>
                <a:cs typeface="Times New Roman"/>
                <a:sym typeface="Times New Roman"/>
              </a:rPr>
              <a:t>which gives</a:t>
            </a:r>
            <a:r>
              <a:rPr b="0" i="0" lang="en-US" sz="2400" u="none" cap="none" strike="noStrike">
                <a:solidFill>
                  <a:schemeClr val="dk1"/>
                </a:solidFill>
                <a:latin typeface="Times New Roman"/>
                <a:ea typeface="Times New Roman"/>
                <a:cs typeface="Times New Roman"/>
                <a:sym typeface="Times New Roman"/>
              </a:rPr>
              <a:t> 27 variables </a:t>
            </a:r>
            <a:r>
              <a:rPr lang="en-US" sz="2400">
                <a:latin typeface="Times New Roman"/>
                <a:ea typeface="Times New Roman"/>
                <a:cs typeface="Times New Roman"/>
                <a:sym typeface="Times New Roman"/>
              </a:rPr>
              <a:t>in total.</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64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3000">
                <a:latin typeface="Times New Roman"/>
                <a:ea typeface="Times New Roman"/>
                <a:cs typeface="Times New Roman"/>
                <a:sym typeface="Times New Roman"/>
              </a:rPr>
              <a:t>Special traits or observations purely from the data</a:t>
            </a:r>
            <a:endParaRPr sz="3000">
              <a:latin typeface="Times New Roman"/>
              <a:ea typeface="Times New Roman"/>
              <a:cs typeface="Times New Roman"/>
              <a:sym typeface="Times New Roman"/>
            </a:endParaRPr>
          </a:p>
        </p:txBody>
      </p:sp>
      <p:sp>
        <p:nvSpPr>
          <p:cNvPr id="264" name="Shape 264"/>
          <p:cNvSpPr txBox="1"/>
          <p:nvPr>
            <p:ph idx="1" type="body"/>
          </p:nvPr>
        </p:nvSpPr>
        <p:spPr>
          <a:xfrm>
            <a:off x="511400" y="1338150"/>
            <a:ext cx="8229600" cy="4526100"/>
          </a:xfrm>
          <a:prstGeom prst="rect">
            <a:avLst/>
          </a:prstGeom>
        </p:spPr>
        <p:txBody>
          <a:bodyPr anchorCtr="0" anchor="t" bIns="91425" lIns="91425" spcFirstLastPara="1" rIns="91425" wrap="square" tIns="91425">
            <a:noAutofit/>
          </a:bodyPr>
          <a:lstStyle/>
          <a:p>
            <a:pPr indent="-381000" lvl="0" marL="457200" rtl="0">
              <a:spcBef>
                <a:spcPts val="640"/>
              </a:spcBef>
              <a:spcAft>
                <a:spcPts val="0"/>
              </a:spcAft>
              <a:buSzPts val="2400"/>
              <a:buFont typeface="Times New Roman"/>
              <a:buChar char="●"/>
            </a:pPr>
            <a:r>
              <a:rPr lang="en-US" sz="2400">
                <a:latin typeface="Times New Roman"/>
                <a:ea typeface="Times New Roman"/>
                <a:cs typeface="Times New Roman"/>
                <a:sym typeface="Times New Roman"/>
              </a:rPr>
              <a:t>Joint 9 was practically not moving (zero position, velocity, acceleration throughout the periodicity)</a:t>
            </a:r>
            <a:endParaRPr sz="2400">
              <a:latin typeface="Times New Roman"/>
              <a:ea typeface="Times New Roman"/>
              <a:cs typeface="Times New Roman"/>
              <a:sym typeface="Times New Roman"/>
            </a:endParaRPr>
          </a:p>
          <a:p>
            <a:pPr indent="0" lvl="0" marL="0">
              <a:spcBef>
                <a:spcPts val="640"/>
              </a:spcBef>
              <a:spcAft>
                <a:spcPts val="0"/>
              </a:spcAft>
              <a:buNone/>
            </a:pPr>
            <a:r>
              <a:t/>
            </a:r>
            <a:endParaRPr sz="2400">
              <a:latin typeface="Times New Roman"/>
              <a:ea typeface="Times New Roman"/>
              <a:cs typeface="Times New Roman"/>
              <a:sym typeface="Times New Roman"/>
            </a:endParaRPr>
          </a:p>
          <a:p>
            <a:pPr indent="-381000" lvl="0" marL="457200" rtl="0">
              <a:spcBef>
                <a:spcPts val="640"/>
              </a:spcBef>
              <a:spcAft>
                <a:spcPts val="0"/>
              </a:spcAft>
              <a:buSzPts val="2400"/>
              <a:buFont typeface="Times New Roman"/>
              <a:buChar char="●"/>
            </a:pPr>
            <a:r>
              <a:rPr lang="en-US" sz="2400">
                <a:latin typeface="Times New Roman"/>
                <a:ea typeface="Times New Roman"/>
                <a:cs typeface="Times New Roman"/>
                <a:sym typeface="Times New Roman"/>
              </a:rPr>
              <a:t>Joint 1 and 8 have very small movements relative to other joints. (it could probably be the vibration due to some movements of other joints)</a:t>
            </a:r>
            <a:endParaRPr sz="2400">
              <a:latin typeface="Times New Roman"/>
              <a:ea typeface="Times New Roman"/>
              <a:cs typeface="Times New Roman"/>
              <a:sym typeface="Times New Roman"/>
            </a:endParaRPr>
          </a:p>
          <a:p>
            <a:pPr indent="0" lvl="0" marL="0">
              <a:spcBef>
                <a:spcPts val="640"/>
              </a:spcBef>
              <a:spcAft>
                <a:spcPts val="0"/>
              </a:spcAft>
              <a:buNone/>
            </a:pPr>
            <a:r>
              <a:t/>
            </a:r>
            <a:endParaRPr sz="2400">
              <a:latin typeface="Times New Roman"/>
              <a:ea typeface="Times New Roman"/>
              <a:cs typeface="Times New Roman"/>
              <a:sym typeface="Times New Roman"/>
            </a:endParaRPr>
          </a:p>
          <a:p>
            <a:pPr indent="-381000" lvl="0" marL="457200">
              <a:spcBef>
                <a:spcPts val="640"/>
              </a:spcBef>
              <a:spcAft>
                <a:spcPts val="0"/>
              </a:spcAft>
              <a:buSzPts val="2400"/>
              <a:buFont typeface="Times New Roman"/>
              <a:buChar char="●"/>
            </a:pPr>
            <a:r>
              <a:rPr lang="en-US" sz="2400">
                <a:latin typeface="Times New Roman"/>
                <a:ea typeface="Times New Roman"/>
                <a:cs typeface="Times New Roman"/>
                <a:sym typeface="Times New Roman"/>
              </a:rPr>
              <a:t>Joint 3, 6 and 7 have the same position and velocity changes graph patterns</a:t>
            </a:r>
            <a:endParaRPr sz="2400">
              <a:latin typeface="Times New Roman"/>
              <a:ea typeface="Times New Roman"/>
              <a:cs typeface="Times New Roman"/>
              <a:sym typeface="Times New Roman"/>
            </a:endParaRPr>
          </a:p>
          <a:p>
            <a:pPr indent="0" lvl="0" marL="0">
              <a:spcBef>
                <a:spcPts val="640"/>
              </a:spcBef>
              <a:spcAft>
                <a:spcPts val="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157163"/>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3000">
                <a:latin typeface="Times New Roman"/>
                <a:ea typeface="Times New Roman"/>
                <a:cs typeface="Times New Roman"/>
                <a:sym typeface="Times New Roman"/>
              </a:rPr>
              <a:t>Approach</a:t>
            </a:r>
            <a:endParaRPr sz="3000">
              <a:latin typeface="Times New Roman"/>
              <a:ea typeface="Times New Roman"/>
              <a:cs typeface="Times New Roman"/>
              <a:sym typeface="Times New Roman"/>
            </a:endParaRPr>
          </a:p>
        </p:txBody>
      </p:sp>
      <p:sp>
        <p:nvSpPr>
          <p:cNvPr id="105" name="Shape 105"/>
          <p:cNvSpPr txBox="1"/>
          <p:nvPr>
            <p:ph idx="1" type="body"/>
          </p:nvPr>
        </p:nvSpPr>
        <p:spPr>
          <a:xfrm>
            <a:off x="511425" y="1238775"/>
            <a:ext cx="8229600" cy="4526100"/>
          </a:xfrm>
          <a:prstGeom prst="rect">
            <a:avLst/>
          </a:prstGeom>
        </p:spPr>
        <p:txBody>
          <a:bodyPr anchorCtr="0" anchor="t" bIns="91425" lIns="91425" spcFirstLastPara="1" rIns="91425" wrap="square" tIns="91425">
            <a:noAutofit/>
          </a:bodyPr>
          <a:lstStyle/>
          <a:p>
            <a:pPr indent="-381000" lvl="0" marL="457200" rtl="0">
              <a:spcBef>
                <a:spcPts val="640"/>
              </a:spcBef>
              <a:spcAft>
                <a:spcPts val="0"/>
              </a:spcAft>
              <a:buSzPts val="2400"/>
              <a:buFont typeface="Times New Roman"/>
              <a:buChar char="●"/>
            </a:pPr>
            <a:r>
              <a:rPr lang="en-US" sz="2400">
                <a:latin typeface="Times New Roman"/>
                <a:ea typeface="Times New Roman"/>
                <a:cs typeface="Times New Roman"/>
                <a:sym typeface="Times New Roman"/>
              </a:rPr>
              <a:t>To infer the deviations of anomalous data from nominal data, the controllers data were taken as the Hidden Markov Model hidden states and the measurement data considered as the observed states</a:t>
            </a:r>
            <a:endParaRPr sz="2400">
              <a:latin typeface="Times New Roman"/>
              <a:ea typeface="Times New Roman"/>
              <a:cs typeface="Times New Roman"/>
              <a:sym typeface="Times New Roman"/>
            </a:endParaRPr>
          </a:p>
          <a:p>
            <a:pPr indent="0" lvl="0" marL="0" rtl="0">
              <a:spcBef>
                <a:spcPts val="640"/>
              </a:spcBef>
              <a:spcAft>
                <a:spcPts val="0"/>
              </a:spcAft>
              <a:buNone/>
            </a:pPr>
            <a:r>
              <a:t/>
            </a:r>
            <a:endParaRPr sz="2400">
              <a:latin typeface="Times New Roman"/>
              <a:ea typeface="Times New Roman"/>
              <a:cs typeface="Times New Roman"/>
              <a:sym typeface="Times New Roman"/>
            </a:endParaRPr>
          </a:p>
          <a:p>
            <a:pPr indent="-381000" lvl="0" marL="457200" rtl="0">
              <a:spcBef>
                <a:spcPts val="640"/>
              </a:spcBef>
              <a:spcAft>
                <a:spcPts val="0"/>
              </a:spcAft>
              <a:buSzPts val="2400"/>
              <a:buFont typeface="Times New Roman"/>
              <a:buChar char="●"/>
            </a:pPr>
            <a:r>
              <a:rPr lang="en-US" sz="2400">
                <a:latin typeface="Times New Roman"/>
                <a:ea typeface="Times New Roman"/>
                <a:cs typeface="Times New Roman"/>
                <a:sym typeface="Times New Roman"/>
              </a:rPr>
              <a:t>The Hidden Markov Model was trained with 3 sets of measurement data:</a:t>
            </a:r>
            <a:endParaRPr sz="2400">
              <a:latin typeface="Times New Roman"/>
              <a:ea typeface="Times New Roman"/>
              <a:cs typeface="Times New Roman"/>
              <a:sym typeface="Times New Roman"/>
            </a:endParaRPr>
          </a:p>
          <a:p>
            <a:pPr indent="-381000" lvl="1" marL="914400" rtl="0">
              <a:spcBef>
                <a:spcPts val="0"/>
              </a:spcBef>
              <a:spcAft>
                <a:spcPts val="0"/>
              </a:spcAft>
              <a:buSzPts val="2400"/>
              <a:buFont typeface="Times New Roman"/>
              <a:buChar char="○"/>
            </a:pPr>
            <a:r>
              <a:rPr lang="en-US" sz="2400">
                <a:latin typeface="Times New Roman"/>
                <a:ea typeface="Times New Roman"/>
                <a:cs typeface="Times New Roman"/>
                <a:sym typeface="Times New Roman"/>
              </a:rPr>
              <a:t>A subset of the full measurement data, consisting of 12 observable features</a:t>
            </a:r>
            <a:endParaRPr sz="2400">
              <a:latin typeface="Times New Roman"/>
              <a:ea typeface="Times New Roman"/>
              <a:cs typeface="Times New Roman"/>
              <a:sym typeface="Times New Roman"/>
            </a:endParaRPr>
          </a:p>
          <a:p>
            <a:pPr indent="-381000" lvl="1" marL="914400" rtl="0">
              <a:spcBef>
                <a:spcPts val="0"/>
              </a:spcBef>
              <a:spcAft>
                <a:spcPts val="0"/>
              </a:spcAft>
              <a:buSzPts val="2400"/>
              <a:buFont typeface="Times New Roman"/>
              <a:buChar char="○"/>
            </a:pPr>
            <a:r>
              <a:rPr lang="en-US" sz="2400">
                <a:latin typeface="Times New Roman"/>
                <a:ea typeface="Times New Roman"/>
                <a:cs typeface="Times New Roman"/>
                <a:sym typeface="Times New Roman"/>
              </a:rPr>
              <a:t>The full measurement data with 27 observable features</a:t>
            </a:r>
            <a:endParaRPr sz="2400">
              <a:latin typeface="Times New Roman"/>
              <a:ea typeface="Times New Roman"/>
              <a:cs typeface="Times New Roman"/>
              <a:sym typeface="Times New Roman"/>
            </a:endParaRPr>
          </a:p>
          <a:p>
            <a:pPr indent="-381000" lvl="1" marL="914400" rtl="0">
              <a:spcBef>
                <a:spcPts val="0"/>
              </a:spcBef>
              <a:spcAft>
                <a:spcPts val="0"/>
              </a:spcAft>
              <a:buSzPts val="2400"/>
              <a:buFont typeface="Times New Roman"/>
              <a:buChar char="○"/>
            </a:pPr>
            <a:r>
              <a:rPr lang="en-US" sz="2400">
                <a:latin typeface="Times New Roman"/>
                <a:ea typeface="Times New Roman"/>
                <a:cs typeface="Times New Roman"/>
                <a:sym typeface="Times New Roman"/>
              </a:rPr>
              <a:t>A concatenated matrix combining the the measurement and controller data with a total of 46 features</a:t>
            </a:r>
            <a:endParaRPr sz="2400">
              <a:latin typeface="Times New Roman"/>
              <a:ea typeface="Times New Roman"/>
              <a:cs typeface="Times New Roman"/>
              <a:sym typeface="Times New Roman"/>
            </a:endParaRPr>
          </a:p>
          <a:p>
            <a:pPr indent="0" lvl="0" marL="0" rtl="0">
              <a:spcBef>
                <a:spcPts val="640"/>
              </a:spcBef>
              <a:spcAft>
                <a:spcPts val="0"/>
              </a:spcAft>
              <a:buNone/>
            </a:pPr>
            <a:r>
              <a:t/>
            </a:r>
            <a:endParaRPr sz="2400">
              <a:latin typeface="Times New Roman"/>
              <a:ea typeface="Times New Roman"/>
              <a:cs typeface="Times New Roman"/>
              <a:sym typeface="Times New Roman"/>
            </a:endParaRPr>
          </a:p>
          <a:p>
            <a:pPr indent="0" lvl="0" marL="0">
              <a:spcBef>
                <a:spcPts val="64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939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3000">
                <a:latin typeface="Times New Roman"/>
                <a:ea typeface="Times New Roman"/>
                <a:cs typeface="Times New Roman"/>
                <a:sym typeface="Times New Roman"/>
              </a:rPr>
              <a:t>Approach : Preprocessing</a:t>
            </a:r>
            <a:endParaRPr sz="3000">
              <a:latin typeface="Times New Roman"/>
              <a:ea typeface="Times New Roman"/>
              <a:cs typeface="Times New Roman"/>
              <a:sym typeface="Times New Roman"/>
            </a:endParaRPr>
          </a:p>
        </p:txBody>
      </p:sp>
      <p:sp>
        <p:nvSpPr>
          <p:cNvPr id="111" name="Shape 111"/>
          <p:cNvSpPr txBox="1"/>
          <p:nvPr>
            <p:ph idx="1" type="body"/>
          </p:nvPr>
        </p:nvSpPr>
        <p:spPr>
          <a:xfrm>
            <a:off x="457200" y="1165950"/>
            <a:ext cx="8229600" cy="4526100"/>
          </a:xfrm>
          <a:prstGeom prst="rect">
            <a:avLst/>
          </a:prstGeom>
        </p:spPr>
        <p:txBody>
          <a:bodyPr anchorCtr="0" anchor="t" bIns="91425" lIns="91425" spcFirstLastPara="1" rIns="91425" wrap="square" tIns="91425">
            <a:noAutofit/>
          </a:bodyPr>
          <a:lstStyle/>
          <a:p>
            <a:pPr indent="-381000" lvl="0" marL="457200" rtl="0">
              <a:spcBef>
                <a:spcPts val="640"/>
              </a:spcBef>
              <a:spcAft>
                <a:spcPts val="0"/>
              </a:spcAft>
              <a:buSzPts val="2400"/>
              <a:buChar char="●"/>
            </a:pPr>
            <a:r>
              <a:rPr b="1" lang="en-US" sz="2400">
                <a:latin typeface="Times New Roman"/>
                <a:ea typeface="Times New Roman"/>
                <a:cs typeface="Times New Roman"/>
                <a:sym typeface="Times New Roman"/>
              </a:rPr>
              <a:t>Mean shift and normalization</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81000" lvl="1" marL="914400" rtl="0">
              <a:spcBef>
                <a:spcPts val="0"/>
              </a:spcBef>
              <a:spcAft>
                <a:spcPts val="0"/>
              </a:spcAft>
              <a:buSzPts val="2400"/>
              <a:buChar char="○"/>
            </a:pPr>
            <a:r>
              <a:rPr lang="en-US" sz="2400">
                <a:latin typeface="Times New Roman"/>
                <a:ea typeface="Times New Roman"/>
                <a:cs typeface="Times New Roman"/>
                <a:sym typeface="Times New Roman"/>
              </a:rPr>
              <a:t>A </a:t>
            </a:r>
            <a:r>
              <a:rPr b="1" lang="en-US" sz="2400">
                <a:latin typeface="Times New Roman"/>
                <a:ea typeface="Times New Roman"/>
                <a:cs typeface="Times New Roman"/>
                <a:sym typeface="Times New Roman"/>
              </a:rPr>
              <a:t>mean shift</a:t>
            </a:r>
            <a:r>
              <a:rPr lang="en-US" sz="2400">
                <a:latin typeface="Times New Roman"/>
                <a:ea typeface="Times New Roman"/>
                <a:cs typeface="Times New Roman"/>
                <a:sym typeface="Times New Roman"/>
              </a:rPr>
              <a:t> and </a:t>
            </a:r>
            <a:r>
              <a:rPr b="1" lang="en-US" sz="2400">
                <a:latin typeface="Times New Roman"/>
                <a:ea typeface="Times New Roman"/>
                <a:cs typeface="Times New Roman"/>
                <a:sym typeface="Times New Roman"/>
              </a:rPr>
              <a:t>normalization </a:t>
            </a:r>
            <a:r>
              <a:rPr lang="en-US" sz="2400">
                <a:latin typeface="Times New Roman"/>
                <a:ea typeface="Times New Roman"/>
                <a:cs typeface="Times New Roman"/>
                <a:sym typeface="Times New Roman"/>
              </a:rPr>
              <a:t>was performed on the data for easier pattern comparison and variable selection (next step)</a:t>
            </a:r>
            <a:endParaRPr sz="2400">
              <a:latin typeface="Times New Roman"/>
              <a:ea typeface="Times New Roman"/>
              <a:cs typeface="Times New Roman"/>
              <a:sym typeface="Times New Roman"/>
            </a:endParaRPr>
          </a:p>
          <a:p>
            <a:pPr indent="0" lvl="0" marL="457200" rtl="0">
              <a:spcBef>
                <a:spcPts val="640"/>
              </a:spcBef>
              <a:spcAft>
                <a:spcPts val="0"/>
              </a:spcAft>
              <a:buNone/>
            </a:pPr>
            <a:r>
              <a:t/>
            </a:r>
            <a:endParaRPr sz="2400">
              <a:latin typeface="Times New Roman"/>
              <a:ea typeface="Times New Roman"/>
              <a:cs typeface="Times New Roman"/>
              <a:sym typeface="Times New Roman"/>
            </a:endParaRPr>
          </a:p>
          <a:p>
            <a:pPr indent="-381000" lvl="0" marL="457200" rtl="0">
              <a:spcBef>
                <a:spcPts val="640"/>
              </a:spcBef>
              <a:spcAft>
                <a:spcPts val="0"/>
              </a:spcAft>
              <a:buSzPts val="2400"/>
              <a:buChar char="●"/>
            </a:pPr>
            <a:r>
              <a:rPr b="1" lang="en-US" sz="2400">
                <a:latin typeface="Times New Roman"/>
                <a:ea typeface="Times New Roman"/>
                <a:cs typeface="Times New Roman"/>
                <a:sym typeface="Times New Roman"/>
              </a:rPr>
              <a:t>Variable selection</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81000" lvl="1" marL="914400" rtl="0">
              <a:spcBef>
                <a:spcPts val="0"/>
              </a:spcBef>
              <a:spcAft>
                <a:spcPts val="0"/>
              </a:spcAft>
              <a:buSzPts val="2400"/>
              <a:buFont typeface="Times New Roman"/>
              <a:buChar char="○"/>
            </a:pPr>
            <a:r>
              <a:rPr lang="en-US" sz="2400">
                <a:latin typeface="Times New Roman"/>
                <a:ea typeface="Times New Roman"/>
                <a:cs typeface="Times New Roman"/>
                <a:sym typeface="Times New Roman"/>
              </a:rPr>
              <a:t>Variable selection was performed by eliminating the variables that shows correlation with another variable, the variables that are constants, and variables with negligible changes</a:t>
            </a:r>
            <a:endParaRPr sz="2400">
              <a:latin typeface="Times New Roman"/>
              <a:ea typeface="Times New Roman"/>
              <a:cs typeface="Times New Roman"/>
              <a:sym typeface="Times New Roman"/>
            </a:endParaRPr>
          </a:p>
          <a:p>
            <a:pPr indent="0" lvl="0" marL="457200" rtl="0">
              <a:spcBef>
                <a:spcPts val="640"/>
              </a:spcBef>
              <a:spcAft>
                <a:spcPts val="0"/>
              </a:spcAft>
              <a:buNone/>
            </a:pPr>
            <a:r>
              <a:t/>
            </a:r>
            <a:endParaRPr sz="2400">
              <a:latin typeface="Times New Roman"/>
              <a:ea typeface="Times New Roman"/>
              <a:cs typeface="Times New Roman"/>
              <a:sym typeface="Times New Roman"/>
            </a:endParaRPr>
          </a:p>
          <a:p>
            <a:pPr indent="-381000" lvl="0" marL="457200" rtl="0">
              <a:spcBef>
                <a:spcPts val="640"/>
              </a:spcBef>
              <a:spcAft>
                <a:spcPts val="0"/>
              </a:spcAft>
              <a:buSzPts val="2400"/>
              <a:buFont typeface="Times New Roman"/>
              <a:buChar char="●"/>
            </a:pPr>
            <a:r>
              <a:rPr lang="en-US" sz="2400">
                <a:latin typeface="Times New Roman"/>
                <a:ea typeface="Times New Roman"/>
                <a:cs typeface="Times New Roman"/>
                <a:sym typeface="Times New Roman"/>
              </a:rPr>
              <a:t>Visualization of selected datasets are shown in the following slides</a:t>
            </a:r>
            <a:endParaRPr sz="2400">
              <a:latin typeface="Times New Roman"/>
              <a:ea typeface="Times New Roman"/>
              <a:cs typeface="Times New Roman"/>
              <a:sym typeface="Times New Roman"/>
            </a:endParaRPr>
          </a:p>
          <a:p>
            <a:pPr indent="0" lvl="0" marL="0" rtl="0">
              <a:spcBef>
                <a:spcPts val="640"/>
              </a:spcBef>
              <a:spcAft>
                <a:spcPts val="0"/>
              </a:spcAft>
              <a:buNone/>
            </a:pPr>
            <a:r>
              <a:t/>
            </a:r>
            <a:endParaRPr sz="2400">
              <a:latin typeface="Times New Roman"/>
              <a:ea typeface="Times New Roman"/>
              <a:cs typeface="Times New Roman"/>
              <a:sym typeface="Times New Roman"/>
            </a:endParaRPr>
          </a:p>
          <a:p>
            <a:pPr indent="0" lvl="0" marL="0">
              <a:spcBef>
                <a:spcPts val="64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444225" y="5906920"/>
            <a:ext cx="8096700" cy="678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2400"/>
              <a:t>Figure 1. N</a:t>
            </a:r>
            <a:r>
              <a:rPr lang="en-US" sz="2400"/>
              <a:t>ormalized data with 20000 points and 46 variables</a:t>
            </a:r>
            <a:endParaRPr sz="2400"/>
          </a:p>
        </p:txBody>
      </p:sp>
      <p:pic>
        <p:nvPicPr>
          <p:cNvPr id="117" name="Shape 117"/>
          <p:cNvPicPr preferRelativeResize="0"/>
          <p:nvPr/>
        </p:nvPicPr>
        <p:blipFill>
          <a:blip r:embed="rId3">
            <a:alphaModFix/>
          </a:blip>
          <a:stretch>
            <a:fillRect/>
          </a:stretch>
        </p:blipFill>
        <p:spPr>
          <a:xfrm>
            <a:off x="0" y="-5"/>
            <a:ext cx="9144001" cy="58205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571498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2400"/>
              <a:t>Figure 2. N</a:t>
            </a:r>
            <a:r>
              <a:rPr lang="en-US" sz="2400"/>
              <a:t>ormalized data from a single period with 46 variable</a:t>
            </a:r>
            <a:endParaRPr sz="2400"/>
          </a:p>
        </p:txBody>
      </p:sp>
      <p:pic>
        <p:nvPicPr>
          <p:cNvPr id="123" name="Shape 123"/>
          <p:cNvPicPr preferRelativeResize="0"/>
          <p:nvPr/>
        </p:nvPicPr>
        <p:blipFill>
          <a:blip r:embed="rId3">
            <a:alphaModFix/>
          </a:blip>
          <a:stretch>
            <a:fillRect/>
          </a:stretch>
        </p:blipFill>
        <p:spPr>
          <a:xfrm>
            <a:off x="0" y="-8"/>
            <a:ext cx="9143999" cy="56004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409275" y="6091670"/>
            <a:ext cx="8643900" cy="6831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sz="2400"/>
              <a:t>Figure 3. Normalized and preprocessed data from a single period with 12 selected variables</a:t>
            </a:r>
            <a:endParaRPr sz="2400"/>
          </a:p>
          <a:p>
            <a:pPr indent="0" lvl="0" marL="0">
              <a:spcBef>
                <a:spcPts val="0"/>
              </a:spcBef>
              <a:spcAft>
                <a:spcPts val="0"/>
              </a:spcAft>
              <a:buNone/>
            </a:pPr>
            <a:r>
              <a:t/>
            </a:r>
            <a:endParaRPr/>
          </a:p>
        </p:txBody>
      </p:sp>
      <p:pic>
        <p:nvPicPr>
          <p:cNvPr id="129" name="Shape 129"/>
          <p:cNvPicPr preferRelativeResize="0"/>
          <p:nvPr/>
        </p:nvPicPr>
        <p:blipFill>
          <a:blip r:embed="rId3">
            <a:alphaModFix/>
          </a:blip>
          <a:stretch>
            <a:fillRect/>
          </a:stretch>
        </p:blipFill>
        <p:spPr>
          <a:xfrm>
            <a:off x="0" y="0"/>
            <a:ext cx="9144001" cy="56758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236375" y="571498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2400">
                <a:latin typeface="Times New Roman"/>
                <a:ea typeface="Times New Roman"/>
                <a:cs typeface="Times New Roman"/>
                <a:sym typeface="Times New Roman"/>
              </a:rPr>
              <a:t>Figure 4. C</a:t>
            </a:r>
            <a:r>
              <a:rPr lang="en-US" sz="2400">
                <a:latin typeface="Times New Roman"/>
                <a:ea typeface="Times New Roman"/>
                <a:cs typeface="Times New Roman"/>
                <a:sym typeface="Times New Roman"/>
              </a:rPr>
              <a:t>omparison across multiple iterations</a:t>
            </a:r>
            <a:endParaRPr sz="2400">
              <a:latin typeface="Times New Roman"/>
              <a:ea typeface="Times New Roman"/>
              <a:cs typeface="Times New Roman"/>
              <a:sym typeface="Times New Roman"/>
            </a:endParaRPr>
          </a:p>
        </p:txBody>
      </p:sp>
      <p:pic>
        <p:nvPicPr>
          <p:cNvPr id="135" name="Shape 135"/>
          <p:cNvPicPr preferRelativeResize="0"/>
          <p:nvPr/>
        </p:nvPicPr>
        <p:blipFill>
          <a:blip r:embed="rId3">
            <a:alphaModFix/>
          </a:blip>
          <a:stretch>
            <a:fillRect/>
          </a:stretch>
        </p:blipFill>
        <p:spPr>
          <a:xfrm>
            <a:off x="0" y="0"/>
            <a:ext cx="9143998" cy="6018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