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4" r:id="rId3"/>
    <p:sldId id="275" r:id="rId4"/>
    <p:sldId id="276" r:id="rId5"/>
    <p:sldId id="277" r:id="rId6"/>
    <p:sldId id="281" r:id="rId7"/>
    <p:sldId id="279" r:id="rId8"/>
    <p:sldId id="280" r:id="rId9"/>
    <p:sldId id="257" r:id="rId10"/>
    <p:sldId id="258" r:id="rId11"/>
    <p:sldId id="259" r:id="rId12"/>
    <p:sldId id="260" r:id="rId13"/>
    <p:sldId id="262" r:id="rId14"/>
    <p:sldId id="261" r:id="rId15"/>
    <p:sldId id="263" r:id="rId16"/>
    <p:sldId id="264" r:id="rId17"/>
    <p:sldId id="265" r:id="rId18"/>
    <p:sldId id="267" r:id="rId19"/>
    <p:sldId id="268" r:id="rId20"/>
    <p:sldId id="266" r:id="rId21"/>
    <p:sldId id="269" r:id="rId22"/>
    <p:sldId id="270" r:id="rId23"/>
    <p:sldId id="271" r:id="rId24"/>
    <p:sldId id="273" r:id="rId25"/>
    <p:sldId id="2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8441"/>
    <p:restoredTop sz="86401"/>
  </p:normalViewPr>
  <p:slideViewPr>
    <p:cSldViewPr snapToGrid="0" snapToObjects="1">
      <p:cViewPr>
        <p:scale>
          <a:sx n="130" d="100"/>
          <a:sy n="130" d="100"/>
        </p:scale>
        <p:origin x="8" y="584"/>
      </p:cViewPr>
      <p:guideLst/>
    </p:cSldViewPr>
  </p:slideViewPr>
  <p:outlineViewPr>
    <p:cViewPr>
      <p:scale>
        <a:sx n="33" d="100"/>
        <a:sy n="33" d="100"/>
      </p:scale>
      <p:origin x="0" y="-6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6A68B-2A63-554A-9D19-E2A1F7D368B5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3ADBD-EDBF-324D-8402-2F4CDB60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64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6AA3-6CE7-D048-AED1-3B793E74DD27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2281-637E-F447-900D-B3D0D4C11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10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6AA3-6CE7-D048-AED1-3B793E74DD27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2281-637E-F447-900D-B3D0D4C11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8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6AA3-6CE7-D048-AED1-3B793E74DD27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2281-637E-F447-900D-B3D0D4C11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1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63794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6AA3-6CE7-D048-AED1-3B793E74DD27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2281-637E-F447-900D-B3D0D4C11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6AA3-6CE7-D048-AED1-3B793E74DD27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2281-637E-F447-900D-B3D0D4C11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7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6AA3-6CE7-D048-AED1-3B793E74DD27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2281-637E-F447-900D-B3D0D4C11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8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6AA3-6CE7-D048-AED1-3B793E74DD27}" type="datetimeFigureOut">
              <a:rPr lang="en-US" smtClean="0"/>
              <a:t>4/25/17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2281-637E-F447-900D-B3D0D4C11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4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6AA3-6CE7-D048-AED1-3B793E74DD27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2281-637E-F447-900D-B3D0D4C11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6AA3-6CE7-D048-AED1-3B793E74DD27}" type="datetimeFigureOut">
              <a:rPr lang="en-US" smtClean="0"/>
              <a:t>4/25/17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2281-637E-F447-900D-B3D0D4C11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6AA3-6CE7-D048-AED1-3B793E74DD27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2281-637E-F447-900D-B3D0D4C11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7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6AA3-6CE7-D048-AED1-3B793E74DD27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2281-637E-F447-900D-B3D0D4C11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76AA3-6CE7-D048-AED1-3B793E74DD27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2281-637E-F447-900D-B3D0D4C11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7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$1:8080/$1/$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ervices/#{@machine.name}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 + Vagrant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627256" y="1324393"/>
            <a:ext cx="6472719" cy="3986373"/>
            <a:chOff x="5027488" y="1302266"/>
            <a:chExt cx="6472719" cy="3986373"/>
          </a:xfrm>
        </p:grpSpPr>
        <p:grpSp>
          <p:nvGrpSpPr>
            <p:cNvPr id="16" name="Group 15"/>
            <p:cNvGrpSpPr/>
            <p:nvPr/>
          </p:nvGrpSpPr>
          <p:grpSpPr>
            <a:xfrm>
              <a:off x="5027488" y="1302266"/>
              <a:ext cx="6472719" cy="3986373"/>
              <a:chOff x="5027488" y="1302266"/>
              <a:chExt cx="6472719" cy="398637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027488" y="1302266"/>
                <a:ext cx="6472719" cy="39863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err="1" smtClean="0"/>
                  <a:t>Virtualbox</a:t>
                </a:r>
                <a:r>
                  <a:rPr lang="en-US" dirty="0" smtClean="0"/>
                  <a:t> Instance on Dev Machine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381965" y="2356207"/>
                <a:ext cx="4962418" cy="277402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Docker Host VM Running Ubuntu</a:t>
                </a:r>
                <a:endParaRPr lang="en-US" dirty="0"/>
              </a:p>
            </p:txBody>
          </p:sp>
          <p:sp>
            <p:nvSpPr>
              <p:cNvPr id="4" name="Magnetic Disk 3"/>
              <p:cNvSpPr/>
              <p:nvPr/>
            </p:nvSpPr>
            <p:spPr>
              <a:xfrm>
                <a:off x="7355442" y="2756027"/>
                <a:ext cx="842481" cy="688369"/>
              </a:xfrm>
              <a:prstGeom prst="flowChartMagneticDisk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Magnetic Disk 4"/>
              <p:cNvSpPr/>
              <p:nvPr/>
            </p:nvSpPr>
            <p:spPr>
              <a:xfrm>
                <a:off x="6468440" y="3500062"/>
                <a:ext cx="842481" cy="688369"/>
              </a:xfrm>
              <a:prstGeom prst="flowChartMagneticDisk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Magnetic Disk 5"/>
              <p:cNvSpPr/>
              <p:nvPr/>
            </p:nvSpPr>
            <p:spPr>
              <a:xfrm>
                <a:off x="7355442" y="3495781"/>
                <a:ext cx="842481" cy="688369"/>
              </a:xfrm>
              <a:prstGeom prst="flowChartMagneticDisk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Magnetic Disk 6"/>
              <p:cNvSpPr/>
              <p:nvPr/>
            </p:nvSpPr>
            <p:spPr>
              <a:xfrm>
                <a:off x="8231315" y="3493211"/>
                <a:ext cx="842481" cy="688369"/>
              </a:xfrm>
              <a:prstGeom prst="flowChartMagneticDisk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Magnetic Disk 7"/>
              <p:cNvSpPr/>
              <p:nvPr/>
            </p:nvSpPr>
            <p:spPr>
              <a:xfrm>
                <a:off x="7355442" y="4307456"/>
                <a:ext cx="842481" cy="688369"/>
              </a:xfrm>
              <a:prstGeom prst="flowChartMagneticDisk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9124735" y="2622899"/>
              <a:ext cx="230612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Five containers:</a:t>
              </a:r>
            </a:p>
            <a:p>
              <a:r>
                <a:rPr lang="en-US" dirty="0" smtClean="0"/>
                <a:t>Apache for proxy</a:t>
              </a:r>
            </a:p>
            <a:p>
              <a:endParaRPr lang="en-US" dirty="0" smtClean="0"/>
            </a:p>
            <a:p>
              <a:endParaRPr lang="en-US" dirty="0" smtClean="0"/>
            </a:p>
            <a:p>
              <a:r>
                <a:rPr lang="en-US" dirty="0" smtClean="0"/>
                <a:t>3 Spring Boot services</a:t>
              </a:r>
            </a:p>
            <a:p>
              <a:endParaRPr lang="en-US" dirty="0" smtClean="0"/>
            </a:p>
            <a:p>
              <a:endParaRPr lang="en-US" dirty="0" smtClean="0"/>
            </a:p>
            <a:p>
              <a:r>
                <a:rPr lang="en-US" dirty="0" err="1" smtClean="0"/>
                <a:t>RabbitMQ</a:t>
              </a:r>
              <a:endParaRPr lang="en-US" dirty="0"/>
            </a:p>
          </p:txBody>
        </p:sp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0" y="1324393"/>
            <a:ext cx="5540781" cy="4351338"/>
          </a:xfrm>
        </p:spPr>
        <p:txBody>
          <a:bodyPr>
            <a:normAutofit/>
          </a:bodyPr>
          <a:lstStyle/>
          <a:p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dev machine, call APIs of all micro-services via port 80</a:t>
            </a:r>
            <a:r>
              <a:rPr lang="en-US" dirty="0" smtClean="0"/>
              <a:t>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 code with MY editor of choice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and relaunch specific containers after code change without rebuilding whole environment in single command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logs of container commands for troubleshooting</a:t>
            </a:r>
            <a:r>
              <a:rPr lang="en-US" dirty="0" smtClean="0"/>
              <a:t> </a:t>
            </a:r>
            <a:endParaRPr lang="en-US" dirty="0" smtClean="0">
              <a:effectLst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6732" y="927210"/>
            <a:ext cx="6096000" cy="563231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Vagrant.require_version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"&gt;= 1.6.0”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VAGRANTFILE_API_VERSION = "2”</a:t>
            </a:r>
          </a:p>
          <a:p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# Create and configure the Docker container(s)</a:t>
            </a:r>
          </a:p>
          <a:p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Vagrant.configure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(VAGRANTFILE_API_VERSION) do |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|  </a:t>
            </a:r>
          </a:p>
          <a:p>
            <a:endParaRPr lang="en-US" sz="12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config.vm.define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 do |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|</a:t>
            </a:r>
          </a:p>
          <a:p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# Configure the Docker provider for Vagrant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lb.vm.provider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 do |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|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# Define the location of the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Vagrantfile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for the host VM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# Comment out this line to use default host VM that is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# based on boot2docker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docker.vagrant_vagrantfile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"host/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Vagrantfile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docker.vagrant_machine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'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-host’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docker.remains_running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true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# Maps host share to container path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docker.volumes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["/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/log/apache2:/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/log/apache2"]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# Specify the Docker image to use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docker.build_dir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"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/”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# Specify port mappings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# If omitted, no ports are mapped!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docker.ports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['80:80', '443:443']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# Specify a friendly name for the Docker container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docker.name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'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’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end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end</a:t>
            </a:r>
          </a:p>
          <a:p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1664412" y="2818690"/>
            <a:ext cx="4849403" cy="92467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534364" y="1880166"/>
            <a:ext cx="1571946" cy="1407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78229" y="1253443"/>
            <a:ext cx="3359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Without this, Vagrant would use boot2docker but we want Ubuntu so we have to define a separate </a:t>
            </a:r>
            <a:r>
              <a:rPr lang="en-US" dirty="0" err="1" smtClean="0"/>
              <a:t>Vagrantfile</a:t>
            </a:r>
            <a:r>
              <a:rPr lang="en-US" dirty="0" smtClean="0"/>
              <a:t> for building the </a:t>
            </a:r>
            <a:r>
              <a:rPr lang="en-US" dirty="0" err="1" smtClean="0"/>
              <a:t>docker</a:t>
            </a:r>
            <a:r>
              <a:rPr lang="en-US" dirty="0" smtClean="0"/>
              <a:t> host.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64412" y="3743365"/>
            <a:ext cx="4849403" cy="20190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endCxn id="11" idx="1"/>
          </p:cNvCxnSpPr>
          <p:nvPr/>
        </p:nvCxnSpPr>
        <p:spPr>
          <a:xfrm flipV="1">
            <a:off x="6534364" y="3557354"/>
            <a:ext cx="1643865" cy="367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78229" y="2818690"/>
            <a:ext cx="3359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expectation is that our containers run indefinitely. This configuration tells Vagrant that if if the container does not stay running, to throw an error.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64411" y="4466133"/>
            <a:ext cx="4849403" cy="20190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5" idx="3"/>
            <a:endCxn id="17" idx="1"/>
          </p:cNvCxnSpPr>
          <p:nvPr/>
        </p:nvCxnSpPr>
        <p:spPr>
          <a:xfrm>
            <a:off x="6513814" y="4567087"/>
            <a:ext cx="1684964" cy="140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98778" y="4383937"/>
            <a:ext cx="335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 of </a:t>
            </a:r>
            <a:r>
              <a:rPr lang="en-US" dirty="0" err="1" smtClean="0"/>
              <a:t>Dockerfile</a:t>
            </a:r>
            <a:r>
              <a:rPr lang="en-US" dirty="0" smtClean="0"/>
              <a:t> relative to current </a:t>
            </a:r>
            <a:r>
              <a:rPr lang="en-US" dirty="0" err="1" smtClean="0"/>
              <a:t>Vagrantfile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64411" y="5000029"/>
            <a:ext cx="4849403" cy="20190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13814" y="5100983"/>
            <a:ext cx="1684964" cy="1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98778" y="4917833"/>
            <a:ext cx="335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Define the ports that Docker should expose to the </a:t>
            </a:r>
            <a:r>
              <a:rPr lang="en-US" dirty="0" err="1" smtClean="0"/>
              <a:t>docker</a:t>
            </a:r>
            <a:r>
              <a:rPr lang="en-US" dirty="0" smtClean="0"/>
              <a:t> host</a:t>
            </a:r>
            <a:endParaRPr lang="en-US" dirty="0"/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kern="1200" dirty="0" smtClean="0">
                <a:effectLst/>
              </a:rPr>
              <a:t>Vagrant file definition for Proxy/Load Balancer machine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4952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/>
      <p:bldP spid="8" grpId="1"/>
      <p:bldP spid="9" grpId="0" animBg="1"/>
      <p:bldP spid="9" grpId="1" animBg="1"/>
      <p:bldP spid="11" grpId="0"/>
      <p:bldP spid="11" grpId="1"/>
      <p:bldP spid="15" grpId="0" animBg="1"/>
      <p:bldP spid="15" grpId="1" animBg="1"/>
      <p:bldP spid="17" grpId="0"/>
      <p:bldP spid="17" grpId="1"/>
      <p:bldP spid="20" grpId="0" animBg="1"/>
      <p:bldP spid="20" grpId="1" animBg="1"/>
      <p:bldP spid="22" grpId="0"/>
      <p:bldP spid="2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6732" y="927210"/>
            <a:ext cx="6096000" cy="323165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Vagrant.require_version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"&gt;= 1.6.0”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VAGRANTFILE_API_VERSION = "2”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# Create and configure the VM(s)</a:t>
            </a:r>
          </a:p>
          <a:p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Vagrant.configure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(VAGRANTFILE_API_VERSION) do |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|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config.vm.provider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virtualbox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 do |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vb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|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vb.memory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2048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end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config.vm.synced_folder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"../logs", "/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/log”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# Assign a friendly name to this host VM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config.vm.hostname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"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-host”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config.vm.define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-host”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# Spin up a "host box" for use with the Docker provider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# and then provision it with Docker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config.vm.box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"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ubuntu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/trusty64”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config.vm.provision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config.vm.network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: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private_network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ip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 "10.10.10.29”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end</a:t>
            </a:r>
          </a:p>
        </p:txBody>
      </p:sp>
      <p:cxnSp>
        <p:nvCxnSpPr>
          <p:cNvPr id="7" name="Straight Arrow Connector 6"/>
          <p:cNvCxnSpPr>
            <a:stCxn id="18" idx="3"/>
          </p:cNvCxnSpPr>
          <p:nvPr/>
        </p:nvCxnSpPr>
        <p:spPr>
          <a:xfrm flipV="1">
            <a:off x="6169632" y="1880166"/>
            <a:ext cx="1936678" cy="97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78229" y="1253443"/>
            <a:ext cx="3359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default memory allocated by Vagrant is not enough to support our 5 containers. This is still WAY less than we would need for 5 separate machines.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320229" y="1684962"/>
            <a:ext cx="4849403" cy="58562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Vagrant file definition for Docker host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0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8" grpId="0" animBg="1"/>
      <p:bldP spid="1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6732" y="927210"/>
            <a:ext cx="8921394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ubuntu</a:t>
            </a:r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ENV DEBIAN_FRONTEND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noninteractive</a:t>
            </a:r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RUN apt-get update &amp;&amp; apt-get install -y --no-install-recommends apache2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RUN a2enmod proxy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proxy_http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proxy_ajp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rewrite deflate headers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proxy_balancer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proxy_connect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proxy_html</a:t>
            </a:r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COPY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conf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/sites-available/000-default.conf /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/apache2/sites-available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VOLUME ["/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/log/apache2"]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EXPOSE 80 443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ENTRYPOINT ["apache2ctl", "-D", "FOREGROUND"]</a:t>
            </a:r>
          </a:p>
        </p:txBody>
      </p:sp>
      <p:cxnSp>
        <p:nvCxnSpPr>
          <p:cNvPr id="7" name="Straight Arrow Connector 6"/>
          <p:cNvCxnSpPr>
            <a:stCxn id="18" idx="3"/>
          </p:cNvCxnSpPr>
          <p:nvPr/>
        </p:nvCxnSpPr>
        <p:spPr>
          <a:xfrm>
            <a:off x="7315200" y="1803115"/>
            <a:ext cx="965770" cy="1376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80970" y="2989776"/>
            <a:ext cx="3359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getting apache installed, copying over our </a:t>
            </a:r>
            <a:r>
              <a:rPr lang="en-US" dirty="0" err="1" smtClean="0"/>
              <a:t>config</a:t>
            </a:r>
            <a:r>
              <a:rPr lang="en-US" dirty="0" smtClean="0"/>
              <a:t> file for the proxy.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07212" y="1715784"/>
            <a:ext cx="6107988" cy="1746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07212" y="4406012"/>
            <a:ext cx="8921394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VirtualHost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*:80&gt;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ServerAdmin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webmaster@localhost</a:t>
            </a:r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DocumentRoot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/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/www/html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ErrorLog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${APACHE_LOG_DIR}/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error.log</a:t>
            </a:r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CustomLog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${APACHE_LOG_DIR}/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access.log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combined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ProxyPassMatch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/([^/]*)/(.*)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  <a:hlinkClick r:id="rId2"/>
              </a:rPr>
              <a:t>http://$1:8080/$1/$2</a:t>
            </a:r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VirtualHost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7212" y="4068566"/>
            <a:ext cx="270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000-default.conf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Dockerfile</a:t>
            </a:r>
            <a:r>
              <a:rPr lang="en-US" dirty="0" smtClean="0"/>
              <a:t> for Proxy/Load</a:t>
            </a:r>
            <a:r>
              <a:rPr lang="en-US" baseline="0" dirty="0" smtClean="0"/>
              <a:t> Balancer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9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8" grpId="0" animBg="1"/>
      <p:bldP spid="1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7342" y="830606"/>
            <a:ext cx="8921394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~/work/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-productivity$ vagrant up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42" y="1959224"/>
            <a:ext cx="6083300" cy="3543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43281" y="1959224"/>
            <a:ext cx="3626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error is expected. We haven’t spun up the </a:t>
            </a:r>
            <a:r>
              <a:rPr lang="en-US" i="1" dirty="0" smtClean="0"/>
              <a:t>order</a:t>
            </a:r>
            <a:r>
              <a:rPr lang="en-US" dirty="0" smtClean="0"/>
              <a:t> micro service. But our proxy server appears to be working so win #1!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Vagrant</a:t>
            </a:r>
            <a:r>
              <a:rPr lang="en-US" baseline="0" dirty="0" smtClean="0"/>
              <a:t> up and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6732" y="927210"/>
            <a:ext cx="6096000" cy="5816977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Vagrant.require_version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"&gt;= 1.6.0”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VAGRANTFILE_API_VERSION = "2”</a:t>
            </a:r>
          </a:p>
          <a:p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# Create and configure the Docker container(s)</a:t>
            </a:r>
          </a:p>
          <a:p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Vagrant.configure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(VAGRANTFILE_API_VERSION) do |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|  </a:t>
            </a:r>
          </a:p>
          <a:p>
            <a:endParaRPr lang="en-US" sz="12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config.vm.define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 do |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|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&lt;deleted for brevity&gt;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end</a:t>
            </a:r>
          </a:p>
          <a:p>
            <a:endParaRPr lang="en-US" sz="12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config.vm.define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"order" do |order|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# Configure the Docker provider for Vagrant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order.vm.provider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 do |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|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# Define the location of the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Vagrantfile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for the host VM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# Comment out this line to use default host VM that is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# based on boot2docker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docker.vagrant_vagrantfile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"host/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Vagrantfile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docker.vagrant_machine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'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-host’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docker.remains_running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true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# Maps host share to container path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docker.volumes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["/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/log/order:/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/log/order"]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# Specify the Docker image to use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docker.build_dir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"services/order/”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# Specify a friendly name for the Docker container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docker.name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'order’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end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end</a:t>
            </a:r>
          </a:p>
          <a:p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1684961" y="3353057"/>
            <a:ext cx="4849403" cy="92467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534364" y="1880166"/>
            <a:ext cx="1571946" cy="1407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78229" y="1253443"/>
            <a:ext cx="335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this is the same setup as the LB machine we did before.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84961" y="4590302"/>
            <a:ext cx="4849403" cy="20190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5" idx="3"/>
            <a:endCxn id="17" idx="1"/>
          </p:cNvCxnSpPr>
          <p:nvPr/>
        </p:nvCxnSpPr>
        <p:spPr>
          <a:xfrm>
            <a:off x="6534364" y="4691256"/>
            <a:ext cx="1664414" cy="4313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98778" y="4383937"/>
            <a:ext cx="3359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Mapping container volume to the </a:t>
            </a:r>
            <a:r>
              <a:rPr lang="en-US" dirty="0" err="1" smtClean="0"/>
              <a:t>docker</a:t>
            </a:r>
            <a:r>
              <a:rPr lang="en-US" dirty="0" smtClean="0"/>
              <a:t> host path. The </a:t>
            </a:r>
            <a:r>
              <a:rPr lang="en-US" dirty="0" err="1" smtClean="0"/>
              <a:t>docker</a:t>
            </a:r>
            <a:r>
              <a:rPr lang="en-US" dirty="0" smtClean="0"/>
              <a:t> host is mapped to the dev machine so we have access to the log files from our machine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Vagrant file </a:t>
            </a:r>
            <a:r>
              <a:rPr lang="en-US" dirty="0" err="1" smtClean="0"/>
              <a:t>definittion</a:t>
            </a:r>
            <a:r>
              <a:rPr lang="en-US" baseline="0" dirty="0" smtClean="0"/>
              <a:t> for </a:t>
            </a:r>
            <a:r>
              <a:rPr lang="en-US" i="1" baseline="0" dirty="0" smtClean="0"/>
              <a:t>Order</a:t>
            </a:r>
            <a:r>
              <a:rPr lang="en-US" i="0" baseline="0" dirty="0" smtClean="0"/>
              <a:t> micro service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7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/>
      <p:bldP spid="8" grpId="1"/>
      <p:bldP spid="15" grpId="0" animBg="1"/>
      <p:bldP spid="15" grpId="1" animBg="1"/>
      <p:bldP spid="17" grpId="0"/>
      <p:bldP spid="1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7342" y="830606"/>
            <a:ext cx="8921394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~/work/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-productivity$ vagrant up order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42" y="1959224"/>
            <a:ext cx="6083300" cy="3543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43281" y="1959224"/>
            <a:ext cx="3626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error is UN-expected. But that’s OK because a demo where everything works on the first try is boring.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Vagrant</a:t>
            </a:r>
            <a:r>
              <a:rPr lang="en-US" baseline="0" dirty="0" smtClean="0"/>
              <a:t> up and test</a:t>
            </a:r>
            <a:r>
              <a:rPr lang="mr-IN" baseline="0" dirty="0" smtClean="0"/>
              <a:t>…</a:t>
            </a:r>
            <a:r>
              <a:rPr lang="en-US" baseline="0" dirty="0" smtClean="0"/>
              <a:t>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9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206" y="616449"/>
            <a:ext cx="1026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First of all, is the </a:t>
            </a:r>
            <a:r>
              <a:rPr lang="en-US" i="1" dirty="0" smtClean="0"/>
              <a:t>order</a:t>
            </a:r>
            <a:r>
              <a:rPr lang="en-US" dirty="0" smtClean="0"/>
              <a:t> container running? Using Vagrant’s </a:t>
            </a:r>
            <a:r>
              <a:rPr lang="en-US" b="1" i="1" dirty="0" err="1" smtClean="0"/>
              <a:t>docker</a:t>
            </a:r>
            <a:r>
              <a:rPr lang="en-US" b="1" i="1" dirty="0" smtClean="0"/>
              <a:t>-logs </a:t>
            </a:r>
            <a:r>
              <a:rPr lang="en-US" dirty="0" smtClean="0"/>
              <a:t>command we can get the output from our container’s startup up </a:t>
            </a:r>
            <a:r>
              <a:rPr lang="en-US" b="1" i="1" dirty="0" smtClean="0"/>
              <a:t>CMD</a:t>
            </a:r>
            <a:r>
              <a:rPr lang="en-US" dirty="0" smtClean="0"/>
              <a:t>. In this case, it should be output from our java </a:t>
            </a:r>
            <a:r>
              <a:rPr lang="mr-IN" dirty="0" smtClean="0"/>
              <a:t>–</a:t>
            </a:r>
            <a:r>
              <a:rPr lang="en-US" dirty="0" smtClean="0"/>
              <a:t>jar instruction.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484" y="1947961"/>
            <a:ext cx="1169199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~/work/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-productivity$ vagrant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-logs order</a:t>
            </a:r>
          </a:p>
          <a:p>
            <a:r>
              <a:rPr lang="mr-IN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==&gt; order: 2017-04-24 19:40:07.096  INFO 6 --- [           main]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com.pizzanow.OrderApplication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  : Started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OrderApplication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in 10.234 seconds (JVM running for 11.262)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==&gt; order: 2017-04-24 19:40:38.164  INFO 6 --- [nio-8080-exec-1]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o.a.c.c.C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.[Tomcat].[localhost].[/]       : Initializing Spring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FrameworkServlet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'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dispatcherServlet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’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==&gt; order: 2017-04-24 19:40:38.169  INFO 6 --- [nio-8080-exec-1]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o.s.web.servlet.DispatcherServlet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: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FrameworkServlet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'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dispatcherServlet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': initialization started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==&gt; order: 2017-04-24 19:40:38.205  INFO 6 --- [nio-8080-exec-1]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o.s.web.servlet.DispatcherServlet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: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FrameworkServlet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'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dispatcherServlet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': initialization completed in 35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ms</a:t>
            </a:r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==&gt; order: 2017-04-24 19:40:38.355  INFO 6 --- [nio-8080-exec-1]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o.h.h.i.QueryTranslatorFactoryInitiator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: HHH000397: Using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ASTQueryTranslatorFactory</a:t>
            </a:r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5497" y="4664467"/>
            <a:ext cx="10191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That looks good so the issue must be in name resolution. Docker by default has put both of these containers on the same network named </a:t>
            </a:r>
            <a:r>
              <a:rPr lang="en-US" b="1" i="1" dirty="0" smtClean="0"/>
              <a:t>default</a:t>
            </a:r>
            <a:r>
              <a:rPr lang="en-US" dirty="0" smtClean="0"/>
              <a:t>. The Docker documentation says that automatic name resolution is not configured for the </a:t>
            </a:r>
            <a:r>
              <a:rPr lang="en-US" b="1" i="1" dirty="0" smtClean="0"/>
              <a:t>default</a:t>
            </a:r>
            <a:r>
              <a:rPr lang="en-US" dirty="0" smtClean="0"/>
              <a:t> network. We need a custom network in our Docker host.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Troubleshooting</a:t>
            </a:r>
            <a:r>
              <a:rPr lang="en-US" baseline="0" dirty="0" smtClean="0"/>
              <a:t> name resolution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6732" y="1399170"/>
            <a:ext cx="6096000" cy="360098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Vagrant.require_version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"&gt;= 1.6.0”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VAGRANTFILE_API_VERSION = "2”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# Create and configure the VM(s)</a:t>
            </a:r>
          </a:p>
          <a:p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Vagrant.configure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(VAGRANTFILE_API_VERSION) do |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|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config.vm.provider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virtualbox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 do |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vb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|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vb.memory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2048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end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config.vm.synced_folder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"../logs", "/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/log”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# Assign a friendly name to this host VM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config.vm.hostname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"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-host”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config.vm.define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-host”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# Spin up a "host box" for use with the Docker provider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# and then provision it with Docker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config.vm.box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"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ubuntu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/trusty64”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config.vm.provision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config.vm.provision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"shell", inline: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"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network create --driver bridge pizza"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config.vm.network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: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private_network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ip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 "10.10.10.29”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end</a:t>
            </a:r>
          </a:p>
        </p:txBody>
      </p:sp>
      <p:cxnSp>
        <p:nvCxnSpPr>
          <p:cNvPr id="7" name="Straight Arrow Connector 6"/>
          <p:cNvCxnSpPr>
            <a:stCxn id="18" idx="3"/>
          </p:cNvCxnSpPr>
          <p:nvPr/>
        </p:nvCxnSpPr>
        <p:spPr>
          <a:xfrm flipV="1">
            <a:off x="6241551" y="2187068"/>
            <a:ext cx="1936678" cy="21780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78229" y="1589013"/>
            <a:ext cx="3359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Runs a </a:t>
            </a:r>
            <a:r>
              <a:rPr lang="en-US" dirty="0" err="1" smtClean="0"/>
              <a:t>docker</a:t>
            </a:r>
            <a:r>
              <a:rPr lang="en-US" dirty="0" smtClean="0"/>
              <a:t> command in the VM that creates a new network named “pizza”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392148" y="4187728"/>
            <a:ext cx="4849403" cy="35478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2206" y="616449"/>
            <a:ext cx="1026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Back to our </a:t>
            </a:r>
            <a:r>
              <a:rPr lang="en-US" dirty="0" err="1" smtClean="0"/>
              <a:t>docker</a:t>
            </a:r>
            <a:r>
              <a:rPr lang="en-US" dirty="0" smtClean="0"/>
              <a:t>-host configuration where we add the instruction for a custom network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13890" y="6227281"/>
            <a:ext cx="6096000" cy="27699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docker.create_args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['--network=pizza']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2206" y="5269080"/>
            <a:ext cx="1026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And in BOTH of our machine </a:t>
            </a:r>
            <a:r>
              <a:rPr lang="en-US" dirty="0" err="1" smtClean="0"/>
              <a:t>configs</a:t>
            </a:r>
            <a:r>
              <a:rPr lang="en-US" dirty="0" smtClean="0"/>
              <a:t>, we need to add this instruction which will get used when Vagrant calls the </a:t>
            </a:r>
            <a:r>
              <a:rPr lang="en-US" dirty="0" err="1" smtClean="0"/>
              <a:t>docker</a:t>
            </a:r>
            <a:r>
              <a:rPr lang="en-US" dirty="0" smtClean="0"/>
              <a:t> run command.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Troubleshooting name resolution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0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7342" y="830606"/>
            <a:ext cx="8921394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~/work/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-productivity$ vagrant 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43281" y="1959224"/>
            <a:ext cx="362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42" y="1959224"/>
            <a:ext cx="6070600" cy="287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Vagrant up and test </a:t>
            </a:r>
            <a:r>
              <a:rPr lang="mr-IN" dirty="0" smtClean="0"/>
              <a:t>…</a:t>
            </a:r>
            <a:r>
              <a:rPr lang="en-US" dirty="0" smtClean="0"/>
              <a:t>again</a:t>
            </a:r>
            <a:r>
              <a:rPr lang="en-US" baseline="0" dirty="0" smtClean="0"/>
              <a:t> </a:t>
            </a:r>
            <a:r>
              <a:rPr lang="mr-IN" baseline="0" dirty="0" smtClean="0"/>
              <a:t>…</a:t>
            </a:r>
            <a:r>
              <a:rPr lang="en-US" baseline="0" dirty="0" smtClean="0"/>
              <a:t>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3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Inconsistent developer environment</a:t>
            </a:r>
          </a:p>
          <a:p>
            <a:pPr lvl="1"/>
            <a:r>
              <a:rPr lang="en-US" dirty="0" smtClean="0"/>
              <a:t>Dependency versioning</a:t>
            </a:r>
          </a:p>
          <a:p>
            <a:pPr lvl="1"/>
            <a:r>
              <a:rPr lang="en-US" dirty="0" smtClean="0"/>
              <a:t>Underlying OS inconsistencies (Windows vs. Mac)</a:t>
            </a:r>
          </a:p>
          <a:p>
            <a:pPr lvl="0"/>
            <a:r>
              <a:rPr lang="en-US" dirty="0" smtClean="0"/>
              <a:t>Time to ramp-up</a:t>
            </a:r>
          </a:p>
        </p:txBody>
      </p:sp>
    </p:spTree>
    <p:extLst>
      <p:ext uri="{BB962C8B-B14F-4D97-AF65-F5344CB8AC3E}">
        <p14:creationId xmlns:p14="http://schemas.microsoft.com/office/powerpoint/2010/main" val="14494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1290" y="470633"/>
            <a:ext cx="9773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previous slide I skipped over the part where I deleted the </a:t>
            </a:r>
            <a:r>
              <a:rPr lang="en-US" dirty="0" err="1" smtClean="0"/>
              <a:t>docker</a:t>
            </a:r>
            <a:r>
              <a:rPr lang="en-US" dirty="0" smtClean="0"/>
              <a:t>-host VM first in order for the new network provision to get run. Here is what that entailed: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1290" y="1466180"/>
            <a:ext cx="7699651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~/work/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-productivity$ vagrant global-status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id       name        provider   state    directory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-----------------------------------------------------------------------------------------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a9d7655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-host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virtualbox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running  /Users/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sstevenson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/work/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-productivity/host</a:t>
            </a:r>
          </a:p>
          <a:p>
            <a:r>
              <a:rPr lang="mr-IN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27923" y="1466180"/>
            <a:ext cx="3283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order to use the typical Vagrant commands on the </a:t>
            </a:r>
            <a:r>
              <a:rPr lang="en-US" dirty="0" err="1" smtClean="0"/>
              <a:t>docker</a:t>
            </a:r>
            <a:r>
              <a:rPr lang="en-US" dirty="0" smtClean="0"/>
              <a:t>-host VM, we have to identify its Vagrant ID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1290" y="3014760"/>
            <a:ext cx="769965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~/work/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-productivity$ vagrant destroy a9d7655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-host: Are you sure you want to destroy the '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-host' VM? [y/N]</a:t>
            </a:r>
          </a:p>
          <a:p>
            <a:r>
              <a:rPr lang="mr-IN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27923" y="2916438"/>
            <a:ext cx="3283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can call the Vagrant destroy command to remove our incorrectly configured </a:t>
            </a:r>
            <a:r>
              <a:rPr lang="en-US" dirty="0" err="1" smtClean="0"/>
              <a:t>docker</a:t>
            </a:r>
            <a:r>
              <a:rPr lang="en-US" dirty="0" smtClean="0"/>
              <a:t>-host VM.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4903" y="4552335"/>
            <a:ext cx="887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also use the ID to SSH into the </a:t>
            </a:r>
            <a:r>
              <a:rPr lang="en-US" dirty="0" err="1" smtClean="0"/>
              <a:t>docker</a:t>
            </a:r>
            <a:r>
              <a:rPr lang="en-US" dirty="0" smtClean="0"/>
              <a:t>-host VM for when you need more control of the </a:t>
            </a:r>
            <a:r>
              <a:rPr lang="en-US" dirty="0" err="1" smtClean="0"/>
              <a:t>docker</a:t>
            </a:r>
            <a:r>
              <a:rPr lang="en-US" dirty="0" smtClean="0"/>
              <a:t> environment. For example, you can run </a:t>
            </a:r>
            <a:r>
              <a:rPr lang="en-US" b="1" i="1" dirty="0" err="1" smtClean="0"/>
              <a:t>docker</a:t>
            </a:r>
            <a:r>
              <a:rPr lang="en-US" b="1" i="1" dirty="0" smtClean="0"/>
              <a:t> </a:t>
            </a:r>
            <a:r>
              <a:rPr lang="en-US" b="1" i="1" dirty="0" err="1" smtClean="0"/>
              <a:t>ps</a:t>
            </a:r>
            <a:r>
              <a:rPr lang="en-US" dirty="0" smtClean="0"/>
              <a:t> to get the running containers.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Full</a:t>
            </a:r>
            <a:r>
              <a:rPr lang="en-US" baseline="0" dirty="0" smtClean="0"/>
              <a:t> Disclosure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26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6732" y="622413"/>
            <a:ext cx="6096000" cy="618630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Vagrant.require_version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"&gt;= 1.6.0”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VAGRANTFILE_API_VERSION = "2”</a:t>
            </a:r>
          </a:p>
          <a:p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# Create and configure the Docker container(s)</a:t>
            </a:r>
          </a:p>
          <a:p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Vagrant.configure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(VAGRANTFILE_API_VERSION) do |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|  </a:t>
            </a:r>
            <a:endParaRPr lang="en-US" sz="12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config.vm.define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 do |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|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&lt;deleted for brevity&gt;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end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config.vm.define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”order" do |order|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&lt;deleted for brevity&gt;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end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config.vm.define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”kitchen" do |kitchen|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&lt;deleted for brevity&gt;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end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config.vm.define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”delivery" do |delivery|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&lt;deleted for brevity&gt;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end</a:t>
            </a:r>
          </a:p>
          <a:p>
            <a:endParaRPr lang="en-US" sz="12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config.vm.define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”messages" do |messages|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# Configure the Docker provider for Vagrant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order.vm.provider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 do |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|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docker.vagrant_vagrantfile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"host/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Vagrantfile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docker.vagrant_machine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'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-host’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docker.remains_running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true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# Specify the Docker image to use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docker.build_dir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”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rabbitmq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mr-IN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docker.ports</a:t>
            </a:r>
            <a:r>
              <a:rPr lang="mr-IN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['5672:5672', '15672:15672']</a:t>
            </a:r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# Specify a friendly name for the Docker container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docker.name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’messages’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end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end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9954" y="2672610"/>
            <a:ext cx="4849403" cy="110298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159357" y="1575369"/>
            <a:ext cx="1946953" cy="1620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78229" y="948646"/>
            <a:ext cx="3359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</a:t>
            </a:r>
            <a:r>
              <a:rPr lang="en-US" dirty="0" err="1" smtClean="0"/>
              <a:t>configs</a:t>
            </a:r>
            <a:r>
              <a:rPr lang="en-US" dirty="0" smtClean="0"/>
              <a:t> for our other two micro services will follow the same pattern as Order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84961" y="5053785"/>
            <a:ext cx="4849403" cy="57027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5" idx="3"/>
            <a:endCxn id="17" idx="1"/>
          </p:cNvCxnSpPr>
          <p:nvPr/>
        </p:nvCxnSpPr>
        <p:spPr>
          <a:xfrm flipV="1">
            <a:off x="6534364" y="5094803"/>
            <a:ext cx="1664414" cy="2441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98778" y="4079140"/>
            <a:ext cx="3359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 to this point, we have used a </a:t>
            </a:r>
            <a:r>
              <a:rPr lang="en-US" dirty="0" err="1" smtClean="0"/>
              <a:t>Dockerfile</a:t>
            </a:r>
            <a:r>
              <a:rPr lang="en-US" dirty="0" smtClean="0"/>
              <a:t> to configure our containers. Vagrant can also deploy a </a:t>
            </a:r>
            <a:r>
              <a:rPr lang="en-US" dirty="0" err="1" smtClean="0"/>
              <a:t>docker</a:t>
            </a:r>
            <a:r>
              <a:rPr lang="en-US" dirty="0" smtClean="0"/>
              <a:t> image which will pull from Docker Hub by default, but could also be a private registry.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Vagrant file definition</a:t>
            </a:r>
            <a:r>
              <a:rPr lang="en-US" baseline="0" dirty="0" smtClean="0"/>
              <a:t> for </a:t>
            </a:r>
            <a:r>
              <a:rPr lang="en-US" i="1" baseline="0" dirty="0" smtClean="0"/>
              <a:t>Messages</a:t>
            </a:r>
            <a:r>
              <a:rPr lang="en-US" i="0" baseline="0" dirty="0" smtClean="0"/>
              <a:t>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4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/>
      <p:bldP spid="8" grpId="1"/>
      <p:bldP spid="15" grpId="0" animBg="1"/>
      <p:bldP spid="15" grpId="1" animBg="1"/>
      <p:bldP spid="17" grpId="0"/>
      <p:bldP spid="1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7250" y="803233"/>
            <a:ext cx="983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make a code change on one service and re-deploy just that service. Currently the Order API returns this result which doesn’t indicate the type of the items collection.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379" y="1980092"/>
            <a:ext cx="7620000" cy="32893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</a:t>
            </a:r>
            <a:r>
              <a:rPr lang="en-US" baseline="0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99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7250" y="803233"/>
            <a:ext cx="983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my IDE locally, I can make the relevant change needed.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7249" y="1203343"/>
            <a:ext cx="525042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JsonGetter</a:t>
            </a:r>
            <a:r>
              <a:rPr lang="en-US" dirty="0"/>
              <a:t>("</a:t>
            </a:r>
            <a:r>
              <a:rPr lang="en-US" dirty="0" err="1"/>
              <a:t>itemType</a:t>
            </a:r>
            <a:r>
              <a:rPr lang="en-US" dirty="0"/>
              <a:t>")</a:t>
            </a:r>
          </a:p>
          <a:p>
            <a:r>
              <a:rPr lang="en-US" dirty="0"/>
              <a:t>public String </a:t>
            </a:r>
            <a:r>
              <a:rPr lang="en-US" dirty="0" err="1"/>
              <a:t>itemType</a:t>
            </a:r>
            <a:r>
              <a:rPr lang="en-US" dirty="0"/>
              <a:t>() {</a:t>
            </a:r>
          </a:p>
          <a:p>
            <a:r>
              <a:rPr lang="en-US" dirty="0"/>
              <a:t>    if (item != null) {</a:t>
            </a:r>
          </a:p>
          <a:p>
            <a:r>
              <a:rPr lang="en-US" dirty="0"/>
              <a:t>        return </a:t>
            </a:r>
            <a:r>
              <a:rPr lang="en-US" dirty="0" err="1"/>
              <a:t>item.getClass</a:t>
            </a:r>
            <a:r>
              <a:rPr lang="en-US" dirty="0"/>
              <a:t>().</a:t>
            </a:r>
            <a:r>
              <a:rPr lang="en-US" dirty="0" err="1"/>
              <a:t>getSimpleName</a:t>
            </a:r>
            <a:r>
              <a:rPr lang="en-US" dirty="0"/>
              <a:t>();</a:t>
            </a:r>
          </a:p>
          <a:p>
            <a:r>
              <a:rPr lang="en-US" dirty="0"/>
              <a:t>    } else if (!</a:t>
            </a:r>
            <a:r>
              <a:rPr lang="en-US" dirty="0" err="1"/>
              <a:t>CollectionUtils.isEmpty</a:t>
            </a:r>
            <a:r>
              <a:rPr lang="en-US" dirty="0"/>
              <a:t>(items)) {</a:t>
            </a:r>
          </a:p>
          <a:p>
            <a:r>
              <a:rPr lang="en-US" dirty="0" smtClean="0"/>
              <a:t>        </a:t>
            </a:r>
            <a:r>
              <a:rPr lang="en-US" dirty="0"/>
              <a:t>return </a:t>
            </a:r>
            <a:r>
              <a:rPr lang="en-US" dirty="0" err="1"/>
              <a:t>items.get</a:t>
            </a:r>
            <a:r>
              <a:rPr lang="en-US" dirty="0"/>
              <a:t>(0).</a:t>
            </a:r>
            <a:r>
              <a:rPr lang="en-US" dirty="0" err="1"/>
              <a:t>getClass</a:t>
            </a:r>
            <a:r>
              <a:rPr lang="en-US" dirty="0"/>
              <a:t>().</a:t>
            </a:r>
            <a:r>
              <a:rPr lang="en-US" dirty="0" err="1"/>
              <a:t>getSimpleName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    return null;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7249" y="3454921"/>
            <a:ext cx="7699651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~/work/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-productivity$ vagrant reload order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7249" y="3085589"/>
            <a:ext cx="983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then re-launch the </a:t>
            </a:r>
            <a:r>
              <a:rPr lang="en-US" i="1" dirty="0" smtClean="0"/>
              <a:t>order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7248" y="3923074"/>
            <a:ext cx="1014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Oh, wait! I didn’t re-build my jar! This breaks my goal of deploying in one step. Vagrant has a </a:t>
            </a:r>
            <a:r>
              <a:rPr lang="en-US" i="1" dirty="0" smtClean="0"/>
              <a:t>trigger</a:t>
            </a:r>
            <a:r>
              <a:rPr lang="en-US" dirty="0" smtClean="0"/>
              <a:t> plugin that can be configured to run a pre- or post- deploy step.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7248" y="4640475"/>
            <a:ext cx="7541345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1pPr>
          </a:lstStyle>
          <a:p>
            <a:r>
              <a:rPr lang="en-US" dirty="0" smtClean="0"/>
              <a:t>  [:up, :reload].each do |</a:t>
            </a:r>
            <a:r>
              <a:rPr lang="en-US" dirty="0" err="1" smtClean="0"/>
              <a:t>cmd</a:t>
            </a:r>
            <a:r>
              <a:rPr lang="en-US" dirty="0" smtClean="0"/>
              <a:t>|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config.trigger.before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, :</a:t>
            </a:r>
            <a:r>
              <a:rPr lang="en-US" dirty="0" err="1" smtClean="0"/>
              <a:t>vm</a:t>
            </a:r>
            <a:r>
              <a:rPr lang="en-US" dirty="0" smtClean="0"/>
              <a:t> =&gt; ["order", "kitchen", "delivery"] do</a:t>
            </a:r>
          </a:p>
          <a:p>
            <a:r>
              <a:rPr lang="en-US" dirty="0" smtClean="0"/>
              <a:t>      run "</a:t>
            </a:r>
            <a:r>
              <a:rPr lang="en-US" dirty="0" err="1" smtClean="0"/>
              <a:t>gradle</a:t>
            </a:r>
            <a:r>
              <a:rPr lang="en-US" dirty="0" smtClean="0"/>
              <a:t> build -p </a:t>
            </a:r>
            <a:r>
              <a:rPr lang="en-US" dirty="0" smtClean="0">
                <a:hlinkClick r:id="rId2"/>
              </a:rPr>
              <a:t>services/#{@machine.name}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    end</a:t>
            </a:r>
          </a:p>
          <a:p>
            <a:r>
              <a:rPr lang="en-US" dirty="0" smtClean="0"/>
              <a:t>  end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config.vm.define</a:t>
            </a:r>
            <a:r>
              <a:rPr lang="en-US" dirty="0" smtClean="0"/>
              <a:t> </a:t>
            </a:r>
            <a:r>
              <a:rPr lang="en-US" dirty="0"/>
              <a:t>"</a:t>
            </a:r>
            <a:r>
              <a:rPr lang="en-US" dirty="0" err="1"/>
              <a:t>lb</a:t>
            </a:r>
            <a:r>
              <a:rPr lang="en-US" dirty="0"/>
              <a:t>" do |</a:t>
            </a:r>
            <a:r>
              <a:rPr lang="en-US" dirty="0" err="1"/>
              <a:t>lb</a:t>
            </a:r>
            <a:r>
              <a:rPr lang="en-US" dirty="0"/>
              <a:t>|</a:t>
            </a:r>
          </a:p>
          <a:p>
            <a:r>
              <a:rPr lang="en-US" dirty="0"/>
              <a:t>      &lt;deleted for brevity&gt;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 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4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2692811"/>
            <a:ext cx="7416800" cy="31115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7249" y="1126799"/>
            <a:ext cx="7699651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~/work/</a:t>
            </a:r>
            <a:r>
              <a:rPr lang="en-US" sz="1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-productivity$ vagrant reload order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7249" y="699130"/>
            <a:ext cx="983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can re-launch the </a:t>
            </a:r>
            <a:r>
              <a:rPr lang="en-US" i="1" dirty="0" smtClean="0"/>
              <a:t>order</a:t>
            </a:r>
            <a:r>
              <a:rPr lang="en-US" dirty="0" smtClean="0"/>
              <a:t>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1187" y="1671484"/>
            <a:ext cx="600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 you for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9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OpenGive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developers with varied backgrounds</a:t>
            </a:r>
          </a:p>
          <a:p>
            <a:r>
              <a:rPr lang="en-US" dirty="0" smtClean="0"/>
              <a:t>Windows</a:t>
            </a:r>
            <a:r>
              <a:rPr lang="en-US" baseline="0" dirty="0" smtClean="0"/>
              <a:t> and Mac dev environments</a:t>
            </a:r>
          </a:p>
          <a:p>
            <a:r>
              <a:rPr lang="en-US" baseline="0" dirty="0" smtClean="0"/>
              <a:t>Limited amount of dev time so needed to maximize productive work</a:t>
            </a:r>
          </a:p>
        </p:txBody>
      </p:sp>
    </p:spTree>
    <p:extLst>
      <p:ext uri="{BB962C8B-B14F-4D97-AF65-F5344CB8AC3E}">
        <p14:creationId xmlns:p14="http://schemas.microsoft.com/office/powerpoint/2010/main" val="169405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aseline="0" dirty="0" smtClean="0"/>
              <a:t>Vagrant + </a:t>
            </a:r>
            <a:r>
              <a:rPr lang="en-US" baseline="0" dirty="0" err="1" smtClean="0"/>
              <a:t>Virtualbox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Created a consistent environment across all </a:t>
            </a:r>
            <a:r>
              <a:rPr lang="en-US" baseline="0" dirty="0" err="1" smtClean="0"/>
              <a:t>devs</a:t>
            </a:r>
            <a:endParaRPr lang="en-US" baseline="0" dirty="0" smtClean="0"/>
          </a:p>
          <a:p>
            <a:pPr lvl="1"/>
            <a:r>
              <a:rPr lang="en-US" dirty="0" smtClean="0"/>
              <a:t>No need to</a:t>
            </a:r>
            <a:r>
              <a:rPr lang="en-US" baseline="0" dirty="0" smtClean="0"/>
              <a:t> mess with ruby or rails version mismatch</a:t>
            </a:r>
          </a:p>
          <a:p>
            <a:pPr lvl="1"/>
            <a:r>
              <a:rPr lang="en-US" baseline="0" dirty="0" smtClean="0"/>
              <a:t>Running code matched environment that production would eventually deploy to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Vagrant maps filesystem so code can be edited with preferred tool</a:t>
            </a:r>
          </a:p>
          <a:p>
            <a:pPr lvl="0"/>
            <a:r>
              <a:rPr lang="en-US" dirty="0" smtClean="0"/>
              <a:t>At </a:t>
            </a:r>
            <a:r>
              <a:rPr lang="en-US" dirty="0" err="1" smtClean="0"/>
              <a:t>OpenGive</a:t>
            </a:r>
            <a:r>
              <a:rPr lang="en-US" dirty="0" smtClean="0"/>
              <a:t>, a </a:t>
            </a:r>
            <a:r>
              <a:rPr lang="en-US" dirty="0" err="1" smtClean="0"/>
              <a:t>git</a:t>
            </a:r>
            <a:r>
              <a:rPr lang="en-US" dirty="0" smtClean="0"/>
              <a:t> checkout</a:t>
            </a:r>
            <a:r>
              <a:rPr lang="en-US" baseline="0" dirty="0" smtClean="0"/>
              <a:t> and vagrant up was all that was needed for 90% of the users. The other 10% were missing </a:t>
            </a:r>
            <a:r>
              <a:rPr lang="en-US" baseline="0" dirty="0" err="1" smtClean="0"/>
              <a:t>Virtualbox</a:t>
            </a:r>
            <a:r>
              <a:rPr lang="mr-IN" baseline="0" dirty="0" smtClean="0"/>
              <a:t>…</a:t>
            </a:r>
            <a:r>
              <a:rPr lang="en-US" baseline="0" dirty="0" smtClean="0"/>
              <a:t>easily remedied</a:t>
            </a:r>
          </a:p>
        </p:txBody>
      </p:sp>
    </p:spTree>
    <p:extLst>
      <p:ext uri="{BB962C8B-B14F-4D97-AF65-F5344CB8AC3E}">
        <p14:creationId xmlns:p14="http://schemas.microsoft.com/office/powerpoint/2010/main" val="10667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i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Great, what about a more complicated setup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services, DB, messaging system, LB, etc.</a:t>
            </a:r>
          </a:p>
          <a:p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COULD use vagrant here too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have 5 VMs running locally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Individual control is nice, but YUGE resource drain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 can be a pain, managing name resolution esp.</a:t>
            </a:r>
          </a:p>
        </p:txBody>
      </p:sp>
    </p:spTree>
    <p:extLst>
      <p:ext uri="{BB962C8B-B14F-4D97-AF65-F5344CB8AC3E}">
        <p14:creationId xmlns:p14="http://schemas.microsoft.com/office/powerpoint/2010/main" val="17276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Docker</a:t>
            </a:r>
            <a:r>
              <a:rPr lang="en-US" baseline="0" dirty="0" smtClean="0"/>
              <a:t> solves this!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auto" latinLnBrk="0" hangingPunct="1"/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containers are not full VMs</a:t>
            </a:r>
            <a:endParaRPr lang="en-US" sz="2800" dirty="0" smtClean="0">
              <a:effectLst/>
            </a:endParaRPr>
          </a:p>
          <a:p>
            <a:pPr rtl="0" eaLnBrk="1" fontAlgn="auto" latinLnBrk="0" hangingPunct="1"/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Lightweight allowing multiple containers to share OS resources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containers don't work natively on Windows or Macs</a:t>
            </a:r>
            <a:endParaRPr lang="en-US" dirty="0" smtClean="0">
              <a:effectLst/>
            </a:endParaRPr>
          </a:p>
          <a:p>
            <a:pPr lvl="1" rtl="0" eaLnBrk="1" fontAlgn="auto" latinLnBrk="0" hangingPunct="1"/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boot2docker</a:t>
            </a:r>
            <a:endParaRPr lang="en-US" dirty="0" smtClean="0">
              <a:effectLst/>
            </a:endParaRPr>
          </a:p>
          <a:p>
            <a:pPr lvl="1" rtl="0" eaLnBrk="1" fontAlgn="auto" latinLnBrk="0" hangingPunct="1"/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 match production</a:t>
            </a:r>
            <a:endParaRPr lang="en-US" dirty="0" smtClean="0">
              <a:effectLst/>
            </a:endParaRPr>
          </a:p>
          <a:p>
            <a:pPr lvl="1" rtl="0" eaLnBrk="1" fontAlgn="auto" latinLnBrk="0" hangingPunct="1"/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 to inconsistent dev setups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9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i="0" kern="1200" dirty="0" smtClean="0">
                <a:effectLst/>
              </a:rPr>
              <a:t>A Solution:</a:t>
            </a:r>
            <a:r>
              <a:rPr lang="en-US" sz="2200" i="0" kern="1200" baseline="0" dirty="0" smtClean="0">
                <a:effectLst/>
              </a:rPr>
              <a:t> </a:t>
            </a:r>
            <a:r>
              <a:rPr lang="en-US" sz="2200" i="0" kern="1200" dirty="0" smtClean="0">
                <a:effectLst/>
              </a:rPr>
              <a:t>Vagrant AND Docker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host can match prod (Ubuntu e.g.)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Vagrant manages networking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Vagrant provisioning scripts can match what is done for prod (always testing deployment)</a:t>
            </a:r>
          </a:p>
        </p:txBody>
      </p:sp>
    </p:spTree>
    <p:extLst>
      <p:ext uri="{BB962C8B-B14F-4D97-AF65-F5344CB8AC3E}">
        <p14:creationId xmlns:p14="http://schemas.microsoft.com/office/powerpoint/2010/main" val="16968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a client called Pizza NOW!</a:t>
            </a:r>
          </a:p>
          <a:p>
            <a:r>
              <a:rPr lang="en-US" baseline="0" dirty="0" smtClean="0"/>
              <a:t>They have asked us to build out a new system for order and delivery</a:t>
            </a:r>
          </a:p>
          <a:p>
            <a:r>
              <a:rPr lang="en-US" dirty="0" smtClean="0"/>
              <a:t>We are only response for the backend. Front-end work could definitely fit in this workflow, I’m just lazy.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222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828835" y="2999001"/>
            <a:ext cx="4602823" cy="2167848"/>
            <a:chOff x="3801438" y="2825393"/>
            <a:chExt cx="4602823" cy="2167848"/>
          </a:xfrm>
        </p:grpSpPr>
        <p:sp>
          <p:nvSpPr>
            <p:cNvPr id="12" name="Rounded Rectangle 11"/>
            <p:cNvSpPr/>
            <p:nvPr/>
          </p:nvSpPr>
          <p:spPr>
            <a:xfrm>
              <a:off x="3801438" y="2825393"/>
              <a:ext cx="4602823" cy="216784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/>
            <p:cNvSpPr/>
            <p:nvPr/>
          </p:nvSpPr>
          <p:spPr>
            <a:xfrm>
              <a:off x="4345969" y="3256908"/>
              <a:ext cx="986319" cy="976045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Order</a:t>
              </a:r>
              <a:endParaRPr lang="en-US" sz="1200" dirty="0"/>
            </a:p>
          </p:txBody>
        </p:sp>
        <p:sp>
          <p:nvSpPr>
            <p:cNvPr id="7" name="Cube 6"/>
            <p:cNvSpPr/>
            <p:nvPr/>
          </p:nvSpPr>
          <p:spPr>
            <a:xfrm>
              <a:off x="6928207" y="3256906"/>
              <a:ext cx="986319" cy="976045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Delivery</a:t>
              </a:r>
              <a:endParaRPr lang="en-US" sz="1200" dirty="0"/>
            </a:p>
          </p:txBody>
        </p:sp>
        <p:sp>
          <p:nvSpPr>
            <p:cNvPr id="8" name="Cube 7"/>
            <p:cNvSpPr/>
            <p:nvPr/>
          </p:nvSpPr>
          <p:spPr>
            <a:xfrm>
              <a:off x="5637088" y="3256907"/>
              <a:ext cx="986319" cy="976045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Kitchen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45969" y="4325420"/>
              <a:ext cx="3568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Micro services listening on :8080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3828835" y="1813494"/>
            <a:ext cx="4602823" cy="606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Proxy/Load Balancer</a:t>
            </a:r>
          </a:p>
          <a:p>
            <a:pPr algn="ctr"/>
            <a:r>
              <a:rPr lang="en-US" dirty="0" smtClean="0"/>
              <a:t>Listening on:80</a:t>
            </a:r>
            <a:endParaRPr lang="en-US" dirty="0"/>
          </a:p>
        </p:txBody>
      </p:sp>
      <p:sp>
        <p:nvSpPr>
          <p:cNvPr id="14" name="Direct Access Storage 13"/>
          <p:cNvSpPr/>
          <p:nvPr/>
        </p:nvSpPr>
        <p:spPr>
          <a:xfrm>
            <a:off x="4925601" y="5732978"/>
            <a:ext cx="2409292" cy="976045"/>
          </a:xfrm>
          <a:prstGeom prst="flowChartMagneticDru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Messaging service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5924763" y="2493578"/>
            <a:ext cx="410966" cy="431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924764" y="5240758"/>
            <a:ext cx="410966" cy="431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16"/>
          <p:cNvSpPr/>
          <p:nvPr/>
        </p:nvSpPr>
        <p:spPr>
          <a:xfrm>
            <a:off x="5028343" y="354883"/>
            <a:ext cx="2203806" cy="96009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End Client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5924763" y="1308071"/>
            <a:ext cx="410966" cy="431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</TotalTime>
  <Words>2143</Words>
  <Application>Microsoft Macintosh PowerPoint</Application>
  <PresentationFormat>Widescreen</PresentationFormat>
  <Paragraphs>287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Calibri Light</vt:lpstr>
      <vt:lpstr>Consolas</vt:lpstr>
      <vt:lpstr>Mangal</vt:lpstr>
      <vt:lpstr>Arial</vt:lpstr>
      <vt:lpstr>Office Theme</vt:lpstr>
      <vt:lpstr>Docker + Vagrant</vt:lpstr>
      <vt:lpstr>The Problem</vt:lpstr>
      <vt:lpstr>OpenGive</vt:lpstr>
      <vt:lpstr>Vagrant + Virtualbox </vt:lpstr>
      <vt:lpstr>Great, what about a more complicated setup</vt:lpstr>
      <vt:lpstr>Docker solves this!</vt:lpstr>
      <vt:lpstr>A Solution: Vagrant AND Docker</vt:lpstr>
      <vt:lpstr>Demo</vt:lpstr>
      <vt:lpstr>Design</vt:lpstr>
      <vt:lpstr>Goals</vt:lpstr>
      <vt:lpstr>Vagrant file definition for Proxy/Load Balancer machine</vt:lpstr>
      <vt:lpstr>Vagrant file definition for Docker host machine</vt:lpstr>
      <vt:lpstr>Dockerfile for Proxy/Load Balancer container</vt:lpstr>
      <vt:lpstr>Vagrant up and test</vt:lpstr>
      <vt:lpstr>Vagrant file definittion for Order micro service machine</vt:lpstr>
      <vt:lpstr>Vagrant up and test…again</vt:lpstr>
      <vt:lpstr>Troubleshooting name resolution issue</vt:lpstr>
      <vt:lpstr>Troubleshooting name resolution issue</vt:lpstr>
      <vt:lpstr>Vagrant up and test …again …again</vt:lpstr>
      <vt:lpstr>Full Disclosure</vt:lpstr>
      <vt:lpstr>Vagrant file definition for Messages machine</vt:lpstr>
      <vt:lpstr>Development Example</vt:lpstr>
      <vt:lpstr>Development Example</vt:lpstr>
      <vt:lpstr>Development Example</vt:lpstr>
      <vt:lpstr>Thank you for listening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Stevenson</dc:creator>
  <cp:lastModifiedBy>Scott Stevenson</cp:lastModifiedBy>
  <cp:revision>43</cp:revision>
  <cp:lastPrinted>2017-04-25T16:17:46Z</cp:lastPrinted>
  <dcterms:created xsi:type="dcterms:W3CDTF">2017-04-25T14:42:42Z</dcterms:created>
  <dcterms:modified xsi:type="dcterms:W3CDTF">2017-04-26T16:23:31Z</dcterms:modified>
</cp:coreProperties>
</file>