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2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9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35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56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90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07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87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6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4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4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96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158-6905-4F6F-BDCF-D6B73173C6A9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80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create-servi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create-servi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send-reques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report-statu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create-servic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create-servi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2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Extending Service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err="1" smtClean="0"/>
              <a:t>IntentService</a:t>
            </a:r>
            <a:r>
              <a:rPr lang="en-CA" dirty="0" smtClean="0"/>
              <a:t> greatly simplifies implementation of a started service</a:t>
            </a:r>
          </a:p>
          <a:p>
            <a:r>
              <a:rPr lang="en-CA" dirty="0" smtClean="0"/>
              <a:t>However, if you require multi-threading (instead of a work queue) you can extend Service to handle each intent</a:t>
            </a:r>
          </a:p>
          <a:p>
            <a:r>
              <a:rPr lang="en-CA" dirty="0" smtClean="0"/>
              <a:t>Each call to </a:t>
            </a:r>
            <a:r>
              <a:rPr lang="en-CA" dirty="0" err="1" smtClean="0"/>
              <a:t>onStartCommand</a:t>
            </a:r>
            <a:r>
              <a:rPr lang="en-CA" dirty="0" smtClean="0"/>
              <a:t>() is handled separately, allowing you to handle multiple simultaneous requests, each on their own thread</a:t>
            </a:r>
          </a:p>
          <a:p>
            <a:r>
              <a:rPr lang="en-CA" dirty="0" err="1" smtClean="0"/>
              <a:t>onStartCommand</a:t>
            </a:r>
            <a:r>
              <a:rPr lang="en-CA" dirty="0" smtClean="0"/>
              <a:t>() returns an integer describing how system should handle the service if it gets killed: </a:t>
            </a:r>
          </a:p>
          <a:p>
            <a:r>
              <a:rPr lang="en-CA" b="1" dirty="0" smtClean="0"/>
              <a:t>START_NOT_STICKY</a:t>
            </a:r>
            <a:r>
              <a:rPr lang="en-CA" dirty="0" smtClean="0"/>
              <a:t> – do </a:t>
            </a:r>
            <a:r>
              <a:rPr lang="en-CA" i="1" dirty="0" smtClean="0"/>
              <a:t>not </a:t>
            </a:r>
            <a:r>
              <a:rPr lang="en-CA" dirty="0" smtClean="0"/>
              <a:t>restart the service after system kills it (unless there are pending intents to deliver). Safest option.</a:t>
            </a:r>
          </a:p>
          <a:p>
            <a:r>
              <a:rPr lang="en-CA" b="1" dirty="0" smtClean="0"/>
              <a:t>START_STICKY</a:t>
            </a:r>
            <a:r>
              <a:rPr lang="en-CA" dirty="0" smtClean="0"/>
              <a:t> – if system kills service, recreate the service, calling </a:t>
            </a:r>
            <a:r>
              <a:rPr lang="en-CA" dirty="0" err="1" smtClean="0"/>
              <a:t>onStartCommand</a:t>
            </a:r>
            <a:r>
              <a:rPr lang="en-CA" dirty="0" smtClean="0"/>
              <a:t>() with any pending intents, or null intent if none pending. Suitable for media players, services running indefinitely and waiting for a job.</a:t>
            </a:r>
          </a:p>
          <a:p>
            <a:r>
              <a:rPr lang="en-CA" b="1" dirty="0" smtClean="0"/>
              <a:t>START_REDELIVER_INTENT</a:t>
            </a:r>
            <a:r>
              <a:rPr lang="en-CA" dirty="0" smtClean="0"/>
              <a:t> – if system kills service, recreate service and call </a:t>
            </a:r>
            <a:r>
              <a:rPr lang="en-CA" dirty="0" err="1" smtClean="0"/>
              <a:t>onStartCommand</a:t>
            </a:r>
            <a:r>
              <a:rPr lang="en-CA" dirty="0" smtClean="0"/>
              <a:t>() with intent last sent to service (suitable for download tasks)</a:t>
            </a:r>
          </a:p>
          <a:p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9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0631" y="2029829"/>
            <a:ext cx="995496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HelloService.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startService(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Starting a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Can start a service from an activity or other app by passing an Intent to </a:t>
            </a:r>
            <a:r>
              <a:rPr lang="en-CA" dirty="0" err="1" smtClean="0"/>
              <a:t>startService</a:t>
            </a:r>
            <a:r>
              <a:rPr lang="en-CA" dirty="0" smtClean="0"/>
              <a:t>() or </a:t>
            </a:r>
            <a:r>
              <a:rPr lang="en-CA" dirty="0" err="1" smtClean="0"/>
              <a:t>startForegroundService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Android will call the service’s </a:t>
            </a:r>
            <a:r>
              <a:rPr lang="en-CA" dirty="0" err="1" smtClean="0"/>
              <a:t>onStartCommand</a:t>
            </a:r>
            <a:r>
              <a:rPr lang="en-CA" dirty="0" smtClean="0"/>
              <a:t>() method and pass the Intent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startService</a:t>
            </a:r>
            <a:r>
              <a:rPr lang="en-CA" dirty="0" smtClean="0"/>
              <a:t>() returns immediately, and Android calls service’s </a:t>
            </a:r>
            <a:r>
              <a:rPr lang="en-CA" dirty="0" err="1" smtClean="0"/>
              <a:t>onStartCommand</a:t>
            </a:r>
            <a:r>
              <a:rPr lang="en-CA" dirty="0" smtClean="0"/>
              <a:t>()</a:t>
            </a:r>
          </a:p>
          <a:p>
            <a:r>
              <a:rPr lang="en-CA" dirty="0" smtClean="0"/>
              <a:t>If service not already running, system calls </a:t>
            </a:r>
            <a:r>
              <a:rPr lang="en-CA" dirty="0" err="1" smtClean="0"/>
              <a:t>onCreate</a:t>
            </a:r>
            <a:r>
              <a:rPr lang="en-CA" dirty="0" smtClean="0"/>
              <a:t>() before </a:t>
            </a:r>
            <a:r>
              <a:rPr lang="en-CA" dirty="0" err="1" smtClean="0"/>
              <a:t>onStartCommand</a:t>
            </a:r>
            <a:r>
              <a:rPr lang="en-CA" dirty="0" smtClean="0"/>
              <a:t>()</a:t>
            </a:r>
          </a:p>
          <a:p>
            <a:r>
              <a:rPr lang="en-CA" dirty="0" smtClean="0"/>
              <a:t>How to get a result back from the service? Client that starts the service must create a </a:t>
            </a:r>
            <a:r>
              <a:rPr lang="en-CA" dirty="0" err="1" smtClean="0"/>
              <a:t>PendingIntent</a:t>
            </a:r>
            <a:r>
              <a:rPr lang="en-CA" dirty="0" smtClean="0"/>
              <a:t> that waits for a broadcast, and use that to start service</a:t>
            </a:r>
          </a:p>
          <a:p>
            <a:r>
              <a:rPr lang="en-CA" dirty="0" smtClean="0"/>
              <a:t>The service can then use the broadcast to deliver a result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12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err="1" smtClean="0"/>
              <a:t>PendingIntent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Pending intent is different from normal intent</a:t>
            </a:r>
          </a:p>
          <a:p>
            <a:r>
              <a:rPr lang="en-CA" dirty="0" smtClean="0"/>
              <a:t>A </a:t>
            </a:r>
            <a:r>
              <a:rPr lang="en-CA" dirty="0" err="1" smtClean="0"/>
              <a:t>PendingIntent</a:t>
            </a:r>
            <a:r>
              <a:rPr lang="en-CA" dirty="0" smtClean="0"/>
              <a:t> is a token you give to another application (</a:t>
            </a:r>
            <a:r>
              <a:rPr lang="en-CA" dirty="0" err="1" smtClean="0"/>
              <a:t>NotificationManager</a:t>
            </a:r>
            <a:r>
              <a:rPr lang="en-CA" dirty="0" smtClean="0"/>
              <a:t>, </a:t>
            </a:r>
            <a:r>
              <a:rPr lang="en-CA" dirty="0" err="1" smtClean="0"/>
              <a:t>AlarmManager</a:t>
            </a:r>
            <a:r>
              <a:rPr lang="en-CA" dirty="0" smtClean="0"/>
              <a:t>) allowing the other application to use your app’s permissions to execute  predefined piece of code</a:t>
            </a:r>
          </a:p>
          <a:p>
            <a:r>
              <a:rPr lang="en-CA" dirty="0" smtClean="0"/>
              <a:t>A </a:t>
            </a:r>
            <a:r>
              <a:rPr lang="en-CA" dirty="0" err="1" smtClean="0"/>
              <a:t>PendingIntent</a:t>
            </a:r>
            <a:r>
              <a:rPr lang="en-CA" dirty="0" smtClean="0"/>
              <a:t> specifies an action to take in the future, whether or not the application that sent the intent is still around</a:t>
            </a:r>
          </a:p>
          <a:p>
            <a:r>
              <a:rPr lang="en-CA" dirty="0" smtClean="0"/>
              <a:t>One reason </a:t>
            </a:r>
            <a:r>
              <a:rPr lang="en-CA" dirty="0" err="1" smtClean="0"/>
              <a:t>PendingIntent</a:t>
            </a:r>
            <a:r>
              <a:rPr lang="en-CA" dirty="0" smtClean="0"/>
              <a:t> is needed is because an intent must be created and launched from a valid context, but there are cases when no context is available</a:t>
            </a:r>
          </a:p>
          <a:p>
            <a:pPr lvl="1"/>
            <a:r>
              <a:rPr lang="en-CA" dirty="0" smtClean="0"/>
              <a:t>Launching an activity from a Notification or a </a:t>
            </a:r>
            <a:r>
              <a:rPr lang="en-CA" dirty="0" err="1" smtClean="0"/>
              <a:t>BroadcastReceiver</a:t>
            </a:r>
            <a:endParaRPr lang="en-CA" dirty="0" smtClean="0"/>
          </a:p>
          <a:p>
            <a:r>
              <a:rPr lang="en-CA" dirty="0" smtClean="0"/>
              <a:t>Can be used to wake up your app when an event of interest occurs</a:t>
            </a:r>
          </a:p>
          <a:p>
            <a:r>
              <a:rPr lang="en-CA" dirty="0" smtClean="0"/>
              <a:t>Example: </a:t>
            </a:r>
          </a:p>
          <a:p>
            <a:endParaRPr lang="en-CA" dirty="0"/>
          </a:p>
          <a:p>
            <a:r>
              <a:rPr lang="en-CA" dirty="0" smtClean="0"/>
              <a:t>If </a:t>
            </a:r>
            <a:r>
              <a:rPr lang="en-CA" dirty="0" err="1" smtClean="0"/>
              <a:t>bluetoothIntent</a:t>
            </a:r>
            <a:r>
              <a:rPr lang="en-CA" dirty="0" smtClean="0"/>
              <a:t> is sent to </a:t>
            </a:r>
            <a:r>
              <a:rPr lang="en-CA" dirty="0" err="1" smtClean="0"/>
              <a:t>anoter</a:t>
            </a:r>
            <a:r>
              <a:rPr lang="en-CA" dirty="0" smtClean="0"/>
              <a:t> app (without the Bluetooth permission), the receiving app won’t be able to activate blue tooth. However, if a pending intent is used instead, the receiving app can activate Bluetooth using sending app’s permissions. 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1" y="4976153"/>
            <a:ext cx="1052403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bluetoothIntent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ACTION_REQUEST_ENABLE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Stopping a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A started service must manage its own lifecycle, system only kills for resources</a:t>
            </a:r>
          </a:p>
          <a:p>
            <a:r>
              <a:rPr lang="en-CA" dirty="0" smtClean="0"/>
              <a:t>Service can stop itself (</a:t>
            </a:r>
            <a:r>
              <a:rPr lang="en-CA" dirty="0" err="1" smtClean="0"/>
              <a:t>stopSelf</a:t>
            </a:r>
            <a:r>
              <a:rPr lang="en-CA" dirty="0" smtClean="0"/>
              <a:t>()) or another component can call </a:t>
            </a:r>
            <a:r>
              <a:rPr lang="en-CA" dirty="0" err="1" smtClean="0"/>
              <a:t>stopService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System will destroy service as soon as possible after </a:t>
            </a:r>
            <a:r>
              <a:rPr lang="en-CA" dirty="0" err="1" smtClean="0"/>
              <a:t>stopService</a:t>
            </a:r>
            <a:r>
              <a:rPr lang="en-CA" dirty="0" smtClean="0"/>
              <a:t>() or </a:t>
            </a:r>
            <a:r>
              <a:rPr lang="en-CA" dirty="0" err="1" smtClean="0"/>
              <a:t>stopSelf</a:t>
            </a:r>
            <a:r>
              <a:rPr lang="en-CA" dirty="0" smtClean="0"/>
              <a:t>()</a:t>
            </a:r>
          </a:p>
          <a:p>
            <a:r>
              <a:rPr lang="en-CA" dirty="0" smtClean="0"/>
              <a:t>If your service handles multiple </a:t>
            </a:r>
            <a:r>
              <a:rPr lang="en-CA" dirty="0" err="1" smtClean="0"/>
              <a:t>onStartCommand</a:t>
            </a:r>
            <a:r>
              <a:rPr lang="en-CA" dirty="0" smtClean="0"/>
              <a:t>() requests concurrently, don’t stop the service blindly using </a:t>
            </a:r>
            <a:r>
              <a:rPr lang="en-CA" dirty="0" err="1" smtClean="0"/>
              <a:t>stopSelf</a:t>
            </a:r>
            <a:r>
              <a:rPr lang="en-CA" dirty="0" smtClean="0"/>
              <a:t>(), as you might have received a new start request while processing one task</a:t>
            </a:r>
          </a:p>
          <a:p>
            <a:r>
              <a:rPr lang="en-CA" dirty="0" smtClean="0"/>
              <a:t>Instead, use </a:t>
            </a:r>
            <a:r>
              <a:rPr lang="en-CA" dirty="0" err="1" smtClean="0"/>
              <a:t>stopSelf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) to ensure that the request to stop the service is always based on the most recent start request. </a:t>
            </a:r>
          </a:p>
          <a:p>
            <a:r>
              <a:rPr lang="en-CA" dirty="0" err="1" smtClean="0"/>
              <a:t>stopSelf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) passes the ID of the start request, if it doesn’t match most recent start request, service will not start.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5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Creating a bound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A bound service allows application components to bind to it by calling </a:t>
            </a:r>
            <a:r>
              <a:rPr lang="en-CA" dirty="0" err="1" smtClean="0"/>
              <a:t>bindService</a:t>
            </a:r>
            <a:r>
              <a:rPr lang="en-CA" dirty="0" smtClean="0"/>
              <a:t>(), to create a long-standing connection</a:t>
            </a:r>
          </a:p>
          <a:p>
            <a:r>
              <a:rPr lang="en-CA" dirty="0" smtClean="0"/>
              <a:t>Generally, not supposed to be started with </a:t>
            </a:r>
            <a:r>
              <a:rPr lang="en-CA" dirty="0" err="1" smtClean="0"/>
              <a:t>startService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Use bound services when you want to interact with the service from </a:t>
            </a:r>
            <a:r>
              <a:rPr lang="en-CA" dirty="0" err="1" smtClean="0"/>
              <a:t>activites</a:t>
            </a:r>
            <a:r>
              <a:rPr lang="en-CA" dirty="0" smtClean="0"/>
              <a:t>/other components in your app, or expose some of your app’s functionality to other apps through </a:t>
            </a:r>
            <a:r>
              <a:rPr lang="en-CA" dirty="0" err="1" smtClean="0"/>
              <a:t>interprocess</a:t>
            </a:r>
            <a:r>
              <a:rPr lang="en-CA" dirty="0" smtClean="0"/>
              <a:t> communication (IPC)</a:t>
            </a:r>
          </a:p>
          <a:p>
            <a:r>
              <a:rPr lang="en-CA" dirty="0" smtClean="0"/>
              <a:t>To create a bound service, implement </a:t>
            </a:r>
            <a:r>
              <a:rPr lang="en-CA" dirty="0" err="1" smtClean="0"/>
              <a:t>onBind</a:t>
            </a:r>
            <a:r>
              <a:rPr lang="en-CA" dirty="0" smtClean="0"/>
              <a:t>() callback, returning an </a:t>
            </a:r>
            <a:r>
              <a:rPr lang="en-CA" dirty="0" err="1" smtClean="0"/>
              <a:t>IBinder</a:t>
            </a:r>
            <a:r>
              <a:rPr lang="en-CA" dirty="0" smtClean="0"/>
              <a:t> that defines the interface for communication with the service</a:t>
            </a:r>
          </a:p>
          <a:p>
            <a:r>
              <a:rPr lang="en-CA" dirty="0" smtClean="0"/>
              <a:t>Other app components can then call </a:t>
            </a:r>
            <a:r>
              <a:rPr lang="en-CA" dirty="0" err="1" smtClean="0"/>
              <a:t>bindService</a:t>
            </a:r>
            <a:r>
              <a:rPr lang="en-CA" dirty="0" smtClean="0"/>
              <a:t>() to retrieve the interface and begin calling methods on the service</a:t>
            </a:r>
          </a:p>
          <a:p>
            <a:r>
              <a:rPr lang="en-CA" dirty="0" smtClean="0"/>
              <a:t>When no components are bound to the service, it is destroyed by the system</a:t>
            </a:r>
          </a:p>
          <a:p>
            <a:r>
              <a:rPr lang="en-CA" dirty="0" smtClean="0"/>
              <a:t>To create a bound service, you must define interface specifying how client can communicate with the service</a:t>
            </a:r>
          </a:p>
          <a:p>
            <a:r>
              <a:rPr lang="en-CA" dirty="0" smtClean="0"/>
              <a:t>This interface is an implementation of </a:t>
            </a:r>
            <a:r>
              <a:rPr lang="en-CA" dirty="0" err="1" smtClean="0"/>
              <a:t>IBinder</a:t>
            </a:r>
            <a:r>
              <a:rPr lang="en-CA" dirty="0" smtClean="0"/>
              <a:t>, and is what </a:t>
            </a:r>
            <a:r>
              <a:rPr lang="en-CA" dirty="0" err="1" smtClean="0"/>
              <a:t>onBind</a:t>
            </a:r>
            <a:r>
              <a:rPr lang="en-CA" dirty="0" smtClean="0"/>
              <a:t>() returns</a:t>
            </a:r>
          </a:p>
          <a:p>
            <a:r>
              <a:rPr lang="en-CA" dirty="0" smtClean="0"/>
              <a:t>After the client receives the </a:t>
            </a:r>
            <a:r>
              <a:rPr lang="en-CA" dirty="0" err="1" smtClean="0"/>
              <a:t>IBinder</a:t>
            </a:r>
            <a:r>
              <a:rPr lang="en-CA" dirty="0" smtClean="0"/>
              <a:t>, it can interact with service through that interface</a:t>
            </a:r>
          </a:p>
          <a:p>
            <a:r>
              <a:rPr lang="en-CA" dirty="0" smtClean="0"/>
              <a:t>Multiple clients can bind simultaneously, when done interacting call </a:t>
            </a:r>
            <a:r>
              <a:rPr lang="en-CA" dirty="0" err="1" smtClean="0"/>
              <a:t>unBindService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Bound services are more complicated than started services, separate discussion later.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73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Sending notifications to the user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A running service can notify user of events via status bar or toast notifications</a:t>
            </a:r>
          </a:p>
          <a:p>
            <a:r>
              <a:rPr lang="en-CA" dirty="0" smtClean="0"/>
              <a:t>Toast notification: message that appears on current window for a moment</a:t>
            </a:r>
          </a:p>
          <a:p>
            <a:r>
              <a:rPr lang="en-CA" dirty="0" smtClean="0"/>
              <a:t>Status bar notification: icon in status bar with message user can select for action</a:t>
            </a:r>
          </a:p>
          <a:p>
            <a:r>
              <a:rPr lang="en-CA" dirty="0" smtClean="0"/>
              <a:t>Example: service completes download, status bar notification pops up, user can select the notification and return to the activity that started the service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Running a service in the foreground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Foreground service: user actively aware of it, not a candidate for system to kill</a:t>
            </a:r>
          </a:p>
          <a:p>
            <a:r>
              <a:rPr lang="en-CA" dirty="0" smtClean="0"/>
              <a:t>Foreground service must provide notification in status bar, under ‘ongoing’</a:t>
            </a:r>
          </a:p>
          <a:p>
            <a:r>
              <a:rPr lang="en-CA" dirty="0" smtClean="0"/>
              <a:t>Should limit app’s use of foreground services:</a:t>
            </a:r>
          </a:p>
          <a:p>
            <a:pPr lvl="1"/>
            <a:r>
              <a:rPr lang="en-CA" dirty="0" smtClean="0"/>
              <a:t>Only use when app needs to perform a task noticeable to user, from outside of the app</a:t>
            </a:r>
          </a:p>
          <a:p>
            <a:pPr lvl="1"/>
            <a:r>
              <a:rPr lang="en-CA" dirty="0" smtClean="0"/>
              <a:t>For less important actions, use a scheduled job instead</a:t>
            </a:r>
          </a:p>
          <a:p>
            <a:pPr lvl="1"/>
            <a:r>
              <a:rPr lang="en-CA" dirty="0" smtClean="0"/>
              <a:t>Every app that runs a service places an additional load on the system, consuming resources</a:t>
            </a:r>
          </a:p>
          <a:p>
            <a:r>
              <a:rPr lang="en-CA" dirty="0" smtClean="0"/>
              <a:t>Examples: music player, run tracker</a:t>
            </a:r>
          </a:p>
          <a:p>
            <a:r>
              <a:rPr lang="en-CA" dirty="0" smtClean="0"/>
              <a:t>As of Android 9, must request FOREGROUND_SERVICE permission (normal permission, so automatically granted)</a:t>
            </a:r>
          </a:p>
          <a:p>
            <a:r>
              <a:rPr lang="en-CA" dirty="0" smtClean="0"/>
              <a:t>Start the service with </a:t>
            </a:r>
            <a:r>
              <a:rPr lang="en-CA" dirty="0" err="1" smtClean="0"/>
              <a:t>startForeground</a:t>
            </a:r>
            <a:r>
              <a:rPr lang="en-CA" dirty="0" smtClean="0"/>
              <a:t>() – example next slide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1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Starting a foreground service: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236" y="715530"/>
            <a:ext cx="1111073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notificationIntent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ExampleActivity.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CHANNEL_DEFAULT_IMPORTANCE)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R.string.notification_title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R.string.notification_message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R.drawable.icon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setTicker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R.string.ticker_text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startForeground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(ONGOING_NOTIFICATION_ID,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5278582"/>
            <a:ext cx="12192000" cy="1210086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 smtClean="0"/>
              <a:t>startForeground</a:t>
            </a:r>
            <a:r>
              <a:rPr lang="en-CA" dirty="0" smtClean="0"/>
              <a:t> takes two parameters: integer identifying notification, and notification itself, which must have a priority</a:t>
            </a:r>
          </a:p>
          <a:p>
            <a:r>
              <a:rPr lang="en-CA" dirty="0" smtClean="0"/>
              <a:t>Call </a:t>
            </a:r>
            <a:r>
              <a:rPr lang="en-CA" dirty="0" err="1" smtClean="0"/>
              <a:t>stopForeground</a:t>
            </a:r>
            <a:r>
              <a:rPr lang="en-CA" dirty="0" smtClean="0"/>
              <a:t>() to remove service from foreground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9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Managing service lifecycle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Service lifecycle is simpler than activity lifecycle, but more important to manage correctly because services can run in background without user being aware</a:t>
            </a:r>
          </a:p>
          <a:p>
            <a:r>
              <a:rPr lang="en-CA" dirty="0" smtClean="0"/>
              <a:t>Service lifecycle can follow one of two paths:</a:t>
            </a:r>
          </a:p>
          <a:p>
            <a:r>
              <a:rPr lang="en-CA" dirty="0" smtClean="0"/>
              <a:t>1) started service: created when another component calls </a:t>
            </a:r>
            <a:r>
              <a:rPr lang="en-CA" dirty="0" err="1" smtClean="0"/>
              <a:t>startService</a:t>
            </a:r>
            <a:r>
              <a:rPr lang="en-CA" dirty="0" smtClean="0"/>
              <a:t>(). Runs indefinitely until </a:t>
            </a:r>
            <a:r>
              <a:rPr lang="en-CA" dirty="0" err="1" smtClean="0"/>
              <a:t>stopSelf</a:t>
            </a:r>
            <a:r>
              <a:rPr lang="en-CA" dirty="0" smtClean="0"/>
              <a:t>()/</a:t>
            </a:r>
            <a:r>
              <a:rPr lang="en-CA" dirty="0" err="1" smtClean="0"/>
              <a:t>stopService</a:t>
            </a:r>
            <a:r>
              <a:rPr lang="en-CA" dirty="0" smtClean="0"/>
              <a:t>() called, whereupon system destroys it</a:t>
            </a:r>
          </a:p>
          <a:p>
            <a:r>
              <a:rPr lang="en-CA" dirty="0" smtClean="0"/>
              <a:t>2) bound service: created when another component (client) calls </a:t>
            </a:r>
            <a:r>
              <a:rPr lang="en-CA" dirty="0" err="1" smtClean="0"/>
              <a:t>bindService</a:t>
            </a:r>
            <a:r>
              <a:rPr lang="en-CA" dirty="0" smtClean="0"/>
              <a:t>(). Client communicates through </a:t>
            </a:r>
            <a:r>
              <a:rPr lang="en-CA" dirty="0" err="1" smtClean="0"/>
              <a:t>IBinder</a:t>
            </a:r>
            <a:r>
              <a:rPr lang="en-CA" dirty="0" smtClean="0"/>
              <a:t> interface, and then closes connection by calling </a:t>
            </a:r>
            <a:r>
              <a:rPr lang="en-CA" dirty="0" err="1" smtClean="0"/>
              <a:t>unbindService</a:t>
            </a:r>
            <a:r>
              <a:rPr lang="en-CA" dirty="0" smtClean="0"/>
              <a:t>(), when all clients unbind, system destroys bound service.</a:t>
            </a:r>
          </a:p>
          <a:p>
            <a:r>
              <a:rPr lang="en-CA" dirty="0" smtClean="0"/>
              <a:t>Can also bind to started service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7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32218" cy="102523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Implementing lifecycle </a:t>
            </a:r>
            <a:r>
              <a:rPr lang="en-CA" dirty="0" err="1" smtClean="0"/>
              <a:t>callbacks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5236"/>
            <a:ext cx="4433455" cy="5463432"/>
          </a:xfrm>
        </p:spPr>
        <p:txBody>
          <a:bodyPr/>
          <a:lstStyle/>
          <a:p>
            <a:r>
              <a:rPr lang="en-CA" dirty="0" smtClean="0"/>
              <a:t>Entire lifetime of service occurs between </a:t>
            </a:r>
            <a:r>
              <a:rPr lang="en-CA" dirty="0" err="1" smtClean="0"/>
              <a:t>onCreate</a:t>
            </a:r>
            <a:r>
              <a:rPr lang="en-CA" dirty="0" smtClean="0"/>
              <a:t>() and </a:t>
            </a:r>
            <a:r>
              <a:rPr lang="en-CA" dirty="0" err="1" smtClean="0"/>
              <a:t>onDestroy</a:t>
            </a:r>
            <a:r>
              <a:rPr lang="en-CA" dirty="0" smtClean="0"/>
              <a:t>(). </a:t>
            </a:r>
          </a:p>
          <a:p>
            <a:r>
              <a:rPr lang="en-CA" dirty="0" smtClean="0"/>
              <a:t>Active lifetime of service begins with call to either </a:t>
            </a:r>
            <a:r>
              <a:rPr lang="en-CA" dirty="0" err="1" smtClean="0"/>
              <a:t>onStartCommand</a:t>
            </a:r>
            <a:r>
              <a:rPr lang="en-CA" dirty="0" smtClean="0"/>
              <a:t>() or </a:t>
            </a:r>
            <a:r>
              <a:rPr lang="en-CA" dirty="0" err="1" smtClean="0"/>
              <a:t>onBind</a:t>
            </a:r>
            <a:r>
              <a:rPr lang="en-CA" dirty="0" smtClean="0"/>
              <a:t>(), each method is handed an intent passed either to </a:t>
            </a:r>
            <a:r>
              <a:rPr lang="en-CA" dirty="0" err="1" smtClean="0"/>
              <a:t>startService</a:t>
            </a:r>
            <a:r>
              <a:rPr lang="en-CA" dirty="0" smtClean="0"/>
              <a:t>() or </a:t>
            </a:r>
            <a:r>
              <a:rPr lang="en-CA" dirty="0" err="1" smtClean="0"/>
              <a:t>bindService</a:t>
            </a:r>
            <a:r>
              <a:rPr lang="en-CA" dirty="0" smtClean="0"/>
              <a:t>(). 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7416" y="117693"/>
            <a:ext cx="7250703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startMode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indicates how to behave if the service is killed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interface for clients that bind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allowRebind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indicates whether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onRebind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should be used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service is being created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onStartCommand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service is starting, due to a call to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startService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mStartMode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intent)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client is binding to the service with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bindService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mBinder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onUnbind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intent)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All clients have unbound with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unbindService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mAllowRebind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intent)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client is binding to the service with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bindService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after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onUnbind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has already been called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service is no longer used and is being destroyed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Service is an app component that performs long running operations in background and does not provide a UI</a:t>
            </a:r>
          </a:p>
          <a:p>
            <a:r>
              <a:rPr lang="en-CA" dirty="0" smtClean="0"/>
              <a:t>Services continue to run in the background even if user switches to another app</a:t>
            </a:r>
          </a:p>
          <a:p>
            <a:r>
              <a:rPr lang="en-CA" dirty="0" smtClean="0"/>
              <a:t>Example: services can handle network transactions, play music, perform file I/O, and interact with a content provider, all from background</a:t>
            </a:r>
          </a:p>
          <a:p>
            <a:r>
              <a:rPr lang="en-CA" dirty="0" smtClean="0"/>
              <a:t>There are three different types of service:</a:t>
            </a:r>
          </a:p>
          <a:p>
            <a:r>
              <a:rPr lang="en-CA" dirty="0" smtClean="0"/>
              <a:t>1) </a:t>
            </a:r>
            <a:r>
              <a:rPr lang="en-CA" b="1" dirty="0" smtClean="0"/>
              <a:t>Foreground Service </a:t>
            </a:r>
            <a:r>
              <a:rPr lang="en-CA" dirty="0" smtClean="0"/>
              <a:t>– performs operation noticeable to user (music player), must display a notification, continues running when user exits app</a:t>
            </a:r>
          </a:p>
          <a:p>
            <a:r>
              <a:rPr lang="en-CA" dirty="0" smtClean="0"/>
              <a:t>2) </a:t>
            </a:r>
            <a:r>
              <a:rPr lang="en-CA" b="1" dirty="0" smtClean="0"/>
              <a:t>Background Service </a:t>
            </a:r>
            <a:r>
              <a:rPr lang="en-CA" dirty="0" smtClean="0"/>
              <a:t>– performs operations not directly noticeable by user (file compression, downloads, etc.)</a:t>
            </a:r>
          </a:p>
          <a:p>
            <a:pPr lvl="1"/>
            <a:r>
              <a:rPr lang="en-CA" dirty="0" smtClean="0"/>
              <a:t>Restricted in Android 26, check </a:t>
            </a:r>
            <a:r>
              <a:rPr lang="en-CA" u="sng" dirty="0" smtClean="0"/>
              <a:t>scheduled job </a:t>
            </a:r>
            <a:r>
              <a:rPr lang="en-CA" dirty="0" smtClean="0"/>
              <a:t>for alternate use cases</a:t>
            </a:r>
          </a:p>
          <a:p>
            <a:r>
              <a:rPr lang="en-CA" dirty="0" smtClean="0"/>
              <a:t>3) </a:t>
            </a:r>
            <a:r>
              <a:rPr lang="en-CA" b="1" dirty="0" smtClean="0"/>
              <a:t>Bound Service </a:t>
            </a:r>
            <a:r>
              <a:rPr lang="en-CA" dirty="0" smtClean="0"/>
              <a:t>– offers client-server interface for other app components, runs only as long as it is bound to by another component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2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Creating a background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err="1" smtClean="0"/>
              <a:t>IntentService</a:t>
            </a:r>
            <a:r>
              <a:rPr lang="en-CA" dirty="0" smtClean="0"/>
              <a:t> class provides easy structure for running work on  single background thread</a:t>
            </a:r>
          </a:p>
          <a:p>
            <a:pPr lvl="1"/>
            <a:r>
              <a:rPr lang="en-CA" dirty="0" smtClean="0"/>
              <a:t>Allows for handling long-running operations without affecting UI</a:t>
            </a:r>
          </a:p>
          <a:p>
            <a:pPr lvl="1"/>
            <a:r>
              <a:rPr lang="en-CA" dirty="0" smtClean="0"/>
              <a:t>Isn’t affected by UI lifecycle, runs in circumstances that would shut down </a:t>
            </a:r>
            <a:r>
              <a:rPr lang="en-CA" dirty="0" err="1" smtClean="0"/>
              <a:t>AsyncTask</a:t>
            </a:r>
            <a:endParaRPr lang="en-CA" dirty="0" smtClean="0"/>
          </a:p>
          <a:p>
            <a:r>
              <a:rPr lang="fr-CA" dirty="0" err="1" smtClean="0"/>
              <a:t>IntentService</a:t>
            </a:r>
            <a:r>
              <a:rPr lang="fr-CA" dirty="0" smtClean="0"/>
              <a:t> has a few limitations</a:t>
            </a:r>
          </a:p>
          <a:p>
            <a:pPr lvl="1"/>
            <a:r>
              <a:rPr lang="fr-CA" dirty="0" smtClean="0"/>
              <a:t>Can</a:t>
            </a:r>
            <a:r>
              <a:rPr lang="en-CA" dirty="0" smtClean="0"/>
              <a:t>’t interact directly with UI, need to send its results to an Activity</a:t>
            </a:r>
          </a:p>
          <a:p>
            <a:pPr lvl="1"/>
            <a:r>
              <a:rPr lang="en-CA" dirty="0" smtClean="0"/>
              <a:t>Runs work requests sequentially (from queue)</a:t>
            </a:r>
          </a:p>
          <a:p>
            <a:pPr lvl="1"/>
            <a:r>
              <a:rPr lang="en-CA" dirty="0" smtClean="0"/>
              <a:t>Can’t be interrupted</a:t>
            </a:r>
          </a:p>
          <a:p>
            <a:r>
              <a:rPr lang="en-CA" dirty="0" smtClean="0"/>
              <a:t>However, in most cases </a:t>
            </a:r>
            <a:r>
              <a:rPr lang="en-CA" dirty="0" err="1" smtClean="0"/>
              <a:t>IntentService</a:t>
            </a:r>
            <a:r>
              <a:rPr lang="en-CA" dirty="0" smtClean="0"/>
              <a:t> is preferred way to perform simple background operations</a:t>
            </a:r>
          </a:p>
          <a:p>
            <a:r>
              <a:rPr lang="en-CA" dirty="0" smtClean="0"/>
              <a:t>We will now see how to:</a:t>
            </a:r>
          </a:p>
          <a:p>
            <a:pPr lvl="1"/>
            <a:r>
              <a:rPr lang="en-CA" dirty="0" smtClean="0"/>
              <a:t>Subclass </a:t>
            </a:r>
            <a:r>
              <a:rPr lang="en-CA" dirty="0" err="1" smtClean="0"/>
              <a:t>IntentService</a:t>
            </a:r>
            <a:endParaRPr lang="en-CA" dirty="0" smtClean="0"/>
          </a:p>
          <a:p>
            <a:pPr lvl="1"/>
            <a:r>
              <a:rPr lang="en-CA" dirty="0" smtClean="0"/>
              <a:t>Create callback </a:t>
            </a:r>
            <a:r>
              <a:rPr lang="en-CA" dirty="0" err="1" smtClean="0"/>
              <a:t>onHandleIntent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Define </a:t>
            </a:r>
            <a:r>
              <a:rPr lang="en-CA" dirty="0" err="1" smtClean="0"/>
              <a:t>IntentService</a:t>
            </a:r>
            <a:r>
              <a:rPr lang="en-CA" dirty="0" smtClean="0"/>
              <a:t> in manifest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https://developer.android.com/training/run-background-service/create-service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84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Handling incoming intents with </a:t>
            </a:r>
            <a:r>
              <a:rPr lang="en-CA" dirty="0" err="1" smtClean="0"/>
              <a:t>IntentService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6527"/>
            <a:ext cx="4918364" cy="5446563"/>
          </a:xfrm>
        </p:spPr>
        <p:txBody>
          <a:bodyPr/>
          <a:lstStyle/>
          <a:p>
            <a:r>
              <a:rPr lang="en-CA" dirty="0" smtClean="0"/>
              <a:t>Define a class extending </a:t>
            </a:r>
            <a:r>
              <a:rPr lang="en-CA" dirty="0" err="1" smtClean="0"/>
              <a:t>IntentService</a:t>
            </a:r>
            <a:r>
              <a:rPr lang="en-CA" dirty="0" smtClean="0"/>
              <a:t>, within that class override </a:t>
            </a:r>
            <a:r>
              <a:rPr lang="en-CA" dirty="0" err="1" smtClean="0"/>
              <a:t>onHandleIntent</a:t>
            </a:r>
            <a:endParaRPr lang="en-CA" dirty="0" smtClean="0"/>
          </a:p>
          <a:p>
            <a:r>
              <a:rPr lang="en-CA" dirty="0" err="1" smtClean="0"/>
              <a:t>onStartCommand</a:t>
            </a:r>
            <a:r>
              <a:rPr lang="en-CA" dirty="0" smtClean="0"/>
              <a:t>() is automatically invoked by </a:t>
            </a:r>
            <a:r>
              <a:rPr lang="en-CA" dirty="0" err="1" smtClean="0"/>
              <a:t>IntentService</a:t>
            </a:r>
            <a:r>
              <a:rPr lang="en-CA" dirty="0" smtClean="0"/>
              <a:t> (try to avoid overriding this method)</a:t>
            </a:r>
          </a:p>
          <a:p>
            <a:r>
              <a:rPr lang="en-CA" dirty="0" smtClean="0"/>
              <a:t>Provide the &lt;service&gt; element in the manifest</a:t>
            </a:r>
          </a:p>
          <a:p>
            <a:r>
              <a:rPr lang="en-CA" dirty="0" smtClean="0"/>
              <a:t>Notice the lack of intent filter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https://developer.android.com/training/run-background-service/create-service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82361" y="926528"/>
            <a:ext cx="710963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onHandleIntent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Gets data from the incoming Intent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workIntent.getDataString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work here, based on the contents of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dataString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82361" y="3279936"/>
            <a:ext cx="6070893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="@drawable/icon"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="@string/app_name"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Because android:exported is set to "false",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the service is only available to this app.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--&gt;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=".RSSPullService"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:exported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Sending work requests to background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4736113" cy="5773138"/>
          </a:xfrm>
        </p:spPr>
        <p:txBody>
          <a:bodyPr/>
          <a:lstStyle/>
          <a:p>
            <a:r>
              <a:rPr lang="en-CA" dirty="0" smtClean="0"/>
              <a:t>We have now defined our </a:t>
            </a:r>
            <a:r>
              <a:rPr lang="en-CA" dirty="0" err="1" smtClean="0"/>
              <a:t>JobIntentService</a:t>
            </a:r>
            <a:r>
              <a:rPr lang="en-CA" dirty="0" smtClean="0"/>
              <a:t> class, now we want to use it to run an operation by sending it an intent. </a:t>
            </a:r>
          </a:p>
          <a:p>
            <a:r>
              <a:rPr lang="en-CA" dirty="0" smtClean="0"/>
              <a:t>Create an intent and enqueuer it to be executed by calling </a:t>
            </a:r>
            <a:r>
              <a:rPr lang="en-CA" dirty="0" err="1" smtClean="0"/>
              <a:t>enqueueWork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Can also add data to the intent through extras</a:t>
            </a:r>
          </a:p>
          <a:p>
            <a:r>
              <a:rPr lang="fr-CA" dirty="0" smtClean="0"/>
              <a:t>Can </a:t>
            </a:r>
            <a:r>
              <a:rPr lang="fr-CA" dirty="0" err="1" smtClean="0"/>
              <a:t>send</a:t>
            </a:r>
            <a:r>
              <a:rPr lang="fr-CA" dirty="0" smtClean="0"/>
              <a:t> </a:t>
            </a:r>
            <a:r>
              <a:rPr lang="fr-CA" dirty="0" err="1" smtClean="0"/>
              <a:t>work</a:t>
            </a:r>
            <a:r>
              <a:rPr lang="fr-CA" dirty="0" smtClean="0"/>
              <a:t> </a:t>
            </a:r>
            <a:r>
              <a:rPr lang="fr-CA" dirty="0" err="1" smtClean="0"/>
              <a:t>request</a:t>
            </a:r>
            <a:r>
              <a:rPr lang="en-CA" dirty="0" smtClean="0"/>
              <a:t> from anywhere in activity or fragment (including touch listener </a:t>
            </a:r>
            <a:r>
              <a:rPr lang="en-CA" dirty="0" err="1" smtClean="0"/>
              <a:t>callbacks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https://developer.android.com/training/run-background-service/send-request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57800" y="942877"/>
            <a:ext cx="6070893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Creates a new Intent to start the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JobIntentService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Passes a URI in the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Intent's "data" field.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serviceIntent.putExtra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download_url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dataUrl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36113" y="3094267"/>
            <a:ext cx="745588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Starts the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JobIntentService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RSS_JOB_ID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RSSPullService.enqueueWork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RSS_JOB_ID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Reporting work status from </a:t>
            </a:r>
            <a:r>
              <a:rPr lang="en-CA" dirty="0" err="1" smtClean="0"/>
              <a:t>IntentService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https://developer.android.com/training/run-background-service/report-status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3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Creating a background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https://developer.android.com/training/run-background-service/create-service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9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Creating a background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https://developer.android.com/training/run-background-service/create-service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64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Background optimizations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2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2 (coming soon)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Services</a:t>
            </a:r>
          </a:p>
          <a:p>
            <a:r>
              <a:rPr lang="en-CA" dirty="0" smtClean="0"/>
              <a:t>Content provider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54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Choosing between a service and a thread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A service runs in the main thread of its hosting process</a:t>
            </a:r>
          </a:p>
          <a:p>
            <a:r>
              <a:rPr lang="en-CA" dirty="0" smtClean="0"/>
              <a:t>If your service performs CPU-intensive or blocking operations (MP3, networking) you should create a new thread within the service for that</a:t>
            </a:r>
          </a:p>
          <a:p>
            <a:pPr lvl="1"/>
            <a:r>
              <a:rPr lang="en-CA" dirty="0" smtClean="0"/>
              <a:t>This reduces risk of ANR (application not responding) error, and better UI flow</a:t>
            </a:r>
          </a:p>
          <a:p>
            <a:r>
              <a:rPr lang="en-CA" dirty="0" smtClean="0"/>
              <a:t>Only create a service if it’s what you need (a component that runs in background)</a:t>
            </a:r>
          </a:p>
          <a:p>
            <a:r>
              <a:rPr lang="en-CA" dirty="0" smtClean="0"/>
              <a:t>To perform work in your app while the user is interacting with your app, use a thread, not a service.</a:t>
            </a:r>
          </a:p>
          <a:p>
            <a:r>
              <a:rPr lang="en-CA" dirty="0" smtClean="0"/>
              <a:t>Example: to play music only when user is in your app, create a new thread in </a:t>
            </a:r>
            <a:r>
              <a:rPr lang="en-CA" dirty="0" err="1" smtClean="0"/>
              <a:t>onCreate</a:t>
            </a:r>
            <a:r>
              <a:rPr lang="en-CA" dirty="0" smtClean="0"/>
              <a:t>(), (can also use </a:t>
            </a:r>
            <a:r>
              <a:rPr lang="en-CA" dirty="0" err="1" smtClean="0"/>
              <a:t>AsyncTask</a:t>
            </a:r>
            <a:r>
              <a:rPr lang="en-CA" dirty="0" smtClean="0"/>
              <a:t>/</a:t>
            </a:r>
            <a:r>
              <a:rPr lang="en-CA" dirty="0" err="1" smtClean="0"/>
              <a:t>HandlerThread</a:t>
            </a:r>
            <a:r>
              <a:rPr lang="en-CA" dirty="0" smtClean="0"/>
              <a:t>, more on that later)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11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Services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Subclass the Service class or use an existing subclass</a:t>
            </a:r>
          </a:p>
          <a:p>
            <a:r>
              <a:rPr lang="en-CA" dirty="0" smtClean="0"/>
              <a:t>Override lifecycle and component binding </a:t>
            </a:r>
            <a:r>
              <a:rPr lang="en-CA" dirty="0" err="1" smtClean="0"/>
              <a:t>callbacks</a:t>
            </a:r>
            <a:r>
              <a:rPr lang="en-CA" dirty="0" smtClean="0"/>
              <a:t> within your subclass:</a:t>
            </a:r>
          </a:p>
          <a:p>
            <a:r>
              <a:rPr lang="en-CA" dirty="0" err="1" smtClean="0"/>
              <a:t>onStartCommand</a:t>
            </a:r>
            <a:r>
              <a:rPr lang="en-CA" dirty="0" smtClean="0"/>
              <a:t>() – invoked when another component requests to start service. </a:t>
            </a:r>
          </a:p>
          <a:p>
            <a:pPr lvl="1"/>
            <a:r>
              <a:rPr lang="en-CA" dirty="0" smtClean="0"/>
              <a:t>Service is started and can run indefinitely in background</a:t>
            </a:r>
          </a:p>
          <a:p>
            <a:pPr lvl="1"/>
            <a:r>
              <a:rPr lang="en-CA" dirty="0" smtClean="0"/>
              <a:t>If implemented, you must stop the service when work is done through </a:t>
            </a:r>
            <a:r>
              <a:rPr lang="en-CA" dirty="0" err="1" smtClean="0"/>
              <a:t>stopSelf</a:t>
            </a:r>
            <a:r>
              <a:rPr lang="en-CA" dirty="0" smtClean="0"/>
              <a:t>/</a:t>
            </a:r>
            <a:r>
              <a:rPr lang="en-CA" dirty="0" err="1" smtClean="0"/>
              <a:t>stopService</a:t>
            </a:r>
            <a:endParaRPr lang="en-CA" dirty="0" smtClean="0"/>
          </a:p>
          <a:p>
            <a:pPr lvl="1"/>
            <a:r>
              <a:rPr lang="en-CA" dirty="0" smtClean="0"/>
              <a:t>Not needed if you only want to provide binding </a:t>
            </a:r>
          </a:p>
          <a:p>
            <a:r>
              <a:rPr lang="en-CA" dirty="0" err="1" smtClean="0"/>
              <a:t>onBind</a:t>
            </a:r>
            <a:r>
              <a:rPr lang="en-CA" dirty="0" smtClean="0"/>
              <a:t>() – invoked when another component wants to bind to the service</a:t>
            </a:r>
          </a:p>
          <a:p>
            <a:pPr lvl="1"/>
            <a:r>
              <a:rPr lang="en-CA" dirty="0" smtClean="0"/>
              <a:t>Example: another component wants to perform an RPC (remote procedure call)</a:t>
            </a:r>
          </a:p>
          <a:p>
            <a:pPr lvl="1"/>
            <a:r>
              <a:rPr lang="en-CA" dirty="0" smtClean="0"/>
              <a:t>In your implementation of </a:t>
            </a:r>
            <a:r>
              <a:rPr lang="en-CA" dirty="0" err="1" smtClean="0"/>
              <a:t>onBind</a:t>
            </a:r>
            <a:r>
              <a:rPr lang="en-CA" dirty="0" smtClean="0"/>
              <a:t>(), provide an interface clients can use to communicate with the service by returning an </a:t>
            </a:r>
            <a:r>
              <a:rPr lang="en-CA" dirty="0" err="1" smtClean="0"/>
              <a:t>IBinder</a:t>
            </a:r>
            <a:endParaRPr lang="en-CA" dirty="0" smtClean="0"/>
          </a:p>
          <a:p>
            <a:pPr lvl="1"/>
            <a:r>
              <a:rPr lang="en-CA" dirty="0" smtClean="0"/>
              <a:t>Must always be implemented, but can return null if you don’t want to allow binding</a:t>
            </a:r>
          </a:p>
          <a:p>
            <a:r>
              <a:rPr lang="en-CA" dirty="0" err="1" smtClean="0"/>
              <a:t>onCreate</a:t>
            </a:r>
            <a:r>
              <a:rPr lang="en-CA" dirty="0" smtClean="0"/>
              <a:t>() – one-time setup process, called before </a:t>
            </a:r>
            <a:r>
              <a:rPr lang="en-CA" dirty="0" err="1" smtClean="0"/>
              <a:t>onStartCommand</a:t>
            </a:r>
            <a:r>
              <a:rPr lang="en-CA" dirty="0" smtClean="0"/>
              <a:t>/</a:t>
            </a:r>
            <a:r>
              <a:rPr lang="en-CA" dirty="0" err="1" smtClean="0"/>
              <a:t>onBind</a:t>
            </a:r>
            <a:endParaRPr lang="en-CA" dirty="0" smtClean="0"/>
          </a:p>
          <a:p>
            <a:r>
              <a:rPr lang="en-CA" dirty="0" err="1" smtClean="0"/>
              <a:t>onDestroy</a:t>
            </a:r>
            <a:r>
              <a:rPr lang="en-CA" dirty="0" smtClean="0"/>
              <a:t>() – invoked when service no longer needed</a:t>
            </a:r>
          </a:p>
          <a:p>
            <a:pPr lvl="1"/>
            <a:r>
              <a:rPr lang="en-CA" dirty="0" smtClean="0"/>
              <a:t>Clean up resources such as threads, listeners, or receivers. Last call service receives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16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Service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If another component starts service by calling </a:t>
            </a:r>
            <a:r>
              <a:rPr lang="en-CA" dirty="0" err="1" smtClean="0"/>
              <a:t>startService</a:t>
            </a:r>
            <a:r>
              <a:rPr lang="en-CA" dirty="0" smtClean="0"/>
              <a:t>() (which results in call to </a:t>
            </a:r>
            <a:r>
              <a:rPr lang="en-CA" dirty="0" err="1" smtClean="0"/>
              <a:t>onStartCommand</a:t>
            </a:r>
            <a:r>
              <a:rPr lang="en-CA" dirty="0" smtClean="0"/>
              <a:t>(), service will run until </a:t>
            </a:r>
            <a:r>
              <a:rPr lang="en-CA" dirty="0" err="1" smtClean="0"/>
              <a:t>stopSelf</a:t>
            </a:r>
            <a:r>
              <a:rPr lang="en-CA" dirty="0" smtClean="0"/>
              <a:t>() or </a:t>
            </a:r>
            <a:r>
              <a:rPr lang="en-CA" dirty="0" err="1" smtClean="0"/>
              <a:t>stopService</a:t>
            </a:r>
            <a:r>
              <a:rPr lang="en-CA" dirty="0" smtClean="0"/>
              <a:t>() called</a:t>
            </a:r>
          </a:p>
          <a:p>
            <a:pPr lvl="1"/>
            <a:r>
              <a:rPr lang="en-CA" dirty="0" smtClean="0"/>
              <a:t>Services started with a call to </a:t>
            </a:r>
            <a:r>
              <a:rPr lang="en-CA" dirty="0" err="1" smtClean="0"/>
              <a:t>startService</a:t>
            </a:r>
            <a:r>
              <a:rPr lang="en-CA" dirty="0" smtClean="0"/>
              <a:t>() are called </a:t>
            </a:r>
            <a:r>
              <a:rPr lang="en-CA" b="1" dirty="0" smtClean="0"/>
              <a:t>started services</a:t>
            </a:r>
            <a:endParaRPr lang="en-CA" dirty="0" smtClean="0"/>
          </a:p>
          <a:p>
            <a:r>
              <a:rPr lang="en-CA" dirty="0" smtClean="0"/>
              <a:t>If service is created through another component calling </a:t>
            </a:r>
            <a:r>
              <a:rPr lang="en-CA" dirty="0" err="1" smtClean="0"/>
              <a:t>bindService</a:t>
            </a:r>
            <a:r>
              <a:rPr lang="en-CA" dirty="0" smtClean="0"/>
              <a:t>(), and </a:t>
            </a:r>
            <a:r>
              <a:rPr lang="en-CA" dirty="0" err="1" smtClean="0"/>
              <a:t>onStartCommand</a:t>
            </a:r>
            <a:r>
              <a:rPr lang="en-CA" dirty="0" smtClean="0"/>
              <a:t>() </a:t>
            </a:r>
            <a:r>
              <a:rPr lang="en-CA" i="1" dirty="0" smtClean="0"/>
              <a:t>not </a:t>
            </a:r>
            <a:r>
              <a:rPr lang="en-CA" dirty="0" smtClean="0"/>
              <a:t>called, it is destroyed by system after component unbinds</a:t>
            </a:r>
          </a:p>
          <a:p>
            <a:r>
              <a:rPr lang="en-CA" dirty="0" smtClean="0"/>
              <a:t>Android operating system stops a service only when it needs to recover resources for an activity with user focus</a:t>
            </a:r>
          </a:p>
          <a:p>
            <a:r>
              <a:rPr lang="en-CA" dirty="0" smtClean="0"/>
              <a:t>If service is bound to activity with focus, less likely to be killed</a:t>
            </a:r>
          </a:p>
          <a:p>
            <a:r>
              <a:rPr lang="en-CA" dirty="0" smtClean="0"/>
              <a:t>If service is declared to run in foreground, rarely killed</a:t>
            </a:r>
          </a:p>
          <a:p>
            <a:r>
              <a:rPr lang="en-CA" dirty="0" smtClean="0"/>
              <a:t>If service is a started service, and long-running, it loses position in list of background tasks over time, and becomes susceptible to being killed</a:t>
            </a:r>
          </a:p>
          <a:p>
            <a:pPr lvl="1"/>
            <a:r>
              <a:rPr lang="en-CA" dirty="0" smtClean="0"/>
              <a:t>Must design this type of service to gracefully handle being killed by system</a:t>
            </a:r>
          </a:p>
          <a:p>
            <a:r>
              <a:rPr lang="en-CA" dirty="0" smtClean="0"/>
              <a:t>If system kills your service, it restarts as soon as resources become available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Declaring a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You must declare all services in your application’s manifest</a:t>
            </a:r>
          </a:p>
          <a:p>
            <a:r>
              <a:rPr lang="en-CA" dirty="0" smtClean="0"/>
              <a:t>To declare service, add a &lt;service&gt; element as child of &lt;application&gt; in manifest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Add other attributes with service element (permissions, process in which to run)</a:t>
            </a:r>
          </a:p>
          <a:p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ExampleService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lvl="1"/>
            <a:r>
              <a:rPr lang="en-CA" dirty="0" smtClean="0"/>
              <a:t>Class name of the service (java/</a:t>
            </a:r>
            <a:r>
              <a:rPr lang="en-CA" dirty="0" err="1" smtClean="0"/>
              <a:t>kotlin</a:t>
            </a:r>
            <a:r>
              <a:rPr lang="en-CA" dirty="0" smtClean="0"/>
              <a:t>), do not change after publishing app!</a:t>
            </a:r>
          </a:p>
          <a:p>
            <a:r>
              <a:rPr lang="en-CA" dirty="0" smtClean="0"/>
              <a:t>Always use explicit intents to start service (don’t add intent filters) otherwise other apps may be able to start your service</a:t>
            </a:r>
          </a:p>
          <a:p>
            <a:r>
              <a:rPr lang="en-CA" dirty="0" err="1" smtClean="0"/>
              <a:t>android:description</a:t>
            </a:r>
            <a:r>
              <a:rPr lang="en-CA" dirty="0" smtClean="0"/>
              <a:t> element (not shown) allows users to see what your service does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844" y="1585177"/>
            <a:ext cx="787908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ExampleService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Creating a started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started service is a service started by another component through </a:t>
            </a:r>
            <a:r>
              <a:rPr lang="en-CA" dirty="0" err="1" smtClean="0"/>
              <a:t>startService</a:t>
            </a:r>
            <a:r>
              <a:rPr lang="en-CA" dirty="0" smtClean="0"/>
              <a:t>(), which results in a call to service’s </a:t>
            </a:r>
            <a:r>
              <a:rPr lang="en-CA" dirty="0" err="1" smtClean="0"/>
              <a:t>onStartCommand</a:t>
            </a:r>
            <a:r>
              <a:rPr lang="en-CA" dirty="0" smtClean="0"/>
              <a:t>() method</a:t>
            </a:r>
          </a:p>
          <a:p>
            <a:r>
              <a:rPr lang="en-CA" dirty="0" smtClean="0"/>
              <a:t>Lifecycle of started service independent from component that started it</a:t>
            </a:r>
          </a:p>
          <a:p>
            <a:pPr lvl="1"/>
            <a:r>
              <a:rPr lang="en-CA" dirty="0" smtClean="0"/>
              <a:t>Can run indefinitely in background and should stop itself when work complete (</a:t>
            </a:r>
            <a:r>
              <a:rPr lang="en-CA" dirty="0" err="1" smtClean="0"/>
              <a:t>stopSelf</a:t>
            </a:r>
            <a:r>
              <a:rPr lang="en-CA" dirty="0" smtClean="0"/>
              <a:t>())</a:t>
            </a:r>
          </a:p>
          <a:p>
            <a:r>
              <a:rPr lang="en-CA" dirty="0" err="1" smtClean="0"/>
              <a:t>startService</a:t>
            </a:r>
            <a:r>
              <a:rPr lang="en-CA" dirty="0" smtClean="0"/>
              <a:t>() is passed an Intent that specifies the service, and any required data</a:t>
            </a:r>
          </a:p>
          <a:p>
            <a:r>
              <a:rPr lang="en-CA" dirty="0" smtClean="0"/>
              <a:t>Service receives the Intent in </a:t>
            </a:r>
            <a:r>
              <a:rPr lang="en-CA" dirty="0" err="1" smtClean="0"/>
              <a:t>onStartCommand</a:t>
            </a:r>
            <a:r>
              <a:rPr lang="en-CA" dirty="0" smtClean="0"/>
              <a:t>()</a:t>
            </a:r>
          </a:p>
          <a:p>
            <a:r>
              <a:rPr lang="en-CA" dirty="0" smtClean="0"/>
              <a:t>Example: suppose an activity needs to save data to online database. Can start a service and deliver data to service by passing intent to </a:t>
            </a:r>
            <a:r>
              <a:rPr lang="en-CA" dirty="0" err="1" smtClean="0"/>
              <a:t>startService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Service will then receive Intent in </a:t>
            </a:r>
            <a:r>
              <a:rPr lang="en-CA" dirty="0" err="1" smtClean="0"/>
              <a:t>onStartCommand</a:t>
            </a:r>
            <a:r>
              <a:rPr lang="en-CA" dirty="0" smtClean="0"/>
              <a:t>(), connect to internet, perform the database transaction, and destroy itself</a:t>
            </a:r>
          </a:p>
          <a:p>
            <a:r>
              <a:rPr lang="en-CA" dirty="0" smtClean="0"/>
              <a:t>Extend one of the following to define your started service</a:t>
            </a:r>
          </a:p>
          <a:p>
            <a:pPr lvl="1"/>
            <a:r>
              <a:rPr lang="en-CA" b="1" dirty="0" smtClean="0"/>
              <a:t>Service</a:t>
            </a:r>
            <a:r>
              <a:rPr lang="en-CA" dirty="0" smtClean="0"/>
              <a:t> – base class for all services, must create your own thread within this class</a:t>
            </a:r>
          </a:p>
          <a:p>
            <a:pPr lvl="1"/>
            <a:r>
              <a:rPr lang="en-CA" b="1" dirty="0" err="1" smtClean="0"/>
              <a:t>IntentService</a:t>
            </a:r>
            <a:r>
              <a:rPr lang="en-CA" dirty="0" smtClean="0"/>
              <a:t> – subclass of service, uses a worker thread to handle start requests one by one. Must implement </a:t>
            </a:r>
            <a:r>
              <a:rPr lang="en-CA" dirty="0" err="1" smtClean="0"/>
              <a:t>onHandleIntent</a:t>
            </a:r>
            <a:r>
              <a:rPr lang="en-CA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Extending </a:t>
            </a:r>
            <a:r>
              <a:rPr lang="en-CA" dirty="0" err="1" smtClean="0"/>
              <a:t>IntentService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Recommended to extend </a:t>
            </a:r>
            <a:r>
              <a:rPr lang="en-CA" dirty="0" err="1" smtClean="0"/>
              <a:t>IntentService</a:t>
            </a:r>
            <a:r>
              <a:rPr lang="en-CA" dirty="0" smtClean="0"/>
              <a:t> rather than Service, unless you are planning to handle multiple requests simultaneously</a:t>
            </a:r>
          </a:p>
          <a:p>
            <a:r>
              <a:rPr lang="en-CA" dirty="0" err="1" smtClean="0"/>
              <a:t>IntentService</a:t>
            </a:r>
            <a:r>
              <a:rPr lang="en-CA" dirty="0" smtClean="0"/>
              <a:t> class does the following:</a:t>
            </a:r>
          </a:p>
          <a:p>
            <a:r>
              <a:rPr lang="en-CA" dirty="0" smtClean="0"/>
              <a:t>Creates default worker thread that executes all intents delivered to </a:t>
            </a:r>
            <a:r>
              <a:rPr lang="en-CA" dirty="0" err="1" smtClean="0"/>
              <a:t>onStartCommand</a:t>
            </a:r>
            <a:r>
              <a:rPr lang="en-CA" dirty="0" smtClean="0"/>
              <a:t>(), separately from application’s main thread</a:t>
            </a:r>
          </a:p>
          <a:p>
            <a:r>
              <a:rPr lang="en-CA" dirty="0" smtClean="0"/>
              <a:t>Creates a work queue that passes one intent at a time to </a:t>
            </a:r>
            <a:r>
              <a:rPr lang="en-CA" dirty="0" err="1" smtClean="0"/>
              <a:t>onHandleIntent</a:t>
            </a:r>
            <a:r>
              <a:rPr lang="en-CA" dirty="0" smtClean="0"/>
              <a:t>() implementation (avoids multi-threading worries)</a:t>
            </a:r>
          </a:p>
          <a:p>
            <a:r>
              <a:rPr lang="en-CA" dirty="0" smtClean="0"/>
              <a:t>Stops service after handling all start requests (you never have to call </a:t>
            </a:r>
            <a:r>
              <a:rPr lang="en-CA" dirty="0" err="1" smtClean="0"/>
              <a:t>stopSelf</a:t>
            </a:r>
            <a:r>
              <a:rPr lang="en-CA" dirty="0" smtClean="0"/>
              <a:t>())</a:t>
            </a:r>
          </a:p>
          <a:p>
            <a:r>
              <a:rPr lang="en-CA" dirty="0" smtClean="0"/>
              <a:t>Provides default </a:t>
            </a:r>
            <a:r>
              <a:rPr lang="en-CA" dirty="0" err="1" smtClean="0"/>
              <a:t>onBind</a:t>
            </a:r>
            <a:r>
              <a:rPr lang="en-CA" dirty="0" smtClean="0"/>
              <a:t>() implementation returning null</a:t>
            </a:r>
          </a:p>
          <a:p>
            <a:r>
              <a:rPr lang="en-CA" dirty="0" smtClean="0"/>
              <a:t>Provides default implementation of </a:t>
            </a:r>
            <a:r>
              <a:rPr lang="en-CA" dirty="0" err="1" smtClean="0"/>
              <a:t>onStartCommand</a:t>
            </a:r>
            <a:r>
              <a:rPr lang="en-CA" dirty="0" smtClean="0"/>
              <a:t>() that sends incoming intent to work queue and then to </a:t>
            </a:r>
            <a:r>
              <a:rPr lang="en-CA" dirty="0" err="1" smtClean="0"/>
              <a:t>onHandleIntent</a:t>
            </a:r>
            <a:r>
              <a:rPr lang="en-CA" dirty="0" smtClean="0"/>
              <a:t>() implementation</a:t>
            </a:r>
          </a:p>
          <a:p>
            <a:r>
              <a:rPr lang="en-CA" dirty="0" smtClean="0"/>
              <a:t>Most of code goes in </a:t>
            </a:r>
            <a:r>
              <a:rPr lang="en-CA" dirty="0" err="1" smtClean="0"/>
              <a:t>onHandleIntent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99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1389" y="579358"/>
            <a:ext cx="9764211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HelloIntentService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A constructor is required, and must call the super 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constructor with a name for the worker thread.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HelloIntentService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HelloIntentService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calls this method from the default worker thread with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intent that started the service. When this method returns,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stops the service, as appropriate.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onHandleIntent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intent)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Normally we would do some work here, like download a file.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For our sample, we just sleep for 5 seconds.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Restore interrupt status.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currentThread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().interrupt();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420"/>
            <a:ext cx="10515600" cy="42949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Example implementation of </a:t>
            </a:r>
            <a:r>
              <a:rPr lang="en-CA" dirty="0" err="1" smtClean="0"/>
              <a:t>IntentService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0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2464</Words>
  <Application>Microsoft Office PowerPoint</Application>
  <PresentationFormat>Widescreen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CS230 Developing Mobile Apps</vt:lpstr>
      <vt:lpstr>Services</vt:lpstr>
      <vt:lpstr>Choosing between a service and a thread</vt:lpstr>
      <vt:lpstr>Services basics</vt:lpstr>
      <vt:lpstr>Service basics</vt:lpstr>
      <vt:lpstr>Declaring a service</vt:lpstr>
      <vt:lpstr>Creating a started service</vt:lpstr>
      <vt:lpstr>Extending IntentService</vt:lpstr>
      <vt:lpstr>Example implementation of IntentService</vt:lpstr>
      <vt:lpstr>Extending Service class</vt:lpstr>
      <vt:lpstr>Starting a service</vt:lpstr>
      <vt:lpstr>PendingIntent</vt:lpstr>
      <vt:lpstr>Stopping a service</vt:lpstr>
      <vt:lpstr>Creating a bound service</vt:lpstr>
      <vt:lpstr>Sending notifications to the user</vt:lpstr>
      <vt:lpstr>Running a service in the foreground</vt:lpstr>
      <vt:lpstr>Starting a foreground service:</vt:lpstr>
      <vt:lpstr>Managing service lifecycle</vt:lpstr>
      <vt:lpstr>Implementing lifecycle callbacks</vt:lpstr>
      <vt:lpstr>Creating a background service</vt:lpstr>
      <vt:lpstr>Handling incoming intents with IntentService</vt:lpstr>
      <vt:lpstr>Sending work requests to background service</vt:lpstr>
      <vt:lpstr>Reporting work status from IntentService</vt:lpstr>
      <vt:lpstr>Creating a background service</vt:lpstr>
      <vt:lpstr>Creating a background service</vt:lpstr>
      <vt:lpstr>Background optimizations</vt:lpstr>
      <vt:lpstr>Assignment 2 (coming soon)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38</cp:revision>
  <dcterms:created xsi:type="dcterms:W3CDTF">2019-10-05T17:46:29Z</dcterms:created>
  <dcterms:modified xsi:type="dcterms:W3CDTF">2019-10-05T22:19:34Z</dcterms:modified>
</cp:coreProperties>
</file>