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2" r:id="rId8"/>
    <p:sldId id="260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00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65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8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4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9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3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637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24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1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DCEA-6067-4029-8959-7E91435508C7}" type="datetimeFigureOut">
              <a:rPr lang="en-CA" smtClean="0"/>
              <a:t>2019-08-27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C787-3019-4700-BCF4-2EDFFF417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8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topics/manifest/manifest-intr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CS230 </a:t>
            </a:r>
            <a:br>
              <a:rPr lang="en-CA" dirty="0" smtClean="0"/>
            </a:br>
            <a:r>
              <a:rPr lang="en-CA" dirty="0" smtClean="0"/>
              <a:t>Programming Mobile Apps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Today:</a:t>
            </a:r>
          </a:p>
          <a:p>
            <a:r>
              <a:rPr lang="en-CA" dirty="0" smtClean="0"/>
              <a:t>Intro - What is a mobile app?</a:t>
            </a:r>
          </a:p>
          <a:p>
            <a:r>
              <a:rPr lang="en-CA" dirty="0" smtClean="0"/>
              <a:t>First project - Hello World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629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5854"/>
          </a:xfrm>
        </p:spPr>
        <p:txBody>
          <a:bodyPr>
            <a:normAutofit/>
          </a:bodyPr>
          <a:lstStyle/>
          <a:p>
            <a:r>
              <a:rPr lang="en-CA" dirty="0" err="1" smtClean="0"/>
              <a:t>build.gradle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9565" y="0"/>
            <a:ext cx="5292436" cy="6844884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CA" dirty="0" smtClean="0"/>
          </a:p>
          <a:p>
            <a:pPr lvl="1"/>
            <a:r>
              <a:rPr lang="en-CA" dirty="0" smtClean="0"/>
              <a:t>Indicate that you are building an application, not a library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lvl="1"/>
            <a:r>
              <a:rPr lang="en-CA" dirty="0" smtClean="0"/>
              <a:t>Version of the API the app is compiled against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endParaRPr lang="en-CA" dirty="0" smtClean="0"/>
          </a:p>
          <a:p>
            <a:pPr lvl="1"/>
            <a:r>
              <a:rPr lang="en-CA" dirty="0" smtClean="0"/>
              <a:t>Version of compiler to use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lvl="1"/>
            <a:r>
              <a:rPr lang="en-CA" dirty="0" smtClean="0"/>
              <a:t>Block to define manifest properties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CA" dirty="0" smtClean="0"/>
          </a:p>
          <a:p>
            <a:pPr lvl="1"/>
            <a:r>
              <a:rPr lang="en-CA" dirty="0" smtClean="0"/>
              <a:t>Every android app has a unique application ID that looks like a java package name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en-CA" dirty="0" smtClean="0"/>
          </a:p>
          <a:p>
            <a:pPr lvl="1"/>
            <a:r>
              <a:rPr lang="en-CA" dirty="0" smtClean="0"/>
              <a:t>Determine which of a user’s devices app can be installed on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en-CA" dirty="0" smtClean="0"/>
          </a:p>
          <a:p>
            <a:pPr lvl="1"/>
            <a:r>
              <a:rPr lang="en-CA" dirty="0" smtClean="0"/>
              <a:t>Indicate to Android OS your app is tested up to this version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CA" dirty="0" smtClean="0"/>
          </a:p>
          <a:p>
            <a:pPr lvl="1"/>
            <a:r>
              <a:rPr lang="en-CA" dirty="0" smtClean="0"/>
              <a:t>Positive integer used as internal version number, higher=more recent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endParaRPr lang="en-CA" dirty="0" smtClean="0"/>
          </a:p>
          <a:p>
            <a:pPr lvl="1"/>
            <a:r>
              <a:rPr lang="en-CA" dirty="0" smtClean="0"/>
              <a:t>User-friendly version name</a:t>
            </a:r>
          </a:p>
          <a:p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endParaRPr lang="en-CA" dirty="0" smtClean="0"/>
          </a:p>
          <a:p>
            <a:pPr lvl="1"/>
            <a:r>
              <a:rPr lang="en-CA" dirty="0" smtClean="0"/>
              <a:t>Instrumentation runner, entry point into running your test suite. 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endParaRPr lang="en-CA" dirty="0" smtClean="0"/>
          </a:p>
          <a:p>
            <a:pPr lvl="1"/>
            <a:r>
              <a:rPr lang="en-CA" dirty="0" smtClean="0"/>
              <a:t>Detect and remove unused classes, fields, methods, and attributes from packaged app</a:t>
            </a:r>
          </a:p>
          <a:p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A" dirty="0" smtClean="0"/>
          </a:p>
          <a:p>
            <a:pPr lvl="1"/>
            <a:r>
              <a:rPr lang="en-CA" dirty="0" smtClean="0"/>
              <a:t>Java class file </a:t>
            </a:r>
            <a:r>
              <a:rPr lang="en-CA" dirty="0" err="1" smtClean="0"/>
              <a:t>shrinker</a:t>
            </a:r>
            <a:r>
              <a:rPr lang="en-CA" dirty="0" smtClean="0"/>
              <a:t>, optimizer, obfuscator, and </a:t>
            </a:r>
            <a:r>
              <a:rPr lang="en-CA" dirty="0" err="1" smtClean="0"/>
              <a:t>preverifier</a:t>
            </a:r>
            <a:r>
              <a:rPr lang="en-CA" dirty="0" smtClean="0"/>
              <a:t>. Optimizes bytecode and removes unused instructions.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CA" dirty="0" smtClean="0"/>
          </a:p>
          <a:p>
            <a:pPr lvl="1"/>
            <a:r>
              <a:rPr lang="en-CA" dirty="0" smtClean="0"/>
              <a:t>Modern software projects rarely build code in isolation. Projects reference modules for the purpose of reusing existing, proven functionality. 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" y="857096"/>
            <a:ext cx="6899564" cy="618630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 plugin: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com.android.application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buildToolsVersion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"29.0.1"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testInstrumentationRunner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2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androidx.test.runner.AndroidJUnitRunner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buildTypes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release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minifyEnabled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proguardFiles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getDefaultProguardFile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'proguard-android-optimize.txt'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'proguard-rules.pro'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fileTree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'libs'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include: [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'*.jar'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'androidx.appcompat:appcompat:1.0.2'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'androidx.constraintlayout:constraintlayout:1.1.3'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'junit:junit:4.12'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'androidx.test:runner:1.2.0'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androidTestImplementation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'androidx.test.espresso:espresso-core:3.2.0'</a:t>
            </a:r>
            <a:b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57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</a:t>
            </a:r>
            <a:r>
              <a:rPr lang="en-CA" dirty="0" smtClean="0"/>
              <a:t>world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2019588"/>
            <a:ext cx="8843529" cy="4351338"/>
          </a:xfrm>
        </p:spPr>
        <p:txBody>
          <a:bodyPr/>
          <a:lstStyle/>
          <a:p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Protected?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When is it called?</a:t>
            </a: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Who calls it?</a:t>
            </a:r>
            <a:endParaRPr lang="en-US" altLang="en-US" dirty="0" smtClean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Where did </a:t>
            </a:r>
            <a:r>
              <a:rPr lang="en-US" altLang="en-US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savedInstance</a:t>
            </a:r>
            <a:r>
              <a:rPr lang="en-US" altLang="en-US" dirty="0" err="1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State</a:t>
            </a:r>
            <a:r>
              <a:rPr lang="en-US" altLang="en-US" dirty="0" smtClean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come from?</a:t>
            </a:r>
          </a:p>
          <a:p>
            <a:pPr lvl="1"/>
            <a:endParaRPr lang="en-US" altLang="en-US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sz="1600" b="1" i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lang="en-US" alt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CA" dirty="0" smtClean="0">
                <a:latin typeface="+mj-lt"/>
              </a:rPr>
              <a:t>Mechanics of layout inflation</a:t>
            </a:r>
          </a:p>
          <a:p>
            <a:pPr lvl="1"/>
            <a:endParaRPr lang="en-CA" dirty="0" smtClean="0">
              <a:latin typeface="+mj-lt"/>
            </a:endParaRPr>
          </a:p>
          <a:p>
            <a:pPr lvl="1"/>
            <a:endParaRPr lang="en-CA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37" y="526473"/>
            <a:ext cx="26765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2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mobile app?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mobile application (mobile app) is a piece of software running on a mobile device that adds value to the user’s life</a:t>
            </a:r>
          </a:p>
          <a:p>
            <a:r>
              <a:rPr lang="en-CA" dirty="0" smtClean="0"/>
              <a:t>An Android app is a mobile app running on the Android operating system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97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Android Studio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Android Studio is the official integrated development environment (IDE) for Google’s Android operating system, built on </a:t>
            </a:r>
            <a:r>
              <a:rPr lang="en-CA" dirty="0" err="1" smtClean="0"/>
              <a:t>JetBrains</a:t>
            </a:r>
            <a:r>
              <a:rPr lang="en-CA" dirty="0" smtClean="0"/>
              <a:t>’ IntelliJ IDEA software and designed specifically for Android development</a:t>
            </a:r>
          </a:p>
          <a:p>
            <a:r>
              <a:rPr lang="en-CA" dirty="0" smtClean="0"/>
              <a:t>IntelliJ IDEA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38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Choose activity type (Basic, maps, full screen, etc.) </a:t>
            </a:r>
          </a:p>
          <a:p>
            <a:r>
              <a:rPr lang="en-CA" dirty="0" smtClean="0"/>
              <a:t>Name</a:t>
            </a:r>
          </a:p>
          <a:p>
            <a:r>
              <a:rPr lang="en-CA" dirty="0" smtClean="0"/>
              <a:t>Package name</a:t>
            </a:r>
          </a:p>
          <a:p>
            <a:r>
              <a:rPr lang="en-CA" dirty="0" smtClean="0"/>
              <a:t>Save location</a:t>
            </a:r>
          </a:p>
          <a:p>
            <a:r>
              <a:rPr lang="en-CA" dirty="0" smtClean="0"/>
              <a:t>Language</a:t>
            </a:r>
          </a:p>
          <a:p>
            <a:r>
              <a:rPr lang="en-CA" dirty="0" smtClean="0"/>
              <a:t>Minimum API level</a:t>
            </a:r>
          </a:p>
          <a:p>
            <a:r>
              <a:rPr lang="en-CA" dirty="0" smtClean="0"/>
              <a:t>Support instant apps</a:t>
            </a:r>
          </a:p>
          <a:p>
            <a:r>
              <a:rPr lang="en-CA" dirty="0" smtClean="0"/>
              <a:t>Use androidx.* artifacts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69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</a:t>
            </a:r>
            <a:r>
              <a:rPr lang="en-CA" dirty="0" smtClean="0"/>
              <a:t> main files </a:t>
            </a:r>
          </a:p>
          <a:p>
            <a:pPr lvl="1"/>
            <a:r>
              <a:rPr lang="en-CA" dirty="0" smtClean="0"/>
              <a:t>MainActivity.java</a:t>
            </a:r>
          </a:p>
          <a:p>
            <a:pPr lvl="1"/>
            <a:r>
              <a:rPr lang="en-CA" dirty="0" smtClean="0"/>
              <a:t>activity_main.xml</a:t>
            </a:r>
          </a:p>
          <a:p>
            <a:pPr lvl="1"/>
            <a:r>
              <a:rPr lang="en-CA" dirty="0" smtClean="0"/>
              <a:t>AndroidManifest.xml	</a:t>
            </a:r>
          </a:p>
          <a:p>
            <a:pPr lvl="1"/>
            <a:r>
              <a:rPr lang="en-CA" dirty="0" err="1"/>
              <a:t>b</a:t>
            </a:r>
            <a:r>
              <a:rPr lang="en-CA" dirty="0" err="1" smtClean="0"/>
              <a:t>uild.gradle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51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127"/>
          </a:xfrm>
        </p:spPr>
        <p:txBody>
          <a:bodyPr/>
          <a:lstStyle/>
          <a:p>
            <a:r>
              <a:rPr lang="en-CA" dirty="0" smtClean="0"/>
              <a:t>MainActivity.java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019" y="-1"/>
            <a:ext cx="4287982" cy="6797841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androidx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CA" dirty="0" smtClean="0"/>
              <a:t>import </a:t>
            </a:r>
            <a:r>
              <a:rPr lang="en-CA" dirty="0" smtClean="0"/>
              <a:t>base class for activities that use the support library action bar features</a:t>
            </a: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android…</a:t>
            </a:r>
            <a:endParaRPr lang="en-CA" dirty="0" smtClean="0"/>
          </a:p>
          <a:p>
            <a:pPr lvl="1"/>
            <a:r>
              <a:rPr lang="en-CA" dirty="0" smtClean="0"/>
              <a:t>import </a:t>
            </a:r>
            <a:r>
              <a:rPr lang="en-CA" dirty="0" smtClean="0"/>
              <a:t>a mapping from String keys to various </a:t>
            </a:r>
            <a:r>
              <a:rPr lang="en-CA" dirty="0" err="1" smtClean="0"/>
              <a:t>Parcelable</a:t>
            </a:r>
            <a:r>
              <a:rPr lang="en-CA" dirty="0" smtClean="0"/>
              <a:t> </a:t>
            </a:r>
            <a:r>
              <a:rPr lang="en-CA" dirty="0" smtClean="0"/>
              <a:t>values</a:t>
            </a: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endParaRPr lang="en-CA" dirty="0" smtClean="0"/>
          </a:p>
          <a:p>
            <a:pPr lvl="1"/>
            <a:r>
              <a:rPr lang="en-CA" dirty="0" smtClean="0"/>
              <a:t>default </a:t>
            </a:r>
            <a:r>
              <a:rPr lang="en-CA" dirty="0" smtClean="0"/>
              <a:t>Activity to run app in (more on activities later)</a:t>
            </a: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endParaRPr lang="en-CA" dirty="0" smtClean="0"/>
          </a:p>
          <a:p>
            <a:pPr lvl="1"/>
            <a:r>
              <a:rPr lang="en-CA" dirty="0" smtClean="0"/>
              <a:t>base </a:t>
            </a:r>
            <a:r>
              <a:rPr lang="en-CA" dirty="0" smtClean="0"/>
              <a:t>class for activities that use the support library action bar features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CA" dirty="0" smtClean="0"/>
          </a:p>
          <a:p>
            <a:pPr lvl="1"/>
            <a:r>
              <a:rPr lang="en-CA" dirty="0" smtClean="0"/>
              <a:t>called </a:t>
            </a:r>
            <a:r>
              <a:rPr lang="en-CA" dirty="0" smtClean="0"/>
              <a:t>when activity is  first </a:t>
            </a:r>
            <a:r>
              <a:rPr lang="en-CA" dirty="0" smtClean="0"/>
              <a:t>created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Bundle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endParaRPr lang="en-CA" dirty="0" smtClean="0"/>
          </a:p>
          <a:p>
            <a:pPr lvl="1"/>
            <a:r>
              <a:rPr lang="en-CA" dirty="0" smtClean="0"/>
              <a:t>contains </a:t>
            </a:r>
            <a:r>
              <a:rPr lang="en-CA" dirty="0"/>
              <a:t>data saved earlier if activity is being </a:t>
            </a:r>
            <a:r>
              <a:rPr lang="en-CA" dirty="0" smtClean="0"/>
              <a:t>re-initialized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lvl="1"/>
            <a:r>
              <a:rPr lang="en-CA" dirty="0" smtClean="0"/>
              <a:t>assign </a:t>
            </a:r>
            <a:r>
              <a:rPr lang="en-CA" dirty="0" smtClean="0"/>
              <a:t>Context to Activity, avoid </a:t>
            </a:r>
            <a:r>
              <a:rPr lang="en-CA" dirty="0" err="1" smtClean="0"/>
              <a:t>SuperNotCalledException</a:t>
            </a:r>
            <a:endParaRPr lang="en-CA" dirty="0" smtClean="0"/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CA" dirty="0" smtClean="0"/>
          </a:p>
          <a:p>
            <a:pPr lvl="1"/>
            <a:r>
              <a:rPr lang="en-CA" dirty="0" smtClean="0"/>
              <a:t>assign </a:t>
            </a:r>
            <a:r>
              <a:rPr lang="en-CA" dirty="0" smtClean="0"/>
              <a:t>visual design of activity through xml layout </a:t>
            </a:r>
            <a:r>
              <a:rPr lang="en-CA" dirty="0" smtClean="0"/>
              <a:t>file</a:t>
            </a:r>
          </a:p>
          <a:p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lang="en-US" altLang="en-US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endParaRPr lang="en-CA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790158"/>
            <a:ext cx="7793182" cy="3693319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androidx.appcompat.app.AppCompatActivity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android.os.Bundle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AppCompatActivity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 void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R.layout.</a:t>
            </a:r>
            <a:r>
              <a:rPr kumimoji="0" lang="en-US" altLang="en-US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activity_main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82436" y="6428509"/>
            <a:ext cx="592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What is the support library? What is the action bar? 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10837" y="845127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MainActivity.java is the application file which ultimately gets converted into an executable and runs your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56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Support library action bar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4" y="1825624"/>
            <a:ext cx="3214254" cy="4769140"/>
          </a:xfrm>
        </p:spPr>
        <p:txBody>
          <a:bodyPr>
            <a:normAutofit fontScale="85000" lnSpcReduction="20000"/>
          </a:bodyPr>
          <a:lstStyle/>
          <a:p>
            <a:r>
              <a:rPr lang="en-CA" b="1" dirty="0" smtClean="0"/>
              <a:t>Action bar </a:t>
            </a:r>
            <a:r>
              <a:rPr lang="en-CA" dirty="0" smtClean="0"/>
              <a:t>is a primary toolbar within the activity that may display activity title, navigation, and other interactive items</a:t>
            </a:r>
          </a:p>
          <a:p>
            <a:r>
              <a:rPr lang="en-CA" b="1" dirty="0" smtClean="0"/>
              <a:t>Android support library </a:t>
            </a:r>
            <a:r>
              <a:rPr lang="en-CA" dirty="0" smtClean="0"/>
              <a:t>is a set of code libraries that provide backward-compatible versions of Android framework APIs as well as features that are only available through the library APIs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690688"/>
            <a:ext cx="8543925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86254" y="889577"/>
            <a:ext cx="2396836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Action bars</a:t>
            </a:r>
            <a:endParaRPr lang="en-CA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913418" y="1343891"/>
            <a:ext cx="1302327" cy="195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548255" y="1263650"/>
            <a:ext cx="221672" cy="203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839200" y="1343891"/>
            <a:ext cx="1870364" cy="195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7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31706"/>
          </a:xfrm>
        </p:spPr>
        <p:txBody>
          <a:bodyPr/>
          <a:lstStyle/>
          <a:p>
            <a:r>
              <a:rPr lang="en-CA" dirty="0" smtClean="0"/>
              <a:t>activity_main.xml</a:t>
            </a:r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459584"/>
            <a:ext cx="7837402" cy="47705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/res-auto"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"http://schemas.android.com/tools"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:layout_constraintBottom_toBottomOf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:layout_constraintLeft_toLeftOf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:layout_constraintRight_toRightOf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:layout_constraintTop_toTopOf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"parent"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androidx.constraintlayout.widget.ConstraintLayout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490" y="0"/>
            <a:ext cx="4142510" cy="68580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lvl="1"/>
            <a:r>
              <a:rPr lang="en-CA" dirty="0" smtClean="0"/>
              <a:t>character encoding for xml document</a:t>
            </a:r>
          </a:p>
          <a:p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Constraintlayout</a:t>
            </a:r>
            <a:endParaRPr lang="en-US" altLang="en-US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err="1" smtClean="0"/>
              <a:t>constraintLayout</a:t>
            </a:r>
            <a:r>
              <a:rPr lang="en-CA" dirty="0" smtClean="0"/>
              <a:t> is a </a:t>
            </a:r>
            <a:r>
              <a:rPr lang="en-CA" dirty="0" err="1" smtClean="0"/>
              <a:t>ViewGroup</a:t>
            </a:r>
            <a:r>
              <a:rPr lang="en-CA" dirty="0" smtClean="0"/>
              <a:t> which allows you to flexibly position and size widgets </a:t>
            </a:r>
          </a:p>
          <a:p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endParaRPr lang="en-CA" dirty="0" smtClean="0"/>
          </a:p>
          <a:p>
            <a:pPr lvl="1"/>
            <a:r>
              <a:rPr lang="en-CA" dirty="0" smtClean="0"/>
              <a:t>defines </a:t>
            </a:r>
            <a:r>
              <a:rPr lang="en-CA" dirty="0" err="1" smtClean="0"/>
              <a:t>android:xxx</a:t>
            </a:r>
            <a:r>
              <a:rPr lang="en-CA" dirty="0" smtClean="0"/>
              <a:t> elements</a:t>
            </a:r>
          </a:p>
          <a:p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altLang="en-US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b="1" dirty="0" smtClean="0">
              <a:solidFill>
                <a:srgbClr val="660E7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CA" dirty="0" smtClean="0"/>
              <a:t>defines </a:t>
            </a:r>
            <a:r>
              <a:rPr lang="en-CA" dirty="0" err="1" smtClean="0"/>
              <a:t>app:xxx</a:t>
            </a:r>
            <a:r>
              <a:rPr lang="en-CA" dirty="0" smtClean="0"/>
              <a:t> attributes</a:t>
            </a:r>
          </a:p>
          <a:p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CA" dirty="0" smtClean="0"/>
          </a:p>
          <a:p>
            <a:pPr lvl="1"/>
            <a:r>
              <a:rPr lang="en-CA" dirty="0" smtClean="0"/>
              <a:t>defines additional namespace to help design UI, discarded at build time. </a:t>
            </a:r>
          </a:p>
          <a:p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>
                <a:cs typeface="Courier New" panose="02070309020205020404" pitchFamily="49" charset="0"/>
              </a:rPr>
              <a:t>Set to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altLang="en-US" dirty="0" smtClean="0">
                <a:cs typeface="Courier New" panose="02070309020205020404" pitchFamily="49" charset="0"/>
              </a:rPr>
              <a:t> or 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altLang="en-US" dirty="0" smtClean="0">
                <a:cs typeface="Courier New" panose="02070309020205020404" pitchFamily="49" charset="0"/>
              </a:rPr>
              <a:t> or a number in dpi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:context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 smtClean="0">
                <a:cs typeface="Courier New" panose="02070309020205020404" pitchFamily="49" charset="0"/>
              </a:rPr>
              <a:t>Tells which activity the layout is associated, helps guess a default layout theme at design time (since themes are defined in manifest, and associated to activities not layouts)</a:t>
            </a:r>
            <a:endParaRPr lang="en-US" altLang="en-US" b="1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altLang="en-US" b="1" dirty="0" smtClean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 user interface element that displays text to the user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827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Why does http:.//schemas.* not exist? </a:t>
            </a:r>
            <a:r>
              <a:rPr lang="en-CA" sz="1200" i="1" dirty="0" smtClean="0"/>
              <a:t>“URIs </a:t>
            </a:r>
            <a:r>
              <a:rPr lang="en-CA" sz="1200" i="1" dirty="0"/>
              <a:t>as schema identifiers are not required to point to documents that exist.  There is no schema for the android xml files since the elements </a:t>
            </a:r>
            <a:r>
              <a:rPr lang="en-CA" sz="1200" i="1" dirty="0" smtClean="0"/>
              <a:t>or </a:t>
            </a:r>
            <a:r>
              <a:rPr lang="en-CA" sz="1200" i="1" dirty="0"/>
              <a:t>attributes are completely dependent on what classes and attributes your application defines</a:t>
            </a:r>
            <a:r>
              <a:rPr lang="en-CA" sz="1200" i="1" dirty="0" smtClean="0"/>
              <a:t>.” </a:t>
            </a:r>
            <a:r>
              <a:rPr lang="en-CA" sz="1200" dirty="0" smtClean="0"/>
              <a:t>-joe</a:t>
            </a:r>
            <a:endParaRPr lang="en-C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93161"/>
            <a:ext cx="727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typical android app is comprised of one or more screens. You define what each screen looks like using an XML layout.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02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970"/>
            <a:ext cx="10515600" cy="832244"/>
          </a:xfrm>
        </p:spPr>
        <p:txBody>
          <a:bodyPr/>
          <a:lstStyle/>
          <a:p>
            <a:r>
              <a:rPr lang="en-CA" dirty="0" smtClean="0"/>
              <a:t>AndroidManifest.xml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2327" y="4907"/>
            <a:ext cx="3269674" cy="6853094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en-CA" dirty="0" smtClean="0"/>
          </a:p>
          <a:p>
            <a:pPr lvl="1"/>
            <a:r>
              <a:rPr lang="en-CA" dirty="0" smtClean="0"/>
              <a:t>App’s package name, used by build tools to determine location of code entities when building project</a:t>
            </a: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lang="en-CA" dirty="0" smtClean="0"/>
          </a:p>
          <a:p>
            <a:pPr lvl="1"/>
            <a:r>
              <a:rPr lang="en-CA" dirty="0"/>
              <a:t>Declaration of the app. This element contains sub-elements that declare each of the application’s components and has attributes that affect all </a:t>
            </a:r>
            <a:r>
              <a:rPr lang="en-CA" dirty="0" smtClean="0"/>
              <a:t>components</a:t>
            </a:r>
          </a:p>
          <a:p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CA" dirty="0" smtClean="0"/>
          </a:p>
          <a:p>
            <a:pPr lvl="1"/>
            <a:r>
              <a:rPr lang="en-CA" dirty="0" smtClean="0"/>
              <a:t>Allow </a:t>
            </a:r>
            <a:r>
              <a:rPr lang="en-CA" dirty="0"/>
              <a:t>application data to be backed up during </a:t>
            </a:r>
            <a:r>
              <a:rPr lang="en-CA" dirty="0" err="1"/>
              <a:t>adb</a:t>
            </a:r>
            <a:r>
              <a:rPr lang="en-CA" dirty="0"/>
              <a:t> </a:t>
            </a:r>
            <a:r>
              <a:rPr lang="en-CA" dirty="0" smtClean="0"/>
              <a:t>backup</a:t>
            </a:r>
          </a:p>
          <a:p>
            <a:r>
              <a:rPr lang="en-US" alt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icon, label, 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roundIcon</a:t>
            </a:r>
            <a:endParaRPr lang="en-CA" dirty="0" smtClean="0"/>
          </a:p>
          <a:p>
            <a:pPr lvl="1"/>
            <a:r>
              <a:rPr lang="en-CA" dirty="0" smtClean="0"/>
              <a:t>Specify icon, label, and round icon</a:t>
            </a:r>
          </a:p>
          <a:p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endParaRPr lang="en-CA" dirty="0" smtClean="0"/>
          </a:p>
          <a:p>
            <a:pPr lvl="1"/>
            <a:r>
              <a:rPr lang="en-CA" dirty="0" err="1" smtClean="0"/>
              <a:t>Suports</a:t>
            </a:r>
            <a:r>
              <a:rPr lang="en-CA" dirty="0" smtClean="0"/>
              <a:t> right to left layouts (Arabic, Urdu, Hebrew, etc.)</a:t>
            </a:r>
          </a:p>
          <a:p>
            <a:r>
              <a:rPr lang="en-US" altLang="en-US" b="1" dirty="0" err="1" smtClean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endParaRPr lang="en-CA" dirty="0" smtClean="0"/>
          </a:p>
          <a:p>
            <a:pPr lvl="1"/>
            <a:r>
              <a:rPr lang="en-CA" dirty="0" smtClean="0"/>
              <a:t>A theme is a type of style that’s applied to an entire app, not just an individual view</a:t>
            </a: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lang="en-US" altLang="en-US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endParaRPr lang="en-CA" dirty="0" smtClean="0"/>
          </a:p>
          <a:p>
            <a:pPr lvl="1"/>
            <a:r>
              <a:rPr lang="en-CA" dirty="0" smtClean="0"/>
              <a:t>Activity component, every app component you create must be declared in manifest</a:t>
            </a:r>
          </a:p>
          <a:p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endParaRPr lang="en-CA" dirty="0" smtClean="0"/>
          </a:p>
          <a:p>
            <a:pPr lvl="1"/>
            <a:r>
              <a:rPr lang="en-CA" dirty="0" smtClean="0"/>
              <a:t>Intent filter declaration, when an app issues an intent to the system, the system locates the appropriate app based on the intent filter</a:t>
            </a:r>
          </a:p>
          <a:p>
            <a:endParaRPr lang="en-C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" y="1639368"/>
            <a:ext cx="8922328" cy="4939814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en-US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"http://schemas.android.com/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com.russ.helloworld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:allowBackup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:label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"@string/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app_name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:roundIcon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mipmap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ic_launcher_round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:supportsRtl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"@style/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AppTheme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MainActivity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android.intent.action.MAIN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category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android.intent.category.LAUNCHER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intent-filter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manifest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94492"/>
            <a:ext cx="8825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manifest file describes the fundamental characteristics of the app and defines each of its components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3762"/>
            <a:ext cx="74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https://developer.android.com/guide/topics/manifest/manifest-intro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1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863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CS230  Programming Mobile Apps</vt:lpstr>
      <vt:lpstr>What is a mobile app?</vt:lpstr>
      <vt:lpstr>Android Studio</vt:lpstr>
      <vt:lpstr>Create project</vt:lpstr>
      <vt:lpstr>Hello world</vt:lpstr>
      <vt:lpstr>MainActivity.java </vt:lpstr>
      <vt:lpstr>Support library action bar</vt:lpstr>
      <vt:lpstr>activity_main.xml</vt:lpstr>
      <vt:lpstr>AndroidManifest.xml</vt:lpstr>
      <vt:lpstr>build.gradle</vt:lpstr>
      <vt:lpstr>Hello world 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Russell Butler</dc:creator>
  <cp:lastModifiedBy>Russell Butler</cp:lastModifiedBy>
  <cp:revision>37</cp:revision>
  <dcterms:created xsi:type="dcterms:W3CDTF">2019-08-26T14:38:40Z</dcterms:created>
  <dcterms:modified xsi:type="dcterms:W3CDTF">2019-08-27T15:47:30Z</dcterms:modified>
</cp:coreProperties>
</file>