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5" r:id="rId25"/>
    <p:sldId id="289" r:id="rId26"/>
    <p:sldId id="288" r:id="rId27"/>
    <p:sldId id="265" r:id="rId28"/>
    <p:sldId id="257" r:id="rId29"/>
    <p:sldId id="259" r:id="rId30"/>
    <p:sldId id="260" r:id="rId31"/>
    <p:sldId id="261" r:id="rId32"/>
    <p:sldId id="262" r:id="rId33"/>
    <p:sldId id="26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Instructor: Russell Butler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Subscription boom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5697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Global consumer spend in non-gaming apps grew 120% from 2016</a:t>
            </a:r>
          </a:p>
          <a:p>
            <a:r>
              <a:rPr lang="en-CA" dirty="0" smtClean="0"/>
              <a:t>Top 5 most lucrative non-gaming apps of 2018 were all subscription based</a:t>
            </a:r>
          </a:p>
          <a:p>
            <a:r>
              <a:rPr lang="en-CA" dirty="0" smtClean="0"/>
              <a:t>Forecasted to increase to 75 billion by 2022</a:t>
            </a:r>
          </a:p>
          <a:p>
            <a:r>
              <a:rPr lang="en-CA" dirty="0" smtClean="0"/>
              <a:t>Netflix has stopped offering subscriptions through app store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97" y="1523135"/>
            <a:ext cx="8218103" cy="4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39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Mobile gaming is fastest growing sector of gaming market, beating consoles, PC, and handhelds</a:t>
            </a:r>
          </a:p>
          <a:p>
            <a:r>
              <a:rPr lang="en-CA" dirty="0" smtClean="0"/>
              <a:t>Mobile gaming will reach 60% of gaming market share by 2019, up 35% from 2013</a:t>
            </a:r>
          </a:p>
          <a:p>
            <a:r>
              <a:rPr lang="en-CA" dirty="0" smtClean="0"/>
              <a:t>China, US, Japan account for 75% of gaming spend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2" y="2225748"/>
            <a:ext cx="7588558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Battle </a:t>
            </a:r>
            <a:r>
              <a:rPr lang="en-CA" dirty="0" err="1" smtClean="0"/>
              <a:t>royale</a:t>
            </a:r>
            <a:r>
              <a:rPr lang="en-CA" dirty="0" smtClean="0"/>
              <a:t> and hyper-casual games dominated 2018</a:t>
            </a:r>
          </a:p>
          <a:p>
            <a:r>
              <a:rPr lang="en-CA" dirty="0" smtClean="0"/>
              <a:t>PUBG Mobile, </a:t>
            </a:r>
            <a:r>
              <a:rPr lang="en-CA" dirty="0" err="1" smtClean="0"/>
              <a:t>fortnite</a:t>
            </a:r>
            <a:r>
              <a:rPr lang="en-CA" dirty="0" smtClean="0"/>
              <a:t>, rules of survival, free fire</a:t>
            </a:r>
          </a:p>
          <a:p>
            <a:r>
              <a:rPr lang="en-CA" dirty="0" smtClean="0"/>
              <a:t>Mobile devices are powerful!</a:t>
            </a:r>
          </a:p>
          <a:p>
            <a:r>
              <a:rPr lang="en-CA" dirty="0" smtClean="0"/>
              <a:t>Competitive online gaming culture</a:t>
            </a:r>
          </a:p>
          <a:p>
            <a:r>
              <a:rPr lang="en-CA" dirty="0" smtClean="0"/>
              <a:t>Hyper-casual games (simple gameplay mechanics)</a:t>
            </a:r>
          </a:p>
          <a:p>
            <a:r>
              <a:rPr lang="en-CA" dirty="0" smtClean="0"/>
              <a:t>Voodoo, Helix Jump, Hole.io</a:t>
            </a:r>
          </a:p>
          <a:p>
            <a:r>
              <a:rPr lang="en-CA" dirty="0" smtClean="0"/>
              <a:t>Candy crush, </a:t>
            </a:r>
            <a:r>
              <a:rPr lang="en-CA" dirty="0" err="1" smtClean="0"/>
              <a:t>pokemon</a:t>
            </a:r>
            <a:r>
              <a:rPr lang="en-CA" dirty="0" smtClean="0"/>
              <a:t> go, still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589543"/>
            <a:ext cx="7869382" cy="44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Retail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Time spent in shopping apps up 45% from 2016-2018 </a:t>
            </a:r>
          </a:p>
          <a:p>
            <a:r>
              <a:rPr lang="en-CA" dirty="0" smtClean="0"/>
              <a:t>70% growth in US, 475% growth in Thailand</a:t>
            </a:r>
          </a:p>
          <a:p>
            <a:r>
              <a:rPr lang="en-CA" dirty="0" smtClean="0"/>
              <a:t>Time spend in shopping apps correlates with e-commerce sales</a:t>
            </a:r>
          </a:p>
          <a:p>
            <a:r>
              <a:rPr lang="en-CA" dirty="0" smtClean="0"/>
              <a:t>Mobile projected to comprise 75% of e-commerce sales by 2021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36845"/>
            <a:ext cx="780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 to peer marketplaces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 smtClean="0"/>
              <a:t>p2p markets were the 2</a:t>
            </a:r>
            <a:r>
              <a:rPr lang="en-CA" baseline="30000" dirty="0" smtClean="0"/>
              <a:t>nd</a:t>
            </a:r>
            <a:r>
              <a:rPr lang="en-CA" dirty="0" smtClean="0"/>
              <a:t> most popular way to shop mobile in 2018</a:t>
            </a:r>
          </a:p>
          <a:p>
            <a:r>
              <a:rPr lang="en-CA" dirty="0" err="1" smtClean="0"/>
              <a:t>Shopee</a:t>
            </a:r>
            <a:r>
              <a:rPr lang="en-CA" dirty="0" smtClean="0"/>
              <a:t>, </a:t>
            </a:r>
            <a:r>
              <a:rPr lang="en-CA" dirty="0" err="1" smtClean="0"/>
              <a:t>ebay</a:t>
            </a:r>
            <a:r>
              <a:rPr lang="en-CA" dirty="0" smtClean="0"/>
              <a:t>, </a:t>
            </a:r>
            <a:r>
              <a:rPr lang="en-CA" dirty="0" err="1" smtClean="0"/>
              <a:t>Mercadolibre</a:t>
            </a:r>
            <a:r>
              <a:rPr lang="en-CA" dirty="0" smtClean="0"/>
              <a:t>, </a:t>
            </a:r>
            <a:r>
              <a:rPr lang="en-CA" dirty="0" err="1" smtClean="0"/>
              <a:t>letgo</a:t>
            </a:r>
            <a:r>
              <a:rPr lang="en-CA" dirty="0" smtClean="0"/>
              <a:t>, OLX the top 5 p2p marketplace apps by download in 2018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29582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Restaurant and food delivery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Globally, mobile purchases of food and drink up 130% from 2016 to 2018</a:t>
            </a:r>
          </a:p>
          <a:p>
            <a:r>
              <a:rPr lang="en-CA" dirty="0" smtClean="0"/>
              <a:t>325% growth in </a:t>
            </a:r>
            <a:r>
              <a:rPr lang="en-CA" dirty="0"/>
              <a:t>F</a:t>
            </a:r>
            <a:r>
              <a:rPr lang="en-CA" dirty="0" smtClean="0"/>
              <a:t>rance, 230% growth in South Korea</a:t>
            </a:r>
          </a:p>
          <a:p>
            <a:r>
              <a:rPr lang="en-CA" dirty="0" smtClean="0"/>
              <a:t>Growth in fast food apps (quick service restaurants QSRs) and delivery services</a:t>
            </a:r>
          </a:p>
          <a:p>
            <a:r>
              <a:rPr lang="en-CA" dirty="0" smtClean="0"/>
              <a:t>Traditional brick and mortar food/drink industry with strong presence in mobile space</a:t>
            </a:r>
          </a:p>
          <a:p>
            <a:r>
              <a:rPr lang="en-CA" dirty="0" smtClean="0"/>
              <a:t>Top 5 food delivery app downloads up 115% from 2016 to 2018</a:t>
            </a:r>
          </a:p>
          <a:p>
            <a:pPr lvl="1"/>
            <a:r>
              <a:rPr lang="en-CA" dirty="0" smtClean="0"/>
              <a:t>Particularly in established markets (Canada, US, UK)</a:t>
            </a:r>
          </a:p>
          <a:p>
            <a:r>
              <a:rPr lang="en-CA" dirty="0" smtClean="0"/>
              <a:t>Starbucks and </a:t>
            </a:r>
            <a:r>
              <a:rPr lang="en-CA" dirty="0" err="1" smtClean="0"/>
              <a:t>UberEats</a:t>
            </a:r>
            <a:r>
              <a:rPr lang="en-CA" dirty="0" smtClean="0"/>
              <a:t> partnering in China and now US to streamline delivery and morning routine, transforming our daily rituals </a:t>
            </a:r>
          </a:p>
          <a:p>
            <a:r>
              <a:rPr lang="en-CA" dirty="0" smtClean="0"/>
              <a:t>QSRs such as </a:t>
            </a:r>
            <a:r>
              <a:rPr lang="en-CA" dirty="0" err="1" smtClean="0"/>
              <a:t>Mcdonalds</a:t>
            </a:r>
            <a:r>
              <a:rPr lang="en-CA" dirty="0" smtClean="0"/>
              <a:t>/Burger </a:t>
            </a:r>
            <a:r>
              <a:rPr lang="en-CA" dirty="0"/>
              <a:t>K</a:t>
            </a:r>
            <a:r>
              <a:rPr lang="en-CA" dirty="0" smtClean="0"/>
              <a:t>ing leveraging loyalty programs through their apps (flash deals through push notifications)</a:t>
            </a:r>
          </a:p>
          <a:p>
            <a:r>
              <a:rPr lang="en-CA" dirty="0" smtClean="0"/>
              <a:t>Burger King leveraging location based offers (1 cent whopper) to hit #1 daily downloads on </a:t>
            </a:r>
            <a:r>
              <a:rPr lang="en-CA" dirty="0" err="1" smtClean="0"/>
              <a:t>iphone</a:t>
            </a:r>
            <a:r>
              <a:rPr lang="en-CA" dirty="0" smtClean="0"/>
              <a:t> in December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1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and finance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3.4 billion downloads of finance apps in 2018, up 75% from 2016</a:t>
            </a:r>
          </a:p>
          <a:p>
            <a:r>
              <a:rPr lang="en-CA" dirty="0" smtClean="0"/>
              <a:t>Brazil, </a:t>
            </a:r>
            <a:r>
              <a:rPr lang="en-CA" dirty="0"/>
              <a:t>I</a:t>
            </a:r>
            <a:r>
              <a:rPr lang="en-CA" dirty="0" smtClean="0"/>
              <a:t>ndia, Indonesia saw strongest growth</a:t>
            </a:r>
          </a:p>
          <a:p>
            <a:r>
              <a:rPr lang="en-CA" dirty="0" smtClean="0"/>
              <a:t>Banking and </a:t>
            </a:r>
            <a:r>
              <a:rPr lang="en-CA" dirty="0"/>
              <a:t>F</a:t>
            </a:r>
            <a:r>
              <a:rPr lang="en-CA" dirty="0" smtClean="0"/>
              <a:t>intech</a:t>
            </a:r>
          </a:p>
          <a:p>
            <a:r>
              <a:rPr lang="en-CA" dirty="0" smtClean="0"/>
              <a:t>Democratization of </a:t>
            </a:r>
            <a:r>
              <a:rPr lang="en-CA" dirty="0" err="1" smtClean="0"/>
              <a:t>fintech</a:t>
            </a:r>
            <a:r>
              <a:rPr lang="en-CA" dirty="0" smtClean="0"/>
              <a:t> services </a:t>
            </a:r>
          </a:p>
          <a:p>
            <a:pPr lvl="1"/>
            <a:r>
              <a:rPr lang="en-CA" dirty="0" smtClean="0"/>
              <a:t>Investing (Acorns, </a:t>
            </a:r>
            <a:r>
              <a:rPr lang="en-CA" dirty="0" err="1" smtClean="0"/>
              <a:t>robinhood</a:t>
            </a:r>
            <a:r>
              <a:rPr lang="en-CA" dirty="0" smtClean="0"/>
              <a:t>, </a:t>
            </a:r>
            <a:r>
              <a:rPr lang="en-CA" dirty="0" err="1" smtClean="0"/>
              <a:t>wealthsimple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Money transfer (</a:t>
            </a:r>
            <a:r>
              <a:rPr lang="en-CA" dirty="0" err="1" smtClean="0"/>
              <a:t>Revolut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Consumer loans (</a:t>
            </a:r>
            <a:r>
              <a:rPr lang="en-CA" dirty="0" err="1" smtClean="0"/>
              <a:t>kredivo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Microloans (</a:t>
            </a:r>
            <a:r>
              <a:rPr lang="en-CA" dirty="0" err="1" smtClean="0"/>
              <a:t>afterpay</a:t>
            </a:r>
            <a:r>
              <a:rPr lang="en-CA" dirty="0" smtClean="0"/>
              <a:t>) (Credit card alternatives)</a:t>
            </a:r>
          </a:p>
          <a:p>
            <a:r>
              <a:rPr lang="en-CA" dirty="0" smtClean="0"/>
              <a:t>Average user checks bank account 1x per day (up 35% from 2016)</a:t>
            </a:r>
          </a:p>
          <a:p>
            <a:r>
              <a:rPr lang="en-CA" dirty="0" smtClean="0"/>
              <a:t>Retail banking apps topped average monthly active users (MAU) chart</a:t>
            </a:r>
          </a:p>
          <a:p>
            <a:r>
              <a:rPr lang="en-CA" dirty="0" err="1" smtClean="0"/>
              <a:t>Revolut</a:t>
            </a:r>
            <a:r>
              <a:rPr lang="en-CA" dirty="0" smtClean="0"/>
              <a:t> secured European banking license in 2018</a:t>
            </a:r>
          </a:p>
          <a:p>
            <a:pPr lvl="1"/>
            <a:r>
              <a:rPr lang="en-CA" dirty="0" smtClean="0"/>
              <a:t>Plans to open chequing/saving accounts and retail/business lending options</a:t>
            </a:r>
          </a:p>
          <a:p>
            <a:r>
              <a:rPr lang="en-CA" dirty="0" smtClean="0"/>
              <a:t>Paying by phone QR code becoming common, (</a:t>
            </a:r>
            <a:r>
              <a:rPr lang="en-CA" dirty="0" err="1" smtClean="0"/>
              <a:t>PayPay</a:t>
            </a:r>
            <a:r>
              <a:rPr lang="en-CA" dirty="0" smtClean="0"/>
              <a:t> in japan) (convenient and frictionless)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streaming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6875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&gt;100% growth in 8 major countries for time spent in top 5 video streaming apps</a:t>
            </a:r>
          </a:p>
          <a:p>
            <a:r>
              <a:rPr lang="en-CA" dirty="0" smtClean="0"/>
              <a:t>Consumption switching from desktop/</a:t>
            </a:r>
            <a:r>
              <a:rPr lang="en-CA" dirty="0" err="1" smtClean="0"/>
              <a:t>tv</a:t>
            </a:r>
            <a:r>
              <a:rPr lang="en-CA" dirty="0" smtClean="0"/>
              <a:t> to mobile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dominates video streaming apps (9 of every 10 minutes streamed was from </a:t>
            </a:r>
            <a:r>
              <a:rPr lang="en-CA" dirty="0" err="1" smtClean="0"/>
              <a:t>youtube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kids, Twitch 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comes pre-installed</a:t>
            </a:r>
          </a:p>
          <a:p>
            <a:r>
              <a:rPr lang="en-CA" dirty="0" smtClean="0"/>
              <a:t>Consumer spend in video streaming apps exploded (285% worldwide increase 2018 vs 2016)</a:t>
            </a:r>
          </a:p>
          <a:p>
            <a:pPr lvl="1"/>
            <a:r>
              <a:rPr lang="en-CA" dirty="0" err="1" smtClean="0"/>
              <a:t>Youtube’s</a:t>
            </a:r>
            <a:r>
              <a:rPr lang="en-CA" dirty="0" smtClean="0"/>
              <a:t> premium features</a:t>
            </a:r>
          </a:p>
          <a:p>
            <a:r>
              <a:rPr lang="en-CA" dirty="0" smtClean="0"/>
              <a:t>Disney+ launch in 2019</a:t>
            </a:r>
          </a:p>
          <a:p>
            <a:r>
              <a:rPr lang="en-CA" dirty="0" smtClean="0"/>
              <a:t>2.2 billion spent on top 5 streaming services in 2018 (Netflix #1 worldwide)</a:t>
            </a:r>
          </a:p>
          <a:p>
            <a:r>
              <a:rPr lang="en-CA" dirty="0" smtClean="0"/>
              <a:t>Live streaming apps (BIGO LIVE, </a:t>
            </a:r>
            <a:r>
              <a:rPr lang="en-CA" dirty="0" err="1" smtClean="0"/>
              <a:t>Nonolive</a:t>
            </a:r>
            <a:r>
              <a:rPr lang="en-CA" dirty="0" smtClean="0"/>
              <a:t>)</a:t>
            </a:r>
          </a:p>
          <a:p>
            <a:r>
              <a:rPr lang="en-CA" dirty="0" smtClean="0"/>
              <a:t>Sport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32" y="1925782"/>
            <a:ext cx="6099168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networking and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746"/>
            <a:ext cx="5514109" cy="5500254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685 billion hours spent globally in social/messaging apps in 2018, up 35% from 2016</a:t>
            </a:r>
          </a:p>
          <a:p>
            <a:r>
              <a:rPr lang="en-CA" dirty="0" smtClean="0"/>
              <a:t>Half of time spent on mobile globally is in social/messaging</a:t>
            </a:r>
          </a:p>
          <a:p>
            <a:r>
              <a:rPr lang="en-CA" dirty="0" smtClean="0"/>
              <a:t>Video is an expected feature for many social/messaging apps</a:t>
            </a:r>
          </a:p>
          <a:p>
            <a:pPr lvl="1"/>
            <a:r>
              <a:rPr lang="en-CA" dirty="0" smtClean="0"/>
              <a:t>Live streaming, video calling, viewing short-form video clips</a:t>
            </a:r>
          </a:p>
          <a:p>
            <a:r>
              <a:rPr lang="en-CA" dirty="0" smtClean="0"/>
              <a:t>Instagram, snapchat, </a:t>
            </a:r>
            <a:r>
              <a:rPr lang="en-CA" dirty="0" err="1" smtClean="0"/>
              <a:t>tik</a:t>
            </a:r>
            <a:r>
              <a:rPr lang="en-CA" dirty="0" smtClean="0"/>
              <a:t> </a:t>
            </a:r>
            <a:r>
              <a:rPr lang="en-CA" dirty="0" err="1" smtClean="0"/>
              <a:t>tok</a:t>
            </a:r>
            <a:r>
              <a:rPr lang="en-CA" dirty="0" smtClean="0"/>
              <a:t> foster deep engagement for generation z</a:t>
            </a:r>
          </a:p>
          <a:p>
            <a:r>
              <a:rPr lang="en-CA" dirty="0" err="1" smtClean="0"/>
              <a:t>Whatsapp</a:t>
            </a:r>
            <a:r>
              <a:rPr lang="en-CA" dirty="0" smtClean="0"/>
              <a:t> was top social/messaging app for user engagement</a:t>
            </a:r>
          </a:p>
          <a:p>
            <a:pPr lvl="1"/>
            <a:r>
              <a:rPr lang="en-CA" dirty="0" smtClean="0"/>
              <a:t>demand for free calls and messages</a:t>
            </a:r>
          </a:p>
          <a:p>
            <a:pPr lvl="1"/>
            <a:r>
              <a:rPr lang="en-CA" dirty="0" smtClean="0"/>
              <a:t>Simple UI, ease of use for adding contacts</a:t>
            </a:r>
          </a:p>
          <a:p>
            <a:pPr lvl="1"/>
            <a:r>
              <a:rPr lang="en-CA" dirty="0" smtClean="0"/>
              <a:t>Encrypted messaging</a:t>
            </a:r>
          </a:p>
          <a:p>
            <a:pPr lvl="1"/>
            <a:r>
              <a:rPr lang="en-CA" dirty="0" smtClean="0"/>
              <a:t>higher MAU than Facebook</a:t>
            </a:r>
          </a:p>
          <a:p>
            <a:r>
              <a:rPr lang="en-CA" dirty="0" smtClean="0"/>
              <a:t>Snapchat 2</a:t>
            </a:r>
            <a:r>
              <a:rPr lang="en-CA" baseline="30000" dirty="0" smtClean="0"/>
              <a:t>nd</a:t>
            </a:r>
            <a:r>
              <a:rPr lang="en-CA" dirty="0" smtClean="0"/>
              <a:t> place for user engagement </a:t>
            </a:r>
          </a:p>
          <a:p>
            <a:pPr lvl="1"/>
            <a:r>
              <a:rPr lang="en-CA" dirty="0" smtClean="0"/>
              <a:t>Photos/videos important for modern communication</a:t>
            </a:r>
          </a:p>
          <a:p>
            <a:r>
              <a:rPr lang="en-CA" dirty="0" smtClean="0"/>
              <a:t>Instagram users up 35% from 2017 to 2018</a:t>
            </a:r>
          </a:p>
          <a:p>
            <a:r>
              <a:rPr lang="en-CA" dirty="0" smtClean="0"/>
              <a:t>Users don’t seem to care about privacy (</a:t>
            </a:r>
            <a:r>
              <a:rPr lang="en-CA" dirty="0" err="1" smtClean="0"/>
              <a:t>facebook</a:t>
            </a:r>
            <a:r>
              <a:rPr lang="en-CA" dirty="0" smtClean="0"/>
              <a:t> scandals)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06757"/>
            <a:ext cx="5819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sessions in travel/navigation apps up 50% 2016 to 2018</a:t>
            </a:r>
          </a:p>
          <a:p>
            <a:r>
              <a:rPr lang="en-CA" dirty="0" smtClean="0"/>
              <a:t>Google Maps, </a:t>
            </a:r>
            <a:r>
              <a:rPr lang="en-CA" dirty="0"/>
              <a:t>U</a:t>
            </a:r>
            <a:r>
              <a:rPr lang="en-CA" dirty="0" smtClean="0"/>
              <a:t>ber, Airbnb	</a:t>
            </a:r>
          </a:p>
          <a:p>
            <a:r>
              <a:rPr lang="en-CA" dirty="0" smtClean="0"/>
              <a:t>Car sharing apps up 25% year over year in 2018</a:t>
            </a:r>
          </a:p>
          <a:p>
            <a:r>
              <a:rPr lang="en-CA" dirty="0" smtClean="0"/>
              <a:t>Bike and scooter sharing apps breakout (up 530%) in 2018 vs 2017</a:t>
            </a:r>
          </a:p>
          <a:p>
            <a:pPr lvl="1"/>
            <a:r>
              <a:rPr lang="en-CA" dirty="0" smtClean="0"/>
              <a:t>Still in early phases (Bird and Lime)</a:t>
            </a:r>
          </a:p>
          <a:p>
            <a:r>
              <a:rPr lang="en-CA" dirty="0" smtClean="0"/>
              <a:t>Top 5 airline apps grew 55% from 2016 to 2018</a:t>
            </a:r>
          </a:p>
          <a:p>
            <a:pPr lvl="1"/>
            <a:r>
              <a:rPr lang="en-CA" dirty="0" smtClean="0"/>
              <a:t>Apps allow airlines to establish direct relationship with customers, this connection has been undermined by travel aggregators in recent years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2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Lecture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landscape</a:t>
            </a:r>
          </a:p>
          <a:p>
            <a:r>
              <a:rPr lang="en-CA" dirty="0" smtClean="0"/>
              <a:t>My apps</a:t>
            </a:r>
          </a:p>
          <a:p>
            <a:r>
              <a:rPr lang="en-CA" dirty="0" smtClean="0"/>
              <a:t>First project: </a:t>
            </a:r>
            <a:r>
              <a:rPr lang="en-CA" b="1" dirty="0" err="1" smtClean="0">
                <a:solidFill>
                  <a:srgbClr val="7030A0"/>
                </a:solidFill>
              </a:rPr>
              <a:t>Gaitergram</a:t>
            </a:r>
            <a:endParaRPr lang="en-CA" b="1" dirty="0" smtClean="0">
              <a:solidFill>
                <a:srgbClr val="7030A0"/>
              </a:solidFill>
            </a:endParaRP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industries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Dating apps – $400million to $1.4 billion or 190% increase in consumer spend (Subscriptions) from 2016 to 2018, led by Tinder</a:t>
            </a:r>
          </a:p>
          <a:p>
            <a:r>
              <a:rPr lang="en-CA" dirty="0" smtClean="0"/>
              <a:t>Unique dating apps (Bumble, women initiate first message) </a:t>
            </a:r>
          </a:p>
          <a:p>
            <a:r>
              <a:rPr lang="en-CA" dirty="0" smtClean="0"/>
              <a:t>Global spend in health/fitness apps up 300% from 2016 to 2018</a:t>
            </a:r>
          </a:p>
          <a:p>
            <a:pPr lvl="1"/>
            <a:r>
              <a:rPr lang="en-CA" dirty="0" err="1" smtClean="0"/>
              <a:t>Myfitnesspal</a:t>
            </a:r>
            <a:endParaRPr lang="en-CA" dirty="0" smtClean="0"/>
          </a:p>
          <a:p>
            <a:pPr lvl="1"/>
            <a:r>
              <a:rPr lang="en-CA" dirty="0" smtClean="0"/>
              <a:t>Meditation apps, culture shift towards wellness</a:t>
            </a:r>
          </a:p>
          <a:p>
            <a:r>
              <a:rPr lang="en-CA" dirty="0" smtClean="0"/>
              <a:t>Video calling doctors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2019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App store consumer spend will surpass $120 billion in 2019 </a:t>
            </a:r>
          </a:p>
          <a:p>
            <a:pPr lvl="1"/>
            <a:r>
              <a:rPr lang="en-CA" dirty="0" smtClean="0"/>
              <a:t>double the global box office market</a:t>
            </a:r>
          </a:p>
          <a:p>
            <a:pPr lvl="1"/>
            <a:r>
              <a:rPr lang="en-CA" dirty="0" smtClean="0"/>
              <a:t>growing 5x rate of global economy</a:t>
            </a:r>
          </a:p>
          <a:p>
            <a:r>
              <a:rPr lang="en-CA" dirty="0" smtClean="0"/>
              <a:t>Gaming: mobile will grow to 60% of global gaming market share </a:t>
            </a:r>
          </a:p>
          <a:p>
            <a:pPr lvl="1"/>
            <a:r>
              <a:rPr lang="en-CA" dirty="0" err="1" smtClean="0"/>
              <a:t>Fortnite</a:t>
            </a:r>
            <a:r>
              <a:rPr lang="en-CA" dirty="0" smtClean="0"/>
              <a:t>/PUBG combined with powerful devices </a:t>
            </a:r>
          </a:p>
          <a:p>
            <a:pPr lvl="1"/>
            <a:r>
              <a:rPr lang="en-CA" dirty="0" err="1" smtClean="0"/>
              <a:t>Hypercasual</a:t>
            </a:r>
            <a:r>
              <a:rPr lang="en-CA" dirty="0" smtClean="0"/>
              <a:t> games with simple gameplay</a:t>
            </a:r>
          </a:p>
          <a:p>
            <a:pPr lvl="1"/>
            <a:r>
              <a:rPr lang="en-CA" dirty="0" err="1" smtClean="0"/>
              <a:t>Pokemon</a:t>
            </a:r>
            <a:r>
              <a:rPr lang="en-CA" dirty="0" smtClean="0"/>
              <a:t> Go (first game past $1 billion, at ~$3 billion today) </a:t>
            </a:r>
          </a:p>
          <a:p>
            <a:r>
              <a:rPr lang="fr-CA" dirty="0" smtClean="0"/>
              <a:t>10 minutes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spent</a:t>
            </a:r>
            <a:r>
              <a:rPr lang="fr-CA" dirty="0" smtClean="0"/>
              <a:t> </a:t>
            </a:r>
            <a:r>
              <a:rPr lang="fr-CA" dirty="0" err="1" smtClean="0"/>
              <a:t>co</a:t>
            </a:r>
            <a:r>
              <a:rPr lang="en-CA" dirty="0" err="1" smtClean="0"/>
              <a:t>nsuming</a:t>
            </a:r>
            <a:r>
              <a:rPr lang="en-CA" dirty="0" smtClean="0"/>
              <a:t> media in 2019 will be streaming video on mobile</a:t>
            </a:r>
          </a:p>
          <a:p>
            <a:r>
              <a:rPr lang="en-CA" dirty="0" smtClean="0"/>
              <a:t>60% more apps will monetize through in-app ads</a:t>
            </a:r>
          </a:p>
          <a:p>
            <a:pPr lvl="1"/>
            <a:r>
              <a:rPr lang="en-CA" dirty="0" smtClean="0"/>
              <a:t>Mobile dominates digital advertising market (155 billion, or 62% of 250 billion)</a:t>
            </a:r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monthly active users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626"/>
            <a:ext cx="10715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download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3" y="1384155"/>
            <a:ext cx="6422015" cy="5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consumer spend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73" y="1396278"/>
            <a:ext cx="5927582" cy="54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vs </a:t>
            </a:r>
            <a:r>
              <a:rPr lang="en-CA" dirty="0" err="1" smtClean="0"/>
              <a:t>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CA" dirty="0" err="1" smtClean="0"/>
              <a:t>Iphone</a:t>
            </a:r>
            <a:r>
              <a:rPr lang="en-CA" dirty="0" smtClean="0"/>
              <a:t> 22.8%</a:t>
            </a:r>
          </a:p>
          <a:p>
            <a:r>
              <a:rPr lang="en-CA" dirty="0" smtClean="0"/>
              <a:t>Android 74.4%</a:t>
            </a:r>
          </a:p>
          <a:p>
            <a:r>
              <a:rPr lang="en-CA" dirty="0" smtClean="0"/>
              <a:t>Android sells more phones because of China and India</a:t>
            </a:r>
          </a:p>
          <a:p>
            <a:r>
              <a:rPr lang="en-CA" dirty="0" smtClean="0"/>
              <a:t>Android sells wider range of devices (and price)</a:t>
            </a:r>
            <a:endParaRPr lang="en-CA" dirty="0"/>
          </a:p>
        </p:txBody>
      </p:sp>
      <p:pic>
        <p:nvPicPr>
          <p:cNvPr id="2050" name="Picture 2" descr="iphone v android market share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85" y="-113001"/>
            <a:ext cx="6413115" cy="36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79777"/>
            <a:ext cx="4558145" cy="37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play and Apple App Store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6" cy="153581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Google Play has 2x the number of users as Apple App store</a:t>
            </a:r>
          </a:p>
          <a:p>
            <a:r>
              <a:rPr lang="en-CA" dirty="0" smtClean="0"/>
              <a:t>Apple app store generates 2x the revenue of Google </a:t>
            </a:r>
            <a:r>
              <a:rPr lang="en-CA" dirty="0"/>
              <a:t>P</a:t>
            </a:r>
            <a:r>
              <a:rPr lang="en-CA" dirty="0" smtClean="0"/>
              <a:t>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295833"/>
            <a:ext cx="5705475" cy="3629025"/>
          </a:xfrm>
          <a:prstGeom prst="rect">
            <a:avLst/>
          </a:prstGeom>
        </p:spPr>
      </p:pic>
      <p:pic>
        <p:nvPicPr>
          <p:cNvPr id="1028" name="Picture 4" descr="https://deviceatlas.com/sites/deviceatlas.com/files/images/map-world-os-q1-2019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" y="3361440"/>
            <a:ext cx="621206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types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1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apps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1" y="2423614"/>
            <a:ext cx="477202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8" y="55288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089" y="2526721"/>
            <a:ext cx="302895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912" y="3742969"/>
            <a:ext cx="3571875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557" y="195049"/>
            <a:ext cx="4181475" cy="2495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350" y="4659097"/>
            <a:ext cx="37433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295" y="2716761"/>
            <a:ext cx="2581275" cy="2457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04887" y="3864985"/>
            <a:ext cx="2476500" cy="2619375"/>
          </a:xfrm>
          <a:prstGeom prst="rect">
            <a:avLst/>
          </a:prstGeom>
        </p:spPr>
      </p:pic>
      <p:pic>
        <p:nvPicPr>
          <p:cNvPr id="1026" name="Picture 2" descr="Image result for maslow's hierarchy of need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1" y="5495618"/>
            <a:ext cx="2322368" cy="1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0494" y="1097973"/>
            <a:ext cx="2752725" cy="254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230" y="315624"/>
            <a:ext cx="4381500" cy="2533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4353" y="961962"/>
            <a:ext cx="3514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landscape </a:t>
            </a:r>
            <a:r>
              <a:rPr lang="en-CA" dirty="0" smtClean="0"/>
              <a:t>(2019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</a:p>
          <a:p>
            <a:r>
              <a:rPr lang="en-CA" dirty="0" smtClean="0"/>
              <a:t>Gaming</a:t>
            </a:r>
          </a:p>
          <a:p>
            <a:r>
              <a:rPr lang="en-CA" dirty="0" smtClean="0"/>
              <a:t>Retail</a:t>
            </a:r>
          </a:p>
          <a:p>
            <a:r>
              <a:rPr lang="en-CA" dirty="0" smtClean="0"/>
              <a:t>Restaurant and food delivery</a:t>
            </a:r>
          </a:p>
          <a:p>
            <a:r>
              <a:rPr lang="en-CA" dirty="0" smtClean="0"/>
              <a:t>Banking and finance</a:t>
            </a:r>
          </a:p>
          <a:p>
            <a:r>
              <a:rPr lang="en-CA" dirty="0" smtClean="0"/>
              <a:t>Video streaming</a:t>
            </a:r>
          </a:p>
          <a:p>
            <a:r>
              <a:rPr lang="en-CA" dirty="0" smtClean="0"/>
              <a:t>Social networking and messaging</a:t>
            </a:r>
          </a:p>
          <a:p>
            <a:r>
              <a:rPr lang="en-CA" dirty="0" smtClean="0"/>
              <a:t>travel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app through examples: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location tracker app</a:t>
            </a:r>
          </a:p>
          <a:p>
            <a:r>
              <a:rPr lang="en-CA" dirty="0" smtClean="0"/>
              <a:t>The system scanning app</a:t>
            </a:r>
          </a:p>
          <a:p>
            <a:r>
              <a:rPr lang="en-CA" dirty="0" smtClean="0"/>
              <a:t>The multimedia streaming app</a:t>
            </a:r>
          </a:p>
          <a:p>
            <a:r>
              <a:rPr lang="en-CA" dirty="0" smtClean="0"/>
              <a:t>The messenger/communication app</a:t>
            </a:r>
          </a:p>
          <a:p>
            <a:r>
              <a:rPr lang="en-CA" dirty="0" smtClean="0"/>
              <a:t>The game app</a:t>
            </a:r>
          </a:p>
          <a:p>
            <a:pPr lvl="1"/>
            <a:r>
              <a:rPr lang="en-CA" dirty="0" smtClean="0"/>
              <a:t>Unity, graphics2D, </a:t>
            </a:r>
            <a:r>
              <a:rPr lang="en-CA" dirty="0" err="1" smtClean="0"/>
              <a:t>openGL</a:t>
            </a:r>
            <a:endParaRPr lang="en-CA" dirty="0" smtClean="0"/>
          </a:p>
          <a:p>
            <a:r>
              <a:rPr lang="en-CA" dirty="0" smtClean="0"/>
              <a:t>The social media/sharing app</a:t>
            </a:r>
          </a:p>
          <a:p>
            <a:r>
              <a:rPr lang="en-CA" dirty="0" smtClean="0"/>
              <a:t>The selfie editing app</a:t>
            </a:r>
          </a:p>
          <a:p>
            <a:endParaRPr lang="en-CA" dirty="0"/>
          </a:p>
          <a:p>
            <a:r>
              <a:rPr lang="en-CA" dirty="0" smtClean="0"/>
              <a:t>What do all these apps have in common? UI, </a:t>
            </a:r>
          </a:p>
        </p:txBody>
      </p:sp>
    </p:spTree>
    <p:extLst>
      <p:ext uri="{BB962C8B-B14F-4D97-AF65-F5344CB8AC3E}">
        <p14:creationId xmlns:p14="http://schemas.microsoft.com/office/powerpoint/2010/main" val="42309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engineer popular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Reverse engineer popular apps, and replicate their basic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7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/>
              <a:t>An imaginary real estate agent / realtor app. Give them a test web service with a few endpoints:</a:t>
            </a:r>
          </a:p>
          <a:p>
            <a:pPr fontAlgn="base"/>
            <a:r>
              <a:rPr lang="en-CA" dirty="0"/>
              <a:t>List of properties</a:t>
            </a:r>
          </a:p>
          <a:p>
            <a:pPr fontAlgn="base"/>
            <a:r>
              <a:rPr lang="en-CA" dirty="0"/>
              <a:t>Property details</a:t>
            </a:r>
          </a:p>
          <a:p>
            <a:pPr fontAlgn="base"/>
            <a:r>
              <a:rPr lang="en-CA" dirty="0"/>
              <a:t>Maybe tokenized user login (bonus points)</a:t>
            </a:r>
          </a:p>
          <a:p>
            <a:pPr fontAlgn="base"/>
            <a:r>
              <a:rPr lang="en-CA" dirty="0"/>
              <a:t>Maybe add favourites (bonus points)</a:t>
            </a:r>
          </a:p>
          <a:p>
            <a:pPr fontAlgn="base"/>
            <a:r>
              <a:rPr lang="en-CA" dirty="0"/>
              <a:t>Making this work would cover a good amount of basic Android development: fragments, layouts, lists, </a:t>
            </a:r>
            <a:r>
              <a:rPr lang="en-CA" dirty="0" err="1"/>
              <a:t>async</a:t>
            </a:r>
            <a:r>
              <a:rPr lang="en-CA" dirty="0"/>
              <a:t> image loading, infinite scroll, adapters, web service interaction, navigation, Google Maps display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majority of android development is making an </a:t>
            </a:r>
            <a:r>
              <a:rPr lang="en-CA" dirty="0" err="1"/>
              <a:t>api</a:t>
            </a:r>
            <a:r>
              <a:rPr lang="en-CA" dirty="0"/>
              <a:t> call and displaying a list of data from that. You'll probably want to cover that. And something to include custom views/</a:t>
            </a:r>
            <a:r>
              <a:rPr lang="en-CA" dirty="0" err="1"/>
              <a:t>viewgroups</a:t>
            </a:r>
            <a:r>
              <a:rPr lang="en-CA" dirty="0"/>
              <a:t> and what role those play</a:t>
            </a:r>
          </a:p>
        </p:txBody>
      </p:sp>
    </p:spTree>
    <p:extLst>
      <p:ext uri="{BB962C8B-B14F-4D97-AF65-F5344CB8AC3E}">
        <p14:creationId xmlns:p14="http://schemas.microsoft.com/office/powerpoint/2010/main" val="22516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A note taking app. This is what I build for new frameworks that I </a:t>
            </a:r>
            <a:r>
              <a:rPr lang="en-CA" dirty="0" err="1"/>
              <a:t>wanna</a:t>
            </a:r>
            <a:r>
              <a:rPr lang="en-CA" dirty="0"/>
              <a:t> learn. It covers a lot thing like:</a:t>
            </a:r>
          </a:p>
          <a:p>
            <a:pPr fontAlgn="base"/>
            <a:r>
              <a:rPr lang="en-CA" dirty="0"/>
              <a:t>Persistent data storage</a:t>
            </a:r>
          </a:p>
          <a:p>
            <a:pPr fontAlgn="base"/>
            <a:r>
              <a:rPr lang="en-CA" dirty="0"/>
              <a:t>Making adapters and using them in recycler view</a:t>
            </a:r>
          </a:p>
          <a:p>
            <a:pPr fontAlgn="base"/>
            <a:r>
              <a:rPr lang="en-CA" dirty="0"/>
              <a:t>Dealing with observables and updating when their value </a:t>
            </a:r>
            <a:r>
              <a:rPr lang="en-CA" dirty="0" err="1"/>
              <a:t>chnages</a:t>
            </a:r>
            <a:endParaRPr lang="en-CA" dirty="0"/>
          </a:p>
          <a:p>
            <a:pPr fontAlgn="base"/>
            <a:r>
              <a:rPr lang="en-CA" dirty="0"/>
              <a:t>Android Navigation</a:t>
            </a:r>
          </a:p>
          <a:p>
            <a:pPr fontAlgn="base"/>
            <a:r>
              <a:rPr lang="en-CA" dirty="0"/>
              <a:t>There are many features that you can add to it to make it more complex like remote syncing, password protection, labels for notes, etc. From my experience, it is a great place to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194 billion downloads worldwide (2018)</a:t>
            </a:r>
          </a:p>
          <a:p>
            <a:r>
              <a:rPr lang="en-CA" dirty="0" smtClean="0"/>
              <a:t>$101 billion worldwide app store consumer spend (2018)</a:t>
            </a:r>
          </a:p>
          <a:p>
            <a:r>
              <a:rPr lang="en-CA" dirty="0" smtClean="0"/>
              <a:t>3 hours per day spent in mobile by average user (2018)</a:t>
            </a:r>
          </a:p>
          <a:p>
            <a:r>
              <a:rPr lang="en-CA" dirty="0" smtClean="0"/>
              <a:t>360% higher average IPO for companies with mobile focus</a:t>
            </a:r>
          </a:p>
          <a:p>
            <a:pPr lvl="1"/>
            <a:r>
              <a:rPr lang="en-CA" dirty="0" smtClean="0"/>
              <a:t>Snapchat, line, candy crush, tinder, </a:t>
            </a:r>
            <a:r>
              <a:rPr lang="en-CA" dirty="0" err="1" smtClean="0"/>
              <a:t>uber</a:t>
            </a:r>
            <a:r>
              <a:rPr lang="en-CA" dirty="0" smtClean="0"/>
              <a:t>, etc..</a:t>
            </a:r>
          </a:p>
          <a:p>
            <a:r>
              <a:rPr lang="en-CA" dirty="0" smtClean="0"/>
              <a:t>30% higher engagement in non-gaming apps for gen Z vs older demographics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2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Experimentation: strong download numbers driven by new mobile device owners discovering and experimenting with new apps</a:t>
            </a:r>
          </a:p>
          <a:p>
            <a:r>
              <a:rPr lang="en-CA" dirty="0" smtClean="0"/>
              <a:t>Adoption: engagement climbs as mobile habits begin to form and users settle in to their go-to apps</a:t>
            </a:r>
          </a:p>
          <a:p>
            <a:r>
              <a:rPr lang="en-CA" dirty="0" smtClean="0"/>
              <a:t>Ubiquity: increased engagement and consumer spend as mobile takes over consumer mindshare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00" y="1500982"/>
            <a:ext cx="8594900" cy="46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29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Downloads up 35% from 2016 to 2018 (exceeded 194,000,000,000 in 2018) </a:t>
            </a:r>
          </a:p>
          <a:p>
            <a:r>
              <a:rPr lang="en-CA" dirty="0" smtClean="0"/>
              <a:t>China accounted for nearly 50% of downloads across iOS and Android</a:t>
            </a:r>
          </a:p>
          <a:p>
            <a:r>
              <a:rPr lang="en-CA" dirty="0" smtClean="0"/>
              <a:t>Emerging markets continue to fuel download growth</a:t>
            </a:r>
          </a:p>
          <a:p>
            <a:r>
              <a:rPr lang="en-CA" dirty="0" smtClean="0"/>
              <a:t>Mature markets (US) continue to see strong download numbers but growth has slowed</a:t>
            </a:r>
          </a:p>
          <a:p>
            <a:r>
              <a:rPr lang="en-CA" dirty="0" smtClean="0"/>
              <a:t>Mature markets growing strongly in other metrics (engagement and spend)</a:t>
            </a:r>
          </a:p>
          <a:p>
            <a:r>
              <a:rPr lang="en-CA" dirty="0" smtClean="0"/>
              <a:t>Games account for 35% of all downloads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9" y="1690688"/>
            <a:ext cx="778137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Spending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Consumer spend up 75% from 2016, to 101,000,000,000 </a:t>
            </a:r>
          </a:p>
          <a:p>
            <a:r>
              <a:rPr lang="en-CA" dirty="0" smtClean="0"/>
              <a:t>Paid downloads, in-app purchases, in-app subscriptions</a:t>
            </a:r>
          </a:p>
          <a:p>
            <a:r>
              <a:rPr lang="en-CA" dirty="0" smtClean="0"/>
              <a:t>Does NOT include payments outside app store (Uber, Amazon, </a:t>
            </a:r>
            <a:r>
              <a:rPr lang="en-CA" dirty="0" err="1" smtClean="0"/>
              <a:t>etc</a:t>
            </a:r>
            <a:r>
              <a:rPr lang="en-CA" dirty="0" smtClean="0"/>
              <a:t>) or revenue from in-app advertising</a:t>
            </a:r>
          </a:p>
          <a:p>
            <a:r>
              <a:rPr lang="en-CA" dirty="0" smtClean="0"/>
              <a:t>China accounted for 40% of consumer spend in 2018</a:t>
            </a:r>
          </a:p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Non-gaming apps accounted for 26% of consumer spend in 2018, up from 18% in 2016 due to growth in in-app subscriptions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6" y="1825625"/>
            <a:ext cx="7537977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Engagement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8245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spent in apps grew 50% from 2016 to 2018</a:t>
            </a:r>
          </a:p>
          <a:p>
            <a:r>
              <a:rPr lang="en-CA" dirty="0" smtClean="0"/>
              <a:t>Led by: (110% growth)</a:t>
            </a:r>
          </a:p>
          <a:p>
            <a:pPr lvl="1"/>
            <a:r>
              <a:rPr lang="en-CA" dirty="0" smtClean="0"/>
              <a:t>Video players/editors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Photography</a:t>
            </a:r>
          </a:p>
          <a:p>
            <a:pPr lvl="1"/>
            <a:r>
              <a:rPr lang="en-CA" dirty="0" smtClean="0"/>
              <a:t>Tools and finance</a:t>
            </a:r>
          </a:p>
          <a:p>
            <a:r>
              <a:rPr lang="en-CA" dirty="0" smtClean="0"/>
              <a:t>50% of time spent on mobile devices is in social and communications apps</a:t>
            </a:r>
          </a:p>
          <a:p>
            <a:pPr lvl="1"/>
            <a:r>
              <a:rPr lang="en-CA" dirty="0" smtClean="0"/>
              <a:t>15% in video players/editors, 10% in games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38" y="2122774"/>
            <a:ext cx="7724462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use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Mobile users spent over 4 hours a day on their devices in Indonesia</a:t>
            </a:r>
          </a:p>
          <a:p>
            <a:r>
              <a:rPr lang="en-CA" dirty="0" smtClean="0"/>
              <a:t>3 hours per day in mature markets (US/Canada)</a:t>
            </a:r>
          </a:p>
          <a:p>
            <a:r>
              <a:rPr lang="en-CA" dirty="0" smtClean="0"/>
              <a:t>Time spent mostly performing micro-movements (checking email/bank, browsing news, </a:t>
            </a:r>
            <a:r>
              <a:rPr lang="en-CA" dirty="0" err="1" smtClean="0"/>
              <a:t>etc</a:t>
            </a:r>
            <a:r>
              <a:rPr lang="en-CA" dirty="0" smtClean="0"/>
              <a:t>) as well as gaming, social media, and streaming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8" y="1454727"/>
            <a:ext cx="7407722" cy="4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1716</Words>
  <Application>Microsoft Office PowerPoint</Application>
  <PresentationFormat>Widescreen</PresentationFormat>
  <Paragraphs>206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CS230 Mobile App Programming</vt:lpstr>
      <vt:lpstr>Lecture outline</vt:lpstr>
      <vt:lpstr>Mobile landscape (2019)</vt:lpstr>
      <vt:lpstr>Summary</vt:lpstr>
      <vt:lpstr>Macro trends</vt:lpstr>
      <vt:lpstr>Download trends</vt:lpstr>
      <vt:lpstr>Spending trends</vt:lpstr>
      <vt:lpstr>Engagement trends</vt:lpstr>
      <vt:lpstr>Daily use trends</vt:lpstr>
      <vt:lpstr>Subscription boom</vt:lpstr>
      <vt:lpstr>Gaming trends</vt:lpstr>
      <vt:lpstr>Gaming trends</vt:lpstr>
      <vt:lpstr>Retail trends</vt:lpstr>
      <vt:lpstr>Peer to peer marketplaces</vt:lpstr>
      <vt:lpstr>Restaurant and food delivery</vt:lpstr>
      <vt:lpstr>Banking and finance</vt:lpstr>
      <vt:lpstr>Video streaming</vt:lpstr>
      <vt:lpstr>Social networking and messaging</vt:lpstr>
      <vt:lpstr>Travel</vt:lpstr>
      <vt:lpstr>Other industries</vt:lpstr>
      <vt:lpstr>2019 predictions</vt:lpstr>
      <vt:lpstr>Top 10 apps by monthly active users worldwide</vt:lpstr>
      <vt:lpstr>Top 10 apps by download worldwide</vt:lpstr>
      <vt:lpstr>Top 10 apps by consumer spend worldwide</vt:lpstr>
      <vt:lpstr>Android vs ios</vt:lpstr>
      <vt:lpstr>Google play and Apple App Store</vt:lpstr>
      <vt:lpstr>Resources:</vt:lpstr>
      <vt:lpstr>Prerequisites and goals</vt:lpstr>
      <vt:lpstr>Mobile apps</vt:lpstr>
      <vt:lpstr>Learning app through examples:</vt:lpstr>
      <vt:lpstr>Reverse engineer popular apps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66</cp:revision>
  <dcterms:created xsi:type="dcterms:W3CDTF">2019-07-09T12:49:38Z</dcterms:created>
  <dcterms:modified xsi:type="dcterms:W3CDTF">2019-08-23T23:43:40Z</dcterms:modified>
</cp:coreProperties>
</file>