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6" r:id="rId9"/>
    <p:sldId id="267" r:id="rId10"/>
    <p:sldId id="269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3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CEA-6067-4029-8959-7E91435508C7}" type="datetimeFigureOut">
              <a:rPr lang="en-CA" smtClean="0"/>
              <a:t>2019-08-28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Programming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Today:</a:t>
            </a:r>
          </a:p>
          <a:p>
            <a:r>
              <a:rPr lang="en-CA" dirty="0" smtClean="0"/>
              <a:t>Intro - What is a mobile app?</a:t>
            </a:r>
          </a:p>
          <a:p>
            <a:r>
              <a:rPr lang="en-CA" dirty="0" smtClean="0"/>
              <a:t>First project - Hello World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</a:t>
            </a:r>
            <a:r>
              <a:rPr lang="en-CA" dirty="0" smtClean="0"/>
              <a:t>world (so many questions)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2019588"/>
            <a:ext cx="8843529" cy="4351338"/>
          </a:xfrm>
        </p:spPr>
        <p:txBody>
          <a:bodyPr/>
          <a:lstStyle/>
          <a:p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Protected?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When is it called?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Who calls it?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Where did </a:t>
            </a:r>
            <a:r>
              <a:rPr lang="en-US" altLang="en-US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savedInstanceState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come from?</a:t>
            </a:r>
          </a:p>
          <a:p>
            <a:pPr lvl="1"/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CA" dirty="0" smtClean="0">
                <a:latin typeface="+mj-lt"/>
              </a:rPr>
              <a:t>How does the layout get inflated?</a:t>
            </a:r>
            <a:endParaRPr lang="en-CA" dirty="0" smtClean="0">
              <a:latin typeface="+mj-lt"/>
            </a:endParaRPr>
          </a:p>
          <a:p>
            <a:pPr lvl="1"/>
            <a:endParaRPr lang="en-CA" dirty="0" smtClean="0">
              <a:latin typeface="+mj-lt"/>
            </a:endParaRPr>
          </a:p>
          <a:p>
            <a:pPr lvl="1"/>
            <a:endParaRPr lang="en-CA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37" y="526473"/>
            <a:ext cx="2676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 library action 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825624"/>
            <a:ext cx="3214254" cy="476914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Action bar </a:t>
            </a:r>
            <a:r>
              <a:rPr lang="en-CA" dirty="0" smtClean="0"/>
              <a:t>is a primary toolbar within the activity that may display activity title, navigation, and other interactive items</a:t>
            </a:r>
          </a:p>
          <a:p>
            <a:r>
              <a:rPr lang="en-CA" b="1" dirty="0" smtClean="0"/>
              <a:t>Android support library </a:t>
            </a:r>
            <a:r>
              <a:rPr lang="en-CA" dirty="0" smtClean="0"/>
              <a:t>is a set of code libraries that provide backward-compatible versions of Android framework APIs as well as features that are only available through the library APIs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690688"/>
            <a:ext cx="8543925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6254" y="889577"/>
            <a:ext cx="239683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 bars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13418" y="1343891"/>
            <a:ext cx="1302327" cy="19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48255" y="1263650"/>
            <a:ext cx="221672" cy="20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39200" y="1343891"/>
            <a:ext cx="1870364" cy="19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mobile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mobile application (mobile app) is a piece of software running on a mobile device that adds value to the user’s life</a:t>
            </a:r>
          </a:p>
          <a:p>
            <a:r>
              <a:rPr lang="en-CA" dirty="0" smtClean="0"/>
              <a:t>An Android app is a mobile app running on the Android operating 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9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Studio is the official integrated development environment (IDE) for Google’s Android operating system, built on </a:t>
            </a:r>
            <a:r>
              <a:rPr lang="en-CA" dirty="0" err="1" smtClean="0"/>
              <a:t>JetBrains</a:t>
            </a:r>
            <a:r>
              <a:rPr lang="en-CA" dirty="0" smtClean="0"/>
              <a:t>’ IntelliJ IDEA software and designed specifically for Android development</a:t>
            </a:r>
          </a:p>
          <a:p>
            <a:r>
              <a:rPr lang="en-CA" dirty="0" smtClean="0"/>
              <a:t>IntelliJ IDEA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activity type (Basic, maps, full screen, etc.) </a:t>
            </a:r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Package name</a:t>
            </a:r>
          </a:p>
          <a:p>
            <a:r>
              <a:rPr lang="en-CA" dirty="0" smtClean="0"/>
              <a:t>Save location</a:t>
            </a:r>
          </a:p>
          <a:p>
            <a:r>
              <a:rPr lang="en-CA" dirty="0" smtClean="0"/>
              <a:t>Language</a:t>
            </a:r>
          </a:p>
          <a:p>
            <a:r>
              <a:rPr lang="en-CA" dirty="0" smtClean="0"/>
              <a:t>Minimum API level</a:t>
            </a:r>
          </a:p>
          <a:p>
            <a:r>
              <a:rPr lang="en-CA" dirty="0" smtClean="0"/>
              <a:t>Support instant apps</a:t>
            </a:r>
          </a:p>
          <a:p>
            <a:r>
              <a:rPr lang="en-CA" dirty="0" smtClean="0"/>
              <a:t>Use androidx.*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 main files </a:t>
            </a:r>
          </a:p>
          <a:p>
            <a:pPr lvl="1"/>
            <a:r>
              <a:rPr lang="en-CA" dirty="0" smtClean="0"/>
              <a:t>MainActivity.java</a:t>
            </a:r>
          </a:p>
          <a:p>
            <a:pPr lvl="1"/>
            <a:r>
              <a:rPr lang="en-CA" dirty="0" smtClean="0"/>
              <a:t>activity_main.xml</a:t>
            </a:r>
          </a:p>
          <a:p>
            <a:pPr lvl="1"/>
            <a:r>
              <a:rPr lang="en-CA" dirty="0" smtClean="0"/>
              <a:t>AndroidManifest.xml	</a:t>
            </a:r>
          </a:p>
          <a:p>
            <a:pPr lvl="1"/>
            <a:r>
              <a:rPr lang="en-CA" dirty="0" err="1"/>
              <a:t>b</a:t>
            </a:r>
            <a:r>
              <a:rPr lang="en-CA" dirty="0" err="1" smtClean="0"/>
              <a:t>uild.gradle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MainActivity.java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019" y="-1"/>
            <a:ext cx="4287982" cy="67978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CA" dirty="0" smtClean="0"/>
              <a:t>import 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android…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import a mapping from String keys to various </a:t>
            </a:r>
            <a:r>
              <a:rPr lang="en-CA" dirty="0" err="1" smtClean="0"/>
              <a:t>Parcelable</a:t>
            </a:r>
            <a:r>
              <a:rPr lang="en-CA" dirty="0" smtClean="0"/>
              <a:t> values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default Activity to run app in (more on activities later)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base class for activities that use the support library action bar features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called when activity is  first created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contains </a:t>
            </a:r>
            <a:r>
              <a:rPr lang="en-CA" dirty="0"/>
              <a:t>data saved earlier if activity is being </a:t>
            </a:r>
            <a:r>
              <a:rPr lang="en-CA" dirty="0" smtClean="0"/>
              <a:t>re-initialized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Context to Activity, avoid </a:t>
            </a:r>
            <a:r>
              <a:rPr lang="en-CA" dirty="0" err="1" smtClean="0"/>
              <a:t>SuperNotCalledException</a:t>
            </a:r>
            <a:endParaRPr lang="en-CA" dirty="0" smtClean="0"/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assign visual design of activity through xml layout file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790158"/>
            <a:ext cx="7793182" cy="369331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2436" y="6428509"/>
            <a:ext cx="59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is the support library? What is the action bar?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0837" y="845127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MainActivity.java is the application file which ultimately gets converted into an executable and runs your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706"/>
          </a:xfrm>
        </p:spPr>
        <p:txBody>
          <a:bodyPr/>
          <a:lstStyle/>
          <a:p>
            <a:r>
              <a:rPr lang="en-CA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59584"/>
            <a:ext cx="7837402" cy="47705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0" y="0"/>
            <a:ext cx="414251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marL="457200" lvl="1" indent="0">
              <a:buNone/>
            </a:pPr>
            <a:r>
              <a:rPr lang="en-CA" dirty="0" smtClean="0"/>
              <a:t>character encoding for xml document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err="1" smtClean="0"/>
              <a:t>constraintLayout</a:t>
            </a:r>
            <a:r>
              <a:rPr lang="en-CA" dirty="0" smtClean="0"/>
              <a:t> is a </a:t>
            </a:r>
            <a:r>
              <a:rPr lang="en-CA" dirty="0" err="1" smtClean="0"/>
              <a:t>ViewGroup</a:t>
            </a:r>
            <a:r>
              <a:rPr lang="en-CA" dirty="0" smtClean="0"/>
              <a:t> which allows you to flexibly position and size widgets 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android:xxx</a:t>
            </a:r>
            <a:r>
              <a:rPr lang="en-CA" dirty="0" smtClean="0"/>
              <a:t> elements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 smtClean="0"/>
              <a:t>defines </a:t>
            </a:r>
            <a:r>
              <a:rPr lang="en-CA" dirty="0" err="1" smtClean="0"/>
              <a:t>app:xxx</a:t>
            </a:r>
            <a:r>
              <a:rPr lang="en-CA" dirty="0" smtClean="0"/>
              <a:t> attributes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defines additional namespace to help design UI, discarded at build time. 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Set to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 smtClean="0">
                <a:cs typeface="Courier New" panose="02070309020205020404" pitchFamily="49" charset="0"/>
              </a:rPr>
              <a:t> or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dirty="0" smtClean="0">
                <a:cs typeface="Courier New" panose="02070309020205020404" pitchFamily="49" charset="0"/>
              </a:rPr>
              <a:t> or a number in dpi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cs typeface="Courier New" panose="02070309020205020404" pitchFamily="49" charset="0"/>
              </a:rPr>
              <a:t>Tells which activity the layout is associated, helps guess a default layout theme at design time (since themes are defined in manifest, and associated to activities not layouts)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A user interface element that displays text to the user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827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Why does http:.//schemas.* not exist? </a:t>
            </a:r>
            <a:r>
              <a:rPr lang="en-CA" sz="1200" i="1" dirty="0" smtClean="0"/>
              <a:t>“URIs </a:t>
            </a:r>
            <a:r>
              <a:rPr lang="en-CA" sz="1200" i="1" dirty="0"/>
              <a:t>as schema identifiers are not required to point to documents that exist.  There is no schema for the android xml files since the elements </a:t>
            </a:r>
            <a:r>
              <a:rPr lang="en-CA" sz="1200" i="1" dirty="0" smtClean="0"/>
              <a:t>or </a:t>
            </a:r>
            <a:r>
              <a:rPr lang="en-CA" sz="1200" i="1" dirty="0"/>
              <a:t>attributes are completely dependent on what classes and attributes your application defines</a:t>
            </a:r>
            <a:r>
              <a:rPr lang="en-CA" sz="1200" i="1" dirty="0" smtClean="0"/>
              <a:t>.” </a:t>
            </a:r>
            <a:r>
              <a:rPr lang="en-CA" sz="1200" dirty="0" smtClean="0"/>
              <a:t>-joe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3161"/>
            <a:ext cx="727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typical android app is comprised of one or more screens. You define what each screen looks like using an XML layout.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70"/>
            <a:ext cx="10515600" cy="832244"/>
          </a:xfrm>
        </p:spPr>
        <p:txBody>
          <a:bodyPr/>
          <a:lstStyle/>
          <a:p>
            <a:r>
              <a:rPr lang="en-CA" dirty="0" smtClean="0"/>
              <a:t>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2327" y="4907"/>
            <a:ext cx="3269674" cy="68530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App’s package name, used by build tools to determine location of code entities when building project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/>
              <a:t>Declaration of the app. This element contains sub-elements that declare each of the application’s components and has attributes that affect all </a:t>
            </a:r>
            <a:r>
              <a:rPr lang="en-CA" dirty="0" smtClean="0"/>
              <a:t>components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Allow </a:t>
            </a:r>
            <a:r>
              <a:rPr lang="en-CA" dirty="0"/>
              <a:t>application data to be backed up during </a:t>
            </a:r>
            <a:r>
              <a:rPr lang="en-CA" dirty="0" err="1"/>
              <a:t>adb</a:t>
            </a:r>
            <a:r>
              <a:rPr lang="en-CA" dirty="0"/>
              <a:t> </a:t>
            </a:r>
            <a:r>
              <a:rPr lang="en-CA" dirty="0" smtClean="0"/>
              <a:t>backup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icon, label,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roundIcon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Specify icon, label, and round icon</a:t>
            </a:r>
          </a:p>
          <a:p>
            <a:pPr marL="0" indent="0">
              <a:buNone/>
            </a:pP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err="1" smtClean="0"/>
              <a:t>Suports</a:t>
            </a:r>
            <a:r>
              <a:rPr lang="en-CA" dirty="0" smtClean="0"/>
              <a:t> right to left layouts (Arabic, Urdu, Hebrew, etc.)</a:t>
            </a:r>
          </a:p>
          <a:p>
            <a:pPr marL="0" indent="0">
              <a:buNone/>
            </a:pPr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 theme is a type of style that’s applied to an entire app, not just an individual view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Activity component, every app component you create must be declared in manifest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Intent filter declaration, when an app issues an intent to the system, the system locates the appropriate app based on the intent filter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" y="1639368"/>
            <a:ext cx="8922328" cy="493981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ic_launcher_round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"@style/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94492"/>
            <a:ext cx="882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manifest file describes the fundamental characteristics of the app and defines each of its components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3762"/>
            <a:ext cx="74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https://developer.android.com/guide/topics/manifest/manifest-intro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5854"/>
          </a:xfrm>
        </p:spPr>
        <p:txBody>
          <a:bodyPr>
            <a:normAutofit/>
          </a:bodyPr>
          <a:lstStyle/>
          <a:p>
            <a:r>
              <a:rPr lang="en-CA" dirty="0" err="1" smtClean="0"/>
              <a:t>build.gradle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5" y="0"/>
            <a:ext cx="5292436" cy="68448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that you are building an application, not a library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the API the app is compiled against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Version of compiler to use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Block to define manifest properties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Every android app has a unique application ID that looks like a java package name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Determine which of a user’s devices app can be installed 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Indicate to Android OS your app is tested up to this version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Positive integer used as internal version number, higher=more recent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User-friendly version name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Instrumentation runner, entry point into running your test suite. </a:t>
            </a:r>
          </a:p>
          <a:p>
            <a:pPr marL="0" indent="0">
              <a:buNone/>
            </a:pP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Detect and remove unused classes, fields, methods, and attributes from packaged app</a:t>
            </a:r>
          </a:p>
          <a:p>
            <a:pPr marL="0" indent="0"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Java class file </a:t>
            </a:r>
            <a:r>
              <a:rPr lang="en-CA" dirty="0" err="1" smtClean="0"/>
              <a:t>shrinker</a:t>
            </a:r>
            <a:r>
              <a:rPr lang="en-CA" dirty="0" smtClean="0"/>
              <a:t>, optimizer, obfuscator, and </a:t>
            </a:r>
            <a:r>
              <a:rPr lang="en-CA" dirty="0" err="1" smtClean="0"/>
              <a:t>preverifier</a:t>
            </a:r>
            <a:r>
              <a:rPr lang="en-CA" dirty="0" smtClean="0"/>
              <a:t>. Optimizes bytecode and removes unused instructions.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Modern software projects rarely build code in isolation. Projects reference modules for the purpose of reusing existing, proven functionality. 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857096"/>
            <a:ext cx="6899564" cy="618630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androidx.test.runner.AndroidJUnitRunner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buildTypes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getDefaultProguardFile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'proguard-android-optimize.txt'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include: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'androidx.appcompat:appcompat:1.0.2'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'androidx.constraintlayout:constraintlayout:1.1.3'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'junit:junit:4.12'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'androidx.test:runner:1.2.0'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'androidx.test.espresso:espresso-core:3.2.0'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873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CS230  Programming Mobile Apps</vt:lpstr>
      <vt:lpstr>What is a mobile app?</vt:lpstr>
      <vt:lpstr>Android Studio</vt:lpstr>
      <vt:lpstr>Create project</vt:lpstr>
      <vt:lpstr>Hello world</vt:lpstr>
      <vt:lpstr>MainActivity.java </vt:lpstr>
      <vt:lpstr>activity_main.xml</vt:lpstr>
      <vt:lpstr>AndroidManifest.xml</vt:lpstr>
      <vt:lpstr>build.gradle</vt:lpstr>
      <vt:lpstr>App resources</vt:lpstr>
      <vt:lpstr>Hello world (so many questions) </vt:lpstr>
      <vt:lpstr>Support library action bar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Russell Butler</dc:creator>
  <cp:lastModifiedBy>Russell Butler</cp:lastModifiedBy>
  <cp:revision>41</cp:revision>
  <dcterms:created xsi:type="dcterms:W3CDTF">2019-08-26T14:38:40Z</dcterms:created>
  <dcterms:modified xsi:type="dcterms:W3CDTF">2019-08-28T20:33:34Z</dcterms:modified>
</cp:coreProperties>
</file>