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5" r:id="rId11"/>
    <p:sldId id="266" r:id="rId12"/>
    <p:sldId id="264"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20030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55876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68104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37413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B4F25E-F15D-4103-B9A0-38D958A421E8}"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258901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EB4F25E-F15D-4103-B9A0-38D958A421E8}"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85747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EB4F25E-F15D-4103-B9A0-38D958A421E8}" type="datetimeFigureOut">
              <a:rPr lang="en-CA" smtClean="0"/>
              <a:t>2019-10-02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14946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EB4F25E-F15D-4103-B9A0-38D958A421E8}"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7451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4F25E-F15D-4103-B9A0-38D958A421E8}" type="datetimeFigureOut">
              <a:rPr lang="en-CA" smtClean="0"/>
              <a:t>2019-10-02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400016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4F25E-F15D-4103-B9A0-38D958A421E8}"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416634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4F25E-F15D-4103-B9A0-38D958A421E8}"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55840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F25E-F15D-4103-B9A0-38D958A421E8}" type="datetimeFigureOut">
              <a:rPr lang="en-CA" smtClean="0"/>
              <a:t>2019-10-02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ED82E-CB42-4D40-B4CC-3779851CE7F0}" type="slidenum">
              <a:rPr lang="en-CA" smtClean="0"/>
              <a:t>‹#›</a:t>
            </a:fld>
            <a:endParaRPr lang="en-CA"/>
          </a:p>
        </p:txBody>
      </p:sp>
    </p:spTree>
    <p:extLst>
      <p:ext uri="{BB962C8B-B14F-4D97-AF65-F5344CB8AC3E}">
        <p14:creationId xmlns:p14="http://schemas.microsoft.com/office/powerpoint/2010/main" val="26966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developer.android.com/reference/android/Manifest.permiss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veloper.android.com/guide/topics/permissions/overview"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CS230</a:t>
            </a:r>
            <a:br>
              <a:rPr lang="en-CA" dirty="0" smtClean="0"/>
            </a:br>
            <a:r>
              <a:rPr lang="en-CA" dirty="0" smtClean="0"/>
              <a:t>Developing Mobile Apps</a:t>
            </a:r>
            <a:endParaRPr lang="en-CA" dirty="0"/>
          </a:p>
        </p:txBody>
      </p:sp>
      <p:sp>
        <p:nvSpPr>
          <p:cNvPr id="3" name="Subtitle 2"/>
          <p:cNvSpPr>
            <a:spLocks noGrp="1"/>
          </p:cNvSpPr>
          <p:nvPr>
            <p:ph type="subTitle" idx="1"/>
          </p:nvPr>
        </p:nvSpPr>
        <p:spPr/>
        <p:txBody>
          <a:bodyPr/>
          <a:lstStyle/>
          <a:p>
            <a:r>
              <a:rPr lang="en-CA" dirty="0" smtClean="0"/>
              <a:t>Lecture 7</a:t>
            </a:r>
            <a:endParaRPr lang="en-CA" dirty="0"/>
          </a:p>
        </p:txBody>
      </p:sp>
    </p:spTree>
    <p:extLst>
      <p:ext uri="{BB962C8B-B14F-4D97-AF65-F5344CB8AC3E}">
        <p14:creationId xmlns:p14="http://schemas.microsoft.com/office/powerpoint/2010/main" val="330915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Special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b="1" dirty="0" smtClean="0"/>
              <a:t>SYSTEM_ALERT_WINDOW</a:t>
            </a:r>
            <a:r>
              <a:rPr lang="en-CA" dirty="0" smtClean="0"/>
              <a:t> and </a:t>
            </a:r>
            <a:r>
              <a:rPr lang="en-CA" b="1" dirty="0" smtClean="0"/>
              <a:t>WRITE_SETTINGS</a:t>
            </a:r>
            <a:r>
              <a:rPr lang="en-CA" dirty="0" smtClean="0"/>
              <a:t> are particularly sensitive, most apps should not use these permissions.</a:t>
            </a:r>
          </a:p>
          <a:p>
            <a:r>
              <a:rPr lang="en-CA" b="1" dirty="0" smtClean="0"/>
              <a:t>SYSTEM_ALERT_WINDOW</a:t>
            </a:r>
            <a:r>
              <a:rPr lang="en-CA" dirty="0" smtClean="0"/>
              <a:t> – allows your app to open a window on top of other apps from the background (</a:t>
            </a:r>
            <a:r>
              <a:rPr lang="en-CA" dirty="0" err="1" smtClean="0"/>
              <a:t>facebook</a:t>
            </a:r>
            <a:r>
              <a:rPr lang="en-CA" dirty="0" smtClean="0"/>
              <a:t> messenger’s chat heads)</a:t>
            </a:r>
          </a:p>
          <a:p>
            <a:r>
              <a:rPr lang="en-CA" b="1" dirty="0" smtClean="0"/>
              <a:t>WRITE_SETTINGS</a:t>
            </a:r>
            <a:r>
              <a:rPr lang="en-CA" dirty="0" smtClean="0"/>
              <a:t> – allows the app to read/write device settings</a:t>
            </a:r>
          </a:p>
          <a:p>
            <a:r>
              <a:rPr lang="en-CA" dirty="0" smtClean="0"/>
              <a:t>To use these permissions, must declare in manifest AND send an intent requesting user’s manual authorization</a:t>
            </a:r>
          </a:p>
          <a:p>
            <a:r>
              <a:rPr lang="en-CA" dirty="0" smtClean="0"/>
              <a:t>Can check all permissions below (normal, signature, dangerous, special)</a:t>
            </a:r>
          </a:p>
          <a:p>
            <a:r>
              <a:rPr lang="en-CA" dirty="0" smtClean="0">
                <a:hlinkClick r:id="rId2"/>
              </a:rPr>
              <a:t>https://developer.android.com/reference/android/Manifest.permission.html</a:t>
            </a:r>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3"/>
              </a:rPr>
              <a:t>https://developer.android.com/guide/topics/permissions/overview</a:t>
            </a:r>
            <a:endParaRPr lang="en-CA" dirty="0"/>
          </a:p>
        </p:txBody>
      </p:sp>
    </p:spTree>
    <p:extLst>
      <p:ext uri="{BB962C8B-B14F-4D97-AF65-F5344CB8AC3E}">
        <p14:creationId xmlns:p14="http://schemas.microsoft.com/office/powerpoint/2010/main" val="400630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groups</a:t>
            </a:r>
            <a:endParaRPr lang="en-CA" dirty="0"/>
          </a:p>
        </p:txBody>
      </p:sp>
      <p:sp>
        <p:nvSpPr>
          <p:cNvPr id="3" name="Content Placeholder 2"/>
          <p:cNvSpPr>
            <a:spLocks noGrp="1"/>
          </p:cNvSpPr>
          <p:nvPr>
            <p:ph idx="1"/>
          </p:nvPr>
        </p:nvSpPr>
        <p:spPr>
          <a:xfrm>
            <a:off x="-1" y="798657"/>
            <a:ext cx="7036809" cy="5920798"/>
          </a:xfrm>
        </p:spPr>
        <p:txBody>
          <a:bodyPr>
            <a:normAutofit fontScale="92500" lnSpcReduction="20000"/>
          </a:bodyPr>
          <a:lstStyle/>
          <a:p>
            <a:r>
              <a:rPr lang="en-CA" dirty="0" smtClean="0"/>
              <a:t>Permissions are organized into groups related to a device’s capabilities/features</a:t>
            </a:r>
          </a:p>
          <a:p>
            <a:r>
              <a:rPr lang="en-CA" dirty="0" smtClean="0"/>
              <a:t>Under this system, permission requests are handled at the group level, and a single permission group corresponds to several permission declarations in the manifest</a:t>
            </a:r>
          </a:p>
          <a:p>
            <a:r>
              <a:rPr lang="en-CA" dirty="0" smtClean="0"/>
              <a:t>Example: SMS group includes both </a:t>
            </a:r>
            <a:r>
              <a:rPr lang="en-CA" b="1" dirty="0" smtClean="0"/>
              <a:t>READ_SMS</a:t>
            </a:r>
            <a:r>
              <a:rPr lang="en-CA" dirty="0" smtClean="0"/>
              <a:t> and </a:t>
            </a:r>
            <a:r>
              <a:rPr lang="en-CA" b="1" dirty="0" smtClean="0"/>
              <a:t>RECEIVE_SMS</a:t>
            </a:r>
          </a:p>
          <a:p>
            <a:r>
              <a:rPr lang="en-CA" dirty="0" smtClean="0"/>
              <a:t>Grouping permissions this way enables the user to make meaningful, informed choices without being overwhelmed by complexity</a:t>
            </a:r>
          </a:p>
          <a:p>
            <a:r>
              <a:rPr lang="en-CA" dirty="0" smtClean="0"/>
              <a:t>All dangerous Android permissions belong to permission groups</a:t>
            </a:r>
          </a:p>
          <a:p>
            <a:r>
              <a:rPr lang="en-CA" dirty="0" smtClean="0"/>
              <a:t>The user grants permission at the group level, so if the user grants ‘contacts’ permission for a </a:t>
            </a:r>
            <a:r>
              <a:rPr lang="en-CA" b="1" dirty="0" smtClean="0"/>
              <a:t>READ_CONTACTS</a:t>
            </a:r>
            <a:r>
              <a:rPr lang="en-CA" dirty="0" smtClean="0"/>
              <a:t> request, a later request to </a:t>
            </a:r>
            <a:r>
              <a:rPr lang="en-CA" b="1" dirty="0" smtClean="0"/>
              <a:t>WRITE_CONTACTS</a:t>
            </a:r>
            <a:r>
              <a:rPr lang="en-CA" dirty="0" smtClean="0"/>
              <a:t> by the same app will be granted automatically without user interaction</a:t>
            </a:r>
            <a:endParaRPr lang="en-CA" dirty="0"/>
          </a:p>
        </p:txBody>
      </p:sp>
      <p:pic>
        <p:nvPicPr>
          <p:cNvPr id="4" name="Picture 3"/>
          <p:cNvPicPr>
            <a:picLocks noChangeAspect="1"/>
          </p:cNvPicPr>
          <p:nvPr/>
        </p:nvPicPr>
        <p:blipFill>
          <a:blip r:embed="rId2"/>
          <a:stretch>
            <a:fillRect/>
          </a:stretch>
        </p:blipFill>
        <p:spPr>
          <a:xfrm>
            <a:off x="7036809" y="1518371"/>
            <a:ext cx="5119306" cy="4051156"/>
          </a:xfrm>
          <a:prstGeom prst="rect">
            <a:avLst/>
          </a:prstGeom>
        </p:spPr>
      </p:pic>
      <p:sp>
        <p:nvSpPr>
          <p:cNvPr id="6" name="TextBox 5"/>
          <p:cNvSpPr txBox="1"/>
          <p:nvPr/>
        </p:nvSpPr>
        <p:spPr>
          <a:xfrm>
            <a:off x="221673" y="6497783"/>
            <a:ext cx="8451272" cy="369332"/>
          </a:xfrm>
          <a:prstGeom prst="rect">
            <a:avLst/>
          </a:prstGeom>
          <a:noFill/>
        </p:spPr>
        <p:txBody>
          <a:bodyPr wrap="square" rtlCol="0">
            <a:spAutoFit/>
          </a:bodyPr>
          <a:lstStyle/>
          <a:p>
            <a:r>
              <a:rPr lang="en-CA" dirty="0" smtClean="0">
                <a:hlinkClick r:id="rId3"/>
              </a:rPr>
              <a:t>https://developer.android.com/guide/topics/permissions/overview</a:t>
            </a:r>
            <a:endParaRPr lang="en-CA" dirty="0"/>
          </a:p>
        </p:txBody>
      </p:sp>
    </p:spTree>
    <p:extLst>
      <p:ext uri="{BB962C8B-B14F-4D97-AF65-F5344CB8AC3E}">
        <p14:creationId xmlns:p14="http://schemas.microsoft.com/office/powerpoint/2010/main" val="133985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Request app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First, place the &lt;uses-permission&gt; element in your app’s manifest</a:t>
            </a:r>
          </a:p>
          <a:p>
            <a:r>
              <a:rPr lang="en-CA" dirty="0" smtClean="0"/>
              <a:t>For dangerous permissions, you must check whether you have the permission every time it is used at runtime (because users can revoke permissions later)</a:t>
            </a:r>
          </a:p>
          <a:p>
            <a:endParaRPr lang="en-CA" dirty="0"/>
          </a:p>
          <a:p>
            <a:endParaRPr lang="en-CA" dirty="0" smtClean="0"/>
          </a:p>
          <a:p>
            <a:r>
              <a:rPr lang="en-CA" dirty="0" smtClean="0"/>
              <a:t>If the app has permission, method returns PERMISSION_GRANTED and the operation can proceed, if not, app has to explicitly request permission from user</a:t>
            </a:r>
          </a:p>
          <a:p>
            <a:endParaRPr lang="en-CA" dirty="0"/>
          </a:p>
          <a:p>
            <a:endParaRPr lang="en-CA" dirty="0" smtClean="0"/>
          </a:p>
          <a:p>
            <a:endParaRPr lang="en-CA" dirty="0"/>
          </a:p>
          <a:p>
            <a:endParaRPr lang="en-CA" dirty="0" smtClean="0"/>
          </a:p>
          <a:p>
            <a:endParaRPr lang="en-CA" dirty="0" smtClean="0"/>
          </a:p>
          <a:p>
            <a:endParaRPr lang="en-CA" dirty="0"/>
          </a:p>
        </p:txBody>
      </p:sp>
      <p:sp>
        <p:nvSpPr>
          <p:cNvPr id="4" name="Rectangle 1"/>
          <p:cNvSpPr>
            <a:spLocks noChangeArrowheads="1"/>
          </p:cNvSpPr>
          <p:nvPr/>
        </p:nvSpPr>
        <p:spPr bwMode="auto">
          <a:xfrm>
            <a:off x="0" y="2090477"/>
            <a:ext cx="12178334"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ContextCompat.checkSelfPermission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WRITE_CALENDAR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is not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1409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Requesting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b="1" dirty="0" smtClean="0"/>
              <a:t>Explain why the app needs permission: </a:t>
            </a:r>
            <a:r>
              <a:rPr lang="en-CA" dirty="0" smtClean="0"/>
              <a:t>help the user understand why app needs the permission.</a:t>
            </a:r>
          </a:p>
          <a:p>
            <a:r>
              <a:rPr lang="en-CA" dirty="0" smtClean="0"/>
              <a:t>Typically, only explain why permission needed if user has previously denied the permission. Use </a:t>
            </a:r>
            <a:r>
              <a:rPr lang="en-CA" dirty="0" err="1" smtClean="0"/>
              <a:t>shouldShowRequestPermissionRationale</a:t>
            </a:r>
            <a:r>
              <a:rPr lang="en-CA" dirty="0" smtClean="0"/>
              <a:t>(), a method that returns true if the user has previously denied the permission</a:t>
            </a:r>
          </a:p>
          <a:p>
            <a:r>
              <a:rPr lang="en-CA" b="1" dirty="0" smtClean="0"/>
              <a:t>Request to become default handler if necessary: </a:t>
            </a:r>
            <a:r>
              <a:rPr lang="en-CA" dirty="0" smtClean="0"/>
              <a:t>if you want to request permissions specific to call logs and SMS messages, you must prompt the user to set your app as default handler for these functions before requesting at runtime</a:t>
            </a:r>
          </a:p>
          <a:p>
            <a:endParaRPr lang="en-CA" dirty="0"/>
          </a:p>
        </p:txBody>
      </p:sp>
      <p:sp>
        <p:nvSpPr>
          <p:cNvPr id="4" name="TextBox 3"/>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73704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05823" y="48321"/>
            <a:ext cx="10386177"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Here, </a:t>
            </a:r>
            <a:r>
              <a:rPr kumimoji="0" lang="en-US" altLang="en-US"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thisActivity</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is the current activity</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ContextCompat.checkSelfPermission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is not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Should we show an explanation?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shouldShowRequestPermissionRationale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Show an explanation to the user *asynchronously* -- don't block</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this thread waiting for the user's response! After the user</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sees the explanation, try again to request the permission.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 explanation needed; request the permission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requestPermissions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MY_PERMISSIONS_REQUEST_READ_CONTACTS);</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MY_PERMISSIONS_REQUEST_READ_CONTACTS is an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app-defined </a:t>
            </a:r>
            <a:r>
              <a:rPr kumimoji="0" lang="en-US" altLang="en-US"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int</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constant. The callback method gets the</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result of the request.</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has already been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96982"/>
            <a:ext cx="10515600" cy="394692"/>
          </a:xfrm>
        </p:spPr>
        <p:txBody>
          <a:bodyPr>
            <a:normAutofit fontScale="90000"/>
          </a:bodyPr>
          <a:lstStyle/>
          <a:p>
            <a:r>
              <a:rPr lang="en-CA" dirty="0" smtClean="0"/>
              <a:t>Example</a:t>
            </a:r>
            <a:endParaRPr lang="en-CA" dirty="0"/>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3490609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Handling permission request response</a:t>
            </a:r>
            <a:endParaRPr lang="en-CA" dirty="0"/>
          </a:p>
        </p:txBody>
      </p:sp>
      <p:sp>
        <p:nvSpPr>
          <p:cNvPr id="4" name="Rectangle 1"/>
          <p:cNvSpPr>
            <a:spLocks noChangeArrowheads="1"/>
          </p:cNvSpPr>
          <p:nvPr/>
        </p:nvSpPr>
        <p:spPr bwMode="auto">
          <a:xfrm>
            <a:off x="1961314" y="1927344"/>
            <a:ext cx="9648795"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onRequestPermissionsResult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requestCode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permissions,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requestCode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MY_PERMISSIONS_REQUEST_READ_CONTACTS: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If request is cancelled, the result arrays are empty.</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a:t>
            </a:r>
            <a:r>
              <a:rPr kumimoji="0" lang="en-US" altLang="en-US" sz="15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b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sz="15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was granted, yay! Do the</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contacts-related task you need to do.</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denied, boo! Disable the</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functionality that depends on this permission.</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other 'case' lines to check for other</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permissions this app might request.</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
        <p:nvSpPr>
          <p:cNvPr id="3" name="Content Placeholder 2"/>
          <p:cNvSpPr>
            <a:spLocks noGrp="1"/>
          </p:cNvSpPr>
          <p:nvPr>
            <p:ph idx="1"/>
          </p:nvPr>
        </p:nvSpPr>
        <p:spPr>
          <a:xfrm>
            <a:off x="0" y="798657"/>
            <a:ext cx="11928764" cy="1350362"/>
          </a:xfrm>
        </p:spPr>
        <p:txBody>
          <a:bodyPr>
            <a:normAutofit lnSpcReduction="10000"/>
          </a:bodyPr>
          <a:lstStyle/>
          <a:p>
            <a:r>
              <a:rPr lang="en-CA" dirty="0" smtClean="0"/>
              <a:t>After the user responds to the app’s permission request, system invokes </a:t>
            </a:r>
            <a:r>
              <a:rPr lang="en-CA" dirty="0" err="1" smtClean="0"/>
              <a:t>onRequestPermissionsResult</a:t>
            </a:r>
            <a:r>
              <a:rPr lang="en-CA" dirty="0" smtClean="0"/>
              <a:t>(), passing it the user’s response</a:t>
            </a:r>
          </a:p>
          <a:p>
            <a:r>
              <a:rPr lang="en-CA" dirty="0" smtClean="0"/>
              <a:t>Take the appropriate action in this method:</a:t>
            </a:r>
            <a:endParaRPr lang="en-CA" dirty="0"/>
          </a:p>
        </p:txBody>
      </p:sp>
    </p:spTree>
    <p:extLst>
      <p:ext uri="{BB962C8B-B14F-4D97-AF65-F5344CB8AC3E}">
        <p14:creationId xmlns:p14="http://schemas.microsoft.com/office/powerpoint/2010/main" val="294397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App permissions best practices </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Adhere to the following tenets: </a:t>
            </a:r>
          </a:p>
          <a:p>
            <a:r>
              <a:rPr lang="en-CA" b="1" dirty="0" smtClean="0"/>
              <a:t>#1: Only request permissions necessary for your app to work </a:t>
            </a:r>
            <a:r>
              <a:rPr lang="en-CA" dirty="0" smtClean="0"/>
              <a:t>– try to find a way to accomplish the task without relying on access to sensitive information</a:t>
            </a:r>
          </a:p>
          <a:p>
            <a:r>
              <a:rPr lang="en-CA" b="1" dirty="0" smtClean="0"/>
              <a:t>#2: Pay attention to permissions required by libraries </a:t>
            </a:r>
            <a:r>
              <a:rPr lang="en-CA" dirty="0" smtClean="0"/>
              <a:t>– including a library in your app inherits its permission requirements, be aware of what you’re including.</a:t>
            </a:r>
          </a:p>
          <a:p>
            <a:r>
              <a:rPr lang="en-CA" b="1" dirty="0" smtClean="0"/>
              <a:t>#3: Be transparent </a:t>
            </a:r>
            <a:r>
              <a:rPr lang="en-CA" dirty="0" smtClean="0"/>
              <a:t>– be clear to the user what you are accessing and why, make this information explicit through dialogues. </a:t>
            </a:r>
          </a:p>
          <a:p>
            <a:r>
              <a:rPr lang="en-CA" b="1" dirty="0" smtClean="0"/>
              <a:t>#4: Make system accesses explicit: </a:t>
            </a:r>
            <a:r>
              <a:rPr lang="en-CA" dirty="0" smtClean="0"/>
              <a:t>provide continuous indications to the user when accessing sensitive capabilities (</a:t>
            </a:r>
            <a:r>
              <a:rPr lang="fr-CA" dirty="0" smtClean="0"/>
              <a:t>camera, </a:t>
            </a:r>
            <a:r>
              <a:rPr lang="en-CA" dirty="0" smtClean="0"/>
              <a:t>microphone), avoid the perception that you are collecting data sneakily. </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28744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Permissions in Android 6.0+</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Android 6.0 introduced new model: apps can request permissions at runtime</a:t>
            </a:r>
          </a:p>
          <a:p>
            <a:r>
              <a:rPr lang="en-CA" dirty="0" smtClean="0"/>
              <a:t>This allows the app to request the permission only when the service/data is actually required, rather than all at once at install time</a:t>
            </a:r>
          </a:p>
          <a:p>
            <a:r>
              <a:rPr lang="en-CA" dirty="0" smtClean="0"/>
              <a:t>This create a few changes relevant to the way sensitive user data is handled:</a:t>
            </a:r>
          </a:p>
          <a:p>
            <a:r>
              <a:rPr lang="en-CA" b="1" dirty="0" smtClean="0"/>
              <a:t>1) Increased situational context </a:t>
            </a:r>
            <a:r>
              <a:rPr lang="en-CA" dirty="0" smtClean="0"/>
              <a:t>– users prompted at runtime, making them more sensitive to context in which permission is required. Therefore, the functionality of the app should match permission request, when it is requested.</a:t>
            </a:r>
          </a:p>
          <a:p>
            <a:r>
              <a:rPr lang="en-CA" b="1" dirty="0" smtClean="0"/>
              <a:t>2) greater flexibility in granting permissions </a:t>
            </a:r>
            <a:r>
              <a:rPr lang="en-CA" dirty="0" smtClean="0"/>
              <a:t>– this can result in broken functionality that will surprise the user. Make sure your app handles exceptions raised if user suddenly decides to deny a permission.</a:t>
            </a:r>
          </a:p>
          <a:p>
            <a:r>
              <a:rPr lang="en-CA" b="1" dirty="0" smtClean="0"/>
              <a:t>3) Increased transactional burden </a:t>
            </a:r>
            <a:r>
              <a:rPr lang="en-CA" dirty="0" smtClean="0"/>
              <a:t>– users will be asked to grant permissions for different groups. This makes it extremely important to minimize the number of permissions you request, to decrease the probability the user uninstalls/denies.</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41671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Avoid requesting unnecessary permissions</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Every permission request forces the user to make a decision. The user may uninstall your app in favor of a similar app that requests fewer permissions.</a:t>
            </a:r>
          </a:p>
          <a:p>
            <a:r>
              <a:rPr lang="en-CA" b="1" dirty="0" smtClean="0"/>
              <a:t>Use an intent instead </a:t>
            </a:r>
            <a:r>
              <a:rPr lang="en-CA" dirty="0" smtClean="0"/>
              <a:t>– example, suppose your app needs to take picture with the device camera. You </a:t>
            </a:r>
            <a:r>
              <a:rPr lang="en-CA" i="1" dirty="0" smtClean="0"/>
              <a:t>could </a:t>
            </a:r>
            <a:r>
              <a:rPr lang="en-CA" dirty="0" smtClean="0"/>
              <a:t>request CAMERA permission, allowing direct access</a:t>
            </a:r>
          </a:p>
          <a:p>
            <a:r>
              <a:rPr lang="en-CA" dirty="0" smtClean="0"/>
              <a:t>Instead, use intent action type </a:t>
            </a:r>
            <a:r>
              <a:rPr lang="en-CA" dirty="0" err="1" smtClean="0"/>
              <a:t>MediaStore.ACTION_IMAGE_CAPTURE</a:t>
            </a:r>
            <a:r>
              <a:rPr lang="en-CA" dirty="0" smtClean="0"/>
              <a:t>, which allows you to capture images without requiring camera permission.</a:t>
            </a:r>
          </a:p>
          <a:p>
            <a:r>
              <a:rPr lang="en-CA" b="1" dirty="0" smtClean="0"/>
              <a:t>Don’t overwhelm the user </a:t>
            </a:r>
            <a:r>
              <a:rPr lang="en-CA" dirty="0" smtClean="0"/>
              <a:t>– ask only for permissions as you need them. Example: you have a photo app that shares photos with contacts, only ask for contact permissions when the user tries to share a photo for the first time.</a:t>
            </a:r>
          </a:p>
          <a:p>
            <a:r>
              <a:rPr lang="en-CA" b="1" dirty="0" smtClean="0"/>
              <a:t>Pause media after losing focus </a:t>
            </a:r>
            <a:r>
              <a:rPr lang="en-CA" dirty="0" smtClean="0"/>
              <a:t>– if your media app is interrupted by a phone call, a common solution is to listen for changes in phone state using </a:t>
            </a:r>
            <a:r>
              <a:rPr lang="en-CA" dirty="0" err="1" smtClean="0"/>
              <a:t>PhoneStateListener</a:t>
            </a:r>
            <a:r>
              <a:rPr lang="en-CA" dirty="0" smtClean="0"/>
              <a:t> to know when to resume. This requires READ_PHONE_STATE permission. Instead, use </a:t>
            </a:r>
            <a:r>
              <a:rPr lang="en-CA" dirty="0" err="1" smtClean="0"/>
              <a:t>onAudioFocusChange</a:t>
            </a:r>
            <a:r>
              <a:rPr lang="en-CA" dirty="0" smtClean="0"/>
              <a:t>() event handler, which will trigger automatically when OS shifts audio focus to/from the call. </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41296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Permissions summary</a:t>
            </a:r>
            <a:endParaRPr lang="en-CA" dirty="0"/>
          </a:p>
        </p:txBody>
      </p:sp>
      <p:sp>
        <p:nvSpPr>
          <p:cNvPr id="3" name="Content Placeholder 2"/>
          <p:cNvSpPr>
            <a:spLocks noGrp="1"/>
          </p:cNvSpPr>
          <p:nvPr>
            <p:ph idx="1"/>
          </p:nvPr>
        </p:nvSpPr>
        <p:spPr>
          <a:xfrm>
            <a:off x="0" y="1825625"/>
            <a:ext cx="12192000" cy="4351338"/>
          </a:xfrm>
        </p:spPr>
        <p:txBody>
          <a:bodyPr/>
          <a:lstStyle/>
          <a:p>
            <a:r>
              <a:rPr lang="en-CA" dirty="0" smtClean="0"/>
              <a:t>Since Android 6.0 (October 2015) all dangerous permissions must be explicitly granted by user at runtime</a:t>
            </a:r>
          </a:p>
          <a:p>
            <a:r>
              <a:rPr lang="en-CA" dirty="0" smtClean="0"/>
              <a:t>Whenever possible, find a way to avoid requesting dangerous permissions</a:t>
            </a:r>
          </a:p>
          <a:p>
            <a:r>
              <a:rPr lang="en-CA" dirty="0" smtClean="0"/>
              <a:t>Be clear to the user why the permission is necessary, and make sure the permission matches the functionality of the app</a:t>
            </a:r>
            <a:endParaRPr lang="en-CA" dirty="0"/>
          </a:p>
        </p:txBody>
      </p:sp>
    </p:spTree>
    <p:extLst>
      <p:ext uri="{BB962C8B-B14F-4D97-AF65-F5344CB8AC3E}">
        <p14:creationId xmlns:p14="http://schemas.microsoft.com/office/powerpoint/2010/main" val="94446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Lab 4 </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Create new project, name it </a:t>
            </a:r>
            <a:r>
              <a:rPr lang="en-CA" dirty="0" err="1" smtClean="0"/>
              <a:t>AsyncBitmap</a:t>
            </a:r>
            <a:endParaRPr lang="en-CA" dirty="0" smtClean="0"/>
          </a:p>
          <a:p>
            <a:r>
              <a:rPr lang="en-CA" dirty="0" smtClean="0"/>
              <a:t>Extend </a:t>
            </a:r>
            <a:r>
              <a:rPr lang="en-CA" dirty="0" err="1" smtClean="0"/>
              <a:t>AsyncTask</a:t>
            </a:r>
            <a:r>
              <a:rPr lang="en-CA" dirty="0" smtClean="0"/>
              <a:t> in a private class within </a:t>
            </a:r>
            <a:r>
              <a:rPr lang="en-CA" dirty="0" err="1" smtClean="0"/>
              <a:t>MainActivity</a:t>
            </a:r>
            <a:endParaRPr lang="en-CA" dirty="0" smtClean="0"/>
          </a:p>
          <a:p>
            <a:r>
              <a:rPr lang="en-CA" dirty="0" smtClean="0"/>
              <a:t>Get bird.png, chrome.png, penguin.png from </a:t>
            </a:r>
            <a:r>
              <a:rPr lang="en-CA" dirty="0" err="1" smtClean="0"/>
              <a:t>moodle</a:t>
            </a:r>
            <a:r>
              <a:rPr lang="en-CA" dirty="0" smtClean="0"/>
              <a:t>, place in res/</a:t>
            </a:r>
            <a:r>
              <a:rPr lang="en-CA" dirty="0" err="1" smtClean="0"/>
              <a:t>drawable</a:t>
            </a:r>
            <a:endParaRPr lang="en-CA" dirty="0" smtClean="0"/>
          </a:p>
          <a:p>
            <a:r>
              <a:rPr lang="en-CA" dirty="0" smtClean="0"/>
              <a:t>Add a button, progress bar, and </a:t>
            </a:r>
            <a:r>
              <a:rPr lang="en-CA" dirty="0" err="1" smtClean="0"/>
              <a:t>imageview</a:t>
            </a:r>
            <a:r>
              <a:rPr lang="en-CA" dirty="0" smtClean="0"/>
              <a:t> to activity_main.xml</a:t>
            </a:r>
          </a:p>
          <a:p>
            <a:r>
              <a:rPr lang="en-CA" dirty="0" smtClean="0"/>
              <a:t>Write the appropriate code in </a:t>
            </a:r>
            <a:r>
              <a:rPr lang="en-CA" dirty="0" err="1" smtClean="0"/>
              <a:t>onCreate</a:t>
            </a:r>
            <a:r>
              <a:rPr lang="en-CA" dirty="0" smtClean="0"/>
              <a:t>() and </a:t>
            </a:r>
            <a:r>
              <a:rPr lang="en-CA" dirty="0" err="1" smtClean="0"/>
              <a:t>AsyncTask’s</a:t>
            </a:r>
            <a:r>
              <a:rPr lang="en-CA" dirty="0" smtClean="0"/>
              <a:t> methods:</a:t>
            </a:r>
          </a:p>
          <a:p>
            <a:pPr lvl="1"/>
            <a:r>
              <a:rPr lang="en-CA" dirty="0" err="1" smtClean="0"/>
              <a:t>onPreExecute</a:t>
            </a:r>
            <a:r>
              <a:rPr lang="en-CA" dirty="0" smtClean="0"/>
              <a:t>()</a:t>
            </a:r>
          </a:p>
          <a:p>
            <a:pPr lvl="1"/>
            <a:r>
              <a:rPr lang="en-CA" dirty="0" err="1" smtClean="0"/>
              <a:t>doInBackground</a:t>
            </a:r>
            <a:r>
              <a:rPr lang="en-CA" dirty="0" smtClean="0"/>
              <a:t>()</a:t>
            </a:r>
          </a:p>
          <a:p>
            <a:pPr lvl="1"/>
            <a:r>
              <a:rPr lang="en-CA" dirty="0" err="1" smtClean="0"/>
              <a:t>onProgressUpdate</a:t>
            </a:r>
            <a:r>
              <a:rPr lang="en-CA" dirty="0" smtClean="0"/>
              <a:t>()</a:t>
            </a:r>
          </a:p>
          <a:p>
            <a:pPr lvl="1"/>
            <a:r>
              <a:rPr lang="en-CA" dirty="0" err="1" smtClean="0"/>
              <a:t>onPostExecute</a:t>
            </a:r>
            <a:r>
              <a:rPr lang="en-CA" dirty="0" smtClean="0"/>
              <a:t>()</a:t>
            </a:r>
          </a:p>
          <a:p>
            <a:r>
              <a:rPr lang="en-CA" dirty="0" smtClean="0"/>
              <a:t>Such that, when the button is pressed the app asynchronously loads and displays the 3 images one by one in the </a:t>
            </a:r>
            <a:r>
              <a:rPr lang="en-CA" dirty="0" err="1" smtClean="0"/>
              <a:t>imageview</a:t>
            </a:r>
            <a:r>
              <a:rPr lang="en-CA" dirty="0" smtClean="0"/>
              <a:t>, updating the progress bar accordingly</a:t>
            </a:r>
          </a:p>
          <a:p>
            <a:r>
              <a:rPr lang="en-CA" dirty="0" smtClean="0"/>
              <a:t>Demo (hint add </a:t>
            </a:r>
            <a:r>
              <a:rPr lang="en-CA" dirty="0" err="1" smtClean="0"/>
              <a:t>Thread.sleep</a:t>
            </a:r>
            <a:r>
              <a:rPr lang="en-CA" dirty="0" smtClean="0"/>
              <a:t>() call in </a:t>
            </a:r>
            <a:r>
              <a:rPr lang="en-CA" dirty="0" err="1" smtClean="0"/>
              <a:t>doInBackground</a:t>
            </a:r>
            <a:r>
              <a:rPr lang="en-CA" dirty="0" smtClean="0"/>
              <a:t>() to slow down the loading a bit)</a:t>
            </a:r>
          </a:p>
        </p:txBody>
      </p:sp>
    </p:spTree>
    <p:extLst>
      <p:ext uri="{BB962C8B-B14F-4D97-AF65-F5344CB8AC3E}">
        <p14:creationId xmlns:p14="http://schemas.microsoft.com/office/powerpoint/2010/main" val="133965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78" y="291703"/>
            <a:ext cx="11353800" cy="1325563"/>
          </a:xfrm>
        </p:spPr>
        <p:txBody>
          <a:bodyPr>
            <a:noAutofit/>
          </a:bodyPr>
          <a:lstStyle/>
          <a:p>
            <a:r>
              <a:rPr lang="en-CA" sz="5000" dirty="0" smtClean="0">
                <a:hlinkClick r:id="rId2"/>
              </a:rPr>
              <a:t>https://developer.android.com/docs</a:t>
            </a:r>
            <a:endParaRPr lang="en-CA" sz="5000" dirty="0"/>
          </a:p>
        </p:txBody>
      </p:sp>
      <p:pic>
        <p:nvPicPr>
          <p:cNvPr id="4" name="Picture 3"/>
          <p:cNvPicPr>
            <a:picLocks noChangeAspect="1"/>
          </p:cNvPicPr>
          <p:nvPr/>
        </p:nvPicPr>
        <p:blipFill>
          <a:blip r:embed="rId3"/>
          <a:stretch>
            <a:fillRect/>
          </a:stretch>
        </p:blipFill>
        <p:spPr>
          <a:xfrm>
            <a:off x="589250" y="1832696"/>
            <a:ext cx="11160728" cy="4415704"/>
          </a:xfrm>
          <a:prstGeom prst="rect">
            <a:avLst/>
          </a:prstGeom>
        </p:spPr>
      </p:pic>
    </p:spTree>
    <p:extLst>
      <p:ext uri="{BB962C8B-B14F-4D97-AF65-F5344CB8AC3E}">
        <p14:creationId xmlns:p14="http://schemas.microsoft.com/office/powerpoint/2010/main" val="16328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Permissions overview</a:t>
            </a:r>
            <a:endParaRPr lang="en-CA" dirty="0"/>
          </a:p>
        </p:txBody>
      </p:sp>
      <p:sp>
        <p:nvSpPr>
          <p:cNvPr id="3" name="Content Placeholder 2"/>
          <p:cNvSpPr>
            <a:spLocks noGrp="1"/>
          </p:cNvSpPr>
          <p:nvPr>
            <p:ph idx="1"/>
          </p:nvPr>
        </p:nvSpPr>
        <p:spPr>
          <a:xfrm>
            <a:off x="0" y="798657"/>
            <a:ext cx="12192000" cy="5699126"/>
          </a:xfrm>
        </p:spPr>
        <p:txBody>
          <a:bodyPr>
            <a:normAutofit fontScale="92500"/>
          </a:bodyPr>
          <a:lstStyle/>
          <a:p>
            <a:r>
              <a:rPr lang="en-CA" dirty="0" smtClean="0"/>
              <a:t>The purpose of a permission is to protect the privacy of an Android user</a:t>
            </a:r>
          </a:p>
          <a:p>
            <a:r>
              <a:rPr lang="en-CA" dirty="0" smtClean="0"/>
              <a:t>Android apps must request permission to access sensitive user data (contacts, SMS, location) as well as certain system features (camera, internet)</a:t>
            </a:r>
          </a:p>
          <a:p>
            <a:r>
              <a:rPr lang="en-CA" dirty="0" smtClean="0"/>
              <a:t>Depending on the feature, permission might be granted automatically, or user might be prompted to approve the request</a:t>
            </a:r>
          </a:p>
          <a:p>
            <a:r>
              <a:rPr lang="en-CA" dirty="0" smtClean="0"/>
              <a:t>Principle of least privilege: by default, no app has permission to perform any operations adversely affecting other apps, the user, or the OS</a:t>
            </a:r>
          </a:p>
          <a:p>
            <a:pPr lvl="1"/>
            <a:r>
              <a:rPr lang="en-CA" dirty="0" smtClean="0"/>
              <a:t>Reading/writing the user’s private data</a:t>
            </a:r>
          </a:p>
          <a:p>
            <a:pPr lvl="1"/>
            <a:r>
              <a:rPr lang="en-CA" dirty="0" smtClean="0"/>
              <a:t>Reading/writing another app’s files</a:t>
            </a:r>
          </a:p>
          <a:p>
            <a:pPr lvl="1"/>
            <a:r>
              <a:rPr lang="en-CA" dirty="0" smtClean="0"/>
              <a:t>Performing network accesses</a:t>
            </a:r>
          </a:p>
          <a:p>
            <a:pPr lvl="1"/>
            <a:r>
              <a:rPr lang="en-CA" dirty="0" smtClean="0"/>
              <a:t>Keeping the device awake</a:t>
            </a:r>
          </a:p>
          <a:p>
            <a:pPr lvl="1"/>
            <a:r>
              <a:rPr lang="en-CA" dirty="0" smtClean="0"/>
              <a:t>Etc.</a:t>
            </a:r>
          </a:p>
          <a:p>
            <a:r>
              <a:rPr lang="en-CA" dirty="0" smtClean="0"/>
              <a:t>We will look at: how permissions work, how permissions are presented to the user, install time vs run time permissions, enforcing permissions, and types of permissions</a:t>
            </a:r>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033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approval</a:t>
            </a:r>
            <a:endParaRPr lang="en-CA" dirty="0"/>
          </a:p>
        </p:txBody>
      </p:sp>
      <p:sp>
        <p:nvSpPr>
          <p:cNvPr id="3" name="Content Placeholder 2"/>
          <p:cNvSpPr>
            <a:spLocks noGrp="1"/>
          </p:cNvSpPr>
          <p:nvPr>
            <p:ph idx="1"/>
          </p:nvPr>
        </p:nvSpPr>
        <p:spPr>
          <a:xfrm>
            <a:off x="0" y="715527"/>
            <a:ext cx="12192000" cy="5699126"/>
          </a:xfrm>
        </p:spPr>
        <p:txBody>
          <a:bodyPr>
            <a:normAutofit/>
          </a:bodyPr>
          <a:lstStyle/>
          <a:p>
            <a:r>
              <a:rPr lang="en-CA" dirty="0" smtClean="0"/>
              <a:t>Publicize required permissions through &lt;uses-permission&gt; tag in manifest</a:t>
            </a:r>
          </a:p>
          <a:p>
            <a:endParaRPr lang="en-CA" dirty="0" smtClean="0"/>
          </a:p>
          <a:p>
            <a:r>
              <a:rPr lang="en-CA" dirty="0" smtClean="0"/>
              <a:t>Normal (non-risky) permissions listed in manifest are automatically granted </a:t>
            </a:r>
          </a:p>
          <a:p>
            <a:r>
              <a:rPr lang="en-CA" dirty="0" smtClean="0"/>
              <a:t>Dangerous (risky) permissions must be explicitly granted by the user</a:t>
            </a:r>
          </a:p>
          <a:p>
            <a:r>
              <a:rPr lang="en-CA" dirty="0" smtClean="0"/>
              <a:t>On Android 6.0 and later, app must ask user to grant permissions at runtime</a:t>
            </a:r>
          </a:p>
          <a:p>
            <a:r>
              <a:rPr lang="en-CA" dirty="0" smtClean="0"/>
              <a:t>Users can also remove a permission later through settings, so check for and if necessary re-request permission at runtime to guard against </a:t>
            </a:r>
            <a:r>
              <a:rPr lang="en-CA" dirty="0" err="1" smtClean="0"/>
              <a:t>SecurityExceptions</a:t>
            </a:r>
            <a:endParaRPr lang="en-CA" dirty="0" smtClean="0"/>
          </a:p>
          <a:p>
            <a:r>
              <a:rPr lang="en-CA" dirty="0" smtClean="0"/>
              <a:t>On versions &lt;5.1, system asks for</a:t>
            </a:r>
            <a:br>
              <a:rPr lang="en-CA" dirty="0" smtClean="0"/>
            </a:br>
            <a:r>
              <a:rPr lang="en-CA" dirty="0" smtClean="0"/>
              <a:t>permission at install time, if the user</a:t>
            </a:r>
            <a:br>
              <a:rPr lang="en-CA" dirty="0" smtClean="0"/>
            </a:br>
            <a:r>
              <a:rPr lang="en-CA" dirty="0" smtClean="0"/>
              <a:t>clicks accept, all permissions are </a:t>
            </a:r>
            <a:br>
              <a:rPr lang="en-CA" dirty="0" smtClean="0"/>
            </a:br>
            <a:r>
              <a:rPr lang="en-CA" dirty="0" smtClean="0"/>
              <a:t>granted, if they deny, the installation</a:t>
            </a:r>
            <a:br>
              <a:rPr lang="en-CA" dirty="0" smtClean="0"/>
            </a:br>
            <a:r>
              <a:rPr lang="en-CA" dirty="0" smtClean="0"/>
              <a:t>of the app is cancelled</a:t>
            </a:r>
          </a:p>
          <a:p>
            <a:endParaRPr lang="en-CA" dirty="0"/>
          </a:p>
          <a:p>
            <a:endParaRPr lang="en-CA" dirty="0" smtClean="0"/>
          </a:p>
          <a:p>
            <a:endParaRPr lang="en-CA" dirty="0"/>
          </a:p>
        </p:txBody>
      </p:sp>
      <p:sp>
        <p:nvSpPr>
          <p:cNvPr id="4" name="Rectangle 1"/>
          <p:cNvSpPr>
            <a:spLocks noChangeArrowheads="1"/>
          </p:cNvSpPr>
          <p:nvPr/>
        </p:nvSpPr>
        <p:spPr bwMode="auto">
          <a:xfrm>
            <a:off x="180109" y="1255645"/>
            <a:ext cx="1136072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uses-permission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android.permission.SEND_SMS</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694219" y="4430858"/>
            <a:ext cx="3514725" cy="2066925"/>
          </a:xfrm>
          <a:prstGeom prst="rect">
            <a:avLst/>
          </a:prstGeom>
        </p:spPr>
      </p:pic>
      <p:pic>
        <p:nvPicPr>
          <p:cNvPr id="8" name="Picture 7"/>
          <p:cNvPicPr>
            <a:picLocks noChangeAspect="1"/>
          </p:cNvPicPr>
          <p:nvPr/>
        </p:nvPicPr>
        <p:blipFill>
          <a:blip r:embed="rId3"/>
          <a:stretch>
            <a:fillRect/>
          </a:stretch>
        </p:blipFill>
        <p:spPr>
          <a:xfrm>
            <a:off x="9450965" y="4144307"/>
            <a:ext cx="2741035" cy="2713693"/>
          </a:xfrm>
          <a:prstGeom prst="rect">
            <a:avLst/>
          </a:prstGeom>
        </p:spPr>
      </p:pic>
      <p:sp>
        <p:nvSpPr>
          <p:cNvPr id="9" name="TextBox 8"/>
          <p:cNvSpPr txBox="1"/>
          <p:nvPr/>
        </p:nvSpPr>
        <p:spPr>
          <a:xfrm>
            <a:off x="221673" y="6497783"/>
            <a:ext cx="8451272" cy="369332"/>
          </a:xfrm>
          <a:prstGeom prst="rect">
            <a:avLst/>
          </a:prstGeom>
          <a:noFill/>
        </p:spPr>
        <p:txBody>
          <a:bodyPr wrap="square" rtlCol="0">
            <a:spAutoFit/>
          </a:bodyPr>
          <a:lstStyle/>
          <a:p>
            <a:r>
              <a:rPr lang="en-CA" dirty="0" smtClean="0">
                <a:hlinkClick r:id="rId4"/>
              </a:rPr>
              <a:t>https://developer.android.com/guide/topics/permissions/overview</a:t>
            </a:r>
            <a:endParaRPr lang="en-CA" dirty="0"/>
          </a:p>
        </p:txBody>
      </p:sp>
    </p:spTree>
    <p:extLst>
      <p:ext uri="{BB962C8B-B14F-4D97-AF65-F5344CB8AC3E}">
        <p14:creationId xmlns:p14="http://schemas.microsoft.com/office/powerpoint/2010/main" val="10295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Permissions for optional hardware features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Access to some hardware features (Bluetooth, camera) requires permission</a:t>
            </a:r>
          </a:p>
          <a:p>
            <a:endParaRPr lang="en-CA" dirty="0"/>
          </a:p>
          <a:p>
            <a:r>
              <a:rPr lang="en-CA" dirty="0" smtClean="0"/>
              <a:t>However not all devices possess these features, so if your app requests a camera, make sure you also include the &lt;uses-feature&gt; tag in the manifest</a:t>
            </a:r>
          </a:p>
          <a:p>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:required</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="false </a:t>
            </a:r>
            <a:r>
              <a:rPr lang="en-CA" altLang="en-US" dirty="0" smtClean="0"/>
              <a:t>tells Google Play your app can be installed on devices without the camera</a:t>
            </a:r>
          </a:p>
          <a:p>
            <a:r>
              <a:rPr lang="en-CA" dirty="0" smtClean="0"/>
              <a:t>However, if you don’t provide the &lt;uses-feature&gt; tag, when Google Play sees that your app requires camera permission, it will assume your app requires a camera and devices without a camera will not be able to search/install your app</a:t>
            </a:r>
          </a:p>
          <a:p>
            <a:endParaRPr lang="en-CA" dirty="0" smtClean="0"/>
          </a:p>
          <a:p>
            <a:endParaRPr lang="en-CA" dirty="0"/>
          </a:p>
        </p:txBody>
      </p:sp>
      <p:sp>
        <p:nvSpPr>
          <p:cNvPr id="4" name="Rectangle 1"/>
          <p:cNvSpPr>
            <a:spLocks noChangeArrowheads="1"/>
          </p:cNvSpPr>
          <p:nvPr/>
        </p:nvSpPr>
        <p:spPr bwMode="auto">
          <a:xfrm>
            <a:off x="207819" y="1227982"/>
            <a:ext cx="112133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uses-feature </a:t>
            </a:r>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android.hardware.camera</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:required</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="false"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59744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8657"/>
          </a:xfrm>
        </p:spPr>
        <p:txBody>
          <a:bodyPr>
            <a:normAutofit/>
          </a:bodyPr>
          <a:lstStyle/>
          <a:p>
            <a:r>
              <a:rPr lang="en-CA" sz="3500" b="1" dirty="0" smtClean="0"/>
              <a:t>Permission enforcement (Activities, Services, Broadcast Receivers) </a:t>
            </a:r>
            <a:endParaRPr lang="en-CA" sz="3500" b="1" dirty="0"/>
          </a:p>
        </p:txBody>
      </p:sp>
      <p:sp>
        <p:nvSpPr>
          <p:cNvPr id="3" name="Content Placeholder 2"/>
          <p:cNvSpPr>
            <a:spLocks noGrp="1"/>
          </p:cNvSpPr>
          <p:nvPr>
            <p:ph idx="1"/>
          </p:nvPr>
        </p:nvSpPr>
        <p:spPr>
          <a:xfrm>
            <a:off x="0" y="798657"/>
            <a:ext cx="12192000" cy="5699126"/>
          </a:xfrm>
        </p:spPr>
        <p:txBody>
          <a:bodyPr>
            <a:normAutofit lnSpcReduction="10000"/>
          </a:bodyPr>
          <a:lstStyle/>
          <a:p>
            <a:r>
              <a:rPr lang="en-CA" dirty="0" smtClean="0"/>
              <a:t>Permissions are not only for requesting system functionality. Other apps can enforce custom permissions to restrict who can use them</a:t>
            </a:r>
          </a:p>
          <a:p>
            <a:r>
              <a:rPr lang="en-CA" b="1" dirty="0" smtClean="0"/>
              <a:t>Activity permission enforcement: </a:t>
            </a:r>
            <a:r>
              <a:rPr lang="en-CA" dirty="0" smtClean="0"/>
              <a:t>you can add </a:t>
            </a:r>
            <a:r>
              <a:rPr lang="en-CA" dirty="0" err="1" smtClean="0"/>
              <a:t>android:permission</a:t>
            </a:r>
            <a:r>
              <a:rPr lang="en-CA" dirty="0" smtClean="0"/>
              <a:t> attribute to an &lt;activity&gt; tag in the manifest, restricting who can start the activity. </a:t>
            </a:r>
          </a:p>
          <a:p>
            <a:r>
              <a:rPr lang="en-CA" dirty="0" smtClean="0"/>
              <a:t>If another app tries to call </a:t>
            </a:r>
            <a:r>
              <a:rPr lang="en-CA" dirty="0" err="1" smtClean="0"/>
              <a:t>Context.startActivity</a:t>
            </a:r>
            <a:r>
              <a:rPr lang="en-CA" dirty="0" smtClean="0"/>
              <a:t>() without the required permission, a </a:t>
            </a:r>
            <a:r>
              <a:rPr lang="en-CA" dirty="0" err="1" smtClean="0"/>
              <a:t>SecurityException</a:t>
            </a:r>
            <a:r>
              <a:rPr lang="en-CA" dirty="0" smtClean="0"/>
              <a:t> is thrown</a:t>
            </a:r>
          </a:p>
          <a:p>
            <a:r>
              <a:rPr lang="en-CA" b="1" dirty="0" smtClean="0"/>
              <a:t>Service permission enforcement: </a:t>
            </a:r>
            <a:r>
              <a:rPr lang="en-CA" dirty="0" smtClean="0"/>
              <a:t>add the </a:t>
            </a:r>
            <a:r>
              <a:rPr lang="en-CA" dirty="0" err="1" smtClean="0"/>
              <a:t>android:permission</a:t>
            </a:r>
            <a:r>
              <a:rPr lang="en-CA" dirty="0" smtClean="0"/>
              <a:t> attribute to the &lt;service&gt; tag, in the manifest, to restrict who can access the associated Service.</a:t>
            </a:r>
          </a:p>
          <a:p>
            <a:r>
              <a:rPr lang="en-CA" dirty="0" err="1" smtClean="0"/>
              <a:t>Context.startService</a:t>
            </a:r>
            <a:r>
              <a:rPr lang="en-CA" dirty="0" smtClean="0"/>
              <a:t>(), </a:t>
            </a:r>
            <a:r>
              <a:rPr lang="en-CA" dirty="0" err="1" smtClean="0"/>
              <a:t>Context.stopService</a:t>
            </a:r>
            <a:r>
              <a:rPr lang="en-CA" dirty="0" smtClean="0"/>
              <a:t>(), </a:t>
            </a:r>
            <a:r>
              <a:rPr lang="en-CA" dirty="0" err="1" smtClean="0"/>
              <a:t>context.BindService</a:t>
            </a:r>
            <a:r>
              <a:rPr lang="en-CA" dirty="0" smtClean="0"/>
              <a:t>()</a:t>
            </a:r>
          </a:p>
          <a:p>
            <a:r>
              <a:rPr lang="en-CA" b="1" dirty="0" smtClean="0"/>
              <a:t>Broadcast permission enforcement: </a:t>
            </a:r>
            <a:r>
              <a:rPr lang="en-CA" dirty="0" smtClean="0"/>
              <a:t>add the </a:t>
            </a:r>
            <a:r>
              <a:rPr lang="en-CA" dirty="0" err="1" smtClean="0"/>
              <a:t>android:permission</a:t>
            </a:r>
            <a:r>
              <a:rPr lang="en-CA" dirty="0" smtClean="0"/>
              <a:t> attribute to the &lt;receiver&gt; tag in the manifest to restrict who can send broadcasts to the associated </a:t>
            </a:r>
            <a:r>
              <a:rPr lang="en-CA" dirty="0" err="1" smtClean="0"/>
              <a:t>BroadcastReceiver</a:t>
            </a:r>
            <a:r>
              <a:rPr lang="en-CA" dirty="0" smtClean="0"/>
              <a:t>.</a:t>
            </a:r>
          </a:p>
          <a:p>
            <a:r>
              <a:rPr lang="en-CA" dirty="0" smtClean="0"/>
              <a:t>The sender of the broadcast can also supply a permission, to restrict who is able to respond to the broadcast.</a:t>
            </a:r>
          </a:p>
          <a:p>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59339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enforcement (Content Provider)</a:t>
            </a:r>
            <a:endParaRPr lang="en-CA" dirty="0"/>
          </a:p>
        </p:txBody>
      </p:sp>
      <p:sp>
        <p:nvSpPr>
          <p:cNvPr id="3" name="Content Placeholder 2"/>
          <p:cNvSpPr>
            <a:spLocks noGrp="1"/>
          </p:cNvSpPr>
          <p:nvPr>
            <p:ph idx="1"/>
          </p:nvPr>
        </p:nvSpPr>
        <p:spPr>
          <a:xfrm>
            <a:off x="0" y="798657"/>
            <a:ext cx="12192000" cy="5699126"/>
          </a:xfrm>
        </p:spPr>
        <p:txBody>
          <a:bodyPr>
            <a:normAutofit fontScale="92500" lnSpcReduction="20000"/>
          </a:bodyPr>
          <a:lstStyle/>
          <a:p>
            <a:r>
              <a:rPr lang="en-CA" dirty="0" smtClean="0"/>
              <a:t>Add the </a:t>
            </a:r>
            <a:r>
              <a:rPr lang="en-CA" dirty="0" err="1" smtClean="0"/>
              <a:t>android:permission</a:t>
            </a:r>
            <a:r>
              <a:rPr lang="en-CA" dirty="0" smtClean="0"/>
              <a:t> attribute under your &lt;provider&gt; tag in the manifest to restrict who can access data in a </a:t>
            </a:r>
            <a:r>
              <a:rPr lang="en-CA" dirty="0" err="1" smtClean="0"/>
              <a:t>ContentProvider</a:t>
            </a:r>
            <a:endParaRPr lang="en-CA" dirty="0" smtClean="0"/>
          </a:p>
          <a:p>
            <a:r>
              <a:rPr lang="en-CA" dirty="0" err="1" smtClean="0"/>
              <a:t>android:writePermission</a:t>
            </a:r>
            <a:r>
              <a:rPr lang="en-CA" dirty="0" smtClean="0"/>
              <a:t> restricts who can write to the provider </a:t>
            </a:r>
          </a:p>
          <a:p>
            <a:r>
              <a:rPr lang="en-CA" dirty="0" err="1" smtClean="0"/>
              <a:t>android:readPermission</a:t>
            </a:r>
            <a:r>
              <a:rPr lang="en-CA" dirty="0" smtClean="0"/>
              <a:t> restricts who can read from the provider (just because you can write to the provider doesn’t mean you can also read)</a:t>
            </a:r>
          </a:p>
          <a:p>
            <a:r>
              <a:rPr lang="en-CA" dirty="0" smtClean="0"/>
              <a:t>If you try to retrieve a provider without the appropriate permission, </a:t>
            </a:r>
            <a:r>
              <a:rPr lang="en-CA" dirty="0" err="1" smtClean="0"/>
              <a:t>SecurityException</a:t>
            </a:r>
            <a:r>
              <a:rPr lang="en-CA" dirty="0" smtClean="0"/>
              <a:t> is thrown</a:t>
            </a:r>
          </a:p>
          <a:p>
            <a:r>
              <a:rPr lang="en-CA" b="1" dirty="0" smtClean="0"/>
              <a:t>URI permissions</a:t>
            </a:r>
            <a:r>
              <a:rPr lang="en-CA" dirty="0" smtClean="0"/>
              <a:t>: the standard system above is not sufficient, a provider may want to protect itself with read/write permissions, but its direct clients may want to hand specific URIs from the content provider to other apps</a:t>
            </a:r>
          </a:p>
          <a:p>
            <a:r>
              <a:rPr lang="en-CA" dirty="0" smtClean="0"/>
              <a:t>Example: email attachments, access to email should be protected by permissions, however, if a URI from an email attachment is given to an image viewer, the viewer cannot open the attachment because it doesn’t hold email permission</a:t>
            </a:r>
          </a:p>
          <a:p>
            <a:r>
              <a:rPr lang="en-CA" dirty="0" smtClean="0"/>
              <a:t>The solution is per-URI permissions: when starting an activity or returning a result from an activity, set </a:t>
            </a:r>
            <a:r>
              <a:rPr lang="en-CA" dirty="0" err="1" smtClean="0"/>
              <a:t>Intent.FLAG_GRANT_READ_URI_PERMISSION</a:t>
            </a:r>
            <a:r>
              <a:rPr lang="en-CA" dirty="0" smtClean="0"/>
              <a:t> (or _WRITE_), this allows the other activity to access the specific URI.  </a:t>
            </a:r>
          </a:p>
          <a:p>
            <a:r>
              <a:rPr lang="en-CA" dirty="0" smtClean="0"/>
              <a:t>Called fine-grained permissions, declared in manifest through &lt;grant-</a:t>
            </a:r>
            <a:r>
              <a:rPr lang="en-CA" dirty="0" err="1" smtClean="0"/>
              <a:t>uri</a:t>
            </a:r>
            <a:r>
              <a:rPr lang="en-CA" dirty="0" smtClean="0"/>
              <a:t>-permissions&gt;</a:t>
            </a:r>
          </a:p>
          <a:p>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174064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Protection levels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Permissions divided into several protection levels (</a:t>
            </a:r>
            <a:r>
              <a:rPr lang="en-CA" i="1" dirty="0" smtClean="0"/>
              <a:t>normal</a:t>
            </a:r>
            <a:r>
              <a:rPr lang="en-CA" dirty="0" smtClean="0"/>
              <a:t>, </a:t>
            </a:r>
            <a:r>
              <a:rPr lang="en-CA" i="1" dirty="0" smtClean="0"/>
              <a:t>signature</a:t>
            </a:r>
            <a:r>
              <a:rPr lang="en-CA" dirty="0" smtClean="0"/>
              <a:t>, </a:t>
            </a:r>
            <a:r>
              <a:rPr lang="en-CA" i="1" dirty="0" smtClean="0"/>
              <a:t>dangerous</a:t>
            </a:r>
            <a:r>
              <a:rPr lang="en-CA" dirty="0" smtClean="0"/>
              <a:t>)</a:t>
            </a:r>
          </a:p>
          <a:p>
            <a:r>
              <a:rPr lang="en-CA" dirty="0" smtClean="0"/>
              <a:t>Whether or not runtime requests are required depends on protection level</a:t>
            </a:r>
          </a:p>
          <a:p>
            <a:r>
              <a:rPr lang="en-CA" b="1" dirty="0" smtClean="0"/>
              <a:t>Normal permissions</a:t>
            </a:r>
            <a:r>
              <a:rPr lang="en-CA" dirty="0" smtClean="0"/>
              <a:t>: automatically granted at install time, normal permissions cover areas where your app needs to access data/resources outside its sandbox (virtual machine) but doesn’t risk privacy or operation of other apps</a:t>
            </a:r>
          </a:p>
          <a:p>
            <a:r>
              <a:rPr lang="en-CA" dirty="0" smtClean="0"/>
              <a:t>Example: permission to set time zone is a normal permission</a:t>
            </a:r>
          </a:p>
          <a:p>
            <a:r>
              <a:rPr lang="en-CA" b="1" dirty="0" smtClean="0"/>
              <a:t>Signature permissions: </a:t>
            </a:r>
            <a:r>
              <a:rPr lang="en-CA" dirty="0" smtClean="0"/>
              <a:t>granted by system at install time, but only when the app using the permission is signed by same certificate as app defining the permission</a:t>
            </a:r>
          </a:p>
          <a:p>
            <a:r>
              <a:rPr lang="en-CA" b="1" dirty="0" smtClean="0"/>
              <a:t>Dangerous permissions: </a:t>
            </a:r>
            <a:r>
              <a:rPr lang="en-CA" dirty="0" smtClean="0"/>
              <a:t>areas where the app wants data/resources involving users private information, or potentially affecting stored data or the operation of other apps.</a:t>
            </a:r>
            <a:r>
              <a:rPr lang="en-CA" dirty="0"/>
              <a:t> </a:t>
            </a:r>
            <a:r>
              <a:rPr lang="en-CA" dirty="0" smtClean="0"/>
              <a:t>Example: reading the user’s contacts. </a:t>
            </a:r>
          </a:p>
          <a:p>
            <a:r>
              <a:rPr lang="en-CA" dirty="0" smtClean="0"/>
              <a:t>To use dangerous permissions, user must grant permission at runtime.</a:t>
            </a:r>
          </a:p>
          <a:p>
            <a:pPr marL="0" indent="0">
              <a:buNone/>
            </a:pPr>
            <a:endParaRPr lang="en-CA" dirty="0" smtClean="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18811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1947</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CS230 Developing Mobile Apps</vt:lpstr>
      <vt:lpstr>Lab 4 </vt:lpstr>
      <vt:lpstr>https://developer.android.com/docs</vt:lpstr>
      <vt:lpstr>Permissions overview</vt:lpstr>
      <vt:lpstr>Permission approval</vt:lpstr>
      <vt:lpstr>Permissions for optional hardware features</vt:lpstr>
      <vt:lpstr>Permission enforcement (Activities, Services, Broadcast Receivers) </vt:lpstr>
      <vt:lpstr>Permission enforcement (Content Provider)</vt:lpstr>
      <vt:lpstr>Protection levels</vt:lpstr>
      <vt:lpstr>Special permissions</vt:lpstr>
      <vt:lpstr>Permission groups</vt:lpstr>
      <vt:lpstr>Request app permissions</vt:lpstr>
      <vt:lpstr>Requesting permissions</vt:lpstr>
      <vt:lpstr>Example</vt:lpstr>
      <vt:lpstr>Handling permission request response</vt:lpstr>
      <vt:lpstr>App permissions best practices </vt:lpstr>
      <vt:lpstr>Permissions in Android 6.0+</vt:lpstr>
      <vt:lpstr>Avoid requesting unnecessary permissions</vt:lpstr>
      <vt:lpstr>Permissions summary</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39</cp:revision>
  <dcterms:created xsi:type="dcterms:W3CDTF">2019-10-01T18:14:57Z</dcterms:created>
  <dcterms:modified xsi:type="dcterms:W3CDTF">2019-10-02T18:11:39Z</dcterms:modified>
</cp:coreProperties>
</file>