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2" r:id="rId14"/>
    <p:sldId id="268" r:id="rId15"/>
    <p:sldId id="269" r:id="rId16"/>
    <p:sldId id="270" r:id="rId17"/>
    <p:sldId id="271"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8C8513B1-5675-4BAE-B33F-F4E0BE900840}" type="datetimeFigureOut">
              <a:rPr lang="en-CA" smtClean="0"/>
              <a:t>2019-07-03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718B233-DD98-42A7-8B62-0393F0C3F3C8}" type="slidenum">
              <a:rPr lang="en-CA" smtClean="0"/>
              <a:t>‹#›</a:t>
            </a:fld>
            <a:endParaRPr lang="en-CA"/>
          </a:p>
        </p:txBody>
      </p:sp>
    </p:spTree>
    <p:extLst>
      <p:ext uri="{BB962C8B-B14F-4D97-AF65-F5344CB8AC3E}">
        <p14:creationId xmlns:p14="http://schemas.microsoft.com/office/powerpoint/2010/main" val="3508571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8C8513B1-5675-4BAE-B33F-F4E0BE900840}" type="datetimeFigureOut">
              <a:rPr lang="en-CA" smtClean="0"/>
              <a:t>2019-07-03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718B233-DD98-42A7-8B62-0393F0C3F3C8}" type="slidenum">
              <a:rPr lang="en-CA" smtClean="0"/>
              <a:t>‹#›</a:t>
            </a:fld>
            <a:endParaRPr lang="en-CA"/>
          </a:p>
        </p:txBody>
      </p:sp>
    </p:spTree>
    <p:extLst>
      <p:ext uri="{BB962C8B-B14F-4D97-AF65-F5344CB8AC3E}">
        <p14:creationId xmlns:p14="http://schemas.microsoft.com/office/powerpoint/2010/main" val="1275028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8C8513B1-5675-4BAE-B33F-F4E0BE900840}" type="datetimeFigureOut">
              <a:rPr lang="en-CA" smtClean="0"/>
              <a:t>2019-07-03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718B233-DD98-42A7-8B62-0393F0C3F3C8}" type="slidenum">
              <a:rPr lang="en-CA" smtClean="0"/>
              <a:t>‹#›</a:t>
            </a:fld>
            <a:endParaRPr lang="en-CA"/>
          </a:p>
        </p:txBody>
      </p:sp>
    </p:spTree>
    <p:extLst>
      <p:ext uri="{BB962C8B-B14F-4D97-AF65-F5344CB8AC3E}">
        <p14:creationId xmlns:p14="http://schemas.microsoft.com/office/powerpoint/2010/main" val="1353562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8C8513B1-5675-4BAE-B33F-F4E0BE900840}" type="datetimeFigureOut">
              <a:rPr lang="en-CA" smtClean="0"/>
              <a:t>2019-07-03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718B233-DD98-42A7-8B62-0393F0C3F3C8}" type="slidenum">
              <a:rPr lang="en-CA" smtClean="0"/>
              <a:t>‹#›</a:t>
            </a:fld>
            <a:endParaRPr lang="en-CA"/>
          </a:p>
        </p:txBody>
      </p:sp>
    </p:spTree>
    <p:extLst>
      <p:ext uri="{BB962C8B-B14F-4D97-AF65-F5344CB8AC3E}">
        <p14:creationId xmlns:p14="http://schemas.microsoft.com/office/powerpoint/2010/main" val="1751832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C8513B1-5675-4BAE-B33F-F4E0BE900840}" type="datetimeFigureOut">
              <a:rPr lang="en-CA" smtClean="0"/>
              <a:t>2019-07-03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718B233-DD98-42A7-8B62-0393F0C3F3C8}" type="slidenum">
              <a:rPr lang="en-CA" smtClean="0"/>
              <a:t>‹#›</a:t>
            </a:fld>
            <a:endParaRPr lang="en-CA"/>
          </a:p>
        </p:txBody>
      </p:sp>
    </p:spTree>
    <p:extLst>
      <p:ext uri="{BB962C8B-B14F-4D97-AF65-F5344CB8AC3E}">
        <p14:creationId xmlns:p14="http://schemas.microsoft.com/office/powerpoint/2010/main" val="2270539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8C8513B1-5675-4BAE-B33F-F4E0BE900840}" type="datetimeFigureOut">
              <a:rPr lang="en-CA" smtClean="0"/>
              <a:t>2019-07-03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718B233-DD98-42A7-8B62-0393F0C3F3C8}" type="slidenum">
              <a:rPr lang="en-CA" smtClean="0"/>
              <a:t>‹#›</a:t>
            </a:fld>
            <a:endParaRPr lang="en-CA"/>
          </a:p>
        </p:txBody>
      </p:sp>
    </p:spTree>
    <p:extLst>
      <p:ext uri="{BB962C8B-B14F-4D97-AF65-F5344CB8AC3E}">
        <p14:creationId xmlns:p14="http://schemas.microsoft.com/office/powerpoint/2010/main" val="3785978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8C8513B1-5675-4BAE-B33F-F4E0BE900840}" type="datetimeFigureOut">
              <a:rPr lang="en-CA" smtClean="0"/>
              <a:t>2019-07-03</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3718B233-DD98-42A7-8B62-0393F0C3F3C8}" type="slidenum">
              <a:rPr lang="en-CA" smtClean="0"/>
              <a:t>‹#›</a:t>
            </a:fld>
            <a:endParaRPr lang="en-CA"/>
          </a:p>
        </p:txBody>
      </p:sp>
    </p:spTree>
    <p:extLst>
      <p:ext uri="{BB962C8B-B14F-4D97-AF65-F5344CB8AC3E}">
        <p14:creationId xmlns:p14="http://schemas.microsoft.com/office/powerpoint/2010/main" val="1161481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8C8513B1-5675-4BAE-B33F-F4E0BE900840}" type="datetimeFigureOut">
              <a:rPr lang="en-CA" smtClean="0"/>
              <a:t>2019-07-03</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3718B233-DD98-42A7-8B62-0393F0C3F3C8}" type="slidenum">
              <a:rPr lang="en-CA" smtClean="0"/>
              <a:t>‹#›</a:t>
            </a:fld>
            <a:endParaRPr lang="en-CA"/>
          </a:p>
        </p:txBody>
      </p:sp>
    </p:spTree>
    <p:extLst>
      <p:ext uri="{BB962C8B-B14F-4D97-AF65-F5344CB8AC3E}">
        <p14:creationId xmlns:p14="http://schemas.microsoft.com/office/powerpoint/2010/main" val="2787359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8513B1-5675-4BAE-B33F-F4E0BE900840}" type="datetimeFigureOut">
              <a:rPr lang="en-CA" smtClean="0"/>
              <a:t>2019-07-03</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3718B233-DD98-42A7-8B62-0393F0C3F3C8}" type="slidenum">
              <a:rPr lang="en-CA" smtClean="0"/>
              <a:t>‹#›</a:t>
            </a:fld>
            <a:endParaRPr lang="en-CA"/>
          </a:p>
        </p:txBody>
      </p:sp>
    </p:spTree>
    <p:extLst>
      <p:ext uri="{BB962C8B-B14F-4D97-AF65-F5344CB8AC3E}">
        <p14:creationId xmlns:p14="http://schemas.microsoft.com/office/powerpoint/2010/main" val="1934351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C8513B1-5675-4BAE-B33F-F4E0BE900840}" type="datetimeFigureOut">
              <a:rPr lang="en-CA" smtClean="0"/>
              <a:t>2019-07-03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718B233-DD98-42A7-8B62-0393F0C3F3C8}" type="slidenum">
              <a:rPr lang="en-CA" smtClean="0"/>
              <a:t>‹#›</a:t>
            </a:fld>
            <a:endParaRPr lang="en-CA"/>
          </a:p>
        </p:txBody>
      </p:sp>
    </p:spTree>
    <p:extLst>
      <p:ext uri="{BB962C8B-B14F-4D97-AF65-F5344CB8AC3E}">
        <p14:creationId xmlns:p14="http://schemas.microsoft.com/office/powerpoint/2010/main" val="1208450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C8513B1-5675-4BAE-B33F-F4E0BE900840}" type="datetimeFigureOut">
              <a:rPr lang="en-CA" smtClean="0"/>
              <a:t>2019-07-03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718B233-DD98-42A7-8B62-0393F0C3F3C8}" type="slidenum">
              <a:rPr lang="en-CA" smtClean="0"/>
              <a:t>‹#›</a:t>
            </a:fld>
            <a:endParaRPr lang="en-CA"/>
          </a:p>
        </p:txBody>
      </p:sp>
    </p:spTree>
    <p:extLst>
      <p:ext uri="{BB962C8B-B14F-4D97-AF65-F5344CB8AC3E}">
        <p14:creationId xmlns:p14="http://schemas.microsoft.com/office/powerpoint/2010/main" val="3897140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8513B1-5675-4BAE-B33F-F4E0BE900840}" type="datetimeFigureOut">
              <a:rPr lang="en-CA" smtClean="0"/>
              <a:t>2019-07-03</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18B233-DD98-42A7-8B62-0393F0C3F3C8}" type="slidenum">
              <a:rPr lang="en-CA" smtClean="0"/>
              <a:t>‹#›</a:t>
            </a:fld>
            <a:endParaRPr lang="en-CA"/>
          </a:p>
        </p:txBody>
      </p:sp>
    </p:spTree>
    <p:extLst>
      <p:ext uri="{BB962C8B-B14F-4D97-AF65-F5344CB8AC3E}">
        <p14:creationId xmlns:p14="http://schemas.microsoft.com/office/powerpoint/2010/main" val="833705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xpandedramblings.com/index.php/pokemon-go-statistics/" TargetMode="External"/><Relationship Id="rId2" Type="http://schemas.openxmlformats.org/officeDocument/2006/relationships/hyperlink" Target="https://play.google.com/store/apps/details?id=com.nianticlabs.pokemongo&amp;hl=en_US"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s://www.asiatimes.com/2019/04/article/game-changing-5g-technology-set-to-go-live/"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hollar.com/" TargetMode="External"/><Relationship Id="rId2" Type="http://schemas.openxmlformats.org/officeDocument/2006/relationships/hyperlink" Target="https://www.valuecoders.com/hire-developers/hire-android-developers" TargetMode="Externa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hyperlink" Target="https://play.google.com/store/apps/details?id=com.nytimes.android&amp;hl=en_US"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CS 230</a:t>
            </a:r>
            <a:endParaRPr lang="en-CA" dirty="0"/>
          </a:p>
        </p:txBody>
      </p:sp>
      <p:sp>
        <p:nvSpPr>
          <p:cNvPr id="3" name="Subtitle 2"/>
          <p:cNvSpPr>
            <a:spLocks noGrp="1"/>
          </p:cNvSpPr>
          <p:nvPr>
            <p:ph type="subTitle" idx="1"/>
          </p:nvPr>
        </p:nvSpPr>
        <p:spPr/>
        <p:txBody>
          <a:bodyPr/>
          <a:lstStyle/>
          <a:p>
            <a:r>
              <a:rPr lang="en-CA" dirty="0" smtClean="0"/>
              <a:t>Professor: Russell Butler</a:t>
            </a:r>
          </a:p>
          <a:p>
            <a:r>
              <a:rPr lang="en-CA" dirty="0" smtClean="0"/>
              <a:t>Fall 2019</a:t>
            </a:r>
            <a:endParaRPr lang="en-CA" dirty="0"/>
          </a:p>
        </p:txBody>
      </p:sp>
    </p:spTree>
    <p:extLst>
      <p:ext uri="{BB962C8B-B14F-4D97-AF65-F5344CB8AC3E}">
        <p14:creationId xmlns:p14="http://schemas.microsoft.com/office/powerpoint/2010/main" val="2020822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a:xfrm>
            <a:off x="838200" y="5403273"/>
            <a:ext cx="10515600" cy="773690"/>
          </a:xfrm>
        </p:spPr>
        <p:txBody>
          <a:bodyPr/>
          <a:lstStyle/>
          <a:p>
            <a:endParaRPr lang="en-CA" dirty="0"/>
          </a:p>
        </p:txBody>
      </p:sp>
      <p:pic>
        <p:nvPicPr>
          <p:cNvPr id="2050" name="Picture 2" descr="https://www.androidpolice.com/wp-content/uploads/2018/04/citadel44c_play-store-ios-comparison-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1018" y="1690688"/>
            <a:ext cx="6016047" cy="45788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3775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a:xfrm>
            <a:off x="838200" y="6012872"/>
            <a:ext cx="10515600" cy="648999"/>
          </a:xfrm>
        </p:spPr>
        <p:txBody>
          <a:bodyPr/>
          <a:lstStyle/>
          <a:p>
            <a:endParaRPr lang="en-CA" dirty="0"/>
          </a:p>
        </p:txBody>
      </p:sp>
      <p:pic>
        <p:nvPicPr>
          <p:cNvPr id="3074" name="Picture 2" descr="https://www.androidpolice.com/wp-content/uploads/2018/04/forge228_play-store-ios-comparison-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3230" y="1873357"/>
            <a:ext cx="6445539" cy="3956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1099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a:xfrm>
            <a:off x="838200" y="5791199"/>
            <a:ext cx="10515600" cy="385763"/>
          </a:xfrm>
        </p:spPr>
        <p:txBody>
          <a:bodyPr>
            <a:normAutofit fontScale="92500" lnSpcReduction="20000"/>
          </a:bodyPr>
          <a:lstStyle/>
          <a:p>
            <a:endParaRPr lang="en-CA" dirty="0"/>
          </a:p>
        </p:txBody>
      </p:sp>
      <p:pic>
        <p:nvPicPr>
          <p:cNvPr id="4098" name="Picture 2" descr="https://cdn-images-1.medium.com/max/1000/0*gTNCIWeeSVFtvFC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1854" y="600271"/>
            <a:ext cx="5718464" cy="42488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92921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a:xfrm>
            <a:off x="838200" y="3837709"/>
            <a:ext cx="10515600" cy="2339254"/>
          </a:xfrm>
        </p:spPr>
        <p:txBody>
          <a:bodyPr>
            <a:normAutofit fontScale="70000" lnSpcReduction="20000"/>
          </a:bodyPr>
          <a:lstStyle/>
          <a:p>
            <a:r>
              <a:rPr lang="en-CA" b="1" i="1" dirty="0"/>
              <a:t>It is expected that the AI industry will rise up to $40 billion by 2020.</a:t>
            </a:r>
            <a:endParaRPr lang="en-CA" dirty="0"/>
          </a:p>
          <a:p>
            <a:r>
              <a:rPr lang="en-CA" b="1" i="1" dirty="0"/>
              <a:t>ML industry is growing at a rate of 42% and will reach up to $9 billion by 2022.</a:t>
            </a:r>
            <a:endParaRPr lang="en-CA" dirty="0"/>
          </a:p>
          <a:p>
            <a:r>
              <a:rPr lang="en-CA" dirty="0"/>
              <a:t>Though AI technology has become a hit launch, you still need to know about its features properly through many of its components. For instance, </a:t>
            </a:r>
            <a:r>
              <a:rPr lang="en-CA" dirty="0" err="1"/>
              <a:t>chatbots</a:t>
            </a:r>
            <a:r>
              <a:rPr lang="en-CA" dirty="0"/>
              <a:t> will play a more integral role in the deployment of AI technology.</a:t>
            </a:r>
          </a:p>
          <a:p>
            <a:r>
              <a:rPr lang="en-CA" dirty="0"/>
              <a:t>For mobile app developers, it’s now easy to integrate </a:t>
            </a:r>
            <a:r>
              <a:rPr lang="en-CA" dirty="0" err="1"/>
              <a:t>chatbots</a:t>
            </a:r>
            <a:r>
              <a:rPr lang="en-CA" dirty="0"/>
              <a:t> on their website and apps. In coming years, you’ll see </a:t>
            </a:r>
            <a:r>
              <a:rPr lang="en-CA" dirty="0" err="1"/>
              <a:t>chatbots</a:t>
            </a:r>
            <a:r>
              <a:rPr lang="en-CA" dirty="0"/>
              <a:t> more like the virtual assistants that will feel like you’re talking to a real person.</a:t>
            </a:r>
          </a:p>
          <a:p>
            <a:endParaRPr lang="en-CA" dirty="0"/>
          </a:p>
        </p:txBody>
      </p:sp>
      <p:pic>
        <p:nvPicPr>
          <p:cNvPr id="9218" name="Picture 2" descr="https://cdn-images-1.medium.com/max/1000/0*cMoRX83E7lqD7a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5707" y="365125"/>
            <a:ext cx="6424757" cy="4702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3628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a:xfrm>
            <a:off x="838200" y="2466109"/>
            <a:ext cx="10515600" cy="3710853"/>
          </a:xfrm>
        </p:spPr>
        <p:txBody>
          <a:bodyPr>
            <a:normAutofit fontScale="70000" lnSpcReduction="20000"/>
          </a:bodyPr>
          <a:lstStyle/>
          <a:p>
            <a:r>
              <a:rPr lang="en-CA"/>
              <a:t>More mobile apps will adapt to augmented reality and virtual reality in 2019. These apps incorporate the real world experience in your mobile application. The best example of an augmented reality mobile application is </a:t>
            </a:r>
            <a:r>
              <a:rPr lang="en-CA">
                <a:hlinkClick r:id="rId2"/>
              </a:rPr>
              <a:t>Pokemon Go</a:t>
            </a:r>
            <a:r>
              <a:rPr lang="en-CA"/>
              <a:t>. Here’s the detail of the features of games-</a:t>
            </a:r>
          </a:p>
          <a:p>
            <a:r>
              <a:rPr lang="en-CA"/>
              <a:t>All elements like grass, trees, sky, people in the game exist in the reality that you can see through your camera.</a:t>
            </a:r>
          </a:p>
          <a:p>
            <a:r>
              <a:rPr lang="en-CA"/>
              <a:t>But in reality, all the elements that you see through your device aren’t actually there.</a:t>
            </a:r>
          </a:p>
          <a:p>
            <a:r>
              <a:rPr lang="en-CA" b="1">
                <a:hlinkClick r:id="rId3"/>
              </a:rPr>
              <a:t>Important Stats</a:t>
            </a:r>
            <a:endParaRPr lang="en-CA"/>
          </a:p>
          <a:p>
            <a:r>
              <a:rPr lang="en-CA" b="1" i="1"/>
              <a:t>According to reports, Pokemon Go has generated a revenue of $1.2 billion and was downloaded approx. 752 million times.</a:t>
            </a:r>
            <a:endParaRPr lang="en-CA"/>
          </a:p>
          <a:p>
            <a:r>
              <a:rPr lang="en-CA" b="1" i="1"/>
              <a:t>Around 5 million active users playing Pokemon Go across the globe.</a:t>
            </a:r>
            <a:endParaRPr lang="en-CA"/>
          </a:p>
          <a:p>
            <a:r>
              <a:rPr lang="en-CA"/>
              <a:t>It’s better to say that this was really a huge success for this gaming brand. And, that’s why more companies are going to try and use augmented reality and virtual reality apps to drive their mobile application downloads and revenue for their business.</a:t>
            </a:r>
          </a:p>
        </p:txBody>
      </p:sp>
      <p:pic>
        <p:nvPicPr>
          <p:cNvPr id="5122" name="Picture 2" descr="https://cdn-images-1.medium.com/max/1600/0*6gCe_zSxHrPrB4j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0834" y="1932725"/>
            <a:ext cx="4109605" cy="3270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73505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a:xfrm>
            <a:off x="838200" y="4516583"/>
            <a:ext cx="10515600" cy="1660380"/>
          </a:xfrm>
        </p:spPr>
        <p:txBody>
          <a:bodyPr>
            <a:normAutofit fontScale="55000" lnSpcReduction="20000"/>
          </a:bodyPr>
          <a:lstStyle/>
          <a:p>
            <a:r>
              <a:rPr lang="en-CA" dirty="0"/>
              <a:t>5G technology is going to be the most popular app development trend for the year 2019. For mobile app developers, technology is about to transform mobility forever. Thousands of app developers are taking </a:t>
            </a:r>
            <a:r>
              <a:rPr lang="en-CA" dirty="0">
                <a:hlinkClick r:id="rId2"/>
              </a:rPr>
              <a:t>5G mobile technology </a:t>
            </a:r>
            <a:r>
              <a:rPr lang="en-CA" dirty="0"/>
              <a:t>into consideration to enhance the functionality of their apps in relation to data security, speed, 3D gaming, augmented reality and adding new features to their mobile application.</a:t>
            </a:r>
          </a:p>
          <a:p>
            <a:r>
              <a:rPr lang="en-CA" dirty="0"/>
              <a:t>Development related to these areas will be greatly influenced by 5G. With that said, developers should expect to see more users on their mobile app, as you will provide them with better and faster top-end speeds than ever before.</a:t>
            </a:r>
          </a:p>
          <a:p>
            <a:r>
              <a:rPr lang="en-CA" dirty="0"/>
              <a:t>The features such as custom made network slices and ultra-low network latency can help improve your mobile application responsiveness and speed that is something beyond just a slower internet connection.</a:t>
            </a:r>
          </a:p>
          <a:p>
            <a:endParaRPr lang="en-CA" dirty="0"/>
          </a:p>
        </p:txBody>
      </p:sp>
      <p:pic>
        <p:nvPicPr>
          <p:cNvPr id="6146" name="Picture 2" descr="https://cdn-images-1.medium.com/max/1600/0*bv4bf3WJzwDfbhU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2181" y="607132"/>
            <a:ext cx="6216939" cy="5029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8069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a:xfrm>
            <a:off x="838200" y="5223163"/>
            <a:ext cx="10515600" cy="953799"/>
          </a:xfrm>
        </p:spPr>
        <p:txBody>
          <a:bodyPr>
            <a:normAutofit fontScale="40000" lnSpcReduction="20000"/>
          </a:bodyPr>
          <a:lstStyle/>
          <a:p>
            <a:r>
              <a:rPr lang="en-CA" dirty="0"/>
              <a:t>The concept of instant mobile apps is getting more popular day by day. The best part is, instant apps are not only popular among individuals, but mobile app development firms also finding them useful because it helps </a:t>
            </a:r>
            <a:r>
              <a:rPr lang="en-CA" b="1" dirty="0"/>
              <a:t>iOS </a:t>
            </a:r>
            <a:r>
              <a:rPr lang="en-CA" b="1" dirty="0" err="1"/>
              <a:t>and</a:t>
            </a:r>
            <a:r>
              <a:rPr lang="en-CA" b="1" dirty="0" err="1">
                <a:hlinkClick r:id="rId2"/>
              </a:rPr>
              <a:t>Android</a:t>
            </a:r>
            <a:r>
              <a:rPr lang="en-CA" b="1" dirty="0">
                <a:hlinkClick r:id="rId2"/>
              </a:rPr>
              <a:t> app developers</a:t>
            </a:r>
            <a:r>
              <a:rPr lang="en-CA" dirty="0"/>
              <a:t> achieve a better conversion rate in comparison to a regular mobile app.</a:t>
            </a:r>
          </a:p>
          <a:p>
            <a:r>
              <a:rPr lang="en-CA" dirty="0"/>
              <a:t>For example, </a:t>
            </a:r>
            <a:r>
              <a:rPr lang="en-CA" i="1" dirty="0"/>
              <a:t>apps like </a:t>
            </a:r>
            <a:r>
              <a:rPr lang="en-CA" b="1" i="1" dirty="0" err="1">
                <a:hlinkClick r:id="rId3"/>
              </a:rPr>
              <a:t>Hollar</a:t>
            </a:r>
            <a:r>
              <a:rPr lang="en-CA" i="1" dirty="0"/>
              <a:t> and </a:t>
            </a:r>
            <a:r>
              <a:rPr lang="en-CA" b="1" i="1" dirty="0" err="1">
                <a:hlinkClick r:id="rId4"/>
              </a:rPr>
              <a:t>NYTimes</a:t>
            </a:r>
            <a:r>
              <a:rPr lang="en-CA" i="1" dirty="0"/>
              <a:t> have increased their conversion rate by 20% and 27% respectively by using the instant mobile application.</a:t>
            </a:r>
            <a:endParaRPr lang="en-CA" dirty="0"/>
          </a:p>
          <a:p>
            <a:r>
              <a:rPr lang="en-CA" dirty="0"/>
              <a:t/>
            </a:r>
            <a:br>
              <a:rPr lang="en-CA" dirty="0"/>
            </a:br>
            <a:endParaRPr lang="en-CA" dirty="0"/>
          </a:p>
        </p:txBody>
      </p:sp>
      <p:pic>
        <p:nvPicPr>
          <p:cNvPr id="7172" name="Picture 4" descr="https://cdn-images-1.medium.com/max/1600/0*nYPDrQ8EjaZGqFmb"/>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61466" y="1825625"/>
            <a:ext cx="6753225" cy="3562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49501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a:xfrm>
            <a:off x="838200" y="5237017"/>
            <a:ext cx="10515600" cy="939945"/>
          </a:xfrm>
        </p:spPr>
        <p:txBody>
          <a:bodyPr>
            <a:normAutofit fontScale="55000" lnSpcReduction="20000"/>
          </a:bodyPr>
          <a:lstStyle/>
          <a:p>
            <a:r>
              <a:rPr lang="en-CA" dirty="0"/>
              <a:t>The Internet of Things for mobile app development has become a big industry that is evolving with time. Using this technology, mobile application developers can create intuitive platforms to control different non-IT equipment via apps.</a:t>
            </a:r>
          </a:p>
          <a:p>
            <a:r>
              <a:rPr lang="en-CA" dirty="0"/>
              <a:t>Almost all tech giants have started developing </a:t>
            </a:r>
            <a:r>
              <a:rPr lang="en-CA" dirty="0" err="1"/>
              <a:t>IoT</a:t>
            </a:r>
            <a:r>
              <a:rPr lang="en-CA" dirty="0"/>
              <a:t> friendly apps. </a:t>
            </a:r>
            <a:r>
              <a:rPr lang="en-CA" b="1" i="1" dirty="0"/>
              <a:t>It is expected that the </a:t>
            </a:r>
            <a:r>
              <a:rPr lang="en-CA" b="1" i="1" dirty="0" err="1"/>
              <a:t>IoT</a:t>
            </a:r>
            <a:r>
              <a:rPr lang="en-CA" b="1" i="1" dirty="0"/>
              <a:t> investment will reach $120 billion by 2020.</a:t>
            </a:r>
            <a:endParaRPr lang="en-CA" dirty="0"/>
          </a:p>
          <a:p>
            <a:endParaRPr lang="en-CA" dirty="0"/>
          </a:p>
        </p:txBody>
      </p:sp>
      <p:pic>
        <p:nvPicPr>
          <p:cNvPr id="8196" name="Picture 4" descr="https://cdn-images-1.medium.com/max/800/0*VzLM1Ht5u83398hj"/>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792213"/>
            <a:ext cx="6400800" cy="3914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11059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a:xfrm>
            <a:off x="838200" y="4461163"/>
            <a:ext cx="10515600" cy="1715799"/>
          </a:xfrm>
        </p:spPr>
        <p:txBody>
          <a:bodyPr/>
          <a:lstStyle/>
          <a:p>
            <a:endParaRPr lang="en-CA"/>
          </a:p>
        </p:txBody>
      </p:sp>
      <p:pic>
        <p:nvPicPr>
          <p:cNvPr id="10242" name="Picture 2" descr="https://static-t.aa-cdn.net/wp-content/uploads/2019/01/image-for-blog-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1757" y="1585262"/>
            <a:ext cx="9525000" cy="373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26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Notes </a:t>
            </a:r>
            <a:endParaRPr lang="en-CA" dirty="0"/>
          </a:p>
        </p:txBody>
      </p:sp>
      <p:sp>
        <p:nvSpPr>
          <p:cNvPr id="3" name="Content Placeholder 2"/>
          <p:cNvSpPr>
            <a:spLocks noGrp="1"/>
          </p:cNvSpPr>
          <p:nvPr>
            <p:ph idx="1"/>
          </p:nvPr>
        </p:nvSpPr>
        <p:spPr/>
        <p:txBody>
          <a:bodyPr/>
          <a:lstStyle/>
          <a:p>
            <a:r>
              <a:rPr lang="en-CA" dirty="0" smtClean="0"/>
              <a:t>Github for android studio – do tutorial</a:t>
            </a:r>
            <a:endParaRPr lang="en-CA" dirty="0"/>
          </a:p>
        </p:txBody>
      </p:sp>
    </p:spTree>
    <p:extLst>
      <p:ext uri="{BB962C8B-B14F-4D97-AF65-F5344CB8AC3E}">
        <p14:creationId xmlns:p14="http://schemas.microsoft.com/office/powerpoint/2010/main" val="2419434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Java	</a:t>
            </a:r>
            <a:endParaRPr lang="en-CA" dirty="0"/>
          </a:p>
        </p:txBody>
      </p:sp>
      <p:sp>
        <p:nvSpPr>
          <p:cNvPr id="3" name="Content Placeholder 2"/>
          <p:cNvSpPr>
            <a:spLocks noGrp="1"/>
          </p:cNvSpPr>
          <p:nvPr>
            <p:ph idx="1"/>
          </p:nvPr>
        </p:nvSpPr>
        <p:spPr/>
        <p:txBody>
          <a:bodyPr/>
          <a:lstStyle/>
          <a:p>
            <a:r>
              <a:rPr lang="en-CA" dirty="0" smtClean="0"/>
              <a:t>Memory managed (more productive, less errors)</a:t>
            </a:r>
          </a:p>
          <a:p>
            <a:pPr lvl="1"/>
            <a:r>
              <a:rPr lang="en-CA" dirty="0" smtClean="0"/>
              <a:t>C# inspired by java, </a:t>
            </a:r>
            <a:r>
              <a:rPr lang="en-CA" dirty="0" err="1" smtClean="0"/>
              <a:t>xcode</a:t>
            </a:r>
            <a:r>
              <a:rPr lang="en-CA" dirty="0" smtClean="0"/>
              <a:t> has automatic reference counting</a:t>
            </a:r>
          </a:p>
          <a:p>
            <a:r>
              <a:rPr lang="en-CA" dirty="0" smtClean="0"/>
              <a:t>Documentation</a:t>
            </a:r>
          </a:p>
          <a:p>
            <a:r>
              <a:rPr lang="en-CA" dirty="0" smtClean="0"/>
              <a:t>Java development kit (JDK) </a:t>
            </a:r>
            <a:endParaRPr lang="en-CA" dirty="0"/>
          </a:p>
        </p:txBody>
      </p:sp>
    </p:spTree>
    <p:extLst>
      <p:ext uri="{BB962C8B-B14F-4D97-AF65-F5344CB8AC3E}">
        <p14:creationId xmlns:p14="http://schemas.microsoft.com/office/powerpoint/2010/main" val="134623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Platforms that support android OS:</a:t>
            </a:r>
            <a:endParaRPr lang="en-CA" dirty="0"/>
          </a:p>
        </p:txBody>
      </p:sp>
      <p:sp>
        <p:nvSpPr>
          <p:cNvPr id="3" name="Content Placeholder 2"/>
          <p:cNvSpPr>
            <a:spLocks noGrp="1"/>
          </p:cNvSpPr>
          <p:nvPr>
            <p:ph idx="1"/>
          </p:nvPr>
        </p:nvSpPr>
        <p:spPr/>
        <p:txBody>
          <a:bodyPr/>
          <a:lstStyle/>
          <a:p>
            <a:r>
              <a:rPr lang="en-CA" dirty="0" smtClean="0"/>
              <a:t>Smartphones, game consoles, </a:t>
            </a:r>
            <a:r>
              <a:rPr lang="en-CA" dirty="0" err="1" smtClean="0"/>
              <a:t>tv</a:t>
            </a:r>
            <a:r>
              <a:rPr lang="en-CA" dirty="0" smtClean="0"/>
              <a:t>, watch, glasses, tablet </a:t>
            </a:r>
            <a:endParaRPr lang="en-CA" dirty="0"/>
          </a:p>
        </p:txBody>
      </p:sp>
    </p:spTree>
    <p:extLst>
      <p:ext uri="{BB962C8B-B14F-4D97-AF65-F5344CB8AC3E}">
        <p14:creationId xmlns:p14="http://schemas.microsoft.com/office/powerpoint/2010/main" val="1211176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Emulator (AVD)</a:t>
            </a:r>
            <a:endParaRPr lang="en-CA" dirty="0"/>
          </a:p>
        </p:txBody>
      </p:sp>
      <p:sp>
        <p:nvSpPr>
          <p:cNvPr id="3" name="Content Placeholder 2"/>
          <p:cNvSpPr>
            <a:spLocks noGrp="1"/>
          </p:cNvSpPr>
          <p:nvPr>
            <p:ph idx="1"/>
          </p:nvPr>
        </p:nvSpPr>
        <p:spPr/>
        <p:txBody>
          <a:bodyPr/>
          <a:lstStyle/>
          <a:p>
            <a:r>
              <a:rPr lang="en-CA" dirty="0" smtClean="0"/>
              <a:t>Simulation vs emulation: iOS using simulation, does not run targeted OS, AVD launches a sandboxed version of the </a:t>
            </a:r>
            <a:r>
              <a:rPr lang="en-CA" dirty="0" err="1" smtClean="0"/>
              <a:t>linux</a:t>
            </a:r>
            <a:r>
              <a:rPr lang="en-CA" dirty="0" smtClean="0"/>
              <a:t> kernel and android stack in order to emulate the environment on the physical android device. </a:t>
            </a:r>
          </a:p>
          <a:p>
            <a:r>
              <a:rPr lang="en-CA" dirty="0" smtClean="0"/>
              <a:t>Emulator has improved, physical device still preferable</a:t>
            </a:r>
            <a:endParaRPr lang="en-CA" dirty="0"/>
          </a:p>
        </p:txBody>
      </p:sp>
    </p:spTree>
    <p:extLst>
      <p:ext uri="{BB962C8B-B14F-4D97-AF65-F5344CB8AC3E}">
        <p14:creationId xmlns:p14="http://schemas.microsoft.com/office/powerpoint/2010/main" val="3024166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Android studio</a:t>
            </a:r>
            <a:endParaRPr lang="en-CA" dirty="0"/>
          </a:p>
        </p:txBody>
      </p:sp>
      <p:sp>
        <p:nvSpPr>
          <p:cNvPr id="3" name="Content Placeholder 2"/>
          <p:cNvSpPr>
            <a:spLocks noGrp="1"/>
          </p:cNvSpPr>
          <p:nvPr>
            <p:ph idx="1"/>
          </p:nvPr>
        </p:nvSpPr>
        <p:spPr/>
        <p:txBody>
          <a:bodyPr>
            <a:normAutofit fontScale="62500" lnSpcReduction="20000"/>
          </a:bodyPr>
          <a:lstStyle/>
          <a:p>
            <a:r>
              <a:rPr lang="en-CA" dirty="0" smtClean="0"/>
              <a:t>Android projects typically composed of many packages, directories, and files, and hundreds of assets. </a:t>
            </a:r>
          </a:p>
          <a:p>
            <a:r>
              <a:rPr lang="en-CA" dirty="0" smtClean="0"/>
              <a:t>Primary purpose of any IDE is to edit files (central panel, editor), all other windows are called tool windows and cluster around editor. </a:t>
            </a:r>
          </a:p>
          <a:p>
            <a:r>
              <a:rPr lang="en-CA" dirty="0" smtClean="0"/>
              <a:t>Gutter conveys information about your code, set break points, facilitate code folding, and display scope indicators</a:t>
            </a:r>
          </a:p>
          <a:p>
            <a:r>
              <a:rPr lang="en-CA" dirty="0" smtClean="0"/>
              <a:t>The Marker Bar indicates location of important lines in your code (warnings, compile-time errors)</a:t>
            </a:r>
          </a:p>
          <a:p>
            <a:r>
              <a:rPr lang="en-CA" dirty="0" smtClean="0"/>
              <a:t>Default Layout is a specific set of tool windows clustered around the editor</a:t>
            </a:r>
          </a:p>
          <a:p>
            <a:r>
              <a:rPr lang="en-CA" dirty="0" smtClean="0"/>
              <a:t>The Main Menu Bar is the uppermost bar and cannot be hidden</a:t>
            </a:r>
          </a:p>
          <a:p>
            <a:r>
              <a:rPr lang="en-CA" dirty="0" smtClean="0"/>
              <a:t>The Toolbar contains actions for cut, copy, paste, build, </a:t>
            </a:r>
            <a:r>
              <a:rPr lang="en-CA" dirty="0" err="1" smtClean="0"/>
              <a:t>etc</a:t>
            </a:r>
            <a:endParaRPr lang="en-CA" dirty="0" smtClean="0"/>
          </a:p>
          <a:p>
            <a:r>
              <a:rPr lang="en-CA" dirty="0" smtClean="0"/>
              <a:t>The Navigation Bar presents a horizontal panel of boxes showing the path to the currently opened file in the Editor</a:t>
            </a:r>
          </a:p>
          <a:p>
            <a:r>
              <a:rPr lang="en-CA" dirty="0" smtClean="0"/>
              <a:t>The Status Bar presents context sensitive information (running processes, git status, </a:t>
            </a:r>
            <a:r>
              <a:rPr lang="en-CA" dirty="0" err="1" smtClean="0"/>
              <a:t>etc</a:t>
            </a:r>
            <a:r>
              <a:rPr lang="en-CA" dirty="0" smtClean="0"/>
              <a:t>)	</a:t>
            </a:r>
          </a:p>
          <a:p>
            <a:r>
              <a:rPr lang="en-CA" dirty="0" smtClean="0"/>
              <a:t>Undo (Ctrl-Z) and Redo (Ctrl-Shift-Z) </a:t>
            </a:r>
          </a:p>
          <a:p>
            <a:r>
              <a:rPr lang="en-CA" dirty="0" smtClean="0"/>
              <a:t>Extended paste (Ctrl-Shift-V)</a:t>
            </a:r>
            <a:endParaRPr lang="en-CA" dirty="0"/>
          </a:p>
        </p:txBody>
      </p:sp>
    </p:spTree>
    <p:extLst>
      <p:ext uri="{BB962C8B-B14F-4D97-AF65-F5344CB8AC3E}">
        <p14:creationId xmlns:p14="http://schemas.microsoft.com/office/powerpoint/2010/main" val="3042905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Android studio 2</a:t>
            </a:r>
            <a:endParaRPr lang="en-CA" dirty="0"/>
          </a:p>
        </p:txBody>
      </p:sp>
      <p:sp>
        <p:nvSpPr>
          <p:cNvPr id="3" name="Content Placeholder 2"/>
          <p:cNvSpPr>
            <a:spLocks noGrp="1"/>
          </p:cNvSpPr>
          <p:nvPr>
            <p:ph idx="1"/>
          </p:nvPr>
        </p:nvSpPr>
        <p:spPr/>
        <p:txBody>
          <a:bodyPr>
            <a:normAutofit fontScale="92500" lnSpcReduction="20000"/>
          </a:bodyPr>
          <a:lstStyle/>
          <a:p>
            <a:r>
              <a:rPr lang="en-CA" dirty="0" smtClean="0"/>
              <a:t>Last edit location (Ctrl-Shift-Backspace)</a:t>
            </a:r>
          </a:p>
          <a:p>
            <a:r>
              <a:rPr lang="en-CA" dirty="0" smtClean="0"/>
              <a:t>Select in (Alt-F1)</a:t>
            </a:r>
          </a:p>
          <a:p>
            <a:r>
              <a:rPr lang="en-CA" dirty="0" smtClean="0"/>
              <a:t>Select Class (Ctrl-N) </a:t>
            </a:r>
          </a:p>
          <a:p>
            <a:r>
              <a:rPr lang="en-CA" dirty="0" smtClean="0"/>
              <a:t>Related File (Ctrl-Alt-Home) </a:t>
            </a:r>
          </a:p>
          <a:p>
            <a:r>
              <a:rPr lang="en-CA" dirty="0" smtClean="0"/>
              <a:t>Type Hierarchy (Ctrl-H when java file selected in Editor)</a:t>
            </a:r>
          </a:p>
          <a:p>
            <a:r>
              <a:rPr lang="en-CA" dirty="0" smtClean="0"/>
              <a:t>Find declaration (Ctrl while moving cursor over method) </a:t>
            </a:r>
          </a:p>
          <a:p>
            <a:r>
              <a:rPr lang="en-CA" dirty="0" smtClean="0"/>
              <a:t>Find (Ctrl-F) and Find in Path (Ctrl-Shift-F) </a:t>
            </a:r>
          </a:p>
          <a:p>
            <a:r>
              <a:rPr lang="en-CA" dirty="0" smtClean="0"/>
              <a:t>Replace and Replace in Path – better to use Refactor -&gt; Rename</a:t>
            </a:r>
          </a:p>
          <a:p>
            <a:r>
              <a:rPr lang="en-CA" dirty="0" smtClean="0"/>
              <a:t>Surround block of code with try/catch or other block (Ctrl-Alt-T) </a:t>
            </a:r>
            <a:endParaRPr lang="en-CA" dirty="0" smtClean="0"/>
          </a:p>
          <a:p>
            <a:r>
              <a:rPr lang="en-CA" dirty="0" smtClean="0"/>
              <a:t>SmartType code completion (after ‘new’) (Ctrl-shift-space)</a:t>
            </a:r>
            <a:endParaRPr lang="en-CA" dirty="0" smtClean="0"/>
          </a:p>
          <a:p>
            <a:endParaRPr lang="en-CA" dirty="0"/>
          </a:p>
        </p:txBody>
      </p:sp>
    </p:spTree>
    <p:extLst>
      <p:ext uri="{BB962C8B-B14F-4D97-AF65-F5344CB8AC3E}">
        <p14:creationId xmlns:p14="http://schemas.microsoft.com/office/powerpoint/2010/main" val="3159905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Programming in Android Studi</a:t>
            </a:r>
            <a:r>
              <a:rPr lang="en-CA" dirty="0"/>
              <a:t>o</a:t>
            </a:r>
          </a:p>
        </p:txBody>
      </p:sp>
      <p:sp>
        <p:nvSpPr>
          <p:cNvPr id="3" name="Content Placeholder 2"/>
          <p:cNvSpPr>
            <a:spLocks noGrp="1"/>
          </p:cNvSpPr>
          <p:nvPr>
            <p:ph idx="1"/>
          </p:nvPr>
        </p:nvSpPr>
        <p:spPr/>
        <p:txBody>
          <a:bodyPr/>
          <a:lstStyle/>
          <a:p>
            <a:r>
              <a:rPr lang="en-CA" dirty="0" smtClean="0"/>
              <a:t>Code Folding – conserve screen real estate, hide blocks of code.</a:t>
            </a:r>
            <a:endParaRPr lang="en-CA" dirty="0"/>
          </a:p>
        </p:txBody>
      </p:sp>
    </p:spTree>
    <p:extLst>
      <p:ext uri="{BB962C8B-B14F-4D97-AF65-F5344CB8AC3E}">
        <p14:creationId xmlns:p14="http://schemas.microsoft.com/office/powerpoint/2010/main" val="3379662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Mobile trends</a:t>
            </a:r>
            <a:endParaRPr lang="en-CA" dirty="0"/>
          </a:p>
        </p:txBody>
      </p:sp>
      <p:sp>
        <p:nvSpPr>
          <p:cNvPr id="3" name="Content Placeholder 2"/>
          <p:cNvSpPr>
            <a:spLocks noGrp="1"/>
          </p:cNvSpPr>
          <p:nvPr>
            <p:ph idx="1"/>
          </p:nvPr>
        </p:nvSpPr>
        <p:spPr>
          <a:xfrm>
            <a:off x="838200" y="4419599"/>
            <a:ext cx="10515600" cy="1757363"/>
          </a:xfrm>
        </p:spPr>
        <p:txBody>
          <a:bodyPr/>
          <a:lstStyle/>
          <a:p>
            <a:endParaRPr lang="en-CA" dirty="0"/>
          </a:p>
        </p:txBody>
      </p:sp>
      <p:pic>
        <p:nvPicPr>
          <p:cNvPr id="1026" name="Picture 2" descr="https://www.androidpolice.com/wp-content/uploads/2018/04/nexus2cee_play-store-ios-comparison-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313900"/>
            <a:ext cx="6694920" cy="31056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56573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TotalTime>
  <Words>660</Words>
  <Application>Microsoft Office PowerPoint</Application>
  <PresentationFormat>Widescreen</PresentationFormat>
  <Paragraphs>60</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CS 230</vt:lpstr>
      <vt:lpstr>Notes </vt:lpstr>
      <vt:lpstr>Java </vt:lpstr>
      <vt:lpstr>Platforms that support android OS:</vt:lpstr>
      <vt:lpstr>Emulator (AVD)</vt:lpstr>
      <vt:lpstr>Android studio</vt:lpstr>
      <vt:lpstr>Android studio 2</vt:lpstr>
      <vt:lpstr>Programming in Android Studio</vt:lpstr>
      <vt:lpstr>Mobile trends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Universite de Sherbrooke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230</dc:title>
  <dc:creator>Russell Butler</dc:creator>
  <cp:lastModifiedBy>Russell Butler</cp:lastModifiedBy>
  <cp:revision>31</cp:revision>
  <dcterms:created xsi:type="dcterms:W3CDTF">2019-07-02T18:27:21Z</dcterms:created>
  <dcterms:modified xsi:type="dcterms:W3CDTF">2019-07-03T19:22:54Z</dcterms:modified>
</cp:coreProperties>
</file>