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781A095-C680-4622-8ED5-1FC20B383534}"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39510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81A095-C680-4622-8ED5-1FC20B383534}"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190627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81A095-C680-4622-8ED5-1FC20B383534}"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238906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81A095-C680-4622-8ED5-1FC20B383534}"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355758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81A095-C680-4622-8ED5-1FC20B383534}" type="datetimeFigureOut">
              <a:rPr lang="en-CA" smtClean="0"/>
              <a:t>2019-07-23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124018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781A095-C680-4622-8ED5-1FC20B383534}" type="datetimeFigureOut">
              <a:rPr lang="en-CA" smtClean="0"/>
              <a:t>2019-07-23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180954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781A095-C680-4622-8ED5-1FC20B383534}" type="datetimeFigureOut">
              <a:rPr lang="en-CA" smtClean="0"/>
              <a:t>2019-07-23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310721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781A095-C680-4622-8ED5-1FC20B383534}" type="datetimeFigureOut">
              <a:rPr lang="en-CA" smtClean="0"/>
              <a:t>2019-07-23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153581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1A095-C680-4622-8ED5-1FC20B383534}" type="datetimeFigureOut">
              <a:rPr lang="en-CA" smtClean="0"/>
              <a:t>2019-07-23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281667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81A095-C680-4622-8ED5-1FC20B383534}" type="datetimeFigureOut">
              <a:rPr lang="en-CA" smtClean="0"/>
              <a:t>2019-07-23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255191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81A095-C680-4622-8ED5-1FC20B383534}" type="datetimeFigureOut">
              <a:rPr lang="en-CA" smtClean="0"/>
              <a:t>2019-07-23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4E64EED-299B-4FC1-9CF1-13AD1D2EDE79}" type="slidenum">
              <a:rPr lang="en-CA" smtClean="0"/>
              <a:t>‹#›</a:t>
            </a:fld>
            <a:endParaRPr lang="en-CA"/>
          </a:p>
        </p:txBody>
      </p:sp>
    </p:spTree>
    <p:extLst>
      <p:ext uri="{BB962C8B-B14F-4D97-AF65-F5344CB8AC3E}">
        <p14:creationId xmlns:p14="http://schemas.microsoft.com/office/powerpoint/2010/main" val="41735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1A095-C680-4622-8ED5-1FC20B383534}" type="datetimeFigureOut">
              <a:rPr lang="en-CA" smtClean="0"/>
              <a:t>2019-07-23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64EED-299B-4FC1-9CF1-13AD1D2EDE79}" type="slidenum">
              <a:rPr lang="en-CA" smtClean="0"/>
              <a:t>‹#›</a:t>
            </a:fld>
            <a:endParaRPr lang="en-CA"/>
          </a:p>
        </p:txBody>
      </p:sp>
    </p:spTree>
    <p:extLst>
      <p:ext uri="{BB962C8B-B14F-4D97-AF65-F5344CB8AC3E}">
        <p14:creationId xmlns:p14="http://schemas.microsoft.com/office/powerpoint/2010/main" val="145881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jetpack/docs/gui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android.com/jetpack/docs/gu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jetpack/docs/gui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jetpack/docs/gui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jetpack/docs/gui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jetpack/docs/gu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Guide to App Architecture</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276935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Guide to app architecture</a:t>
            </a:r>
            <a:endParaRPr lang="en-CA" dirty="0"/>
          </a:p>
        </p:txBody>
      </p:sp>
      <p:sp>
        <p:nvSpPr>
          <p:cNvPr id="3" name="Content Placeholder 2"/>
          <p:cNvSpPr>
            <a:spLocks noGrp="1"/>
          </p:cNvSpPr>
          <p:nvPr>
            <p:ph idx="1"/>
          </p:nvPr>
        </p:nvSpPr>
        <p:spPr/>
        <p:txBody>
          <a:bodyPr/>
          <a:lstStyle/>
          <a:p>
            <a:r>
              <a:rPr lang="en-CA" dirty="0" smtClean="0"/>
              <a:t>Best practices for and recommended architecture for building robust, production-quality apps</a:t>
            </a:r>
          </a:p>
          <a:p>
            <a:r>
              <a:rPr lang="en-CA" dirty="0" smtClean="0"/>
              <a:t>Assumes a basic familiarity with Android Framework</a:t>
            </a:r>
            <a:endParaRPr lang="en-CA" dirty="0"/>
          </a:p>
        </p:txBody>
      </p:sp>
      <p:sp>
        <p:nvSpPr>
          <p:cNvPr id="4" name="TextBox 3"/>
          <p:cNvSpPr txBox="1"/>
          <p:nvPr/>
        </p:nvSpPr>
        <p:spPr>
          <a:xfrm>
            <a:off x="96982" y="6470073"/>
            <a:ext cx="8091054" cy="369332"/>
          </a:xfrm>
          <a:prstGeom prst="rect">
            <a:avLst/>
          </a:prstGeom>
          <a:noFill/>
        </p:spPr>
        <p:txBody>
          <a:bodyPr wrap="square" rtlCol="0">
            <a:spAutoFit/>
          </a:bodyPr>
          <a:lstStyle/>
          <a:p>
            <a:r>
              <a:rPr lang="en-CA" dirty="0" smtClean="0">
                <a:hlinkClick r:id="rId2"/>
              </a:rPr>
              <a:t>https://developer.android.com/jetpack/docs/guide</a:t>
            </a:r>
            <a:endParaRPr lang="en-CA" dirty="0"/>
          </a:p>
        </p:txBody>
      </p:sp>
    </p:spTree>
    <p:extLst>
      <p:ext uri="{BB962C8B-B14F-4D97-AF65-F5344CB8AC3E}">
        <p14:creationId xmlns:p14="http://schemas.microsoft.com/office/powerpoint/2010/main" val="17285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Mobile app user experiences</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Unlike desktop apps, mobile apps have a more complex structure, a single android app contains multiple components including activities, fragments, services, content providers, and broadcast receivers</a:t>
            </a:r>
          </a:p>
          <a:p>
            <a:r>
              <a:rPr lang="en-CA" dirty="0" smtClean="0"/>
              <a:t>Most of these components are declared inside the manifest, which allows the Android OS to decide how to integrate your app into the device’s overall user experience</a:t>
            </a:r>
          </a:p>
          <a:p>
            <a:r>
              <a:rPr lang="en-CA" dirty="0" smtClean="0"/>
              <a:t>Consider the simple task of taking/sharing a photo through </a:t>
            </a:r>
            <a:r>
              <a:rPr lang="en-CA" dirty="0" err="1" smtClean="0"/>
              <a:t>facebook</a:t>
            </a:r>
            <a:r>
              <a:rPr lang="en-CA" dirty="0" smtClean="0"/>
              <a:t>:</a:t>
            </a:r>
          </a:p>
          <a:p>
            <a:pPr lvl="1"/>
            <a:r>
              <a:rPr lang="en-CA" dirty="0" smtClean="0"/>
              <a:t>1) app triggers a camera intent. Android launches the camera app to handle the request. The user has now exited </a:t>
            </a:r>
            <a:r>
              <a:rPr lang="en-CA" dirty="0" err="1" smtClean="0"/>
              <a:t>facebook</a:t>
            </a:r>
            <a:r>
              <a:rPr lang="en-CA" dirty="0" smtClean="0"/>
              <a:t>.</a:t>
            </a:r>
          </a:p>
          <a:p>
            <a:pPr lvl="1"/>
            <a:r>
              <a:rPr lang="en-CA" dirty="0" smtClean="0"/>
              <a:t>2) the camera app might launch other intents, such as a file chooser.</a:t>
            </a:r>
          </a:p>
          <a:p>
            <a:pPr lvl="1"/>
            <a:r>
              <a:rPr lang="en-CA" dirty="0" smtClean="0"/>
              <a:t>3) eventually, the user returns to </a:t>
            </a:r>
            <a:r>
              <a:rPr lang="en-CA" dirty="0" err="1" smtClean="0"/>
              <a:t>facebook</a:t>
            </a:r>
            <a:r>
              <a:rPr lang="en-CA" dirty="0" smtClean="0"/>
              <a:t> and the photo is shared</a:t>
            </a:r>
          </a:p>
          <a:p>
            <a:r>
              <a:rPr lang="en-CA" dirty="0" smtClean="0"/>
              <a:t>At any point from 1-3, the user could be interrupted by a phone call/message, and expects to seamlessly return from this interruption to the photo sharing procedure. Your app must be able to handle this flow correctly.</a:t>
            </a:r>
          </a:p>
          <a:p>
            <a:r>
              <a:rPr lang="en-CA" dirty="0" smtClean="0"/>
              <a:t>Given the general conditions of this dynamic and unpredictable environment, your app components can be launched individually, out of order, and can be destroyed at any time by the OS. Therefore, you shouldn’t store any data or state in your app components, and your app components should be independent of one another.</a:t>
            </a:r>
            <a:endParaRPr lang="en-CA" dirty="0"/>
          </a:p>
        </p:txBody>
      </p:sp>
      <p:sp>
        <p:nvSpPr>
          <p:cNvPr id="4" name="TextBox 3"/>
          <p:cNvSpPr txBox="1"/>
          <p:nvPr/>
        </p:nvSpPr>
        <p:spPr>
          <a:xfrm>
            <a:off x="96982" y="6470073"/>
            <a:ext cx="8091054" cy="369332"/>
          </a:xfrm>
          <a:prstGeom prst="rect">
            <a:avLst/>
          </a:prstGeom>
          <a:noFill/>
        </p:spPr>
        <p:txBody>
          <a:bodyPr wrap="square" rtlCol="0">
            <a:spAutoFit/>
          </a:bodyPr>
          <a:lstStyle/>
          <a:p>
            <a:r>
              <a:rPr lang="en-CA" dirty="0" smtClean="0">
                <a:hlinkClick r:id="rId2"/>
              </a:rPr>
              <a:t>https://developer.android.com/jetpack/docs/guide</a:t>
            </a:r>
            <a:endParaRPr lang="en-CA" dirty="0"/>
          </a:p>
        </p:txBody>
      </p:sp>
    </p:spTree>
    <p:extLst>
      <p:ext uri="{BB962C8B-B14F-4D97-AF65-F5344CB8AC3E}">
        <p14:creationId xmlns:p14="http://schemas.microsoft.com/office/powerpoint/2010/main" val="80193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Common architectural principles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If you shouldn’t use components to store app data and state, how should you design the app?</a:t>
            </a:r>
          </a:p>
          <a:p>
            <a:r>
              <a:rPr lang="en-CA" b="1" dirty="0" smtClean="0"/>
              <a:t>Separation of concerns </a:t>
            </a:r>
            <a:r>
              <a:rPr lang="en-CA" dirty="0" smtClean="0"/>
              <a:t>– UI based classes such as Activity and Fragment should only contain logic handling UI and OS interactions, keep these classes as lean as possible to avoid lifecycle-related problems</a:t>
            </a:r>
          </a:p>
          <a:p>
            <a:r>
              <a:rPr lang="en-CA" b="1" dirty="0" smtClean="0"/>
              <a:t>Minimize dependency </a:t>
            </a:r>
            <a:r>
              <a:rPr lang="en-CA" dirty="0" smtClean="0"/>
              <a:t>on Activity/Fragment classes</a:t>
            </a:r>
          </a:p>
          <a:p>
            <a:r>
              <a:rPr lang="en-CA" b="1" dirty="0" smtClean="0"/>
              <a:t>Drive UI from a persistent model: </a:t>
            </a:r>
            <a:r>
              <a:rPr lang="en-CA" dirty="0" smtClean="0"/>
              <a:t>models are components that are responsible for handling the data for an app. They are independent from View objects and app components, so are unaffected by the app’s lifecycle and associated concerns</a:t>
            </a:r>
          </a:p>
          <a:p>
            <a:r>
              <a:rPr lang="en-CA" dirty="0" smtClean="0"/>
              <a:t>Persistent models are ideal because: 1) users don’t lose data if the system destroys your app to free up memory, and 2) the app continues to work when a network connection is flaky/unavailable</a:t>
            </a:r>
          </a:p>
          <a:p>
            <a:endParaRPr lang="en-CA" dirty="0"/>
          </a:p>
        </p:txBody>
      </p:sp>
      <p:sp>
        <p:nvSpPr>
          <p:cNvPr id="4" name="TextBox 3"/>
          <p:cNvSpPr txBox="1"/>
          <p:nvPr/>
        </p:nvSpPr>
        <p:spPr>
          <a:xfrm>
            <a:off x="96982" y="6470073"/>
            <a:ext cx="8091054" cy="369332"/>
          </a:xfrm>
          <a:prstGeom prst="rect">
            <a:avLst/>
          </a:prstGeom>
          <a:noFill/>
        </p:spPr>
        <p:txBody>
          <a:bodyPr wrap="square" rtlCol="0">
            <a:spAutoFit/>
          </a:bodyPr>
          <a:lstStyle/>
          <a:p>
            <a:r>
              <a:rPr lang="en-CA" dirty="0" smtClean="0">
                <a:hlinkClick r:id="rId2"/>
              </a:rPr>
              <a:t>https://developer.android.com/jetpack/docs/guide</a:t>
            </a:r>
            <a:endParaRPr lang="en-CA" dirty="0"/>
          </a:p>
        </p:txBody>
      </p:sp>
    </p:spTree>
    <p:extLst>
      <p:ext uri="{BB962C8B-B14F-4D97-AF65-F5344CB8AC3E}">
        <p14:creationId xmlns:p14="http://schemas.microsoft.com/office/powerpoint/2010/main" val="100564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Recommended app architecture</a:t>
            </a:r>
            <a:endParaRPr lang="en-CA" dirty="0"/>
          </a:p>
        </p:txBody>
      </p:sp>
      <p:sp>
        <p:nvSpPr>
          <p:cNvPr id="3" name="Content Placeholder 2"/>
          <p:cNvSpPr>
            <a:spLocks noGrp="1"/>
          </p:cNvSpPr>
          <p:nvPr>
            <p:ph idx="1"/>
          </p:nvPr>
        </p:nvSpPr>
        <p:spPr>
          <a:xfrm>
            <a:off x="838200" y="1825625"/>
            <a:ext cx="5091545" cy="4351338"/>
          </a:xfrm>
        </p:spPr>
        <p:txBody>
          <a:bodyPr>
            <a:normAutofit fontScale="77500" lnSpcReduction="20000"/>
          </a:bodyPr>
          <a:lstStyle/>
          <a:p>
            <a:r>
              <a:rPr lang="en-CA" dirty="0" smtClean="0"/>
              <a:t>Imagine we are building an app that shows a user profile, using a private backend and a REST API to fetch data for a given profile</a:t>
            </a:r>
          </a:p>
          <a:p>
            <a:r>
              <a:rPr lang="en-CA" dirty="0" smtClean="0"/>
              <a:t>The diagram shows how all the components should interact with each other after designing the app</a:t>
            </a:r>
          </a:p>
          <a:p>
            <a:r>
              <a:rPr lang="en-CA" dirty="0" smtClean="0"/>
              <a:t>Notice that each component depends only on a single component one level below (except the repository)</a:t>
            </a:r>
          </a:p>
          <a:p>
            <a:r>
              <a:rPr lang="en-CA" dirty="0" smtClean="0"/>
              <a:t>This design creates a consistent, pleasant user experience. Regardless whether the user returns to the app several minutes or days after closing, they instantly see locally persisted user data (maintained through the model) which is updated </a:t>
            </a:r>
            <a:endParaRPr lang="en-CA" dirty="0"/>
          </a:p>
        </p:txBody>
      </p:sp>
      <p:sp>
        <p:nvSpPr>
          <p:cNvPr id="4" name="TextBox 3"/>
          <p:cNvSpPr txBox="1"/>
          <p:nvPr/>
        </p:nvSpPr>
        <p:spPr>
          <a:xfrm>
            <a:off x="96982" y="6470073"/>
            <a:ext cx="8091054" cy="369332"/>
          </a:xfrm>
          <a:prstGeom prst="rect">
            <a:avLst/>
          </a:prstGeom>
          <a:noFill/>
        </p:spPr>
        <p:txBody>
          <a:bodyPr wrap="square" rtlCol="0">
            <a:spAutoFit/>
          </a:bodyPr>
          <a:lstStyle/>
          <a:p>
            <a:r>
              <a:rPr lang="en-CA" dirty="0" smtClean="0">
                <a:hlinkClick r:id="rId2"/>
              </a:rPr>
              <a:t>https://developer.android.com/jetpack/docs/guide</a:t>
            </a:r>
            <a:endParaRPr lang="en-CA" dirty="0"/>
          </a:p>
        </p:txBody>
      </p:sp>
      <p:pic>
        <p:nvPicPr>
          <p:cNvPr id="1026" name="Picture 2" descr="https://developer.android.com/topic/libraries/architecture/images/final-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761" y="1532514"/>
            <a:ext cx="6361737" cy="477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49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Building a user interface</a:t>
            </a:r>
            <a:endParaRPr lang="en-CA" dirty="0"/>
          </a:p>
        </p:txBody>
      </p:sp>
      <p:sp>
        <p:nvSpPr>
          <p:cNvPr id="3" name="Content Placeholder 2"/>
          <p:cNvSpPr>
            <a:spLocks noGrp="1"/>
          </p:cNvSpPr>
          <p:nvPr>
            <p:ph idx="1"/>
          </p:nvPr>
        </p:nvSpPr>
        <p:spPr/>
        <p:txBody>
          <a:bodyPr/>
          <a:lstStyle/>
          <a:p>
            <a:r>
              <a:rPr lang="en-CA" dirty="0" smtClean="0"/>
              <a:t>UI consists of a fragment (</a:t>
            </a:r>
            <a:r>
              <a:rPr lang="en-CA" dirty="0" err="1" smtClean="0"/>
              <a:t>UserProfileFragment</a:t>
            </a:r>
            <a:r>
              <a:rPr lang="en-CA" dirty="0" smtClean="0"/>
              <a:t>) and corresponding layout file (user_profile_layout.xml)</a:t>
            </a:r>
          </a:p>
          <a:p>
            <a:r>
              <a:rPr lang="en-CA" dirty="0" smtClean="0"/>
              <a:t>To drive the UI, data model needs to hold following data elements:</a:t>
            </a:r>
          </a:p>
          <a:p>
            <a:pPr lvl="1"/>
            <a:r>
              <a:rPr lang="en-CA" dirty="0" smtClean="0"/>
              <a:t>1) User ID – identifier for user, pass using fragment arguments so information is preserved if OS destroys the fragment’s process</a:t>
            </a:r>
          </a:p>
          <a:p>
            <a:pPr lvl="1"/>
            <a:r>
              <a:rPr lang="en-CA" dirty="0" smtClean="0"/>
              <a:t>2) User object – data class containing info about the user</a:t>
            </a:r>
          </a:p>
          <a:p>
            <a:r>
              <a:rPr lang="en-CA" dirty="0" smtClean="0"/>
              <a:t>We define a </a:t>
            </a:r>
            <a:r>
              <a:rPr lang="en-CA" dirty="0" err="1" smtClean="0"/>
              <a:t>UserProfileViewModel</a:t>
            </a:r>
            <a:r>
              <a:rPr lang="en-CA" dirty="0" smtClean="0"/>
              <a:t> based on the </a:t>
            </a:r>
            <a:r>
              <a:rPr lang="en-CA" dirty="0" err="1" smtClean="0"/>
              <a:t>ViewModel</a:t>
            </a:r>
            <a:r>
              <a:rPr lang="en-CA" dirty="0" smtClean="0"/>
              <a:t> architecture component to stor</a:t>
            </a:r>
            <a:r>
              <a:rPr lang="en-CA" dirty="0" smtClean="0"/>
              <a:t>e this info</a:t>
            </a:r>
            <a:endParaRPr lang="en-CA" dirty="0"/>
          </a:p>
        </p:txBody>
      </p:sp>
      <p:sp>
        <p:nvSpPr>
          <p:cNvPr id="4" name="TextBox 3"/>
          <p:cNvSpPr txBox="1"/>
          <p:nvPr/>
        </p:nvSpPr>
        <p:spPr>
          <a:xfrm>
            <a:off x="96982" y="6470073"/>
            <a:ext cx="8091054" cy="369332"/>
          </a:xfrm>
          <a:prstGeom prst="rect">
            <a:avLst/>
          </a:prstGeom>
          <a:noFill/>
        </p:spPr>
        <p:txBody>
          <a:bodyPr wrap="square" rtlCol="0">
            <a:spAutoFit/>
          </a:bodyPr>
          <a:lstStyle/>
          <a:p>
            <a:r>
              <a:rPr lang="en-CA" dirty="0" smtClean="0">
                <a:hlinkClick r:id="rId2"/>
              </a:rPr>
              <a:t>https://developer.android.com/jetpack/docs/guide</a:t>
            </a:r>
            <a:endParaRPr lang="en-CA" dirty="0"/>
          </a:p>
        </p:txBody>
      </p:sp>
    </p:spTree>
    <p:extLst>
      <p:ext uri="{BB962C8B-B14F-4D97-AF65-F5344CB8AC3E}">
        <p14:creationId xmlns:p14="http://schemas.microsoft.com/office/powerpoint/2010/main" val="265012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ViewModel</a:t>
            </a:r>
            <a:endParaRPr lang="en-CA" dirty="0"/>
          </a:p>
        </p:txBody>
      </p:sp>
      <p:sp>
        <p:nvSpPr>
          <p:cNvPr id="3" name="Content Placeholder 2"/>
          <p:cNvSpPr>
            <a:spLocks noGrp="1"/>
          </p:cNvSpPr>
          <p:nvPr>
            <p:ph idx="1"/>
          </p:nvPr>
        </p:nvSpPr>
        <p:spPr/>
        <p:txBody>
          <a:bodyPr/>
          <a:lstStyle/>
          <a:p>
            <a:r>
              <a:rPr lang="en-CA" dirty="0" smtClean="0"/>
              <a:t>A </a:t>
            </a:r>
            <a:r>
              <a:rPr lang="en-CA" dirty="0" err="1" smtClean="0"/>
              <a:t>ViewModel</a:t>
            </a:r>
            <a:r>
              <a:rPr lang="en-CA" dirty="0" smtClean="0"/>
              <a:t> object provides the data for a specific UI component, such as a fragment or activity</a:t>
            </a:r>
            <a:r>
              <a:rPr lang="en-CA" dirty="0" smtClean="0"/>
              <a:t>, and contains data-handling logic to communicate with the model</a:t>
            </a:r>
          </a:p>
          <a:p>
            <a:r>
              <a:rPr lang="en-CA" dirty="0" err="1" smtClean="0"/>
              <a:t>ViewModels</a:t>
            </a:r>
            <a:r>
              <a:rPr lang="en-CA" dirty="0" smtClean="0"/>
              <a:t> can call other components to load/save data, and forward user requests to modif</a:t>
            </a:r>
            <a:r>
              <a:rPr lang="en-CA" dirty="0" smtClean="0"/>
              <a:t>y data. </a:t>
            </a:r>
          </a:p>
          <a:p>
            <a:r>
              <a:rPr lang="en-CA" dirty="0" err="1" smtClean="0"/>
              <a:t>ViewModel</a:t>
            </a:r>
            <a:r>
              <a:rPr lang="en-CA" dirty="0" smtClean="0"/>
              <a:t> is unaware of UI state, and unaffected by configuration changes (device rotation)</a:t>
            </a:r>
          </a:p>
        </p:txBody>
      </p:sp>
      <p:sp>
        <p:nvSpPr>
          <p:cNvPr id="4" name="TextBox 3"/>
          <p:cNvSpPr txBox="1"/>
          <p:nvPr/>
        </p:nvSpPr>
        <p:spPr>
          <a:xfrm>
            <a:off x="96982" y="6470073"/>
            <a:ext cx="8091054" cy="369332"/>
          </a:xfrm>
          <a:prstGeom prst="rect">
            <a:avLst/>
          </a:prstGeom>
          <a:noFill/>
        </p:spPr>
        <p:txBody>
          <a:bodyPr wrap="square" rtlCol="0">
            <a:spAutoFit/>
          </a:bodyPr>
          <a:lstStyle/>
          <a:p>
            <a:r>
              <a:rPr lang="en-CA" dirty="0" smtClean="0">
                <a:hlinkClick r:id="rId2"/>
              </a:rPr>
              <a:t>https://developer.android.com/jetpack/docs/guide</a:t>
            </a:r>
            <a:endParaRPr lang="en-CA" dirty="0"/>
          </a:p>
        </p:txBody>
      </p:sp>
    </p:spTree>
    <p:extLst>
      <p:ext uri="{BB962C8B-B14F-4D97-AF65-F5344CB8AC3E}">
        <p14:creationId xmlns:p14="http://schemas.microsoft.com/office/powerpoint/2010/main" val="1324067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662</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Guide to App Architecture</vt:lpstr>
      <vt:lpstr>Guide to app architecture</vt:lpstr>
      <vt:lpstr>Mobile app user experiences</vt:lpstr>
      <vt:lpstr>Common architectural principles</vt:lpstr>
      <vt:lpstr>Recommended app architecture</vt:lpstr>
      <vt:lpstr>Building a user interface</vt:lpstr>
      <vt:lpstr>ViewModel</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App Architecture</dc:title>
  <dc:creator>Russell Butler</dc:creator>
  <cp:lastModifiedBy>Russell Butler</cp:lastModifiedBy>
  <cp:revision>8</cp:revision>
  <dcterms:created xsi:type="dcterms:W3CDTF">2019-07-22T15:46:14Z</dcterms:created>
  <dcterms:modified xsi:type="dcterms:W3CDTF">2019-07-23T14:36:36Z</dcterms:modified>
</cp:coreProperties>
</file>