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9"/>
  </p:notes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7" r:id="rId73"/>
    <p:sldId id="348" r:id="rId74"/>
    <p:sldId id="349" r:id="rId75"/>
    <p:sldId id="350" r:id="rId76"/>
    <p:sldId id="351" r:id="rId77"/>
    <p:sldId id="352" r:id="rId78"/>
    <p:sldId id="353" r:id="rId79"/>
    <p:sldId id="354" r:id="rId80"/>
    <p:sldId id="355" r:id="rId81"/>
    <p:sldId id="356" r:id="rId82"/>
    <p:sldId id="357" r:id="rId83"/>
    <p:sldId id="358" r:id="rId84"/>
    <p:sldId id="359" r:id="rId85"/>
    <p:sldId id="360" r:id="rId86"/>
    <p:sldId id="361" r:id="rId87"/>
    <p:sldId id="362" r:id="rId88"/>
    <p:sldId id="363" r:id="rId89"/>
    <p:sldId id="364" r:id="rId90"/>
    <p:sldId id="366" r:id="rId91"/>
    <p:sldId id="365" r:id="rId92"/>
    <p:sldId id="367" r:id="rId93"/>
    <p:sldId id="368" r:id="rId94"/>
    <p:sldId id="369" r:id="rId95"/>
    <p:sldId id="370" r:id="rId96"/>
    <p:sldId id="371" r:id="rId97"/>
    <p:sldId id="372" r:id="rId98"/>
    <p:sldId id="373" r:id="rId99"/>
    <p:sldId id="374" r:id="rId100"/>
    <p:sldId id="375" r:id="rId101"/>
    <p:sldId id="376" r:id="rId102"/>
    <p:sldId id="377" r:id="rId103"/>
    <p:sldId id="378" r:id="rId104"/>
    <p:sldId id="379" r:id="rId105"/>
    <p:sldId id="380" r:id="rId106"/>
    <p:sldId id="381" r:id="rId107"/>
    <p:sldId id="382" r:id="rId108"/>
    <p:sldId id="264" r:id="rId109"/>
    <p:sldId id="265" r:id="rId110"/>
    <p:sldId id="266" r:id="rId111"/>
    <p:sldId id="267" r:id="rId112"/>
    <p:sldId id="268" r:id="rId113"/>
    <p:sldId id="269" r:id="rId114"/>
    <p:sldId id="270" r:id="rId115"/>
    <p:sldId id="271" r:id="rId116"/>
    <p:sldId id="272" r:id="rId117"/>
    <p:sldId id="273" r:id="rId118"/>
    <p:sldId id="274" r:id="rId119"/>
    <p:sldId id="275" r:id="rId120"/>
    <p:sldId id="276" r:id="rId121"/>
    <p:sldId id="277" r:id="rId122"/>
    <p:sldId id="258" r:id="rId123"/>
    <p:sldId id="259" r:id="rId124"/>
    <p:sldId id="260" r:id="rId125"/>
    <p:sldId id="261" r:id="rId126"/>
    <p:sldId id="262" r:id="rId127"/>
    <p:sldId id="263"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34CA2B-D695-40B9-BEFD-C9AA45D236AC}" type="datetimeFigureOut">
              <a:rPr lang="en-CA" smtClean="0"/>
              <a:t>2019-07-13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864EFA-48F1-4D5C-ADF9-8E1D71A06DC9}" type="slidenum">
              <a:rPr lang="en-CA" smtClean="0"/>
              <a:t>‹#›</a:t>
            </a:fld>
            <a:endParaRPr lang="en-CA"/>
          </a:p>
        </p:txBody>
      </p:sp>
    </p:spTree>
    <p:extLst>
      <p:ext uri="{BB962C8B-B14F-4D97-AF65-F5344CB8AC3E}">
        <p14:creationId xmlns:p14="http://schemas.microsoft.com/office/powerpoint/2010/main" val="3185992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2864EFA-48F1-4D5C-ADF9-8E1D71A06DC9}" type="slidenum">
              <a:rPr lang="en-CA" smtClean="0"/>
              <a:t>88</a:t>
            </a:fld>
            <a:endParaRPr lang="en-CA"/>
          </a:p>
        </p:txBody>
      </p:sp>
    </p:spTree>
    <p:extLst>
      <p:ext uri="{BB962C8B-B14F-4D97-AF65-F5344CB8AC3E}">
        <p14:creationId xmlns:p14="http://schemas.microsoft.com/office/powerpoint/2010/main" val="1116153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C87EA7B4-D33A-4EC0-B957-D56BA1D9E2E9}" type="datetimeFigureOut">
              <a:rPr lang="en-CA" smtClean="0"/>
              <a:t>2019-07-13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1BA9B13-A784-4343-985D-795F695B0D29}" type="slidenum">
              <a:rPr lang="en-CA" smtClean="0"/>
              <a:t>‹#›</a:t>
            </a:fld>
            <a:endParaRPr lang="en-CA"/>
          </a:p>
        </p:txBody>
      </p:sp>
    </p:spTree>
    <p:extLst>
      <p:ext uri="{BB962C8B-B14F-4D97-AF65-F5344CB8AC3E}">
        <p14:creationId xmlns:p14="http://schemas.microsoft.com/office/powerpoint/2010/main" val="1293854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87EA7B4-D33A-4EC0-B957-D56BA1D9E2E9}" type="datetimeFigureOut">
              <a:rPr lang="en-CA" smtClean="0"/>
              <a:t>2019-07-13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1BA9B13-A784-4343-985D-795F695B0D29}" type="slidenum">
              <a:rPr lang="en-CA" smtClean="0"/>
              <a:t>‹#›</a:t>
            </a:fld>
            <a:endParaRPr lang="en-CA"/>
          </a:p>
        </p:txBody>
      </p:sp>
    </p:spTree>
    <p:extLst>
      <p:ext uri="{BB962C8B-B14F-4D97-AF65-F5344CB8AC3E}">
        <p14:creationId xmlns:p14="http://schemas.microsoft.com/office/powerpoint/2010/main" val="17486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87EA7B4-D33A-4EC0-B957-D56BA1D9E2E9}" type="datetimeFigureOut">
              <a:rPr lang="en-CA" smtClean="0"/>
              <a:t>2019-07-13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1BA9B13-A784-4343-985D-795F695B0D29}" type="slidenum">
              <a:rPr lang="en-CA" smtClean="0"/>
              <a:t>‹#›</a:t>
            </a:fld>
            <a:endParaRPr lang="en-CA"/>
          </a:p>
        </p:txBody>
      </p:sp>
    </p:spTree>
    <p:extLst>
      <p:ext uri="{BB962C8B-B14F-4D97-AF65-F5344CB8AC3E}">
        <p14:creationId xmlns:p14="http://schemas.microsoft.com/office/powerpoint/2010/main" val="786501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87EA7B4-D33A-4EC0-B957-D56BA1D9E2E9}" type="datetimeFigureOut">
              <a:rPr lang="en-CA" smtClean="0"/>
              <a:t>2019-07-13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1BA9B13-A784-4343-985D-795F695B0D29}" type="slidenum">
              <a:rPr lang="en-CA" smtClean="0"/>
              <a:t>‹#›</a:t>
            </a:fld>
            <a:endParaRPr lang="en-CA"/>
          </a:p>
        </p:txBody>
      </p:sp>
    </p:spTree>
    <p:extLst>
      <p:ext uri="{BB962C8B-B14F-4D97-AF65-F5344CB8AC3E}">
        <p14:creationId xmlns:p14="http://schemas.microsoft.com/office/powerpoint/2010/main" val="11344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7EA7B4-D33A-4EC0-B957-D56BA1D9E2E9}" type="datetimeFigureOut">
              <a:rPr lang="en-CA" smtClean="0"/>
              <a:t>2019-07-13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1BA9B13-A784-4343-985D-795F695B0D29}" type="slidenum">
              <a:rPr lang="en-CA" smtClean="0"/>
              <a:t>‹#›</a:t>
            </a:fld>
            <a:endParaRPr lang="en-CA"/>
          </a:p>
        </p:txBody>
      </p:sp>
    </p:spTree>
    <p:extLst>
      <p:ext uri="{BB962C8B-B14F-4D97-AF65-F5344CB8AC3E}">
        <p14:creationId xmlns:p14="http://schemas.microsoft.com/office/powerpoint/2010/main" val="185604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C87EA7B4-D33A-4EC0-B957-D56BA1D9E2E9}" type="datetimeFigureOut">
              <a:rPr lang="en-CA" smtClean="0"/>
              <a:t>2019-07-13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1BA9B13-A784-4343-985D-795F695B0D29}" type="slidenum">
              <a:rPr lang="en-CA" smtClean="0"/>
              <a:t>‹#›</a:t>
            </a:fld>
            <a:endParaRPr lang="en-CA"/>
          </a:p>
        </p:txBody>
      </p:sp>
    </p:spTree>
    <p:extLst>
      <p:ext uri="{BB962C8B-B14F-4D97-AF65-F5344CB8AC3E}">
        <p14:creationId xmlns:p14="http://schemas.microsoft.com/office/powerpoint/2010/main" val="2544200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87EA7B4-D33A-4EC0-B957-D56BA1D9E2E9}" type="datetimeFigureOut">
              <a:rPr lang="en-CA" smtClean="0"/>
              <a:t>2019-07-13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1BA9B13-A784-4343-985D-795F695B0D29}" type="slidenum">
              <a:rPr lang="en-CA" smtClean="0"/>
              <a:t>‹#›</a:t>
            </a:fld>
            <a:endParaRPr lang="en-CA"/>
          </a:p>
        </p:txBody>
      </p:sp>
    </p:spTree>
    <p:extLst>
      <p:ext uri="{BB962C8B-B14F-4D97-AF65-F5344CB8AC3E}">
        <p14:creationId xmlns:p14="http://schemas.microsoft.com/office/powerpoint/2010/main" val="263111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87EA7B4-D33A-4EC0-B957-D56BA1D9E2E9}" type="datetimeFigureOut">
              <a:rPr lang="en-CA" smtClean="0"/>
              <a:t>2019-07-13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1BA9B13-A784-4343-985D-795F695B0D29}" type="slidenum">
              <a:rPr lang="en-CA" smtClean="0"/>
              <a:t>‹#›</a:t>
            </a:fld>
            <a:endParaRPr lang="en-CA"/>
          </a:p>
        </p:txBody>
      </p:sp>
    </p:spTree>
    <p:extLst>
      <p:ext uri="{BB962C8B-B14F-4D97-AF65-F5344CB8AC3E}">
        <p14:creationId xmlns:p14="http://schemas.microsoft.com/office/powerpoint/2010/main" val="108689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EA7B4-D33A-4EC0-B957-D56BA1D9E2E9}" type="datetimeFigureOut">
              <a:rPr lang="en-CA" smtClean="0"/>
              <a:t>2019-07-13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1BA9B13-A784-4343-985D-795F695B0D29}" type="slidenum">
              <a:rPr lang="en-CA" smtClean="0"/>
              <a:t>‹#›</a:t>
            </a:fld>
            <a:endParaRPr lang="en-CA"/>
          </a:p>
        </p:txBody>
      </p:sp>
    </p:spTree>
    <p:extLst>
      <p:ext uri="{BB962C8B-B14F-4D97-AF65-F5344CB8AC3E}">
        <p14:creationId xmlns:p14="http://schemas.microsoft.com/office/powerpoint/2010/main" val="85359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7EA7B4-D33A-4EC0-B957-D56BA1D9E2E9}" type="datetimeFigureOut">
              <a:rPr lang="en-CA" smtClean="0"/>
              <a:t>2019-07-13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1BA9B13-A784-4343-985D-795F695B0D29}" type="slidenum">
              <a:rPr lang="en-CA" smtClean="0"/>
              <a:t>‹#›</a:t>
            </a:fld>
            <a:endParaRPr lang="en-CA"/>
          </a:p>
        </p:txBody>
      </p:sp>
    </p:spTree>
    <p:extLst>
      <p:ext uri="{BB962C8B-B14F-4D97-AF65-F5344CB8AC3E}">
        <p14:creationId xmlns:p14="http://schemas.microsoft.com/office/powerpoint/2010/main" val="234209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7EA7B4-D33A-4EC0-B957-D56BA1D9E2E9}" type="datetimeFigureOut">
              <a:rPr lang="en-CA" smtClean="0"/>
              <a:t>2019-07-13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1BA9B13-A784-4343-985D-795F695B0D29}" type="slidenum">
              <a:rPr lang="en-CA" smtClean="0"/>
              <a:t>‹#›</a:t>
            </a:fld>
            <a:endParaRPr lang="en-CA"/>
          </a:p>
        </p:txBody>
      </p:sp>
    </p:spTree>
    <p:extLst>
      <p:ext uri="{BB962C8B-B14F-4D97-AF65-F5344CB8AC3E}">
        <p14:creationId xmlns:p14="http://schemas.microsoft.com/office/powerpoint/2010/main" val="193820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EA7B4-D33A-4EC0-B957-D56BA1D9E2E9}" type="datetimeFigureOut">
              <a:rPr lang="en-CA" smtClean="0"/>
              <a:t>2019-07-13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A9B13-A784-4343-985D-795F695B0D29}" type="slidenum">
              <a:rPr lang="en-CA" smtClean="0"/>
              <a:t>‹#›</a:t>
            </a:fld>
            <a:endParaRPr lang="en-CA"/>
          </a:p>
        </p:txBody>
      </p:sp>
    </p:spTree>
    <p:extLst>
      <p:ext uri="{BB962C8B-B14F-4D97-AF65-F5344CB8AC3E}">
        <p14:creationId xmlns:p14="http://schemas.microsoft.com/office/powerpoint/2010/main" val="2097454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18.png"/><Relationship Id="rId2" Type="http://schemas.openxmlformats.org/officeDocument/2006/relationships/image" Target="../media/image21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image" Target="../media/image221.png"/><Relationship Id="rId1" Type="http://schemas.openxmlformats.org/officeDocument/2006/relationships/slideLayout" Target="../slideLayouts/slideLayout2.xml"/><Relationship Id="rId4" Type="http://schemas.openxmlformats.org/officeDocument/2006/relationships/image" Target="../media/image223.png"/></Relationships>
</file>

<file path=ppt/slides/_rels/slide104.xml.rels><?xml version="1.0" encoding="UTF-8" standalone="yes"?>
<Relationships xmlns="http://schemas.openxmlformats.org/package/2006/relationships"><Relationship Id="rId3" Type="http://schemas.openxmlformats.org/officeDocument/2006/relationships/image" Target="../media/image225.png"/><Relationship Id="rId2" Type="http://schemas.openxmlformats.org/officeDocument/2006/relationships/image" Target="../media/image224.png"/><Relationship Id="rId1" Type="http://schemas.openxmlformats.org/officeDocument/2006/relationships/slideLayout" Target="../slideLayouts/slideLayout2.xml"/><Relationship Id="rId4" Type="http://schemas.openxmlformats.org/officeDocument/2006/relationships/image" Target="../media/image226.png"/></Relationships>
</file>

<file path=ppt/slides/_rels/slide105.xml.rels><?xml version="1.0" encoding="UTF-8" standalone="yes"?>
<Relationships xmlns="http://schemas.openxmlformats.org/package/2006/relationships"><Relationship Id="rId3" Type="http://schemas.openxmlformats.org/officeDocument/2006/relationships/image" Target="../media/image228.png"/><Relationship Id="rId2" Type="http://schemas.openxmlformats.org/officeDocument/2006/relationships/image" Target="../media/image22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9.png"/><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3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3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3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38.png"/><Relationship Id="rId2" Type="http://schemas.openxmlformats.org/officeDocument/2006/relationships/image" Target="../media/image23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9.png"/><Relationship Id="rId1" Type="http://schemas.openxmlformats.org/officeDocument/2006/relationships/slideLayout" Target="../slideLayouts/slideLayout2.xml"/><Relationship Id="rId5" Type="http://schemas.openxmlformats.org/officeDocument/2006/relationships/image" Target="../media/image242.png"/><Relationship Id="rId4" Type="http://schemas.openxmlformats.org/officeDocument/2006/relationships/image" Target="../media/image241.png"/></Relationships>
</file>

<file path=ppt/slides/_rels/slide117.xml.rels><?xml version="1.0" encoding="UTF-8" standalone="yes"?>
<Relationships xmlns="http://schemas.openxmlformats.org/package/2006/relationships"><Relationship Id="rId2" Type="http://schemas.openxmlformats.org/officeDocument/2006/relationships/image" Target="../media/image24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45.png"/><Relationship Id="rId2" Type="http://schemas.openxmlformats.org/officeDocument/2006/relationships/image" Target="../media/image24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4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4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hyperlink" Target="https://adtmag.com/articles/2017/10/11/kotlin-edges-java.asp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4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4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5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55.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5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10.png"/></Relationships>
</file>

<file path=ppt/slides/_rels/slide5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59.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 Id="rId4" Type="http://schemas.openxmlformats.org/officeDocument/2006/relationships/image" Target="../media/image125.png"/></Relationships>
</file>

<file path=ppt/slides/_rels/slide63.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 Id="rId4" Type="http://schemas.openxmlformats.org/officeDocument/2006/relationships/image" Target="../media/image12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13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73.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75.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2.xml"/><Relationship Id="rId5" Type="http://schemas.openxmlformats.org/officeDocument/2006/relationships/image" Target="../media/image158.png"/><Relationship Id="rId4" Type="http://schemas.openxmlformats.org/officeDocument/2006/relationships/image" Target="../media/image157.png"/></Relationships>
</file>

<file path=ppt/slides/_rels/slide81.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164.png"/><Relationship Id="rId5" Type="http://schemas.openxmlformats.org/officeDocument/2006/relationships/image" Target="../media/image163.png"/><Relationship Id="rId4" Type="http://schemas.openxmlformats.org/officeDocument/2006/relationships/image" Target="../media/image162.png"/></Relationships>
</file>

<file path=ppt/slides/_rels/slide8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84.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85.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2.xml"/><Relationship Id="rId4" Type="http://schemas.openxmlformats.org/officeDocument/2006/relationships/image" Target="../media/image173.png"/></Relationships>
</file>

<file path=ppt/slides/_rels/slide86.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8.png"/></Relationships>
</file>

<file path=ppt/slides/_rels/slide8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9.png"/><Relationship Id="rId1" Type="http://schemas.openxmlformats.org/officeDocument/2006/relationships/slideLayout" Target="../slideLayouts/slideLayout2.xml"/><Relationship Id="rId5" Type="http://schemas.openxmlformats.org/officeDocument/2006/relationships/image" Target="../media/image182.png"/><Relationship Id="rId4" Type="http://schemas.openxmlformats.org/officeDocument/2006/relationships/image" Target="../media/image18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image" Target="../media/image183.png"/><Relationship Id="rId1" Type="http://schemas.openxmlformats.org/officeDocument/2006/relationships/slideLayout" Target="../slideLayouts/slideLayout2.xml"/><Relationship Id="rId4" Type="http://schemas.openxmlformats.org/officeDocument/2006/relationships/image" Target="../media/image185.png"/></Relationships>
</file>

<file path=ppt/slides/_rels/slide91.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image" Target="../media/image188.png"/><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93.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193.png"/></Relationships>
</file>

<file path=ppt/slides/_rels/slide94.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2.xml"/><Relationship Id="rId4" Type="http://schemas.openxmlformats.org/officeDocument/2006/relationships/image" Target="../media/image196.png"/></Relationships>
</file>

<file path=ppt/slides/_rels/slide95.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9.png"/><Relationship Id="rId1" Type="http://schemas.openxmlformats.org/officeDocument/2006/relationships/slideLayout" Target="../slideLayouts/slideLayout2.xml"/><Relationship Id="rId4" Type="http://schemas.openxmlformats.org/officeDocument/2006/relationships/image" Target="../media/image201.png"/></Relationships>
</file>

<file path=ppt/slides/_rels/slide97.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image" Target="../media/image202.png"/><Relationship Id="rId1" Type="http://schemas.openxmlformats.org/officeDocument/2006/relationships/slideLayout" Target="../slideLayouts/slideLayout2.xml"/><Relationship Id="rId5" Type="http://schemas.openxmlformats.org/officeDocument/2006/relationships/image" Target="../media/image205.png"/><Relationship Id="rId4" Type="http://schemas.openxmlformats.org/officeDocument/2006/relationships/image" Target="../media/image204.png"/></Relationships>
</file>

<file path=ppt/slides/_rels/slide98.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image" Target="../media/image206.png"/><Relationship Id="rId1" Type="http://schemas.openxmlformats.org/officeDocument/2006/relationships/slideLayout" Target="../slideLayouts/slideLayout2.xml"/><Relationship Id="rId5" Type="http://schemas.openxmlformats.org/officeDocument/2006/relationships/image" Target="../media/image209.png"/><Relationship Id="rId4" Type="http://schemas.openxmlformats.org/officeDocument/2006/relationships/image" Target="../media/image208.png"/></Relationships>
</file>

<file path=ppt/slides/_rels/slide99.xml.rels><?xml version="1.0" encoding="UTF-8" standalone="yes"?>
<Relationships xmlns="http://schemas.openxmlformats.org/package/2006/relationships"><Relationship Id="rId3" Type="http://schemas.openxmlformats.org/officeDocument/2006/relationships/image" Target="../media/image211.png"/><Relationship Id="rId7" Type="http://schemas.openxmlformats.org/officeDocument/2006/relationships/image" Target="../media/image215.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14.png"/><Relationship Id="rId5" Type="http://schemas.openxmlformats.org/officeDocument/2006/relationships/image" Target="../media/image213.png"/><Relationship Id="rId4" Type="http://schemas.openxmlformats.org/officeDocument/2006/relationships/image" Target="../media/image2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smtClean="0"/>
              <a:t>Kotlin</a:t>
            </a:r>
            <a:r>
              <a:rPr lang="en-CA" dirty="0" smtClean="0"/>
              <a:t> Lecture</a:t>
            </a:r>
            <a:endParaRPr lang="en-CA" dirty="0"/>
          </a:p>
        </p:txBody>
      </p:sp>
      <p:sp>
        <p:nvSpPr>
          <p:cNvPr id="3" name="Subtitle 2"/>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33125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examples: operations on collections</a:t>
            </a:r>
            <a:endParaRPr lang="en-CA" dirty="0"/>
          </a:p>
        </p:txBody>
      </p:sp>
      <p:sp>
        <p:nvSpPr>
          <p:cNvPr id="3" name="Content Placeholder 2"/>
          <p:cNvSpPr>
            <a:spLocks noGrp="1"/>
          </p:cNvSpPr>
          <p:nvPr>
            <p:ph idx="1"/>
          </p:nvPr>
        </p:nvSpPr>
        <p:spPr>
          <a:xfrm>
            <a:off x="838200" y="1825625"/>
            <a:ext cx="5159952" cy="4351338"/>
          </a:xfrm>
        </p:spPr>
        <p:txBody>
          <a:bodyPr/>
          <a:lstStyle/>
          <a:p>
            <a:r>
              <a:rPr lang="en-CA" dirty="0" smtClean="0"/>
              <a:t>The </a:t>
            </a:r>
            <a:r>
              <a:rPr lang="en-CA" dirty="0" err="1" smtClean="0"/>
              <a:t>kotlin</a:t>
            </a:r>
            <a:r>
              <a:rPr lang="en-CA" dirty="0" smtClean="0"/>
              <a:t> standard library contains many functions that allow us to perform operations on collections in a simple and concise way</a:t>
            </a:r>
          </a:p>
          <a:p>
            <a:r>
              <a:rPr lang="en-CA" dirty="0" smtClean="0"/>
              <a:t>Example: stream processing on lists</a:t>
            </a:r>
            <a:endParaRPr lang="en-CA" dirty="0"/>
          </a:p>
        </p:txBody>
      </p:sp>
      <p:pic>
        <p:nvPicPr>
          <p:cNvPr id="4" name="Picture 3"/>
          <p:cNvPicPr>
            <a:picLocks noChangeAspect="1"/>
          </p:cNvPicPr>
          <p:nvPr/>
        </p:nvPicPr>
        <p:blipFill>
          <a:blip r:embed="rId2"/>
          <a:stretch>
            <a:fillRect/>
          </a:stretch>
        </p:blipFill>
        <p:spPr>
          <a:xfrm>
            <a:off x="5998152" y="1951326"/>
            <a:ext cx="5543550" cy="1209675"/>
          </a:xfrm>
          <a:prstGeom prst="rect">
            <a:avLst/>
          </a:prstGeom>
        </p:spPr>
      </p:pic>
    </p:spTree>
    <p:extLst>
      <p:ext uri="{BB962C8B-B14F-4D97-AF65-F5344CB8AC3E}">
        <p14:creationId xmlns:p14="http://schemas.microsoft.com/office/powerpoint/2010/main" val="8579988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Visibility modifiers (top level)</a:t>
            </a:r>
            <a:endParaRPr lang="en-CA" dirty="0"/>
          </a:p>
        </p:txBody>
      </p:sp>
      <p:sp>
        <p:nvSpPr>
          <p:cNvPr id="3" name="Content Placeholder 2"/>
          <p:cNvSpPr>
            <a:spLocks noGrp="1"/>
          </p:cNvSpPr>
          <p:nvPr>
            <p:ph idx="1"/>
          </p:nvPr>
        </p:nvSpPr>
        <p:spPr>
          <a:xfrm>
            <a:off x="838200" y="1825625"/>
            <a:ext cx="6283036" cy="4796848"/>
          </a:xfrm>
        </p:spPr>
        <p:txBody>
          <a:bodyPr>
            <a:normAutofit fontScale="70000" lnSpcReduction="20000"/>
          </a:bodyPr>
          <a:lstStyle/>
          <a:p>
            <a:r>
              <a:rPr lang="en-CA" dirty="0" err="1" smtClean="0"/>
              <a:t>Kotlin</a:t>
            </a:r>
            <a:r>
              <a:rPr lang="en-CA" dirty="0" smtClean="0"/>
              <a:t> supports 4 types of visibility modifiers – private, protected, public, and internal, and the default visibility modifier in </a:t>
            </a:r>
            <a:r>
              <a:rPr lang="en-CA" dirty="0" err="1" smtClean="0"/>
              <a:t>kotlin</a:t>
            </a:r>
            <a:r>
              <a:rPr lang="en-CA" dirty="0" smtClean="0"/>
              <a:t> is public </a:t>
            </a:r>
          </a:p>
          <a:p>
            <a:r>
              <a:rPr lang="en-CA" dirty="0" smtClean="0"/>
              <a:t>Public: element is visible everywhere</a:t>
            </a:r>
          </a:p>
          <a:p>
            <a:r>
              <a:rPr lang="en-CA" dirty="0" smtClean="0"/>
              <a:t>Private: element is visible inside the file containing the declaration</a:t>
            </a:r>
          </a:p>
          <a:p>
            <a:r>
              <a:rPr lang="en-CA" dirty="0" smtClean="0"/>
              <a:t>Protected: not available at top level</a:t>
            </a:r>
          </a:p>
          <a:p>
            <a:r>
              <a:rPr lang="en-CA" dirty="0" smtClean="0"/>
              <a:t>Internal: element is visible everywhere in the same module, it is public for elements in the same module. A module is just a set of </a:t>
            </a:r>
            <a:r>
              <a:rPr lang="en-CA" dirty="0" err="1" smtClean="0"/>
              <a:t>kotlin</a:t>
            </a:r>
            <a:r>
              <a:rPr lang="en-CA" dirty="0" smtClean="0"/>
              <a:t> files compiled together, for example IntelliJ IDEA module and </a:t>
            </a:r>
            <a:r>
              <a:rPr lang="en-CA" dirty="0" err="1" smtClean="0"/>
              <a:t>Gradle</a:t>
            </a:r>
            <a:r>
              <a:rPr lang="en-CA" dirty="0" smtClean="0"/>
              <a:t> project</a:t>
            </a:r>
          </a:p>
          <a:p>
            <a:r>
              <a:rPr lang="en-CA" dirty="0" smtClean="0"/>
              <a:t>1) version property is public (visible from all files)</a:t>
            </a:r>
          </a:p>
          <a:p>
            <a:r>
              <a:rPr lang="en-CA" dirty="0" smtClean="0"/>
              <a:t>2) </a:t>
            </a:r>
            <a:r>
              <a:rPr lang="en-CA" dirty="0" err="1" smtClean="0"/>
              <a:t>UnitConverter</a:t>
            </a:r>
            <a:r>
              <a:rPr lang="en-CA" dirty="0" smtClean="0"/>
              <a:t> is accessible in the </a:t>
            </a:r>
            <a:r>
              <a:rPr lang="en-CA" dirty="0" err="1" smtClean="0"/>
              <a:t>branch.kt</a:t>
            </a:r>
            <a:r>
              <a:rPr lang="en-CA" dirty="0" smtClean="0"/>
              <a:t> file while it is in the same module, but not in </a:t>
            </a:r>
            <a:r>
              <a:rPr lang="en-CA" dirty="0" err="1" smtClean="0"/>
              <a:t>main.kt</a:t>
            </a:r>
            <a:r>
              <a:rPr lang="en-CA" dirty="0" smtClean="0"/>
              <a:t> </a:t>
            </a:r>
            <a:r>
              <a:rPr lang="en-CA" dirty="0" err="1" smtClean="0"/>
              <a:t>vecause</a:t>
            </a:r>
            <a:r>
              <a:rPr lang="en-CA" dirty="0" smtClean="0"/>
              <a:t> it is located in another module</a:t>
            </a:r>
          </a:p>
          <a:p>
            <a:r>
              <a:rPr lang="en-CA" dirty="0" smtClean="0"/>
              <a:t>3) </a:t>
            </a:r>
            <a:r>
              <a:rPr lang="en-CA" dirty="0" err="1" smtClean="0"/>
              <a:t>printSomething</a:t>
            </a:r>
            <a:r>
              <a:rPr lang="en-CA" dirty="0" smtClean="0"/>
              <a:t> function is only accessible in the file where it is defined</a:t>
            </a:r>
            <a:endParaRPr lang="en-CA" dirty="0"/>
          </a:p>
        </p:txBody>
      </p:sp>
      <p:pic>
        <p:nvPicPr>
          <p:cNvPr id="4" name="Picture 3"/>
          <p:cNvPicPr>
            <a:picLocks noChangeAspect="1"/>
          </p:cNvPicPr>
          <p:nvPr/>
        </p:nvPicPr>
        <p:blipFill>
          <a:blip r:embed="rId2"/>
          <a:stretch>
            <a:fillRect/>
          </a:stretch>
        </p:blipFill>
        <p:spPr>
          <a:xfrm>
            <a:off x="7676717" y="889721"/>
            <a:ext cx="4181475" cy="4524375"/>
          </a:xfrm>
          <a:prstGeom prst="rect">
            <a:avLst/>
          </a:prstGeom>
        </p:spPr>
      </p:pic>
    </p:spTree>
    <p:extLst>
      <p:ext uri="{BB962C8B-B14F-4D97-AF65-F5344CB8AC3E}">
        <p14:creationId xmlns:p14="http://schemas.microsoft.com/office/powerpoint/2010/main" val="32991288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Visibility modifiers (members)</a:t>
            </a:r>
            <a:endParaRPr lang="en-CA" dirty="0"/>
          </a:p>
        </p:txBody>
      </p:sp>
      <p:sp>
        <p:nvSpPr>
          <p:cNvPr id="3" name="Content Placeholder 2"/>
          <p:cNvSpPr>
            <a:spLocks noGrp="1"/>
          </p:cNvSpPr>
          <p:nvPr>
            <p:ph idx="1"/>
          </p:nvPr>
        </p:nvSpPr>
        <p:spPr>
          <a:xfrm>
            <a:off x="838200" y="1825625"/>
            <a:ext cx="6334125" cy="4644448"/>
          </a:xfrm>
        </p:spPr>
        <p:txBody>
          <a:bodyPr>
            <a:normAutofit fontScale="92500" lnSpcReduction="10000"/>
          </a:bodyPr>
          <a:lstStyle/>
          <a:p>
            <a:r>
              <a:rPr lang="en-CA" dirty="0" smtClean="0"/>
              <a:t>Members are elements declared inside a top-level element (methods, properties, constructors, nested classes/interfaces, </a:t>
            </a:r>
            <a:r>
              <a:rPr lang="en-CA" dirty="0" err="1" smtClean="0"/>
              <a:t>etc</a:t>
            </a:r>
            <a:r>
              <a:rPr lang="en-CA" dirty="0" smtClean="0"/>
              <a:t>)</a:t>
            </a:r>
          </a:p>
          <a:p>
            <a:r>
              <a:rPr lang="en-CA" dirty="0" smtClean="0"/>
              <a:t>Public (default): clients who see the declaring class see its public elements</a:t>
            </a:r>
          </a:p>
          <a:p>
            <a:r>
              <a:rPr lang="en-CA" dirty="0" smtClean="0"/>
              <a:t>Private: element is only visible from within the class or interface</a:t>
            </a:r>
          </a:p>
          <a:p>
            <a:r>
              <a:rPr lang="en-CA" dirty="0" smtClean="0"/>
              <a:t>Protected: visible inside the class and its subclasses</a:t>
            </a:r>
          </a:p>
          <a:p>
            <a:r>
              <a:rPr lang="en-CA" dirty="0" smtClean="0"/>
              <a:t>Internal: any client within the module who sees the class, can also see the internal members</a:t>
            </a:r>
            <a:endParaRPr lang="en-CA" dirty="0"/>
          </a:p>
        </p:txBody>
      </p:sp>
      <p:pic>
        <p:nvPicPr>
          <p:cNvPr id="4" name="Picture 3"/>
          <p:cNvPicPr>
            <a:picLocks noChangeAspect="1"/>
          </p:cNvPicPr>
          <p:nvPr/>
        </p:nvPicPr>
        <p:blipFill>
          <a:blip r:embed="rId2"/>
          <a:stretch>
            <a:fillRect/>
          </a:stretch>
        </p:blipFill>
        <p:spPr>
          <a:xfrm>
            <a:off x="8129587" y="1825625"/>
            <a:ext cx="3552825" cy="1038225"/>
          </a:xfrm>
          <a:prstGeom prst="rect">
            <a:avLst/>
          </a:prstGeom>
        </p:spPr>
      </p:pic>
      <p:pic>
        <p:nvPicPr>
          <p:cNvPr id="5" name="Picture 4"/>
          <p:cNvPicPr>
            <a:picLocks noChangeAspect="1"/>
          </p:cNvPicPr>
          <p:nvPr/>
        </p:nvPicPr>
        <p:blipFill>
          <a:blip r:embed="rId3"/>
          <a:stretch>
            <a:fillRect/>
          </a:stretch>
        </p:blipFill>
        <p:spPr>
          <a:xfrm>
            <a:off x="7172325" y="3218150"/>
            <a:ext cx="5019675" cy="1114425"/>
          </a:xfrm>
          <a:prstGeom prst="rect">
            <a:avLst/>
          </a:prstGeom>
        </p:spPr>
      </p:pic>
    </p:spTree>
    <p:extLst>
      <p:ext uri="{BB962C8B-B14F-4D97-AF65-F5344CB8AC3E}">
        <p14:creationId xmlns:p14="http://schemas.microsoft.com/office/powerpoint/2010/main" val="8183417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internal modifier and java bytecode</a:t>
            </a:r>
            <a:endParaRPr lang="en-CA" dirty="0"/>
          </a:p>
        </p:txBody>
      </p:sp>
      <p:sp>
        <p:nvSpPr>
          <p:cNvPr id="3" name="Content Placeholder 2"/>
          <p:cNvSpPr>
            <a:spLocks noGrp="1"/>
          </p:cNvSpPr>
          <p:nvPr>
            <p:ph idx="1"/>
          </p:nvPr>
        </p:nvSpPr>
        <p:spPr>
          <a:xfrm>
            <a:off x="838201" y="1825624"/>
            <a:ext cx="5770418" cy="4533611"/>
          </a:xfrm>
        </p:spPr>
        <p:txBody>
          <a:bodyPr>
            <a:normAutofit lnSpcReduction="10000"/>
          </a:bodyPr>
          <a:lstStyle/>
          <a:p>
            <a:r>
              <a:rPr lang="en-CA" dirty="0" smtClean="0"/>
              <a:t>Public, private, and protected modifiers are compiled to bytecode in the same way as for java, but what about internal (which has no direct analog in java)?</a:t>
            </a:r>
          </a:p>
          <a:p>
            <a:r>
              <a:rPr lang="en-CA" dirty="0" smtClean="0"/>
              <a:t>This is solved by compiling internal to the public modifier, and then mashing the name so that it is not usable. This is controversial because it can be bypassed using a java adapter, but there is no other way to implement it</a:t>
            </a:r>
          </a:p>
        </p:txBody>
      </p:sp>
      <p:pic>
        <p:nvPicPr>
          <p:cNvPr id="4" name="Picture 3"/>
          <p:cNvPicPr>
            <a:picLocks noChangeAspect="1"/>
          </p:cNvPicPr>
          <p:nvPr/>
        </p:nvPicPr>
        <p:blipFill>
          <a:blip r:embed="rId2"/>
          <a:stretch>
            <a:fillRect/>
          </a:stretch>
        </p:blipFill>
        <p:spPr>
          <a:xfrm>
            <a:off x="8088023" y="1825625"/>
            <a:ext cx="2638425" cy="657225"/>
          </a:xfrm>
          <a:prstGeom prst="rect">
            <a:avLst/>
          </a:prstGeom>
        </p:spPr>
      </p:pic>
      <p:pic>
        <p:nvPicPr>
          <p:cNvPr id="5" name="Picture 4"/>
          <p:cNvPicPr>
            <a:picLocks noChangeAspect="1"/>
          </p:cNvPicPr>
          <p:nvPr/>
        </p:nvPicPr>
        <p:blipFill>
          <a:blip r:embed="rId3"/>
          <a:stretch>
            <a:fillRect/>
          </a:stretch>
        </p:blipFill>
        <p:spPr>
          <a:xfrm>
            <a:off x="6486525" y="2825028"/>
            <a:ext cx="5705475" cy="847725"/>
          </a:xfrm>
          <a:prstGeom prst="rect">
            <a:avLst/>
          </a:prstGeom>
        </p:spPr>
      </p:pic>
    </p:spTree>
    <p:extLst>
      <p:ext uri="{BB962C8B-B14F-4D97-AF65-F5344CB8AC3E}">
        <p14:creationId xmlns:p14="http://schemas.microsoft.com/office/powerpoint/2010/main" val="35034073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Overriding visibility modifiers</a:t>
            </a:r>
            <a:endParaRPr lang="en-CA" dirty="0"/>
          </a:p>
        </p:txBody>
      </p:sp>
      <p:sp>
        <p:nvSpPr>
          <p:cNvPr id="3" name="Content Placeholder 2"/>
          <p:cNvSpPr>
            <a:spLocks noGrp="1"/>
          </p:cNvSpPr>
          <p:nvPr>
            <p:ph idx="1"/>
          </p:nvPr>
        </p:nvSpPr>
        <p:spPr>
          <a:xfrm>
            <a:off x="838200" y="1825625"/>
            <a:ext cx="5673436" cy="4351338"/>
          </a:xfrm>
        </p:spPr>
        <p:txBody>
          <a:bodyPr>
            <a:normAutofit fontScale="92500" lnSpcReduction="10000"/>
          </a:bodyPr>
          <a:lstStyle/>
          <a:p>
            <a:r>
              <a:rPr lang="en-CA" dirty="0"/>
              <a:t>Visibility modifiers can be overridden when overriding a member function</a:t>
            </a:r>
          </a:p>
          <a:p>
            <a:r>
              <a:rPr lang="en-CA" dirty="0" smtClean="0"/>
              <a:t>Defining class and constructor visibility: primary constructor definition is in the class header, so two visibility modifiers are required in a single line</a:t>
            </a:r>
          </a:p>
          <a:p>
            <a:r>
              <a:rPr lang="en-CA" dirty="0" smtClean="0"/>
              <a:t>Assuming the preceding class is defined at the top level, it will be visible inside the module, but it can only be instantiated from within the file containing the class declaration</a:t>
            </a:r>
            <a:endParaRPr lang="en-CA" dirty="0"/>
          </a:p>
        </p:txBody>
      </p:sp>
      <p:pic>
        <p:nvPicPr>
          <p:cNvPr id="4" name="Picture 3"/>
          <p:cNvPicPr>
            <a:picLocks noChangeAspect="1"/>
          </p:cNvPicPr>
          <p:nvPr/>
        </p:nvPicPr>
        <p:blipFill>
          <a:blip r:embed="rId2"/>
          <a:stretch>
            <a:fillRect/>
          </a:stretch>
        </p:blipFill>
        <p:spPr>
          <a:xfrm>
            <a:off x="8181975" y="1690688"/>
            <a:ext cx="3171825" cy="2428875"/>
          </a:xfrm>
          <a:prstGeom prst="rect">
            <a:avLst/>
          </a:prstGeom>
        </p:spPr>
      </p:pic>
      <p:pic>
        <p:nvPicPr>
          <p:cNvPr id="5" name="Picture 4"/>
          <p:cNvPicPr>
            <a:picLocks noChangeAspect="1"/>
          </p:cNvPicPr>
          <p:nvPr/>
        </p:nvPicPr>
        <p:blipFill>
          <a:blip r:embed="rId3"/>
          <a:stretch>
            <a:fillRect/>
          </a:stretch>
        </p:blipFill>
        <p:spPr>
          <a:xfrm>
            <a:off x="7458075" y="4292601"/>
            <a:ext cx="4733925" cy="1152525"/>
          </a:xfrm>
          <a:prstGeom prst="rect">
            <a:avLst/>
          </a:prstGeom>
        </p:spPr>
      </p:pic>
      <p:pic>
        <p:nvPicPr>
          <p:cNvPr id="6" name="Picture 5"/>
          <p:cNvPicPr>
            <a:picLocks noChangeAspect="1"/>
          </p:cNvPicPr>
          <p:nvPr/>
        </p:nvPicPr>
        <p:blipFill>
          <a:blip r:embed="rId4"/>
          <a:stretch>
            <a:fillRect/>
          </a:stretch>
        </p:blipFill>
        <p:spPr>
          <a:xfrm>
            <a:off x="7274935" y="5576888"/>
            <a:ext cx="3876675" cy="600075"/>
          </a:xfrm>
          <a:prstGeom prst="rect">
            <a:avLst/>
          </a:prstGeom>
        </p:spPr>
      </p:pic>
    </p:spTree>
    <p:extLst>
      <p:ext uri="{BB962C8B-B14F-4D97-AF65-F5344CB8AC3E}">
        <p14:creationId xmlns:p14="http://schemas.microsoft.com/office/powerpoint/2010/main" val="9801256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Sealed class </a:t>
            </a:r>
            <a:endParaRPr lang="en-CA" dirty="0"/>
          </a:p>
        </p:txBody>
      </p:sp>
      <p:sp>
        <p:nvSpPr>
          <p:cNvPr id="3" name="Content Placeholder 2"/>
          <p:cNvSpPr>
            <a:spLocks noGrp="1"/>
          </p:cNvSpPr>
          <p:nvPr>
            <p:ph idx="1"/>
          </p:nvPr>
        </p:nvSpPr>
        <p:spPr>
          <a:xfrm>
            <a:off x="838200" y="1825624"/>
            <a:ext cx="6505575" cy="4575175"/>
          </a:xfrm>
        </p:spPr>
        <p:txBody>
          <a:bodyPr>
            <a:normAutofit fontScale="62500" lnSpcReduction="20000"/>
          </a:bodyPr>
          <a:lstStyle/>
          <a:p>
            <a:r>
              <a:rPr lang="en-CA" dirty="0" smtClean="0"/>
              <a:t>A sealed class is a class with a limited number of subclasses (Sealed subtyping hierarchy), and the subtypes have to be declared within the same file.</a:t>
            </a:r>
          </a:p>
          <a:p>
            <a:r>
              <a:rPr lang="en-CA" dirty="0" smtClean="0"/>
              <a:t>To mark a class as sealed, simply add the sealed modifier to the class declaration header</a:t>
            </a:r>
          </a:p>
          <a:p>
            <a:r>
              <a:rPr lang="en-CA" dirty="0" smtClean="0"/>
              <a:t>The subclasses of a sealed class can be extended (provided they are not also sealed) </a:t>
            </a:r>
          </a:p>
          <a:p>
            <a:r>
              <a:rPr lang="en-CA" dirty="0" smtClean="0"/>
              <a:t>Sealed classes work well with a when expression, eliminating the need for an else clause because the </a:t>
            </a:r>
            <a:r>
              <a:rPr lang="en-CA" dirty="0" err="1" smtClean="0"/>
              <a:t>kotlin</a:t>
            </a:r>
            <a:r>
              <a:rPr lang="en-CA" dirty="0" smtClean="0"/>
              <a:t> compiler can verify that each subclass of a sealed class has a corresponding clause inside the when block. The application will not compile if we later add another subclass to vehicle</a:t>
            </a:r>
          </a:p>
          <a:p>
            <a:r>
              <a:rPr lang="en-CA" dirty="0" smtClean="0"/>
              <a:t>Sealed classes are abstract by default, and can never be open or final</a:t>
            </a:r>
          </a:p>
          <a:p>
            <a:r>
              <a:rPr lang="en-CA" dirty="0" smtClean="0"/>
              <a:t>Sealed classes are useful for example when we want to protect an inheritance hierarchy when building a module by prohibiting clients from extending our class, but keeping the ability for ourselves</a:t>
            </a:r>
            <a:endParaRPr lang="en-CA" dirty="0"/>
          </a:p>
        </p:txBody>
      </p:sp>
      <p:pic>
        <p:nvPicPr>
          <p:cNvPr id="4" name="Picture 3"/>
          <p:cNvPicPr>
            <a:picLocks noChangeAspect="1"/>
          </p:cNvPicPr>
          <p:nvPr/>
        </p:nvPicPr>
        <p:blipFill>
          <a:blip r:embed="rId2"/>
          <a:stretch>
            <a:fillRect/>
          </a:stretch>
        </p:blipFill>
        <p:spPr>
          <a:xfrm>
            <a:off x="8924925" y="1575521"/>
            <a:ext cx="2428875" cy="1019175"/>
          </a:xfrm>
          <a:prstGeom prst="rect">
            <a:avLst/>
          </a:prstGeom>
        </p:spPr>
      </p:pic>
      <p:pic>
        <p:nvPicPr>
          <p:cNvPr id="5" name="Picture 4"/>
          <p:cNvPicPr>
            <a:picLocks noChangeAspect="1"/>
          </p:cNvPicPr>
          <p:nvPr/>
        </p:nvPicPr>
        <p:blipFill>
          <a:blip r:embed="rId3"/>
          <a:stretch>
            <a:fillRect/>
          </a:stretch>
        </p:blipFill>
        <p:spPr>
          <a:xfrm>
            <a:off x="8677275" y="3001169"/>
            <a:ext cx="2676525" cy="1000125"/>
          </a:xfrm>
          <a:prstGeom prst="rect">
            <a:avLst/>
          </a:prstGeom>
        </p:spPr>
      </p:pic>
      <p:pic>
        <p:nvPicPr>
          <p:cNvPr id="6" name="Picture 5"/>
          <p:cNvPicPr>
            <a:picLocks noChangeAspect="1"/>
          </p:cNvPicPr>
          <p:nvPr/>
        </p:nvPicPr>
        <p:blipFill>
          <a:blip r:embed="rId4"/>
          <a:stretch>
            <a:fillRect/>
          </a:stretch>
        </p:blipFill>
        <p:spPr>
          <a:xfrm>
            <a:off x="7343775" y="4250315"/>
            <a:ext cx="4848225" cy="962025"/>
          </a:xfrm>
          <a:prstGeom prst="rect">
            <a:avLst/>
          </a:prstGeom>
        </p:spPr>
      </p:pic>
    </p:spTree>
    <p:extLst>
      <p:ext uri="{BB962C8B-B14F-4D97-AF65-F5344CB8AC3E}">
        <p14:creationId xmlns:p14="http://schemas.microsoft.com/office/powerpoint/2010/main" val="29448446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Nested classes</a:t>
            </a:r>
            <a:endParaRPr lang="en-CA" dirty="0"/>
          </a:p>
        </p:txBody>
      </p:sp>
      <p:sp>
        <p:nvSpPr>
          <p:cNvPr id="3" name="Content Placeholder 2"/>
          <p:cNvSpPr>
            <a:spLocks noGrp="1"/>
          </p:cNvSpPr>
          <p:nvPr>
            <p:ph idx="1"/>
          </p:nvPr>
        </p:nvSpPr>
        <p:spPr>
          <a:xfrm>
            <a:off x="838200" y="1825624"/>
            <a:ext cx="7060406" cy="4575176"/>
          </a:xfrm>
        </p:spPr>
        <p:txBody>
          <a:bodyPr>
            <a:normAutofit fontScale="70000" lnSpcReduction="20000"/>
          </a:bodyPr>
          <a:lstStyle/>
          <a:p>
            <a:r>
              <a:rPr lang="en-CA" dirty="0" smtClean="0"/>
              <a:t>A nested class is a class defined within another class</a:t>
            </a:r>
          </a:p>
          <a:p>
            <a:r>
              <a:rPr lang="en-CA" dirty="0" smtClean="0"/>
              <a:t>Nesting small classes within top level classes places the code closer to where it is used, and allows a better way of grouping classes</a:t>
            </a:r>
          </a:p>
          <a:p>
            <a:r>
              <a:rPr lang="en-CA" dirty="0" smtClean="0"/>
              <a:t>We can define a class as a member inside another class, allowing us to create instances of the nested class without having to create instances of the outer class, in this case the nested class cannot refer directly to the members of the outer class</a:t>
            </a:r>
          </a:p>
          <a:p>
            <a:r>
              <a:rPr lang="en-CA" dirty="0" smtClean="0"/>
              <a:t>Instead, to enable this behavior we use the inner keyword, inner classes can only be instantiated from the outer class, and can access all the methods and properties defined in the outer class and share its state</a:t>
            </a:r>
          </a:p>
          <a:p>
            <a:r>
              <a:rPr lang="en-CA" dirty="0" smtClean="0"/>
              <a:t>The usage of class/inner class depends on your goals, if you only need a single instance to access from within the outer class, use inner, however if the inner class may be useful in a context outside serving the outer class, just declare it as you would a top level class</a:t>
            </a:r>
            <a:endParaRPr lang="en-CA" dirty="0"/>
          </a:p>
        </p:txBody>
      </p:sp>
      <p:pic>
        <p:nvPicPr>
          <p:cNvPr id="4" name="Picture 3"/>
          <p:cNvPicPr>
            <a:picLocks noChangeAspect="1"/>
          </p:cNvPicPr>
          <p:nvPr/>
        </p:nvPicPr>
        <p:blipFill>
          <a:blip r:embed="rId2"/>
          <a:stretch>
            <a:fillRect/>
          </a:stretch>
        </p:blipFill>
        <p:spPr>
          <a:xfrm>
            <a:off x="7959003" y="1825625"/>
            <a:ext cx="3533775" cy="1514475"/>
          </a:xfrm>
          <a:prstGeom prst="rect">
            <a:avLst/>
          </a:prstGeom>
        </p:spPr>
      </p:pic>
      <p:pic>
        <p:nvPicPr>
          <p:cNvPr id="5" name="Picture 4"/>
          <p:cNvPicPr>
            <a:picLocks noChangeAspect="1"/>
          </p:cNvPicPr>
          <p:nvPr/>
        </p:nvPicPr>
        <p:blipFill>
          <a:blip r:embed="rId3"/>
          <a:stretch>
            <a:fillRect/>
          </a:stretch>
        </p:blipFill>
        <p:spPr>
          <a:xfrm>
            <a:off x="7898606" y="4001294"/>
            <a:ext cx="3743325" cy="1838325"/>
          </a:xfrm>
          <a:prstGeom prst="rect">
            <a:avLst/>
          </a:prstGeom>
        </p:spPr>
      </p:pic>
    </p:spTree>
    <p:extLst>
      <p:ext uri="{BB962C8B-B14F-4D97-AF65-F5344CB8AC3E}">
        <p14:creationId xmlns:p14="http://schemas.microsoft.com/office/powerpoint/2010/main" val="1380495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Import aliases</a:t>
            </a:r>
            <a:endParaRPr lang="en-CA" dirty="0"/>
          </a:p>
        </p:txBody>
      </p:sp>
      <p:sp>
        <p:nvSpPr>
          <p:cNvPr id="3" name="Content Placeholder 2"/>
          <p:cNvSpPr>
            <a:spLocks noGrp="1"/>
          </p:cNvSpPr>
          <p:nvPr>
            <p:ph idx="1"/>
          </p:nvPr>
        </p:nvSpPr>
        <p:spPr>
          <a:xfrm>
            <a:off x="838200" y="1825625"/>
            <a:ext cx="5597669" cy="4325793"/>
          </a:xfrm>
        </p:spPr>
        <p:txBody>
          <a:bodyPr>
            <a:normAutofit fontScale="62500" lnSpcReduction="20000"/>
          </a:bodyPr>
          <a:lstStyle/>
          <a:p>
            <a:r>
              <a:rPr lang="en-CA" dirty="0" smtClean="0"/>
              <a:t>An alias is a way to introduce new names for types, for example, if the type name is already used in the file, or if it is too long, or inappropriate, we can introduce a new name and use it instead</a:t>
            </a:r>
          </a:p>
          <a:p>
            <a:r>
              <a:rPr lang="en-CA" dirty="0" smtClean="0"/>
              <a:t>The compiler replaces a class alias with an actual class, so the alias does not exist at runtime</a:t>
            </a:r>
          </a:p>
          <a:p>
            <a:r>
              <a:rPr lang="en-CA" dirty="0" smtClean="0"/>
              <a:t>Example: the </a:t>
            </a:r>
            <a:r>
              <a:rPr lang="en-CA" dirty="0" err="1" smtClean="0"/>
              <a:t>InterstitialAd</a:t>
            </a:r>
            <a:r>
              <a:rPr lang="en-CA" dirty="0" smtClean="0"/>
              <a:t> type is defined in both </a:t>
            </a:r>
            <a:r>
              <a:rPr lang="en-CA" dirty="0" err="1" smtClean="0"/>
              <a:t>facebook</a:t>
            </a:r>
            <a:r>
              <a:rPr lang="en-CA" dirty="0" smtClean="0"/>
              <a:t> and </a:t>
            </a:r>
            <a:r>
              <a:rPr lang="en-CA" dirty="0" err="1" smtClean="0"/>
              <a:t>google’s</a:t>
            </a:r>
            <a:r>
              <a:rPr lang="en-CA" dirty="0" smtClean="0"/>
              <a:t> advertising libraries</a:t>
            </a:r>
          </a:p>
          <a:p>
            <a:r>
              <a:rPr lang="en-CA" dirty="0" smtClean="0"/>
              <a:t>Lets say we want to use them both in a single file (to compare profits between them), this would force us to fully qualify the class name (writing both namespace and class name)</a:t>
            </a:r>
          </a:p>
          <a:p>
            <a:r>
              <a:rPr lang="en-CA" dirty="0" smtClean="0"/>
              <a:t>In this situation (Both classes located in an external library) the solution is to use the import alias</a:t>
            </a:r>
          </a:p>
          <a:p>
            <a:r>
              <a:rPr lang="en-CA" dirty="0" smtClean="0"/>
              <a:t>We can then use the aliases around these types like actual types, improving readability</a:t>
            </a:r>
            <a:endParaRPr lang="en-CA" dirty="0"/>
          </a:p>
        </p:txBody>
      </p:sp>
      <p:pic>
        <p:nvPicPr>
          <p:cNvPr id="4" name="Picture 3"/>
          <p:cNvPicPr>
            <a:picLocks noChangeAspect="1"/>
          </p:cNvPicPr>
          <p:nvPr/>
        </p:nvPicPr>
        <p:blipFill>
          <a:blip r:embed="rId2"/>
          <a:stretch>
            <a:fillRect/>
          </a:stretch>
        </p:blipFill>
        <p:spPr>
          <a:xfrm>
            <a:off x="6435869" y="1690688"/>
            <a:ext cx="5610225" cy="733425"/>
          </a:xfrm>
          <a:prstGeom prst="rect">
            <a:avLst/>
          </a:prstGeom>
        </p:spPr>
      </p:pic>
      <p:pic>
        <p:nvPicPr>
          <p:cNvPr id="5" name="Picture 4"/>
          <p:cNvPicPr>
            <a:picLocks noChangeAspect="1"/>
          </p:cNvPicPr>
          <p:nvPr/>
        </p:nvPicPr>
        <p:blipFill>
          <a:blip r:embed="rId3"/>
          <a:stretch>
            <a:fillRect/>
          </a:stretch>
        </p:blipFill>
        <p:spPr>
          <a:xfrm>
            <a:off x="6435869" y="3016251"/>
            <a:ext cx="5191125" cy="447675"/>
          </a:xfrm>
          <a:prstGeom prst="rect">
            <a:avLst/>
          </a:prstGeom>
        </p:spPr>
      </p:pic>
      <p:pic>
        <p:nvPicPr>
          <p:cNvPr id="6" name="Picture 5"/>
          <p:cNvPicPr>
            <a:picLocks noChangeAspect="1"/>
          </p:cNvPicPr>
          <p:nvPr/>
        </p:nvPicPr>
        <p:blipFill>
          <a:blip r:embed="rId4"/>
          <a:stretch>
            <a:fillRect/>
          </a:stretch>
        </p:blipFill>
        <p:spPr>
          <a:xfrm>
            <a:off x="6435869" y="3749676"/>
            <a:ext cx="3152775" cy="561975"/>
          </a:xfrm>
          <a:prstGeom prst="rect">
            <a:avLst/>
          </a:prstGeom>
        </p:spPr>
      </p:pic>
    </p:spTree>
    <p:extLst>
      <p:ext uri="{BB962C8B-B14F-4D97-AF65-F5344CB8AC3E}">
        <p14:creationId xmlns:p14="http://schemas.microsoft.com/office/powerpoint/2010/main" val="21974240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We discussed constructors, the building blocks of OOP, learned how to define interfaces and various classes, and the differences between inner, sealed, </a:t>
            </a:r>
            <a:r>
              <a:rPr lang="en-CA" dirty="0" err="1" smtClean="0"/>
              <a:t>enum</a:t>
            </a:r>
            <a:r>
              <a:rPr lang="en-CA" dirty="0" smtClean="0"/>
              <a:t>, and data classes</a:t>
            </a:r>
          </a:p>
          <a:p>
            <a:r>
              <a:rPr lang="en-CA" dirty="0" smtClean="0"/>
              <a:t>All elements public by default</a:t>
            </a:r>
          </a:p>
          <a:p>
            <a:r>
              <a:rPr lang="en-CA" dirty="0" smtClean="0"/>
              <a:t>All classes/interfaces are final by default (must use open)</a:t>
            </a:r>
          </a:p>
          <a:p>
            <a:r>
              <a:rPr lang="en-CA" dirty="0" smtClean="0"/>
              <a:t>We can define proper data models using concise data classes combined with powerful properties, and properly operate on data using various methods generated by the compiler and how to overload operators</a:t>
            </a:r>
          </a:p>
          <a:p>
            <a:r>
              <a:rPr lang="en-CA" dirty="0" smtClean="0"/>
              <a:t>Create singletons using object declarations</a:t>
            </a:r>
          </a:p>
          <a:p>
            <a:r>
              <a:rPr lang="en-CA" dirty="0" smtClean="0"/>
              <a:t>Define anonymous objects that can extend/implement using object expressions</a:t>
            </a:r>
          </a:p>
          <a:p>
            <a:r>
              <a:rPr lang="en-CA" dirty="0" err="1" smtClean="0"/>
              <a:t>Lateinit</a:t>
            </a:r>
            <a:r>
              <a:rPr lang="en-CA" dirty="0" smtClean="0"/>
              <a:t> modifier allows defining non-</a:t>
            </a:r>
            <a:r>
              <a:rPr lang="en-CA" dirty="0" err="1" smtClean="0"/>
              <a:t>nullable</a:t>
            </a:r>
            <a:r>
              <a:rPr lang="en-CA" dirty="0" smtClean="0"/>
              <a:t> types with </a:t>
            </a:r>
            <a:r>
              <a:rPr lang="en-CA" smtClean="0"/>
              <a:t>delayed initialization</a:t>
            </a:r>
            <a:endParaRPr lang="en-CA" dirty="0" smtClean="0"/>
          </a:p>
        </p:txBody>
      </p:sp>
    </p:spTree>
    <p:extLst>
      <p:ext uri="{BB962C8B-B14F-4D97-AF65-F5344CB8AC3E}">
        <p14:creationId xmlns:p14="http://schemas.microsoft.com/office/powerpoint/2010/main" val="28097784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basics – variables and constants</a:t>
            </a:r>
            <a:endParaRPr lang="en-CA" dirty="0"/>
          </a:p>
        </p:txBody>
      </p:sp>
      <p:sp>
        <p:nvSpPr>
          <p:cNvPr id="3" name="Content Placeholder 2"/>
          <p:cNvSpPr>
            <a:spLocks noGrp="1"/>
          </p:cNvSpPr>
          <p:nvPr>
            <p:ph idx="1"/>
          </p:nvPr>
        </p:nvSpPr>
        <p:spPr>
          <a:xfrm>
            <a:off x="838200" y="1825625"/>
            <a:ext cx="6546273" cy="4351338"/>
          </a:xfrm>
        </p:spPr>
        <p:txBody>
          <a:bodyPr>
            <a:normAutofit fontScale="77500" lnSpcReduction="20000"/>
          </a:bodyPr>
          <a:lstStyle/>
          <a:p>
            <a:r>
              <a:rPr lang="en-CA" dirty="0" smtClean="0"/>
              <a:t>Basic types - In </a:t>
            </a:r>
            <a:r>
              <a:rPr lang="en-CA" dirty="0" err="1" smtClean="0"/>
              <a:t>Kotlin</a:t>
            </a:r>
            <a:r>
              <a:rPr lang="en-CA" dirty="0" smtClean="0"/>
              <a:t>, there is no concept of primitive types, instead, all types are objects with member functions and properties. </a:t>
            </a:r>
          </a:p>
          <a:p>
            <a:r>
              <a:rPr lang="en-CA" dirty="0" smtClean="0"/>
              <a:t>Variables and constants – declare a variable using the </a:t>
            </a:r>
            <a:r>
              <a:rPr lang="en-CA" dirty="0" err="1" smtClean="0"/>
              <a:t>var</a:t>
            </a:r>
            <a:r>
              <a:rPr lang="en-CA" dirty="0" smtClean="0"/>
              <a:t> keyword, and constants using the </a:t>
            </a:r>
            <a:r>
              <a:rPr lang="en-CA" dirty="0" err="1" smtClean="0"/>
              <a:t>val</a:t>
            </a:r>
            <a:r>
              <a:rPr lang="en-CA" dirty="0" smtClean="0"/>
              <a:t> keyword. When declaring, the type does not have to be explicitly defined, but will be inferred from the context. A </a:t>
            </a:r>
            <a:r>
              <a:rPr lang="en-CA" dirty="0" err="1" smtClean="0"/>
              <a:t>val</a:t>
            </a:r>
            <a:r>
              <a:rPr lang="en-CA" dirty="0" smtClean="0"/>
              <a:t> can only be declared once. A variable or constant can only be assigned a null value if its explicitly declared as a </a:t>
            </a:r>
            <a:r>
              <a:rPr lang="en-CA" dirty="0" err="1" smtClean="0"/>
              <a:t>nullable</a:t>
            </a:r>
            <a:r>
              <a:rPr lang="en-CA" dirty="0" smtClean="0"/>
              <a:t> type. You declare a </a:t>
            </a:r>
            <a:r>
              <a:rPr lang="en-CA" dirty="0" err="1" smtClean="0"/>
              <a:t>nullable</a:t>
            </a:r>
            <a:r>
              <a:rPr lang="en-CA" dirty="0" smtClean="0"/>
              <a:t> type by appending a ‘?’ to the end of the type.</a:t>
            </a:r>
          </a:p>
          <a:p>
            <a:r>
              <a:rPr lang="en-CA" dirty="0" smtClean="0"/>
              <a:t>In the code, a and b will both be treated as String. When trying to reassign a variable with an inferred type with a different type, a compile-time error will occur.  </a:t>
            </a:r>
          </a:p>
          <a:p>
            <a:endParaRPr lang="en-CA" dirty="0" smtClean="0"/>
          </a:p>
          <a:p>
            <a:endParaRPr lang="en-CA" dirty="0"/>
          </a:p>
        </p:txBody>
      </p:sp>
      <p:pic>
        <p:nvPicPr>
          <p:cNvPr id="4" name="Picture 3"/>
          <p:cNvPicPr>
            <a:picLocks noChangeAspect="1"/>
          </p:cNvPicPr>
          <p:nvPr/>
        </p:nvPicPr>
        <p:blipFill>
          <a:blip r:embed="rId2"/>
          <a:stretch>
            <a:fillRect/>
          </a:stretch>
        </p:blipFill>
        <p:spPr>
          <a:xfrm>
            <a:off x="7756380" y="2058266"/>
            <a:ext cx="3800475" cy="2686050"/>
          </a:xfrm>
          <a:prstGeom prst="rect">
            <a:avLst/>
          </a:prstGeom>
        </p:spPr>
      </p:pic>
    </p:spTree>
    <p:extLst>
      <p:ext uri="{BB962C8B-B14F-4D97-AF65-F5344CB8AC3E}">
        <p14:creationId xmlns:p14="http://schemas.microsoft.com/office/powerpoint/2010/main" val="38227756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basics - properties</a:t>
            </a:r>
            <a:endParaRPr lang="en-CA" dirty="0"/>
          </a:p>
        </p:txBody>
      </p:sp>
      <p:sp>
        <p:nvSpPr>
          <p:cNvPr id="3" name="Content Placeholder 2"/>
          <p:cNvSpPr>
            <a:spLocks noGrp="1"/>
          </p:cNvSpPr>
          <p:nvPr>
            <p:ph idx="1"/>
          </p:nvPr>
        </p:nvSpPr>
        <p:spPr>
          <a:xfrm>
            <a:off x="838200" y="1825625"/>
            <a:ext cx="5687291" cy="4351338"/>
          </a:xfrm>
        </p:spPr>
        <p:txBody>
          <a:bodyPr/>
          <a:lstStyle/>
          <a:p>
            <a:r>
              <a:rPr lang="en-CA" dirty="0" smtClean="0"/>
              <a:t>In </a:t>
            </a:r>
            <a:r>
              <a:rPr lang="en-CA" dirty="0" err="1" smtClean="0"/>
              <a:t>kotlin</a:t>
            </a:r>
            <a:r>
              <a:rPr lang="en-CA" dirty="0" smtClean="0"/>
              <a:t>, properties are accessed by simply referring to them by name. </a:t>
            </a:r>
          </a:p>
          <a:p>
            <a:r>
              <a:rPr lang="en-CA" dirty="0" smtClean="0"/>
              <a:t>Getters and setters are not a requirement, but you are not prohibited from creating them. A property’s getter/setter can be created as part of its declaration. A setter is not allowed if the property is a val. A property needs to be initialized when created. </a:t>
            </a:r>
            <a:endParaRPr lang="en-CA" dirty="0"/>
          </a:p>
        </p:txBody>
      </p:sp>
      <p:pic>
        <p:nvPicPr>
          <p:cNvPr id="4" name="Picture 3"/>
          <p:cNvPicPr>
            <a:picLocks noChangeAspect="1"/>
          </p:cNvPicPr>
          <p:nvPr/>
        </p:nvPicPr>
        <p:blipFill>
          <a:blip r:embed="rId2"/>
          <a:stretch>
            <a:fillRect/>
          </a:stretch>
        </p:blipFill>
        <p:spPr>
          <a:xfrm>
            <a:off x="7166696" y="2752725"/>
            <a:ext cx="4010025" cy="1352550"/>
          </a:xfrm>
          <a:prstGeom prst="rect">
            <a:avLst/>
          </a:prstGeom>
        </p:spPr>
      </p:pic>
    </p:spTree>
    <p:extLst>
      <p:ext uri="{BB962C8B-B14F-4D97-AF65-F5344CB8AC3E}">
        <p14:creationId xmlns:p14="http://schemas.microsoft.com/office/powerpoint/2010/main" val="362936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examples: asynchronous requests</a:t>
            </a:r>
            <a:endParaRPr lang="en-CA" dirty="0"/>
          </a:p>
        </p:txBody>
      </p:sp>
      <p:sp>
        <p:nvSpPr>
          <p:cNvPr id="3" name="Content Placeholder 2"/>
          <p:cNvSpPr>
            <a:spLocks noGrp="1"/>
          </p:cNvSpPr>
          <p:nvPr>
            <p:ph idx="1"/>
          </p:nvPr>
        </p:nvSpPr>
        <p:spPr>
          <a:xfrm>
            <a:off x="838200" y="1825625"/>
            <a:ext cx="5327073" cy="4351338"/>
          </a:xfrm>
        </p:spPr>
        <p:txBody>
          <a:bodyPr/>
          <a:lstStyle/>
          <a:p>
            <a:r>
              <a:rPr lang="en-CA" dirty="0" smtClean="0"/>
              <a:t>Can make asynchronous requests easily and display results on the main thread using the </a:t>
            </a:r>
            <a:r>
              <a:rPr lang="en-CA" dirty="0" err="1" smtClean="0"/>
              <a:t>doAsync</a:t>
            </a:r>
            <a:r>
              <a:rPr lang="en-CA" dirty="0" smtClean="0"/>
              <a:t> function</a:t>
            </a:r>
            <a:endParaRPr lang="en-CA" dirty="0"/>
          </a:p>
        </p:txBody>
      </p:sp>
      <p:pic>
        <p:nvPicPr>
          <p:cNvPr id="4" name="Picture 3"/>
          <p:cNvPicPr>
            <a:picLocks noChangeAspect="1"/>
          </p:cNvPicPr>
          <p:nvPr/>
        </p:nvPicPr>
        <p:blipFill>
          <a:blip r:embed="rId2"/>
          <a:stretch>
            <a:fillRect/>
          </a:stretch>
        </p:blipFill>
        <p:spPr>
          <a:xfrm>
            <a:off x="6490854" y="2772569"/>
            <a:ext cx="5181600" cy="1228725"/>
          </a:xfrm>
          <a:prstGeom prst="rect">
            <a:avLst/>
          </a:prstGeom>
        </p:spPr>
      </p:pic>
    </p:spTree>
    <p:extLst>
      <p:ext uri="{BB962C8B-B14F-4D97-AF65-F5344CB8AC3E}">
        <p14:creationId xmlns:p14="http://schemas.microsoft.com/office/powerpoint/2010/main" val="21779426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basics: classes and objects</a:t>
            </a:r>
            <a:endParaRPr lang="en-CA" dirty="0"/>
          </a:p>
        </p:txBody>
      </p:sp>
      <p:sp>
        <p:nvSpPr>
          <p:cNvPr id="3" name="Content Placeholder 2"/>
          <p:cNvSpPr>
            <a:spLocks noGrp="1"/>
          </p:cNvSpPr>
          <p:nvPr>
            <p:ph idx="1"/>
          </p:nvPr>
        </p:nvSpPr>
        <p:spPr/>
        <p:txBody>
          <a:bodyPr/>
          <a:lstStyle/>
          <a:p>
            <a:r>
              <a:rPr lang="en-CA" dirty="0" smtClean="0"/>
              <a:t>Like in java, </a:t>
            </a:r>
            <a:r>
              <a:rPr lang="en-CA" dirty="0" err="1" smtClean="0"/>
              <a:t>kotlin</a:t>
            </a:r>
            <a:r>
              <a:rPr lang="en-CA" dirty="0" smtClean="0"/>
              <a:t> classes are declared using the ‘class’ keyword. </a:t>
            </a:r>
          </a:p>
          <a:p>
            <a:r>
              <a:rPr lang="en-CA" dirty="0" smtClean="0"/>
              <a:t>Basic structure of a class consists of: the class keyword, name of the class, header, and body of class enclosed in curly braces. </a:t>
            </a:r>
          </a:p>
          <a:p>
            <a:r>
              <a:rPr lang="en-CA" dirty="0" smtClean="0"/>
              <a:t>Header can consist of a primary constructor, parent class if applicable, and interface to implement, if applicable. </a:t>
            </a:r>
          </a:p>
          <a:p>
            <a:r>
              <a:rPr lang="en-CA" dirty="0" smtClean="0"/>
              <a:t>Secondary constructors have to call the primary constructor. 	</a:t>
            </a:r>
            <a:endParaRPr lang="en-CA" dirty="0"/>
          </a:p>
        </p:txBody>
      </p:sp>
    </p:spTree>
    <p:extLst>
      <p:ext uri="{BB962C8B-B14F-4D97-AF65-F5344CB8AC3E}">
        <p14:creationId xmlns:p14="http://schemas.microsoft.com/office/powerpoint/2010/main" val="264519016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basics: data classes</a:t>
            </a:r>
            <a:endParaRPr lang="en-CA" dirty="0"/>
          </a:p>
        </p:txBody>
      </p:sp>
      <p:sp>
        <p:nvSpPr>
          <p:cNvPr id="3" name="Content Placeholder 2"/>
          <p:cNvSpPr>
            <a:spLocks noGrp="1"/>
          </p:cNvSpPr>
          <p:nvPr>
            <p:ph idx="1"/>
          </p:nvPr>
        </p:nvSpPr>
        <p:spPr>
          <a:xfrm>
            <a:off x="838200" y="1825625"/>
            <a:ext cx="7017327" cy="4351338"/>
          </a:xfrm>
        </p:spPr>
        <p:txBody>
          <a:bodyPr>
            <a:normAutofit fontScale="70000" lnSpcReduction="20000"/>
          </a:bodyPr>
          <a:lstStyle/>
          <a:p>
            <a:r>
              <a:rPr lang="en-CA" dirty="0" smtClean="0"/>
              <a:t>When building apps, most of the time we require classes whose only function is to store data. </a:t>
            </a:r>
          </a:p>
          <a:p>
            <a:r>
              <a:rPr lang="en-CA" dirty="0" smtClean="0"/>
              <a:t>In java, data classes are called POJOs (plain old java objects) and used to store data.</a:t>
            </a:r>
          </a:p>
          <a:p>
            <a:r>
              <a:rPr lang="en-CA" dirty="0" smtClean="0"/>
              <a:t>In </a:t>
            </a:r>
            <a:r>
              <a:rPr lang="en-CA" dirty="0" err="1" smtClean="0"/>
              <a:t>kotlin</a:t>
            </a:r>
            <a:r>
              <a:rPr lang="en-CA" dirty="0" smtClean="0"/>
              <a:t>, a special class exists, called the data class, which has built in methods:</a:t>
            </a:r>
          </a:p>
          <a:p>
            <a:r>
              <a:rPr lang="en-CA" dirty="0" smtClean="0"/>
              <a:t>Equals()/</a:t>
            </a:r>
            <a:r>
              <a:rPr lang="en-CA" dirty="0" err="1" smtClean="0"/>
              <a:t>hashCode</a:t>
            </a:r>
            <a:r>
              <a:rPr lang="en-CA" dirty="0" smtClean="0"/>
              <a:t>(), </a:t>
            </a:r>
            <a:r>
              <a:rPr lang="en-CA" dirty="0" err="1" smtClean="0"/>
              <a:t>toString</a:t>
            </a:r>
            <a:r>
              <a:rPr lang="en-CA" dirty="0" smtClean="0"/>
              <a:t>(), copy()</a:t>
            </a:r>
          </a:p>
          <a:p>
            <a:r>
              <a:rPr lang="en-CA" dirty="0" smtClean="0"/>
              <a:t>The copy() method is useful when you want to create a copy of an object but with part of its data altered, for example:</a:t>
            </a:r>
          </a:p>
          <a:p>
            <a:r>
              <a:rPr lang="en-CA" dirty="0" smtClean="0"/>
              <a:t>Declare data class Student which takes 3 parameters in its primary constructor</a:t>
            </a:r>
          </a:p>
          <a:p>
            <a:r>
              <a:rPr lang="en-CA" dirty="0" smtClean="0"/>
              <a:t>Anna variable is an instance of student</a:t>
            </a:r>
          </a:p>
          <a:p>
            <a:r>
              <a:rPr lang="en-CA" dirty="0" smtClean="0"/>
              <a:t>Joseph variable is created from copying </a:t>
            </a:r>
            <a:r>
              <a:rPr lang="en-CA" dirty="0" err="1" smtClean="0"/>
              <a:t>anna</a:t>
            </a:r>
            <a:r>
              <a:rPr lang="en-CA" dirty="0" smtClean="0"/>
              <a:t> and changing two of the properties</a:t>
            </a:r>
          </a:p>
          <a:p>
            <a:endParaRPr lang="en-CA" dirty="0" smtClean="0"/>
          </a:p>
          <a:p>
            <a:endParaRPr lang="en-CA" dirty="0"/>
          </a:p>
        </p:txBody>
      </p:sp>
      <p:pic>
        <p:nvPicPr>
          <p:cNvPr id="6" name="Picture 5"/>
          <p:cNvPicPr>
            <a:picLocks noChangeAspect="1"/>
          </p:cNvPicPr>
          <p:nvPr/>
        </p:nvPicPr>
        <p:blipFill>
          <a:blip r:embed="rId2"/>
          <a:stretch>
            <a:fillRect/>
          </a:stretch>
        </p:blipFill>
        <p:spPr>
          <a:xfrm>
            <a:off x="7791450" y="5172075"/>
            <a:ext cx="4400550" cy="1685925"/>
          </a:xfrm>
          <a:prstGeom prst="rect">
            <a:avLst/>
          </a:prstGeom>
        </p:spPr>
      </p:pic>
    </p:spTree>
    <p:extLst>
      <p:ext uri="{BB962C8B-B14F-4D97-AF65-F5344CB8AC3E}">
        <p14:creationId xmlns:p14="http://schemas.microsoft.com/office/powerpoint/2010/main" val="6594040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class example: java vs </a:t>
            </a:r>
            <a:r>
              <a:rPr lang="en-CA" dirty="0" err="1" smtClean="0"/>
              <a:t>kotlin</a:t>
            </a:r>
            <a:endParaRPr lang="en-CA" dirty="0"/>
          </a:p>
        </p:txBody>
      </p:sp>
      <p:sp>
        <p:nvSpPr>
          <p:cNvPr id="3" name="Content Placeholder 2"/>
          <p:cNvSpPr>
            <a:spLocks noGrp="1"/>
          </p:cNvSpPr>
          <p:nvPr>
            <p:ph idx="1"/>
          </p:nvPr>
        </p:nvSpPr>
        <p:spPr>
          <a:xfrm>
            <a:off x="838199" y="1825625"/>
            <a:ext cx="5798127" cy="3536084"/>
          </a:xfrm>
        </p:spPr>
        <p:txBody>
          <a:bodyPr/>
          <a:lstStyle/>
          <a:p>
            <a:r>
              <a:rPr lang="en-CA" dirty="0" smtClean="0"/>
              <a:t>1 line of </a:t>
            </a:r>
            <a:r>
              <a:rPr lang="en-CA" dirty="0" err="1" smtClean="0"/>
              <a:t>kotlin</a:t>
            </a:r>
            <a:r>
              <a:rPr lang="en-CA" dirty="0" smtClean="0"/>
              <a:t> code does the same thing as 26 lines of java code, because getters and setters are not needed, and the primary constructor is defined in the class header.</a:t>
            </a:r>
            <a:endParaRPr lang="en-CA" dirty="0"/>
          </a:p>
        </p:txBody>
      </p:sp>
      <p:pic>
        <p:nvPicPr>
          <p:cNvPr id="4" name="Picture 3"/>
          <p:cNvPicPr>
            <a:picLocks noChangeAspect="1"/>
          </p:cNvPicPr>
          <p:nvPr/>
        </p:nvPicPr>
        <p:blipFill>
          <a:blip r:embed="rId2"/>
          <a:stretch>
            <a:fillRect/>
          </a:stretch>
        </p:blipFill>
        <p:spPr>
          <a:xfrm>
            <a:off x="7486217" y="158028"/>
            <a:ext cx="4562475" cy="6486525"/>
          </a:xfrm>
          <a:prstGeom prst="rect">
            <a:avLst/>
          </a:prstGeom>
        </p:spPr>
      </p:pic>
      <p:pic>
        <p:nvPicPr>
          <p:cNvPr id="5" name="Picture 4"/>
          <p:cNvPicPr>
            <a:picLocks noChangeAspect="1"/>
          </p:cNvPicPr>
          <p:nvPr/>
        </p:nvPicPr>
        <p:blipFill>
          <a:blip r:embed="rId3"/>
          <a:stretch>
            <a:fillRect/>
          </a:stretch>
        </p:blipFill>
        <p:spPr>
          <a:xfrm>
            <a:off x="1362075" y="5857875"/>
            <a:ext cx="4733925" cy="638175"/>
          </a:xfrm>
          <a:prstGeom prst="rect">
            <a:avLst/>
          </a:prstGeom>
        </p:spPr>
      </p:pic>
    </p:spTree>
    <p:extLst>
      <p:ext uri="{BB962C8B-B14F-4D97-AF65-F5344CB8AC3E}">
        <p14:creationId xmlns:p14="http://schemas.microsoft.com/office/powerpoint/2010/main" val="38548406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basics: Objects </a:t>
            </a:r>
            <a:endParaRPr lang="en-CA" dirty="0"/>
          </a:p>
        </p:txBody>
      </p:sp>
      <p:sp>
        <p:nvSpPr>
          <p:cNvPr id="3" name="Content Placeholder 2"/>
          <p:cNvSpPr>
            <a:spLocks noGrp="1"/>
          </p:cNvSpPr>
          <p:nvPr>
            <p:ph idx="1"/>
          </p:nvPr>
        </p:nvSpPr>
        <p:spPr/>
        <p:txBody>
          <a:bodyPr/>
          <a:lstStyle/>
          <a:p>
            <a:r>
              <a:rPr lang="en-CA" dirty="0" smtClean="0"/>
              <a:t>Object Expressions</a:t>
            </a:r>
            <a:endParaRPr lang="en-CA" dirty="0"/>
          </a:p>
        </p:txBody>
      </p:sp>
    </p:spTree>
    <p:extLst>
      <p:ext uri="{BB962C8B-B14F-4D97-AF65-F5344CB8AC3E}">
        <p14:creationId xmlns:p14="http://schemas.microsoft.com/office/powerpoint/2010/main" val="22056636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basics: type checks and null safety</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What makes </a:t>
            </a:r>
            <a:r>
              <a:rPr lang="en-CA" dirty="0" err="1" smtClean="0"/>
              <a:t>kotlin</a:t>
            </a:r>
            <a:r>
              <a:rPr lang="en-CA" dirty="0" smtClean="0"/>
              <a:t> a null safe language, and how can we take advantage of this? </a:t>
            </a:r>
          </a:p>
          <a:p>
            <a:r>
              <a:rPr lang="en-CA" dirty="0" smtClean="0"/>
              <a:t>One of the most common pain points developers have in general is the </a:t>
            </a:r>
            <a:r>
              <a:rPr lang="en-CA" dirty="0" err="1" smtClean="0"/>
              <a:t>NullPointerException</a:t>
            </a:r>
            <a:r>
              <a:rPr lang="en-CA" dirty="0" smtClean="0"/>
              <a:t>, which occurs at runtime when trying to access variables or methods of a null reference</a:t>
            </a:r>
          </a:p>
          <a:p>
            <a:r>
              <a:rPr lang="en-CA" dirty="0" smtClean="0"/>
              <a:t>There are only 4 times when you would run into a </a:t>
            </a:r>
            <a:r>
              <a:rPr lang="en-CA" dirty="0" err="1" smtClean="0"/>
              <a:t>NullPointerException</a:t>
            </a:r>
            <a:r>
              <a:rPr lang="en-CA" dirty="0" smtClean="0"/>
              <a:t> in </a:t>
            </a:r>
            <a:r>
              <a:rPr lang="en-CA" dirty="0" err="1" smtClean="0"/>
              <a:t>kotlin</a:t>
            </a:r>
            <a:endParaRPr lang="en-CA" dirty="0" smtClean="0"/>
          </a:p>
          <a:p>
            <a:pPr lvl="1"/>
            <a:r>
              <a:rPr lang="en-CA" dirty="0" smtClean="0"/>
              <a:t>1) when calling external java code</a:t>
            </a:r>
          </a:p>
          <a:p>
            <a:pPr lvl="1"/>
            <a:r>
              <a:rPr lang="en-CA" dirty="0" smtClean="0"/>
              <a:t>2) with an explicit call to </a:t>
            </a:r>
            <a:r>
              <a:rPr lang="en-CA" dirty="0" err="1" smtClean="0"/>
              <a:t>NullPointerException</a:t>
            </a:r>
            <a:endParaRPr lang="en-CA" dirty="0" smtClean="0"/>
          </a:p>
          <a:p>
            <a:pPr lvl="1"/>
            <a:r>
              <a:rPr lang="en-CA" dirty="0" smtClean="0"/>
              <a:t>3) usage of the !! Operator (more on this later)</a:t>
            </a:r>
          </a:p>
          <a:p>
            <a:pPr lvl="1"/>
            <a:r>
              <a:rPr lang="en-CA" dirty="0" smtClean="0"/>
              <a:t>4) data inconsistency regarding initialization</a:t>
            </a:r>
          </a:p>
          <a:p>
            <a:r>
              <a:rPr lang="en-CA" dirty="0" smtClean="0"/>
              <a:t>How does </a:t>
            </a:r>
            <a:r>
              <a:rPr lang="en-CA" dirty="0" err="1" smtClean="0"/>
              <a:t>kotlin</a:t>
            </a:r>
            <a:r>
              <a:rPr lang="en-CA" dirty="0" smtClean="0"/>
              <a:t> ensure this?</a:t>
            </a:r>
            <a:endParaRPr lang="en-CA" dirty="0"/>
          </a:p>
        </p:txBody>
      </p:sp>
    </p:spTree>
    <p:extLst>
      <p:ext uri="{BB962C8B-B14F-4D97-AF65-F5344CB8AC3E}">
        <p14:creationId xmlns:p14="http://schemas.microsoft.com/office/powerpoint/2010/main" val="9131174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basics: </a:t>
            </a:r>
            <a:r>
              <a:rPr lang="en-CA" dirty="0" err="1" smtClean="0"/>
              <a:t>Nullable</a:t>
            </a:r>
            <a:r>
              <a:rPr lang="en-CA" dirty="0" smtClean="0"/>
              <a:t> and non-</a:t>
            </a:r>
            <a:r>
              <a:rPr lang="en-CA" dirty="0" err="1" smtClean="0"/>
              <a:t>nullable</a:t>
            </a:r>
            <a:r>
              <a:rPr lang="en-CA" dirty="0" smtClean="0"/>
              <a:t> types</a:t>
            </a:r>
            <a:endParaRPr lang="en-CA" dirty="0"/>
          </a:p>
        </p:txBody>
      </p:sp>
      <p:sp>
        <p:nvSpPr>
          <p:cNvPr id="3" name="Content Placeholder 2"/>
          <p:cNvSpPr>
            <a:spLocks noGrp="1"/>
          </p:cNvSpPr>
          <p:nvPr>
            <p:ph idx="1"/>
          </p:nvPr>
        </p:nvSpPr>
        <p:spPr>
          <a:xfrm>
            <a:off x="838200" y="1825625"/>
            <a:ext cx="7211291" cy="4351338"/>
          </a:xfrm>
        </p:spPr>
        <p:txBody>
          <a:bodyPr>
            <a:normAutofit fontScale="85000" lnSpcReduction="20000"/>
          </a:bodyPr>
          <a:lstStyle/>
          <a:p>
            <a:r>
              <a:rPr lang="en-CA" dirty="0" err="1" smtClean="0"/>
              <a:t>Nullable</a:t>
            </a:r>
            <a:r>
              <a:rPr lang="en-CA" dirty="0" smtClean="0"/>
              <a:t> type: a reference that can hold a null value</a:t>
            </a:r>
          </a:p>
          <a:p>
            <a:r>
              <a:rPr lang="en-CA" dirty="0" smtClean="0"/>
              <a:t>Non-</a:t>
            </a:r>
            <a:r>
              <a:rPr lang="en-CA" dirty="0" err="1" smtClean="0"/>
              <a:t>nullable</a:t>
            </a:r>
            <a:r>
              <a:rPr lang="en-CA" dirty="0" smtClean="0"/>
              <a:t> type: a reference that cannot hold a null value</a:t>
            </a:r>
          </a:p>
          <a:p>
            <a:r>
              <a:rPr lang="en-CA" dirty="0" smtClean="0"/>
              <a:t>Accessing a member method/property of a </a:t>
            </a:r>
            <a:r>
              <a:rPr lang="en-CA" dirty="0" err="1" smtClean="0"/>
              <a:t>nullable</a:t>
            </a:r>
            <a:r>
              <a:rPr lang="en-CA" dirty="0" smtClean="0"/>
              <a:t> type is not done in the same way as for a </a:t>
            </a:r>
            <a:r>
              <a:rPr lang="en-CA" dirty="0" err="1" smtClean="0"/>
              <a:t>nullable</a:t>
            </a:r>
            <a:r>
              <a:rPr lang="en-CA" dirty="0" smtClean="0"/>
              <a:t> type. </a:t>
            </a:r>
          </a:p>
          <a:p>
            <a:r>
              <a:rPr lang="en-CA" dirty="0" smtClean="0"/>
              <a:t>There are a number of ways to access a method or property of a </a:t>
            </a:r>
            <a:r>
              <a:rPr lang="en-CA" dirty="0" err="1" smtClean="0"/>
              <a:t>nullable</a:t>
            </a:r>
            <a:r>
              <a:rPr lang="en-CA" dirty="0" smtClean="0"/>
              <a:t> type</a:t>
            </a:r>
          </a:p>
          <a:p>
            <a:r>
              <a:rPr lang="en-CA" dirty="0" smtClean="0"/>
              <a:t>1) checking for null using an if statement</a:t>
            </a:r>
          </a:p>
          <a:p>
            <a:r>
              <a:rPr lang="en-CA" dirty="0" smtClean="0"/>
              <a:t>2) using a safe call operator ?.</a:t>
            </a:r>
          </a:p>
          <a:p>
            <a:r>
              <a:rPr lang="en-CA" dirty="0" smtClean="0"/>
              <a:t>3) using the Elvis operator ?:</a:t>
            </a:r>
          </a:p>
          <a:p>
            <a:r>
              <a:rPr lang="en-CA" dirty="0" smtClean="0"/>
              <a:t>4) using the !! Operator</a:t>
            </a:r>
          </a:p>
          <a:p>
            <a:r>
              <a:rPr lang="en-CA" dirty="0" smtClean="0"/>
              <a:t>5) performing a smart cast</a:t>
            </a:r>
            <a:endParaRPr lang="en-CA" dirty="0"/>
          </a:p>
        </p:txBody>
      </p:sp>
      <p:pic>
        <p:nvPicPr>
          <p:cNvPr id="4" name="Picture 3"/>
          <p:cNvPicPr>
            <a:picLocks noChangeAspect="1"/>
          </p:cNvPicPr>
          <p:nvPr/>
        </p:nvPicPr>
        <p:blipFill>
          <a:blip r:embed="rId2"/>
          <a:stretch>
            <a:fillRect/>
          </a:stretch>
        </p:blipFill>
        <p:spPr>
          <a:xfrm>
            <a:off x="8216611" y="2039649"/>
            <a:ext cx="4514850" cy="2695575"/>
          </a:xfrm>
          <a:prstGeom prst="rect">
            <a:avLst/>
          </a:prstGeom>
        </p:spPr>
      </p:pic>
      <p:pic>
        <p:nvPicPr>
          <p:cNvPr id="5" name="Picture 4"/>
          <p:cNvPicPr>
            <a:picLocks noChangeAspect="1"/>
          </p:cNvPicPr>
          <p:nvPr/>
        </p:nvPicPr>
        <p:blipFill>
          <a:blip r:embed="rId3"/>
          <a:stretch>
            <a:fillRect/>
          </a:stretch>
        </p:blipFill>
        <p:spPr>
          <a:xfrm>
            <a:off x="8285884" y="5084185"/>
            <a:ext cx="4581525" cy="809625"/>
          </a:xfrm>
          <a:prstGeom prst="rect">
            <a:avLst/>
          </a:prstGeom>
        </p:spPr>
      </p:pic>
    </p:spTree>
    <p:extLst>
      <p:ext uri="{BB962C8B-B14F-4D97-AF65-F5344CB8AC3E}">
        <p14:creationId xmlns:p14="http://schemas.microsoft.com/office/powerpoint/2010/main" val="303828365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basics: accessing </a:t>
            </a:r>
            <a:r>
              <a:rPr lang="en-CA" dirty="0" err="1" smtClean="0"/>
              <a:t>nullable</a:t>
            </a:r>
            <a:r>
              <a:rPr lang="en-CA" dirty="0" smtClean="0"/>
              <a:t> types</a:t>
            </a:r>
            <a:endParaRPr lang="en-CA" dirty="0"/>
          </a:p>
        </p:txBody>
      </p:sp>
      <p:sp>
        <p:nvSpPr>
          <p:cNvPr id="3" name="Content Placeholder 2"/>
          <p:cNvSpPr>
            <a:spLocks noGrp="1"/>
          </p:cNvSpPr>
          <p:nvPr>
            <p:ph idx="1"/>
          </p:nvPr>
        </p:nvSpPr>
        <p:spPr>
          <a:xfrm>
            <a:off x="838200" y="1825625"/>
            <a:ext cx="7169727" cy="4351338"/>
          </a:xfrm>
        </p:spPr>
        <p:txBody>
          <a:bodyPr>
            <a:normAutofit fontScale="85000" lnSpcReduction="20000"/>
          </a:bodyPr>
          <a:lstStyle/>
          <a:p>
            <a:r>
              <a:rPr lang="en-CA" dirty="0" smtClean="0"/>
              <a:t>Safe call operator: In this code, if the value of gender is not null, </a:t>
            </a:r>
            <a:r>
              <a:rPr lang="en-CA" dirty="0" err="1" smtClean="0"/>
              <a:t>len</a:t>
            </a:r>
            <a:r>
              <a:rPr lang="en-CA" dirty="0" smtClean="0"/>
              <a:t> will be set to the value, otherwise, </a:t>
            </a:r>
            <a:r>
              <a:rPr lang="en-CA" dirty="0" err="1" smtClean="0"/>
              <a:t>len</a:t>
            </a:r>
            <a:r>
              <a:rPr lang="en-CA" dirty="0" smtClean="0"/>
              <a:t> will be set to null.</a:t>
            </a:r>
          </a:p>
          <a:p>
            <a:r>
              <a:rPr lang="en-CA" dirty="0" smtClean="0"/>
              <a:t>Elvis operator: similar to the ternary if operator in java, a way of simplifying if-else statements. In this code, the value of </a:t>
            </a:r>
            <a:r>
              <a:rPr lang="en-CA" dirty="0" err="1" smtClean="0"/>
              <a:t>len</a:t>
            </a:r>
            <a:r>
              <a:rPr lang="en-CA" dirty="0" smtClean="0"/>
              <a:t> will be set to 0 if </a:t>
            </a:r>
            <a:r>
              <a:rPr lang="en-CA" dirty="0" err="1" smtClean="0"/>
              <a:t>gender?.length</a:t>
            </a:r>
            <a:r>
              <a:rPr lang="en-CA" dirty="0" smtClean="0"/>
              <a:t> evaluates to null</a:t>
            </a:r>
          </a:p>
          <a:p>
            <a:r>
              <a:rPr lang="en-CA" dirty="0" smtClean="0"/>
              <a:t>The !! operator: if we don’t care about running into a null pointer exception, this code will result in a </a:t>
            </a:r>
            <a:r>
              <a:rPr lang="en-CA" dirty="0" err="1" smtClean="0"/>
              <a:t>nullPointerException</a:t>
            </a:r>
            <a:r>
              <a:rPr lang="en-CA" dirty="0" smtClean="0"/>
              <a:t> if gender is null</a:t>
            </a:r>
          </a:p>
          <a:p>
            <a:r>
              <a:rPr lang="en-CA" dirty="0" smtClean="0"/>
              <a:t>Smart cast: compiler keeps track of the results of the type check, and automatically casts gender to string, thereby allowing the call to </a:t>
            </a:r>
            <a:r>
              <a:rPr lang="en-CA" dirty="0" err="1" smtClean="0"/>
              <a:t>gender.length</a:t>
            </a:r>
            <a:r>
              <a:rPr lang="en-CA" dirty="0" smtClean="0"/>
              <a:t>, this is called a smart cast</a:t>
            </a:r>
            <a:endParaRPr lang="en-CA" dirty="0"/>
          </a:p>
        </p:txBody>
      </p:sp>
      <p:pic>
        <p:nvPicPr>
          <p:cNvPr id="4" name="Picture 3"/>
          <p:cNvPicPr>
            <a:picLocks noChangeAspect="1"/>
          </p:cNvPicPr>
          <p:nvPr/>
        </p:nvPicPr>
        <p:blipFill>
          <a:blip r:embed="rId2"/>
          <a:stretch>
            <a:fillRect/>
          </a:stretch>
        </p:blipFill>
        <p:spPr>
          <a:xfrm>
            <a:off x="8472487" y="1516062"/>
            <a:ext cx="3171825" cy="619125"/>
          </a:xfrm>
          <a:prstGeom prst="rect">
            <a:avLst/>
          </a:prstGeom>
        </p:spPr>
      </p:pic>
      <p:pic>
        <p:nvPicPr>
          <p:cNvPr id="5" name="Picture 4"/>
          <p:cNvPicPr>
            <a:picLocks noChangeAspect="1"/>
          </p:cNvPicPr>
          <p:nvPr/>
        </p:nvPicPr>
        <p:blipFill>
          <a:blip r:embed="rId3"/>
          <a:stretch>
            <a:fillRect/>
          </a:stretch>
        </p:blipFill>
        <p:spPr>
          <a:xfrm>
            <a:off x="8007927" y="2657474"/>
            <a:ext cx="4848225" cy="1257300"/>
          </a:xfrm>
          <a:prstGeom prst="rect">
            <a:avLst/>
          </a:prstGeom>
        </p:spPr>
      </p:pic>
      <p:pic>
        <p:nvPicPr>
          <p:cNvPr id="6" name="Picture 5"/>
          <p:cNvPicPr>
            <a:picLocks noChangeAspect="1"/>
          </p:cNvPicPr>
          <p:nvPr/>
        </p:nvPicPr>
        <p:blipFill>
          <a:blip r:embed="rId4"/>
          <a:stretch>
            <a:fillRect/>
          </a:stretch>
        </p:blipFill>
        <p:spPr>
          <a:xfrm>
            <a:off x="8472487" y="4746623"/>
            <a:ext cx="2476500" cy="342900"/>
          </a:xfrm>
          <a:prstGeom prst="rect">
            <a:avLst/>
          </a:prstGeom>
        </p:spPr>
      </p:pic>
      <p:pic>
        <p:nvPicPr>
          <p:cNvPr id="7" name="Picture 6"/>
          <p:cNvPicPr>
            <a:picLocks noChangeAspect="1"/>
          </p:cNvPicPr>
          <p:nvPr/>
        </p:nvPicPr>
        <p:blipFill>
          <a:blip r:embed="rId5"/>
          <a:stretch>
            <a:fillRect/>
          </a:stretch>
        </p:blipFill>
        <p:spPr>
          <a:xfrm>
            <a:off x="8007927" y="5368922"/>
            <a:ext cx="4524375" cy="1104900"/>
          </a:xfrm>
          <a:prstGeom prst="rect">
            <a:avLst/>
          </a:prstGeom>
        </p:spPr>
      </p:pic>
    </p:spTree>
    <p:extLst>
      <p:ext uri="{BB962C8B-B14F-4D97-AF65-F5344CB8AC3E}">
        <p14:creationId xmlns:p14="http://schemas.microsoft.com/office/powerpoint/2010/main" val="31994667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basics: functions and lambdas</a:t>
            </a:r>
            <a:endParaRPr lang="en-CA" dirty="0"/>
          </a:p>
        </p:txBody>
      </p:sp>
      <p:sp>
        <p:nvSpPr>
          <p:cNvPr id="3" name="Content Placeholder 2"/>
          <p:cNvSpPr>
            <a:spLocks noGrp="1"/>
          </p:cNvSpPr>
          <p:nvPr>
            <p:ph idx="1"/>
          </p:nvPr>
        </p:nvSpPr>
        <p:spPr>
          <a:xfrm>
            <a:off x="838200" y="1435461"/>
            <a:ext cx="9317182" cy="1737230"/>
          </a:xfrm>
        </p:spPr>
        <p:txBody>
          <a:bodyPr/>
          <a:lstStyle/>
          <a:p>
            <a:r>
              <a:rPr lang="en-CA" dirty="0" smtClean="0"/>
              <a:t>In </a:t>
            </a:r>
            <a:r>
              <a:rPr lang="en-CA" dirty="0" err="1" smtClean="0"/>
              <a:t>kotlin</a:t>
            </a:r>
            <a:r>
              <a:rPr lang="en-CA" dirty="0" smtClean="0"/>
              <a:t>, functions are declared in the following format:</a:t>
            </a:r>
          </a:p>
          <a:p>
            <a:r>
              <a:rPr lang="en-CA" dirty="0" smtClean="0"/>
              <a:t>Return type and parameters are optional, functions with no return type return Unit (equivalent to void in java)</a:t>
            </a:r>
          </a:p>
          <a:p>
            <a:endParaRPr lang="en-CA" dirty="0"/>
          </a:p>
        </p:txBody>
      </p:sp>
      <p:pic>
        <p:nvPicPr>
          <p:cNvPr id="7" name="Picture 6"/>
          <p:cNvPicPr>
            <a:picLocks noChangeAspect="1"/>
          </p:cNvPicPr>
          <p:nvPr/>
        </p:nvPicPr>
        <p:blipFill>
          <a:blip r:embed="rId2"/>
          <a:stretch>
            <a:fillRect/>
          </a:stretch>
        </p:blipFill>
        <p:spPr>
          <a:xfrm>
            <a:off x="838200" y="3381845"/>
            <a:ext cx="8430057" cy="3476155"/>
          </a:xfrm>
          <a:prstGeom prst="rect">
            <a:avLst/>
          </a:prstGeom>
        </p:spPr>
      </p:pic>
    </p:spTree>
    <p:extLst>
      <p:ext uri="{BB962C8B-B14F-4D97-AF65-F5344CB8AC3E}">
        <p14:creationId xmlns:p14="http://schemas.microsoft.com/office/powerpoint/2010/main" val="1372552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Functions</a:t>
            </a:r>
            <a:endParaRPr lang="en-CA" dirty="0"/>
          </a:p>
        </p:txBody>
      </p:sp>
      <p:sp>
        <p:nvSpPr>
          <p:cNvPr id="3" name="Content Placeholder 2"/>
          <p:cNvSpPr>
            <a:spLocks noGrp="1"/>
          </p:cNvSpPr>
          <p:nvPr>
            <p:ph idx="1"/>
          </p:nvPr>
        </p:nvSpPr>
        <p:spPr>
          <a:xfrm>
            <a:off x="838200" y="1825625"/>
            <a:ext cx="6116782" cy="4351338"/>
          </a:xfrm>
        </p:spPr>
        <p:txBody>
          <a:bodyPr/>
          <a:lstStyle/>
          <a:p>
            <a:r>
              <a:rPr lang="en-CA" dirty="0" smtClean="0"/>
              <a:t>Functions with a  single expression as its body can eliminate the curly braces as well:</a:t>
            </a:r>
          </a:p>
          <a:p>
            <a:r>
              <a:rPr lang="en-CA" dirty="0" smtClean="0"/>
              <a:t>The return type can be left out if the type can be inferred by the compiler:</a:t>
            </a:r>
            <a:endParaRPr lang="en-CA" dirty="0"/>
          </a:p>
        </p:txBody>
      </p:sp>
      <p:pic>
        <p:nvPicPr>
          <p:cNvPr id="4" name="Picture 3"/>
          <p:cNvPicPr>
            <a:picLocks noChangeAspect="1"/>
          </p:cNvPicPr>
          <p:nvPr/>
        </p:nvPicPr>
        <p:blipFill>
          <a:blip r:embed="rId2"/>
          <a:stretch>
            <a:fillRect/>
          </a:stretch>
        </p:blipFill>
        <p:spPr>
          <a:xfrm>
            <a:off x="6954982" y="1989426"/>
            <a:ext cx="4733925" cy="828675"/>
          </a:xfrm>
          <a:prstGeom prst="rect">
            <a:avLst/>
          </a:prstGeom>
        </p:spPr>
      </p:pic>
      <p:pic>
        <p:nvPicPr>
          <p:cNvPr id="5" name="Picture 4"/>
          <p:cNvPicPr>
            <a:picLocks noChangeAspect="1"/>
          </p:cNvPicPr>
          <p:nvPr/>
        </p:nvPicPr>
        <p:blipFill>
          <a:blip r:embed="rId3"/>
          <a:stretch>
            <a:fillRect/>
          </a:stretch>
        </p:blipFill>
        <p:spPr>
          <a:xfrm>
            <a:off x="7071017" y="3116839"/>
            <a:ext cx="4714875" cy="752475"/>
          </a:xfrm>
          <a:prstGeom prst="rect">
            <a:avLst/>
          </a:prstGeom>
        </p:spPr>
      </p:pic>
    </p:spTree>
    <p:extLst>
      <p:ext uri="{BB962C8B-B14F-4D97-AF65-F5344CB8AC3E}">
        <p14:creationId xmlns:p14="http://schemas.microsoft.com/office/powerpoint/2010/main" val="31870527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Parameters</a:t>
            </a:r>
            <a:endParaRPr lang="en-CA" dirty="0"/>
          </a:p>
        </p:txBody>
      </p:sp>
      <p:sp>
        <p:nvSpPr>
          <p:cNvPr id="3" name="Content Placeholder 2"/>
          <p:cNvSpPr>
            <a:spLocks noGrp="1"/>
          </p:cNvSpPr>
          <p:nvPr>
            <p:ph idx="1"/>
          </p:nvPr>
        </p:nvSpPr>
        <p:spPr>
          <a:xfrm>
            <a:off x="838200" y="1825625"/>
            <a:ext cx="6920345" cy="4351338"/>
          </a:xfrm>
        </p:spPr>
        <p:txBody>
          <a:bodyPr/>
          <a:lstStyle/>
          <a:p>
            <a:r>
              <a:rPr lang="en-CA" dirty="0" smtClean="0"/>
              <a:t>In </a:t>
            </a:r>
            <a:r>
              <a:rPr lang="en-CA" dirty="0" err="1" smtClean="0"/>
              <a:t>kotlin</a:t>
            </a:r>
            <a:r>
              <a:rPr lang="en-CA" dirty="0" smtClean="0"/>
              <a:t>, function parameter types defined using the </a:t>
            </a:r>
            <a:r>
              <a:rPr lang="en-CA" dirty="0" err="1" smtClean="0"/>
              <a:t>pascal</a:t>
            </a:r>
            <a:r>
              <a:rPr lang="en-CA" dirty="0" smtClean="0"/>
              <a:t> notation (</a:t>
            </a:r>
            <a:r>
              <a:rPr lang="en-CA" dirty="0" err="1" smtClean="0"/>
              <a:t>parameter_name:Type</a:t>
            </a:r>
            <a:r>
              <a:rPr lang="en-CA" dirty="0" smtClean="0"/>
              <a:t>), each parameter’s type is explicitly declared, parameters can be assigned a default value in function declaration:</a:t>
            </a:r>
          </a:p>
          <a:p>
            <a:r>
              <a:rPr lang="en-CA" dirty="0" smtClean="0"/>
              <a:t>Can leave out parameters which have default values when calling a function, but in this case the parameters you pass have to be preceded by their names </a:t>
            </a:r>
          </a:p>
        </p:txBody>
      </p:sp>
      <p:pic>
        <p:nvPicPr>
          <p:cNvPr id="4" name="Picture 3"/>
          <p:cNvPicPr>
            <a:picLocks noChangeAspect="1"/>
          </p:cNvPicPr>
          <p:nvPr/>
        </p:nvPicPr>
        <p:blipFill>
          <a:blip r:embed="rId2"/>
          <a:stretch>
            <a:fillRect/>
          </a:stretch>
        </p:blipFill>
        <p:spPr>
          <a:xfrm>
            <a:off x="7758545" y="1537421"/>
            <a:ext cx="4657725" cy="3228975"/>
          </a:xfrm>
          <a:prstGeom prst="rect">
            <a:avLst/>
          </a:prstGeom>
        </p:spPr>
      </p:pic>
    </p:spTree>
    <p:extLst>
      <p:ext uri="{BB962C8B-B14F-4D97-AF65-F5344CB8AC3E}">
        <p14:creationId xmlns:p14="http://schemas.microsoft.com/office/powerpoint/2010/main" val="424681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examples: smart casting</a:t>
            </a:r>
            <a:endParaRPr lang="en-CA" dirty="0"/>
          </a:p>
        </p:txBody>
      </p:sp>
      <p:sp>
        <p:nvSpPr>
          <p:cNvPr id="3" name="Content Placeholder 2"/>
          <p:cNvSpPr>
            <a:spLocks noGrp="1"/>
          </p:cNvSpPr>
          <p:nvPr>
            <p:ph idx="1"/>
          </p:nvPr>
        </p:nvSpPr>
        <p:spPr>
          <a:xfrm>
            <a:off x="838200" y="1825625"/>
            <a:ext cx="5437909" cy="4351338"/>
          </a:xfrm>
        </p:spPr>
        <p:txBody>
          <a:bodyPr/>
          <a:lstStyle/>
          <a:p>
            <a:r>
              <a:rPr lang="en-CA" dirty="0" err="1" smtClean="0"/>
              <a:t>Kotlin</a:t>
            </a:r>
            <a:r>
              <a:rPr lang="en-CA" dirty="0" smtClean="0"/>
              <a:t> compiler knows x is a string after performing the check, allowing it to automatically cast to string type and use all properties/methods of string type</a:t>
            </a:r>
            <a:endParaRPr lang="en-CA" dirty="0"/>
          </a:p>
        </p:txBody>
      </p:sp>
      <p:pic>
        <p:nvPicPr>
          <p:cNvPr id="4" name="Picture 3"/>
          <p:cNvPicPr>
            <a:picLocks noChangeAspect="1"/>
          </p:cNvPicPr>
          <p:nvPr/>
        </p:nvPicPr>
        <p:blipFill>
          <a:blip r:embed="rId2"/>
          <a:stretch>
            <a:fillRect/>
          </a:stretch>
        </p:blipFill>
        <p:spPr>
          <a:xfrm>
            <a:off x="6498214" y="2545773"/>
            <a:ext cx="5153025" cy="1600200"/>
          </a:xfrm>
          <a:prstGeom prst="rect">
            <a:avLst/>
          </a:prstGeom>
        </p:spPr>
      </p:pic>
    </p:spTree>
    <p:extLst>
      <p:ext uri="{BB962C8B-B14F-4D97-AF65-F5344CB8AC3E}">
        <p14:creationId xmlns:p14="http://schemas.microsoft.com/office/powerpoint/2010/main" val="412669841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Higher order functions and lambdas</a:t>
            </a:r>
            <a:endParaRPr lang="en-CA" dirty="0"/>
          </a:p>
        </p:txBody>
      </p:sp>
      <p:sp>
        <p:nvSpPr>
          <p:cNvPr id="3" name="Content Placeholder 2"/>
          <p:cNvSpPr>
            <a:spLocks noGrp="1"/>
          </p:cNvSpPr>
          <p:nvPr>
            <p:ph idx="1"/>
          </p:nvPr>
        </p:nvSpPr>
        <p:spPr>
          <a:xfrm>
            <a:off x="838200" y="1825625"/>
            <a:ext cx="5715000" cy="4351338"/>
          </a:xfrm>
        </p:spPr>
        <p:txBody>
          <a:bodyPr>
            <a:normAutofit fontScale="92500" lnSpcReduction="20000"/>
          </a:bodyPr>
          <a:lstStyle/>
          <a:p>
            <a:r>
              <a:rPr lang="en-CA" dirty="0" smtClean="0"/>
              <a:t>Higher order function is a function that takes another function as a parameter, or returns a function.</a:t>
            </a:r>
          </a:p>
          <a:p>
            <a:r>
              <a:rPr lang="en-CA" dirty="0" smtClean="0"/>
              <a:t>Here, the function </a:t>
            </a:r>
            <a:r>
              <a:rPr lang="en-CA" dirty="0" err="1" smtClean="0"/>
              <a:t>logStudent</a:t>
            </a:r>
            <a:r>
              <a:rPr lang="en-CA" dirty="0" smtClean="0"/>
              <a:t> takes 3 parameters (name, age, and </a:t>
            </a:r>
            <a:r>
              <a:rPr lang="en-CA" dirty="0" err="1" smtClean="0"/>
              <a:t>createStudent</a:t>
            </a:r>
            <a:r>
              <a:rPr lang="en-CA" dirty="0" smtClean="0"/>
              <a:t>)</a:t>
            </a:r>
          </a:p>
          <a:p>
            <a:r>
              <a:rPr lang="en-CA" dirty="0" err="1" smtClean="0"/>
              <a:t>createStudent</a:t>
            </a:r>
            <a:r>
              <a:rPr lang="en-CA" dirty="0" smtClean="0"/>
              <a:t> is a function that takes a string and </a:t>
            </a:r>
            <a:r>
              <a:rPr lang="en-CA" dirty="0" err="1" smtClean="0"/>
              <a:t>int</a:t>
            </a:r>
            <a:r>
              <a:rPr lang="en-CA" dirty="0" smtClean="0"/>
              <a:t> as input and returns a student as output</a:t>
            </a:r>
          </a:p>
          <a:p>
            <a:r>
              <a:rPr lang="en-CA" dirty="0" smtClean="0"/>
              <a:t>The </a:t>
            </a:r>
            <a:r>
              <a:rPr lang="en-CA" dirty="0" err="1" smtClean="0"/>
              <a:t>createStudent</a:t>
            </a:r>
            <a:r>
              <a:rPr lang="en-CA" dirty="0" smtClean="0"/>
              <a:t> function is not declared but is passed as an expression to the </a:t>
            </a:r>
            <a:r>
              <a:rPr lang="en-CA" dirty="0" err="1" smtClean="0"/>
              <a:t>logStudent</a:t>
            </a:r>
            <a:r>
              <a:rPr lang="en-CA" dirty="0" smtClean="0"/>
              <a:t> function, this is called a lambda expression</a:t>
            </a:r>
            <a:endParaRPr lang="en-CA" dirty="0"/>
          </a:p>
        </p:txBody>
      </p:sp>
      <p:pic>
        <p:nvPicPr>
          <p:cNvPr id="4" name="Picture 3"/>
          <p:cNvPicPr>
            <a:picLocks noChangeAspect="1"/>
          </p:cNvPicPr>
          <p:nvPr/>
        </p:nvPicPr>
        <p:blipFill>
          <a:blip r:embed="rId2"/>
          <a:stretch>
            <a:fillRect/>
          </a:stretch>
        </p:blipFill>
        <p:spPr>
          <a:xfrm>
            <a:off x="7084002" y="1690688"/>
            <a:ext cx="4591050" cy="3638550"/>
          </a:xfrm>
          <a:prstGeom prst="rect">
            <a:avLst/>
          </a:prstGeom>
        </p:spPr>
      </p:pic>
    </p:spTree>
    <p:extLst>
      <p:ext uri="{BB962C8B-B14F-4D97-AF65-F5344CB8AC3E}">
        <p14:creationId xmlns:p14="http://schemas.microsoft.com/office/powerpoint/2010/main" val="16210977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Lambda expressions</a:t>
            </a:r>
            <a:endParaRPr lang="en-CA" dirty="0"/>
          </a:p>
        </p:txBody>
      </p:sp>
      <p:sp>
        <p:nvSpPr>
          <p:cNvPr id="3" name="Content Placeholder 2"/>
          <p:cNvSpPr>
            <a:spLocks noGrp="1"/>
          </p:cNvSpPr>
          <p:nvPr>
            <p:ph idx="1"/>
          </p:nvPr>
        </p:nvSpPr>
        <p:spPr/>
        <p:txBody>
          <a:bodyPr/>
          <a:lstStyle/>
          <a:p>
            <a:r>
              <a:rPr lang="en-CA" dirty="0" smtClean="0"/>
              <a:t>A lambda expression is an anonymous function that is not declared but passed immediately as an expression</a:t>
            </a:r>
            <a:endParaRPr lang="en-CA" dirty="0"/>
          </a:p>
        </p:txBody>
      </p:sp>
    </p:spTree>
    <p:extLst>
      <p:ext uri="{BB962C8B-B14F-4D97-AF65-F5344CB8AC3E}">
        <p14:creationId xmlns:p14="http://schemas.microsoft.com/office/powerpoint/2010/main" val="14124517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Gradle</a:t>
            </a:r>
            <a:endParaRPr lang="en-CA" dirty="0"/>
          </a:p>
        </p:txBody>
      </p:sp>
      <p:sp>
        <p:nvSpPr>
          <p:cNvPr id="3" name="Content Placeholder 2"/>
          <p:cNvSpPr>
            <a:spLocks noGrp="1"/>
          </p:cNvSpPr>
          <p:nvPr>
            <p:ph idx="1"/>
          </p:nvPr>
        </p:nvSpPr>
        <p:spPr/>
        <p:txBody>
          <a:bodyPr>
            <a:normAutofit fontScale="77500" lnSpcReduction="20000"/>
          </a:bodyPr>
          <a:lstStyle/>
          <a:p>
            <a:r>
              <a:rPr lang="en-CA" dirty="0" err="1" smtClean="0"/>
              <a:t>Gradle</a:t>
            </a:r>
            <a:r>
              <a:rPr lang="en-CA" dirty="0" smtClean="0"/>
              <a:t> is a build automation system that is easy to use and can automate the life cycle of your project, from building and testing to publishing. It takes your source code and configured android build tools and generates an android package kit (</a:t>
            </a:r>
            <a:r>
              <a:rPr lang="en-CA" dirty="0" err="1" smtClean="0"/>
              <a:t>apk</a:t>
            </a:r>
            <a:r>
              <a:rPr lang="en-CA" dirty="0" smtClean="0"/>
              <a:t>) file. </a:t>
            </a:r>
          </a:p>
          <a:p>
            <a:r>
              <a:rPr lang="en-CA" dirty="0" smtClean="0"/>
              <a:t>Android studio generates the basic </a:t>
            </a:r>
            <a:r>
              <a:rPr lang="en-CA" dirty="0" err="1" smtClean="0"/>
              <a:t>gradle</a:t>
            </a:r>
            <a:r>
              <a:rPr lang="en-CA" dirty="0" smtClean="0"/>
              <a:t> configurations needed to build your </a:t>
            </a:r>
            <a:r>
              <a:rPr lang="en-CA" dirty="0" err="1" smtClean="0"/>
              <a:t>apk</a:t>
            </a:r>
            <a:r>
              <a:rPr lang="en-CA" dirty="0" smtClean="0"/>
              <a:t>. </a:t>
            </a:r>
          </a:p>
          <a:p>
            <a:pPr lvl="1"/>
            <a:r>
              <a:rPr lang="en-CA" dirty="0" err="1" smtClean="0"/>
              <a:t>build.gradle</a:t>
            </a:r>
            <a:r>
              <a:rPr lang="en-CA" dirty="0" smtClean="0"/>
              <a:t>: the android section specifies all android specific configurations, such as </a:t>
            </a:r>
          </a:p>
          <a:p>
            <a:pPr lvl="1"/>
            <a:r>
              <a:rPr lang="en-CA" dirty="0" err="1" smtClean="0"/>
              <a:t>compileSdkVersion</a:t>
            </a:r>
            <a:r>
              <a:rPr lang="en-CA" dirty="0" smtClean="0"/>
              <a:t> (specifies android API level app should be compiled with), </a:t>
            </a:r>
          </a:p>
          <a:p>
            <a:pPr lvl="1"/>
            <a:r>
              <a:rPr lang="en-CA" dirty="0" err="1" smtClean="0"/>
              <a:t>buildToolsVersion</a:t>
            </a:r>
            <a:r>
              <a:rPr lang="en-CA" dirty="0" smtClean="0"/>
              <a:t> (specifies build tools version your app should be built with), </a:t>
            </a:r>
          </a:p>
          <a:p>
            <a:pPr lvl="1"/>
            <a:r>
              <a:rPr lang="en-CA" dirty="0" err="1" smtClean="0"/>
              <a:t>applicationId</a:t>
            </a:r>
            <a:r>
              <a:rPr lang="en-CA" dirty="0" smtClean="0"/>
              <a:t> (used to uniquely identify the app when publishing to play store), </a:t>
            </a:r>
          </a:p>
          <a:p>
            <a:pPr lvl="1"/>
            <a:r>
              <a:rPr lang="en-CA" dirty="0" err="1" smtClean="0"/>
              <a:t>minSdkVersion</a:t>
            </a:r>
            <a:r>
              <a:rPr lang="en-CA" dirty="0" smtClean="0"/>
              <a:t> (minimum API level required to run the app), </a:t>
            </a:r>
          </a:p>
          <a:p>
            <a:pPr lvl="1"/>
            <a:r>
              <a:rPr lang="en-CA" dirty="0" err="1" smtClean="0"/>
              <a:t>targetSdkVersion</a:t>
            </a:r>
            <a:r>
              <a:rPr lang="en-CA" dirty="0" smtClean="0"/>
              <a:t> (API level used to test your app), </a:t>
            </a:r>
          </a:p>
          <a:p>
            <a:pPr lvl="1"/>
            <a:r>
              <a:rPr lang="en-CA" dirty="0" err="1" smtClean="0"/>
              <a:t>versionCode</a:t>
            </a:r>
            <a:r>
              <a:rPr lang="en-CA" dirty="0" smtClean="0"/>
              <a:t> (specifies version number of your app, changed for every new version before publishing), </a:t>
            </a:r>
          </a:p>
          <a:p>
            <a:pPr lvl="1"/>
            <a:r>
              <a:rPr lang="en-CA" dirty="0" err="1" smtClean="0"/>
              <a:t>versionName</a:t>
            </a:r>
            <a:r>
              <a:rPr lang="en-CA" dirty="0" smtClean="0"/>
              <a:t> (user friendly version name). </a:t>
            </a:r>
          </a:p>
          <a:p>
            <a:pPr lvl="1"/>
            <a:r>
              <a:rPr lang="en-CA" dirty="0" smtClean="0"/>
              <a:t>The dependencies section specifies the dependencies needed to build your app. </a:t>
            </a:r>
          </a:p>
        </p:txBody>
      </p:sp>
    </p:spTree>
    <p:extLst>
      <p:ext uri="{BB962C8B-B14F-4D97-AF65-F5344CB8AC3E}">
        <p14:creationId xmlns:p14="http://schemas.microsoft.com/office/powerpoint/2010/main" val="38275143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Parts of an android project</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Manifests/AndroidManifest.xml: specifies important details about your app required by android system to run the app (package name, app components (activities, services, </a:t>
            </a:r>
            <a:r>
              <a:rPr lang="en-CA" dirty="0" err="1" smtClean="0"/>
              <a:t>etc</a:t>
            </a:r>
            <a:r>
              <a:rPr lang="en-CA" dirty="0" smtClean="0"/>
              <a:t>), and permissions required by your app.</a:t>
            </a:r>
          </a:p>
          <a:p>
            <a:r>
              <a:rPr lang="en-CA" dirty="0" smtClean="0"/>
              <a:t>Res directory: contains application resources (images, xml layouts, colors, dimensions, and string resources)</a:t>
            </a:r>
          </a:p>
          <a:p>
            <a:r>
              <a:rPr lang="en-CA" dirty="0" smtClean="0"/>
              <a:t>Res/layout directory: contains xml layouts that defines the app’s User Interface (UI). </a:t>
            </a:r>
          </a:p>
          <a:p>
            <a:r>
              <a:rPr lang="en-CA" dirty="0" smtClean="0"/>
              <a:t>Res/menu directory: contains layouts that define the contents of the app’s menus.</a:t>
            </a:r>
          </a:p>
          <a:p>
            <a:r>
              <a:rPr lang="en-CA" dirty="0" smtClean="0"/>
              <a:t>Res/values directory: contains resources such as colors and strings. </a:t>
            </a:r>
            <a:endParaRPr lang="en-CA" dirty="0"/>
          </a:p>
        </p:txBody>
      </p:sp>
    </p:spTree>
    <p:extLst>
      <p:ext uri="{BB962C8B-B14F-4D97-AF65-F5344CB8AC3E}">
        <p14:creationId xmlns:p14="http://schemas.microsoft.com/office/powerpoint/2010/main" val="257950944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Configuring project for </a:t>
            </a:r>
            <a:r>
              <a:rPr lang="en-CA" dirty="0" err="1" smtClean="0"/>
              <a:t>Kotlin</a:t>
            </a:r>
            <a:r>
              <a:rPr lang="en-CA" dirty="0" smtClean="0"/>
              <a:t>	</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Tools-&gt; </a:t>
            </a:r>
            <a:r>
              <a:rPr lang="en-CA" dirty="0" err="1" smtClean="0"/>
              <a:t>Kotlin</a:t>
            </a:r>
            <a:r>
              <a:rPr lang="en-CA" dirty="0" smtClean="0"/>
              <a:t>-&gt; Configure </a:t>
            </a:r>
            <a:r>
              <a:rPr lang="en-CA" dirty="0" err="1" smtClean="0"/>
              <a:t>Kotlin</a:t>
            </a:r>
            <a:r>
              <a:rPr lang="en-CA" dirty="0" smtClean="0"/>
              <a:t> in Project</a:t>
            </a:r>
          </a:p>
          <a:p>
            <a:r>
              <a:rPr lang="en-CA" dirty="0" smtClean="0"/>
              <a:t>Select android with </a:t>
            </a:r>
            <a:r>
              <a:rPr lang="en-CA" dirty="0" err="1" smtClean="0"/>
              <a:t>gradle</a:t>
            </a:r>
            <a:r>
              <a:rPr lang="en-CA" dirty="0" smtClean="0"/>
              <a:t> option in Choose configurator popup</a:t>
            </a:r>
          </a:p>
          <a:p>
            <a:r>
              <a:rPr lang="en-CA" dirty="0" smtClean="0"/>
              <a:t>Select version of </a:t>
            </a:r>
            <a:r>
              <a:rPr lang="en-CA" dirty="0" err="1" smtClean="0"/>
              <a:t>Kotlin</a:t>
            </a:r>
            <a:r>
              <a:rPr lang="en-CA" dirty="0" smtClean="0"/>
              <a:t> to use and click ok</a:t>
            </a:r>
          </a:p>
          <a:p>
            <a:r>
              <a:rPr lang="en-CA" dirty="0" smtClean="0"/>
              <a:t>This will cause a number of changes in </a:t>
            </a:r>
            <a:r>
              <a:rPr lang="en-CA" dirty="0" err="1" smtClean="0"/>
              <a:t>build.gradle</a:t>
            </a:r>
            <a:r>
              <a:rPr lang="en-CA" dirty="0" smtClean="0"/>
              <a:t>:</a:t>
            </a:r>
          </a:p>
          <a:p>
            <a:r>
              <a:rPr lang="en-CA" dirty="0" smtClean="0"/>
              <a:t>The version of </a:t>
            </a:r>
            <a:r>
              <a:rPr lang="en-CA" dirty="0" err="1" smtClean="0"/>
              <a:t>kotlin</a:t>
            </a:r>
            <a:r>
              <a:rPr lang="en-CA" dirty="0" smtClean="0"/>
              <a:t> used is declared in project’s </a:t>
            </a:r>
            <a:r>
              <a:rPr lang="en-CA" dirty="0" err="1" smtClean="0"/>
              <a:t>build.gradle</a:t>
            </a:r>
            <a:endParaRPr lang="en-CA" dirty="0" smtClean="0"/>
          </a:p>
          <a:p>
            <a:r>
              <a:rPr lang="en-CA" dirty="0" smtClean="0"/>
              <a:t>The </a:t>
            </a:r>
            <a:r>
              <a:rPr lang="en-CA" dirty="0" err="1" smtClean="0"/>
              <a:t>kotlin</a:t>
            </a:r>
            <a:r>
              <a:rPr lang="en-CA" dirty="0" smtClean="0"/>
              <a:t> </a:t>
            </a:r>
            <a:r>
              <a:rPr lang="en-CA" dirty="0" err="1" smtClean="0"/>
              <a:t>gradle</a:t>
            </a:r>
            <a:r>
              <a:rPr lang="en-CA" dirty="0" smtClean="0"/>
              <a:t> plugin is declared as part of the project’s </a:t>
            </a:r>
            <a:r>
              <a:rPr lang="en-CA" dirty="0" err="1" smtClean="0"/>
              <a:t>classpath</a:t>
            </a:r>
            <a:r>
              <a:rPr lang="en-CA" dirty="0" smtClean="0"/>
              <a:t> dependencies</a:t>
            </a:r>
          </a:p>
          <a:p>
            <a:r>
              <a:rPr lang="en-CA" dirty="0" smtClean="0"/>
              <a:t>And, in app module’s </a:t>
            </a:r>
            <a:r>
              <a:rPr lang="en-CA" dirty="0" err="1" smtClean="0"/>
              <a:t>build.gradle</a:t>
            </a:r>
            <a:r>
              <a:rPr lang="en-CA" dirty="0" smtClean="0"/>
              <a:t> file: </a:t>
            </a:r>
            <a:r>
              <a:rPr lang="en-CA" dirty="0" err="1" smtClean="0"/>
              <a:t>kotlin</a:t>
            </a:r>
            <a:r>
              <a:rPr lang="en-CA" dirty="0" smtClean="0"/>
              <a:t>-android plugin is applied to the module, and </a:t>
            </a:r>
            <a:r>
              <a:rPr lang="en-CA" dirty="0" err="1" smtClean="0"/>
              <a:t>Kotlin</a:t>
            </a:r>
            <a:r>
              <a:rPr lang="en-CA" dirty="0" smtClean="0"/>
              <a:t> Standard library is declared as a compile time dependency for the app module. </a:t>
            </a:r>
          </a:p>
          <a:p>
            <a:r>
              <a:rPr lang="en-CA" dirty="0" err="1" smtClean="0"/>
              <a:t>Kotlin</a:t>
            </a:r>
            <a:r>
              <a:rPr lang="en-CA" dirty="0" smtClean="0"/>
              <a:t> to java – open </a:t>
            </a:r>
            <a:r>
              <a:rPr lang="en-CA" dirty="0" err="1" smtClean="0"/>
              <a:t>MainActivity</a:t>
            </a:r>
            <a:r>
              <a:rPr lang="en-CA" dirty="0" smtClean="0"/>
              <a:t>, got to Code | </a:t>
            </a:r>
            <a:r>
              <a:rPr lang="en-CA" smtClean="0"/>
              <a:t>Convert java file </a:t>
            </a:r>
            <a:r>
              <a:rPr lang="en-CA" dirty="0" smtClean="0"/>
              <a:t>to </a:t>
            </a:r>
            <a:r>
              <a:rPr lang="en-CA" dirty="0" err="1" smtClean="0"/>
              <a:t>Kotlin</a:t>
            </a:r>
            <a:r>
              <a:rPr lang="en-CA" dirty="0"/>
              <a:t> </a:t>
            </a:r>
            <a:r>
              <a:rPr lang="en-CA" dirty="0" smtClean="0"/>
              <a:t>file</a:t>
            </a:r>
            <a:endParaRPr lang="en-CA" dirty="0"/>
          </a:p>
        </p:txBody>
      </p:sp>
    </p:spTree>
    <p:extLst>
      <p:ext uri="{BB962C8B-B14F-4D97-AF65-F5344CB8AC3E}">
        <p14:creationId xmlns:p14="http://schemas.microsoft.com/office/powerpoint/2010/main" val="123225271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Build.gradle</a:t>
            </a:r>
            <a:endParaRPr lang="en-CA" dirty="0"/>
          </a:p>
        </p:txBody>
      </p:sp>
      <p:sp>
        <p:nvSpPr>
          <p:cNvPr id="3" name="Content Placeholder 2"/>
          <p:cNvSpPr>
            <a:spLocks noGrp="1"/>
          </p:cNvSpPr>
          <p:nvPr>
            <p:ph idx="1"/>
          </p:nvPr>
        </p:nvSpPr>
        <p:spPr/>
        <p:txBody>
          <a:bodyPr>
            <a:normAutofit lnSpcReduction="10000"/>
          </a:bodyPr>
          <a:lstStyle/>
          <a:p>
            <a:r>
              <a:rPr lang="en-CA" dirty="0"/>
              <a:t>(Project: </a:t>
            </a:r>
            <a:r>
              <a:rPr lang="en-CA" dirty="0" err="1"/>
              <a:t>MyApplication</a:t>
            </a:r>
            <a:r>
              <a:rPr lang="en-CA" dirty="0"/>
              <a:t>) file is in the root folder of the project and its configuration settings apply to every module in the project. A module is an isolated piece of the bigger project. In a multi-module project, these modules have their own jobs but work together to form the whole project. Most Android projects only have one module, the app module.</a:t>
            </a:r>
          </a:p>
          <a:p>
            <a:r>
              <a:rPr lang="en-CA" dirty="0" smtClean="0"/>
              <a:t>(Module: app) file here is in the app folder. Its build settings apply only to the app module. If there were another module, then that module would have its own </a:t>
            </a:r>
            <a:r>
              <a:rPr lang="en-CA" dirty="0" err="1" smtClean="0"/>
              <a:t>build.gradle</a:t>
            </a:r>
            <a:r>
              <a:rPr lang="en-CA" dirty="0" smtClean="0"/>
              <a:t> file, too. As an example I made a library project with three modules: a library module, a demo app module, and another app module that I plan to use for testing. Each of them have their own </a:t>
            </a:r>
            <a:r>
              <a:rPr lang="en-CA" dirty="0" err="1" smtClean="0"/>
              <a:t>build.gradle</a:t>
            </a:r>
            <a:r>
              <a:rPr lang="en-CA" dirty="0" smtClean="0"/>
              <a:t> files that I can tweak.</a:t>
            </a:r>
          </a:p>
          <a:p>
            <a:endParaRPr lang="en-CA" dirty="0"/>
          </a:p>
        </p:txBody>
      </p:sp>
    </p:spTree>
    <p:extLst>
      <p:ext uri="{BB962C8B-B14F-4D97-AF65-F5344CB8AC3E}">
        <p14:creationId xmlns:p14="http://schemas.microsoft.com/office/powerpoint/2010/main" val="173078025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user interface	</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Code for the app UI is written in XML and stored in layout files</a:t>
            </a:r>
          </a:p>
          <a:p>
            <a:r>
              <a:rPr lang="en-CA" dirty="0" smtClean="0"/>
              <a:t>Res/layout/activity_main.xml (select ‘Text’ at bottom of screen)</a:t>
            </a:r>
          </a:p>
          <a:p>
            <a:r>
              <a:rPr lang="en-CA" dirty="0" smtClean="0"/>
              <a:t>1) parent element: Coordinator layout, introduced in android 5.0, provides better control over touch events between its child views (for example the way </a:t>
            </a:r>
            <a:r>
              <a:rPr lang="en-CA" dirty="0" err="1" smtClean="0"/>
              <a:t>snackbar</a:t>
            </a:r>
            <a:r>
              <a:rPr lang="en-CA" dirty="0" smtClean="0"/>
              <a:t> appears under </a:t>
            </a:r>
            <a:r>
              <a:rPr lang="en-CA" dirty="0" err="1" smtClean="0"/>
              <a:t>floatingActionBar</a:t>
            </a:r>
            <a:r>
              <a:rPr lang="en-CA" dirty="0" smtClean="0"/>
              <a:t> instead of covering it.</a:t>
            </a:r>
          </a:p>
          <a:p>
            <a:r>
              <a:rPr lang="en-CA" dirty="0" smtClean="0"/>
              <a:t>2) Toolbar acts as top navigation for your app, displays title of app, app logo, action menu, and navigation button. </a:t>
            </a:r>
          </a:p>
          <a:p>
            <a:r>
              <a:rPr lang="en-CA" dirty="0" smtClean="0"/>
              <a:t>3) the ‘include’ tag is used to embed a layout into another layout, in this case res/layout/content_main.xml which contains a </a:t>
            </a:r>
            <a:r>
              <a:rPr lang="en-CA" dirty="0" err="1" smtClean="0"/>
              <a:t>TextView</a:t>
            </a:r>
            <a:r>
              <a:rPr lang="en-CA" dirty="0" smtClean="0"/>
              <a:t> that we see when we run the app. Most of the layout changes will happen in res/layout/content_main.xml</a:t>
            </a:r>
          </a:p>
          <a:p>
            <a:r>
              <a:rPr lang="en-CA" dirty="0" smtClean="0"/>
              <a:t>4) </a:t>
            </a:r>
            <a:r>
              <a:rPr lang="en-CA" dirty="0" err="1" smtClean="0"/>
              <a:t>FloatingActionBar</a:t>
            </a:r>
            <a:r>
              <a:rPr lang="en-CA" dirty="0" smtClean="0"/>
              <a:t> is an actionable </a:t>
            </a:r>
            <a:r>
              <a:rPr lang="en-CA" dirty="0" err="1" smtClean="0"/>
              <a:t>ImageView</a:t>
            </a:r>
            <a:r>
              <a:rPr lang="en-CA" dirty="0" smtClean="0"/>
              <a:t> that floats on the screen.</a:t>
            </a:r>
            <a:endParaRPr lang="en-CA" dirty="0"/>
          </a:p>
        </p:txBody>
      </p:sp>
    </p:spTree>
    <p:extLst>
      <p:ext uri="{BB962C8B-B14F-4D97-AF65-F5344CB8AC3E}">
        <p14:creationId xmlns:p14="http://schemas.microsoft.com/office/powerpoint/2010/main" val="17294068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More xml:</a:t>
            </a:r>
            <a:endParaRPr lang="en-CA" dirty="0"/>
          </a:p>
        </p:txBody>
      </p:sp>
      <p:sp>
        <p:nvSpPr>
          <p:cNvPr id="3" name="Content Placeholder 2"/>
          <p:cNvSpPr>
            <a:spLocks noGrp="1"/>
          </p:cNvSpPr>
          <p:nvPr>
            <p:ph idx="1"/>
          </p:nvPr>
        </p:nvSpPr>
        <p:spPr/>
        <p:txBody>
          <a:bodyPr/>
          <a:lstStyle/>
          <a:p>
            <a:r>
              <a:rPr lang="en-CA" dirty="0" smtClean="0"/>
              <a:t>Res/values – reduce the amount of duplicate xml code</a:t>
            </a:r>
          </a:p>
          <a:p>
            <a:r>
              <a:rPr lang="en-CA" dirty="0" smtClean="0"/>
              <a:t>Styles.xml: </a:t>
            </a:r>
          </a:p>
          <a:p>
            <a:r>
              <a:rPr lang="en-CA" dirty="0" smtClean="0"/>
              <a:t>Dimens.xml – declare dimensions used in your layout</a:t>
            </a:r>
          </a:p>
          <a:p>
            <a:r>
              <a:rPr lang="en-CA" dirty="0" smtClean="0"/>
              <a:t>Strings.xml – declare string resources used within your app</a:t>
            </a:r>
          </a:p>
          <a:p>
            <a:r>
              <a:rPr lang="en-CA" dirty="0" smtClean="0"/>
              <a:t>You can do some simple inheritance in xml using the </a:t>
            </a:r>
            <a:r>
              <a:rPr lang="en-CA" dirty="0" err="1" smtClean="0"/>
              <a:t>Parent.child</a:t>
            </a:r>
            <a:r>
              <a:rPr lang="en-CA" dirty="0" smtClean="0"/>
              <a:t> format, for instance </a:t>
            </a:r>
            <a:r>
              <a:rPr lang="en-CA" dirty="0" err="1" smtClean="0"/>
              <a:t>Cell.left</a:t>
            </a:r>
            <a:r>
              <a:rPr lang="en-CA" dirty="0" smtClean="0"/>
              <a:t>, </a:t>
            </a:r>
            <a:r>
              <a:rPr lang="en-CA" dirty="0" err="1" smtClean="0"/>
              <a:t>Cell.right</a:t>
            </a:r>
            <a:r>
              <a:rPr lang="en-CA" dirty="0" smtClean="0"/>
              <a:t>, and </a:t>
            </a:r>
            <a:r>
              <a:rPr lang="en-CA" dirty="0" err="1" smtClean="0"/>
              <a:t>Cell.middle</a:t>
            </a:r>
            <a:r>
              <a:rPr lang="en-CA" dirty="0" smtClean="0"/>
              <a:t> will all inherit the attributes of the Cell style</a:t>
            </a:r>
            <a:endParaRPr lang="en-CA" dirty="0"/>
          </a:p>
        </p:txBody>
      </p:sp>
    </p:spTree>
    <p:extLst>
      <p:ext uri="{BB962C8B-B14F-4D97-AF65-F5344CB8AC3E}">
        <p14:creationId xmlns:p14="http://schemas.microsoft.com/office/powerpoint/2010/main" val="279326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examples: functions as expressions</a:t>
            </a:r>
            <a:endParaRPr lang="en-CA" dirty="0"/>
          </a:p>
        </p:txBody>
      </p:sp>
      <p:sp>
        <p:nvSpPr>
          <p:cNvPr id="3" name="Content Placeholder 2"/>
          <p:cNvSpPr>
            <a:spLocks noGrp="1"/>
          </p:cNvSpPr>
          <p:nvPr>
            <p:ph idx="1"/>
          </p:nvPr>
        </p:nvSpPr>
        <p:spPr>
          <a:xfrm>
            <a:off x="838200" y="1825625"/>
            <a:ext cx="5354782" cy="4351338"/>
          </a:xfrm>
        </p:spPr>
        <p:txBody>
          <a:bodyPr/>
          <a:lstStyle/>
          <a:p>
            <a:r>
              <a:rPr lang="en-CA" dirty="0" smtClean="0"/>
              <a:t>If your function contains only a single expression, you can shorten the syntax by declaring it with an expression body</a:t>
            </a:r>
            <a:endParaRPr lang="en-CA" dirty="0"/>
          </a:p>
        </p:txBody>
      </p:sp>
      <p:pic>
        <p:nvPicPr>
          <p:cNvPr id="4" name="Picture 3"/>
          <p:cNvPicPr>
            <a:picLocks noChangeAspect="1"/>
          </p:cNvPicPr>
          <p:nvPr/>
        </p:nvPicPr>
        <p:blipFill>
          <a:blip r:embed="rId2"/>
          <a:stretch>
            <a:fillRect/>
          </a:stretch>
        </p:blipFill>
        <p:spPr>
          <a:xfrm>
            <a:off x="7313035" y="3161434"/>
            <a:ext cx="3495675" cy="590550"/>
          </a:xfrm>
          <a:prstGeom prst="rect">
            <a:avLst/>
          </a:prstGeom>
        </p:spPr>
      </p:pic>
    </p:spTree>
    <p:extLst>
      <p:ext uri="{BB962C8B-B14F-4D97-AF65-F5344CB8AC3E}">
        <p14:creationId xmlns:p14="http://schemas.microsoft.com/office/powerpoint/2010/main" val="1577478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examples: default argument syntax</a:t>
            </a:r>
            <a:endParaRPr lang="en-CA" dirty="0"/>
          </a:p>
        </p:txBody>
      </p:sp>
      <p:sp>
        <p:nvSpPr>
          <p:cNvPr id="3" name="Content Placeholder 2"/>
          <p:cNvSpPr>
            <a:spLocks noGrp="1"/>
          </p:cNvSpPr>
          <p:nvPr>
            <p:ph idx="1"/>
          </p:nvPr>
        </p:nvSpPr>
        <p:spPr>
          <a:xfrm>
            <a:off x="838200" y="1825625"/>
            <a:ext cx="4287982" cy="4351338"/>
          </a:xfrm>
        </p:spPr>
        <p:txBody>
          <a:bodyPr>
            <a:normAutofit lnSpcReduction="10000"/>
          </a:bodyPr>
          <a:lstStyle/>
          <a:p>
            <a:r>
              <a:rPr lang="en-CA" dirty="0" smtClean="0"/>
              <a:t>Using default argument syntax, can define the default value for each function argument and call it in various ways</a:t>
            </a:r>
          </a:p>
          <a:p>
            <a:r>
              <a:rPr lang="en-CA" dirty="0" smtClean="0"/>
              <a:t>Need to supply all arguments without default values</a:t>
            </a:r>
          </a:p>
          <a:p>
            <a:r>
              <a:rPr lang="en-CA" dirty="0" smtClean="0"/>
              <a:t>Can also use named argument syntax to specify function arguments</a:t>
            </a:r>
            <a:endParaRPr lang="en-CA" dirty="0"/>
          </a:p>
        </p:txBody>
      </p:sp>
      <p:pic>
        <p:nvPicPr>
          <p:cNvPr id="4" name="Picture 3"/>
          <p:cNvPicPr>
            <a:picLocks noChangeAspect="1"/>
          </p:cNvPicPr>
          <p:nvPr/>
        </p:nvPicPr>
        <p:blipFill>
          <a:blip r:embed="rId2"/>
          <a:stretch>
            <a:fillRect/>
          </a:stretch>
        </p:blipFill>
        <p:spPr>
          <a:xfrm>
            <a:off x="5736647" y="2505869"/>
            <a:ext cx="5124450" cy="1495425"/>
          </a:xfrm>
          <a:prstGeom prst="rect">
            <a:avLst/>
          </a:prstGeom>
        </p:spPr>
      </p:pic>
      <p:pic>
        <p:nvPicPr>
          <p:cNvPr id="5" name="Picture 4"/>
          <p:cNvPicPr>
            <a:picLocks noChangeAspect="1"/>
          </p:cNvPicPr>
          <p:nvPr/>
        </p:nvPicPr>
        <p:blipFill>
          <a:blip r:embed="rId3"/>
          <a:stretch>
            <a:fillRect/>
          </a:stretch>
        </p:blipFill>
        <p:spPr>
          <a:xfrm>
            <a:off x="5736647" y="5189394"/>
            <a:ext cx="3524250" cy="247650"/>
          </a:xfrm>
          <a:prstGeom prst="rect">
            <a:avLst/>
          </a:prstGeom>
        </p:spPr>
      </p:pic>
    </p:spTree>
    <p:extLst>
      <p:ext uri="{BB962C8B-B14F-4D97-AF65-F5344CB8AC3E}">
        <p14:creationId xmlns:p14="http://schemas.microsoft.com/office/powerpoint/2010/main" val="3931997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examples: data classes</a:t>
            </a:r>
            <a:endParaRPr lang="en-CA" dirty="0"/>
          </a:p>
        </p:txBody>
      </p:sp>
      <p:sp>
        <p:nvSpPr>
          <p:cNvPr id="3" name="Content Placeholder 2"/>
          <p:cNvSpPr>
            <a:spLocks noGrp="1"/>
          </p:cNvSpPr>
          <p:nvPr>
            <p:ph idx="1"/>
          </p:nvPr>
        </p:nvSpPr>
        <p:spPr>
          <a:xfrm>
            <a:off x="838200" y="1825625"/>
            <a:ext cx="4689764" cy="4351338"/>
          </a:xfrm>
        </p:spPr>
        <p:txBody>
          <a:bodyPr>
            <a:normAutofit fontScale="85000" lnSpcReduction="10000"/>
          </a:bodyPr>
          <a:lstStyle/>
          <a:p>
            <a:r>
              <a:rPr lang="en-CA" dirty="0" err="1" smtClean="0"/>
              <a:t>Kotlin</a:t>
            </a:r>
            <a:r>
              <a:rPr lang="en-CA" dirty="0" smtClean="0"/>
              <a:t> data classes provide an easy way to define and operate on classes from the data model. Use data modifier before class name to define a data class.</a:t>
            </a:r>
          </a:p>
          <a:p>
            <a:r>
              <a:rPr lang="en-CA" dirty="0" smtClean="0"/>
              <a:t>Provides human readable string representation of class instance, do not need new keyword to instantiate class. </a:t>
            </a:r>
          </a:p>
          <a:p>
            <a:r>
              <a:rPr lang="en-CA" dirty="0" smtClean="0"/>
              <a:t>Can also easily create a custom copy of the class</a:t>
            </a:r>
          </a:p>
          <a:p>
            <a:r>
              <a:rPr lang="en-CA" dirty="0" smtClean="0"/>
              <a:t>Makes working with immutable objects very easy and convenient</a:t>
            </a:r>
            <a:endParaRPr lang="en-CA" dirty="0"/>
          </a:p>
        </p:txBody>
      </p:sp>
      <p:pic>
        <p:nvPicPr>
          <p:cNvPr id="4" name="Picture 3"/>
          <p:cNvPicPr>
            <a:picLocks noChangeAspect="1"/>
          </p:cNvPicPr>
          <p:nvPr/>
        </p:nvPicPr>
        <p:blipFill>
          <a:blip r:embed="rId2"/>
          <a:stretch>
            <a:fillRect/>
          </a:stretch>
        </p:blipFill>
        <p:spPr>
          <a:xfrm>
            <a:off x="5918488" y="2151350"/>
            <a:ext cx="4400550" cy="809625"/>
          </a:xfrm>
          <a:prstGeom prst="rect">
            <a:avLst/>
          </a:prstGeom>
        </p:spPr>
      </p:pic>
      <p:pic>
        <p:nvPicPr>
          <p:cNvPr id="5" name="Picture 4"/>
          <p:cNvPicPr>
            <a:picLocks noChangeAspect="1"/>
          </p:cNvPicPr>
          <p:nvPr/>
        </p:nvPicPr>
        <p:blipFill>
          <a:blip r:embed="rId3"/>
          <a:stretch>
            <a:fillRect/>
          </a:stretch>
        </p:blipFill>
        <p:spPr>
          <a:xfrm>
            <a:off x="5918488" y="4268498"/>
            <a:ext cx="4667250" cy="1285875"/>
          </a:xfrm>
          <a:prstGeom prst="rect">
            <a:avLst/>
          </a:prstGeom>
        </p:spPr>
      </p:pic>
    </p:spTree>
    <p:extLst>
      <p:ext uri="{BB962C8B-B14F-4D97-AF65-F5344CB8AC3E}">
        <p14:creationId xmlns:p14="http://schemas.microsoft.com/office/powerpoint/2010/main" val="2238071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examples: </a:t>
            </a:r>
            <a:r>
              <a:rPr lang="en-CA" dirty="0" err="1" smtClean="0"/>
              <a:t>extentions</a:t>
            </a:r>
            <a:endParaRPr lang="en-CA" dirty="0"/>
          </a:p>
        </p:txBody>
      </p:sp>
      <p:sp>
        <p:nvSpPr>
          <p:cNvPr id="3" name="Content Placeholder 2"/>
          <p:cNvSpPr>
            <a:spLocks noGrp="1"/>
          </p:cNvSpPr>
          <p:nvPr>
            <p:ph idx="1"/>
          </p:nvPr>
        </p:nvSpPr>
        <p:spPr>
          <a:xfrm>
            <a:off x="838200" y="1825625"/>
            <a:ext cx="5202382" cy="4351338"/>
          </a:xfrm>
        </p:spPr>
        <p:txBody>
          <a:bodyPr>
            <a:normAutofit fontScale="77500" lnSpcReduction="20000"/>
          </a:bodyPr>
          <a:lstStyle/>
          <a:p>
            <a:r>
              <a:rPr lang="en-CA" dirty="0" smtClean="0"/>
              <a:t>One of the best features in </a:t>
            </a:r>
            <a:r>
              <a:rPr lang="en-CA" dirty="0" err="1" smtClean="0"/>
              <a:t>kotlin</a:t>
            </a:r>
            <a:r>
              <a:rPr lang="en-CA" dirty="0" smtClean="0"/>
              <a:t>, allows to add new behavior (method or property) to existing class without changing its implementation. </a:t>
            </a:r>
          </a:p>
          <a:p>
            <a:r>
              <a:rPr lang="en-CA" dirty="0" smtClean="0"/>
              <a:t>Reduces code verbosity and removes need to use utility functions known from java (example, </a:t>
            </a:r>
            <a:r>
              <a:rPr lang="en-CA" dirty="0" err="1" smtClean="0"/>
              <a:t>StringUtils</a:t>
            </a:r>
            <a:r>
              <a:rPr lang="en-CA" dirty="0" smtClean="0"/>
              <a:t> class). </a:t>
            </a:r>
          </a:p>
          <a:p>
            <a:r>
              <a:rPr lang="en-CA" dirty="0" smtClean="0"/>
              <a:t>Can define extensions for custom classes, third party libraries, or even Android framework classes. </a:t>
            </a:r>
          </a:p>
          <a:p>
            <a:r>
              <a:rPr lang="en-CA" dirty="0" smtClean="0"/>
              <a:t>Example: </a:t>
            </a:r>
            <a:r>
              <a:rPr lang="en-CA" dirty="0" err="1" smtClean="0"/>
              <a:t>imageview</a:t>
            </a:r>
            <a:r>
              <a:rPr lang="en-CA" dirty="0" smtClean="0"/>
              <a:t> cannot load images from network, so we create the </a:t>
            </a:r>
            <a:r>
              <a:rPr lang="en-CA" dirty="0" err="1" smtClean="0"/>
              <a:t>loadUrl</a:t>
            </a:r>
            <a:r>
              <a:rPr lang="en-CA" dirty="0" smtClean="0"/>
              <a:t> extension function</a:t>
            </a:r>
          </a:p>
          <a:p>
            <a:r>
              <a:rPr lang="en-CA" dirty="0" smtClean="0"/>
              <a:t>Example 2: add a simple method displaying toasts to the Activity class</a:t>
            </a:r>
            <a:endParaRPr lang="en-CA" dirty="0"/>
          </a:p>
        </p:txBody>
      </p:sp>
      <p:pic>
        <p:nvPicPr>
          <p:cNvPr id="5" name="Picture 4"/>
          <p:cNvPicPr>
            <a:picLocks noChangeAspect="1"/>
          </p:cNvPicPr>
          <p:nvPr/>
        </p:nvPicPr>
        <p:blipFill>
          <a:blip r:embed="rId2"/>
          <a:stretch>
            <a:fillRect/>
          </a:stretch>
        </p:blipFill>
        <p:spPr>
          <a:xfrm>
            <a:off x="6893069" y="1825625"/>
            <a:ext cx="4086225" cy="1114425"/>
          </a:xfrm>
          <a:prstGeom prst="rect">
            <a:avLst/>
          </a:prstGeom>
        </p:spPr>
      </p:pic>
      <p:pic>
        <p:nvPicPr>
          <p:cNvPr id="7" name="Picture 6"/>
          <p:cNvPicPr>
            <a:picLocks noChangeAspect="1"/>
          </p:cNvPicPr>
          <p:nvPr/>
        </p:nvPicPr>
        <p:blipFill>
          <a:blip r:embed="rId3"/>
          <a:stretch>
            <a:fillRect/>
          </a:stretch>
        </p:blipFill>
        <p:spPr>
          <a:xfrm>
            <a:off x="6712527" y="3857191"/>
            <a:ext cx="5029200" cy="1000125"/>
          </a:xfrm>
          <a:prstGeom prst="rect">
            <a:avLst/>
          </a:prstGeom>
        </p:spPr>
      </p:pic>
    </p:spTree>
    <p:extLst>
      <p:ext uri="{BB962C8B-B14F-4D97-AF65-F5344CB8AC3E}">
        <p14:creationId xmlns:p14="http://schemas.microsoft.com/office/powerpoint/2010/main" val="751729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examples: interfaces</a:t>
            </a:r>
            <a:endParaRPr lang="en-CA" dirty="0"/>
          </a:p>
        </p:txBody>
      </p:sp>
      <p:sp>
        <p:nvSpPr>
          <p:cNvPr id="3" name="Content Placeholder 2"/>
          <p:cNvSpPr>
            <a:spLocks noGrp="1"/>
          </p:cNvSpPr>
          <p:nvPr>
            <p:ph idx="1"/>
          </p:nvPr>
        </p:nvSpPr>
        <p:spPr>
          <a:xfrm>
            <a:off x="838200" y="1825625"/>
            <a:ext cx="4869873" cy="4351338"/>
          </a:xfrm>
        </p:spPr>
        <p:txBody>
          <a:bodyPr/>
          <a:lstStyle/>
          <a:p>
            <a:r>
              <a:rPr lang="en-CA" dirty="0" smtClean="0"/>
              <a:t>Interfaces in </a:t>
            </a:r>
            <a:r>
              <a:rPr lang="en-CA" dirty="0" err="1" smtClean="0"/>
              <a:t>kotlin</a:t>
            </a:r>
            <a:r>
              <a:rPr lang="en-CA" dirty="0" smtClean="0"/>
              <a:t> can have default implementations as long as they don’t hold any state</a:t>
            </a:r>
          </a:p>
          <a:p>
            <a:endParaRPr lang="en-CA" dirty="0"/>
          </a:p>
        </p:txBody>
      </p:sp>
      <p:pic>
        <p:nvPicPr>
          <p:cNvPr id="4" name="Picture 3"/>
          <p:cNvPicPr>
            <a:picLocks noChangeAspect="1"/>
          </p:cNvPicPr>
          <p:nvPr/>
        </p:nvPicPr>
        <p:blipFill>
          <a:blip r:embed="rId2"/>
          <a:stretch>
            <a:fillRect/>
          </a:stretch>
        </p:blipFill>
        <p:spPr>
          <a:xfrm>
            <a:off x="6215495" y="1959552"/>
            <a:ext cx="3390900" cy="971550"/>
          </a:xfrm>
          <a:prstGeom prst="rect">
            <a:avLst/>
          </a:prstGeom>
        </p:spPr>
      </p:pic>
    </p:spTree>
    <p:extLst>
      <p:ext uri="{BB962C8B-B14F-4D97-AF65-F5344CB8AC3E}">
        <p14:creationId xmlns:p14="http://schemas.microsoft.com/office/powerpoint/2010/main" val="153564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examples: Delegates</a:t>
            </a:r>
            <a:endParaRPr lang="en-CA" dirty="0"/>
          </a:p>
        </p:txBody>
      </p:sp>
      <p:sp>
        <p:nvSpPr>
          <p:cNvPr id="3" name="Content Placeholder 2"/>
          <p:cNvSpPr>
            <a:spLocks noGrp="1"/>
          </p:cNvSpPr>
          <p:nvPr>
            <p:ph idx="1"/>
          </p:nvPr>
        </p:nvSpPr>
        <p:spPr>
          <a:xfrm>
            <a:off x="838200" y="1825625"/>
            <a:ext cx="4468091" cy="4351338"/>
          </a:xfrm>
        </p:spPr>
        <p:txBody>
          <a:bodyPr>
            <a:normAutofit lnSpcReduction="10000"/>
          </a:bodyPr>
          <a:lstStyle/>
          <a:p>
            <a:r>
              <a:rPr lang="en-CA" dirty="0" smtClean="0"/>
              <a:t>In android there are many applications where we want to delay object initialization until it is needed/used. We use delegates to solve this problem. </a:t>
            </a:r>
          </a:p>
          <a:p>
            <a:r>
              <a:rPr lang="en-CA" dirty="0" smtClean="0"/>
              <a:t>This results in faster </a:t>
            </a:r>
            <a:r>
              <a:rPr lang="en-CA" dirty="0" err="1" smtClean="0"/>
              <a:t>startup</a:t>
            </a:r>
            <a:r>
              <a:rPr lang="en-CA" dirty="0" smtClean="0"/>
              <a:t> time as object loading/creation is deferred until it needs to be accessed. </a:t>
            </a:r>
            <a:endParaRPr lang="en-CA" dirty="0"/>
          </a:p>
        </p:txBody>
      </p:sp>
      <p:pic>
        <p:nvPicPr>
          <p:cNvPr id="4" name="Picture 3"/>
          <p:cNvPicPr>
            <a:picLocks noChangeAspect="1"/>
          </p:cNvPicPr>
          <p:nvPr/>
        </p:nvPicPr>
        <p:blipFill>
          <a:blip r:embed="rId2"/>
          <a:stretch>
            <a:fillRect/>
          </a:stretch>
        </p:blipFill>
        <p:spPr>
          <a:xfrm>
            <a:off x="5746606" y="2051771"/>
            <a:ext cx="5076825" cy="981075"/>
          </a:xfrm>
          <a:prstGeom prst="rect">
            <a:avLst/>
          </a:prstGeom>
        </p:spPr>
      </p:pic>
    </p:spTree>
    <p:extLst>
      <p:ext uri="{BB962C8B-B14F-4D97-AF65-F5344CB8AC3E}">
        <p14:creationId xmlns:p14="http://schemas.microsoft.com/office/powerpoint/2010/main" val="227007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
            </a:r>
            <a:r>
              <a:rPr lang="en-CA" dirty="0" err="1" smtClean="0"/>
              <a:t>Kotlin</a:t>
            </a:r>
            <a:r>
              <a:rPr lang="en-CA" dirty="0" smtClean="0"/>
              <a:t> standard library (</a:t>
            </a:r>
            <a:r>
              <a:rPr lang="en-CA" dirty="0" err="1" smtClean="0"/>
              <a:t>stdlib</a:t>
            </a:r>
            <a:r>
              <a:rPr lang="en-CA" dirty="0" smtClean="0"/>
              <a:t>)</a:t>
            </a:r>
            <a:endParaRPr lang="en-CA" dirty="0"/>
          </a:p>
        </p:txBody>
      </p:sp>
      <p:sp>
        <p:nvSpPr>
          <p:cNvPr id="3" name="Content Placeholder 2"/>
          <p:cNvSpPr>
            <a:spLocks noGrp="1"/>
          </p:cNvSpPr>
          <p:nvPr>
            <p:ph idx="1"/>
          </p:nvPr>
        </p:nvSpPr>
        <p:spPr/>
        <p:txBody>
          <a:bodyPr/>
          <a:lstStyle/>
          <a:p>
            <a:r>
              <a:rPr lang="en-CA" dirty="0" smtClean="0"/>
              <a:t>Provides essential elements needed for every day work with </a:t>
            </a:r>
            <a:r>
              <a:rPr lang="en-CA" dirty="0" err="1" smtClean="0"/>
              <a:t>kotlin</a:t>
            </a:r>
            <a:r>
              <a:rPr lang="en-CA" dirty="0" smtClean="0"/>
              <a:t>, including:</a:t>
            </a:r>
          </a:p>
          <a:p>
            <a:r>
              <a:rPr lang="en-CA" dirty="0" smtClean="0"/>
              <a:t>Data types (Arrays, collections, lists, ranges, </a:t>
            </a:r>
            <a:r>
              <a:rPr lang="en-CA" dirty="0" err="1" smtClean="0"/>
              <a:t>etc</a:t>
            </a:r>
            <a:r>
              <a:rPr lang="en-CA" dirty="0" smtClean="0"/>
              <a:t>)</a:t>
            </a:r>
          </a:p>
          <a:p>
            <a:r>
              <a:rPr lang="en-CA" dirty="0" smtClean="0"/>
              <a:t>Extensions</a:t>
            </a:r>
          </a:p>
          <a:p>
            <a:r>
              <a:rPr lang="en-CA" dirty="0" smtClean="0"/>
              <a:t>Higher order functions</a:t>
            </a:r>
          </a:p>
          <a:p>
            <a:r>
              <a:rPr lang="en-CA" dirty="0" smtClean="0"/>
              <a:t>Various utilities for working with strings and other char sequences</a:t>
            </a:r>
          </a:p>
          <a:p>
            <a:r>
              <a:rPr lang="en-CA" dirty="0" smtClean="0"/>
              <a:t>Extensions for JDK classes, making it convenient to work with files, IO, and threading</a:t>
            </a:r>
          </a:p>
        </p:txBody>
      </p:sp>
    </p:spTree>
    <p:extLst>
      <p:ext uri="{BB962C8B-B14F-4D97-AF65-F5344CB8AC3E}">
        <p14:creationId xmlns:p14="http://schemas.microsoft.com/office/powerpoint/2010/main" val="241256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t>
            </a:r>
            <a:r>
              <a:rPr lang="en-CA" dirty="0" err="1" smtClean="0"/>
              <a:t>Kotlin</a:t>
            </a:r>
            <a:r>
              <a:rPr lang="en-CA" dirty="0" smtClean="0"/>
              <a:t>?</a:t>
            </a:r>
            <a:endParaRPr lang="en-CA" dirty="0"/>
          </a:p>
        </p:txBody>
      </p:sp>
      <p:sp>
        <p:nvSpPr>
          <p:cNvPr id="3" name="Content Placeholder 2"/>
          <p:cNvSpPr>
            <a:spLocks noGrp="1"/>
          </p:cNvSpPr>
          <p:nvPr>
            <p:ph idx="1"/>
          </p:nvPr>
        </p:nvSpPr>
        <p:spPr/>
        <p:txBody>
          <a:bodyPr>
            <a:normAutofit lnSpcReduction="10000"/>
          </a:bodyPr>
          <a:lstStyle/>
          <a:p>
            <a:r>
              <a:rPr lang="en-CA" dirty="0" smtClean="0"/>
              <a:t>Only JVM language other than java which offers integration with android studio</a:t>
            </a:r>
          </a:p>
          <a:p>
            <a:r>
              <a:rPr lang="en-CA" dirty="0" smtClean="0"/>
              <a:t>Concise: java is verbose, eliminates boilerplate getters and setters. </a:t>
            </a:r>
          </a:p>
          <a:p>
            <a:r>
              <a:rPr lang="en-CA" dirty="0" smtClean="0"/>
              <a:t>No more </a:t>
            </a:r>
            <a:r>
              <a:rPr lang="en-CA" dirty="0" err="1" smtClean="0"/>
              <a:t>NullPointerException</a:t>
            </a:r>
            <a:r>
              <a:rPr lang="en-CA" dirty="0" smtClean="0"/>
              <a:t>: null safety. </a:t>
            </a:r>
          </a:p>
          <a:p>
            <a:r>
              <a:rPr lang="en-CA" dirty="0" smtClean="0"/>
              <a:t>Java interoperability: can use libraries written in java, and can call </a:t>
            </a:r>
            <a:r>
              <a:rPr lang="en-CA" dirty="0" err="1" smtClean="0"/>
              <a:t>kotlin</a:t>
            </a:r>
            <a:r>
              <a:rPr lang="en-CA" dirty="0" smtClean="0"/>
              <a:t> code in java. Important because android APIs are written in java. </a:t>
            </a:r>
          </a:p>
          <a:p>
            <a:r>
              <a:rPr lang="en-CA" dirty="0" smtClean="0"/>
              <a:t>Designed by </a:t>
            </a:r>
            <a:r>
              <a:rPr lang="en-CA" dirty="0" err="1" smtClean="0"/>
              <a:t>jetbrains</a:t>
            </a:r>
            <a:r>
              <a:rPr lang="en-CA" dirty="0" smtClean="0"/>
              <a:t> professionals based on analysis of dev experiences, best usage guidelines (clean code) and data about java’s usage. </a:t>
            </a:r>
          </a:p>
        </p:txBody>
      </p:sp>
    </p:spTree>
    <p:extLst>
      <p:ext uri="{BB962C8B-B14F-4D97-AF65-F5344CB8AC3E}">
        <p14:creationId xmlns:p14="http://schemas.microsoft.com/office/powerpoint/2010/main" val="3210905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foundations:</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Fundamental building blocks that are the core elements of the </a:t>
            </a:r>
            <a:r>
              <a:rPr lang="en-CA" dirty="0" err="1" smtClean="0"/>
              <a:t>Kotlin</a:t>
            </a:r>
            <a:r>
              <a:rPr lang="en-CA" dirty="0" smtClean="0"/>
              <a:t> programming language</a:t>
            </a:r>
          </a:p>
          <a:p>
            <a:r>
              <a:rPr lang="en-CA" dirty="0" smtClean="0"/>
              <a:t>To discuss: </a:t>
            </a:r>
            <a:r>
              <a:rPr lang="en-CA" dirty="0" err="1" smtClean="0"/>
              <a:t>kotlin</a:t>
            </a:r>
            <a:r>
              <a:rPr lang="en-CA" dirty="0" smtClean="0"/>
              <a:t> type system that introduces strict null safety and type casts, new operators, and new ways to handle application flows and deal with equality in a unified way.</a:t>
            </a:r>
          </a:p>
          <a:p>
            <a:r>
              <a:rPr lang="en-CA" dirty="0" smtClean="0"/>
              <a:t>Will cover the following topics: </a:t>
            </a:r>
          </a:p>
          <a:p>
            <a:pPr lvl="1"/>
            <a:r>
              <a:rPr lang="en-CA" dirty="0"/>
              <a:t>V</a:t>
            </a:r>
            <a:r>
              <a:rPr lang="en-CA" dirty="0" smtClean="0"/>
              <a:t>ariables, values and constants</a:t>
            </a:r>
          </a:p>
          <a:p>
            <a:pPr lvl="1"/>
            <a:r>
              <a:rPr lang="en-CA" dirty="0" smtClean="0"/>
              <a:t>Type inference</a:t>
            </a:r>
          </a:p>
          <a:p>
            <a:pPr lvl="1"/>
            <a:r>
              <a:rPr lang="en-CA" dirty="0" smtClean="0"/>
              <a:t>Strict null safety</a:t>
            </a:r>
          </a:p>
          <a:p>
            <a:pPr lvl="1"/>
            <a:r>
              <a:rPr lang="en-CA" dirty="0" smtClean="0"/>
              <a:t>Smart casts</a:t>
            </a:r>
          </a:p>
          <a:p>
            <a:pPr lvl="1"/>
            <a:r>
              <a:rPr lang="en-CA" dirty="0" err="1" smtClean="0"/>
              <a:t>Kotlin</a:t>
            </a:r>
            <a:r>
              <a:rPr lang="en-CA" dirty="0" smtClean="0"/>
              <a:t> data types</a:t>
            </a:r>
          </a:p>
          <a:p>
            <a:pPr lvl="1"/>
            <a:r>
              <a:rPr lang="en-CA" dirty="0" smtClean="0"/>
              <a:t>Control structures</a:t>
            </a:r>
          </a:p>
          <a:p>
            <a:pPr lvl="1"/>
            <a:r>
              <a:rPr lang="en-CA" dirty="0" smtClean="0"/>
              <a:t>Exception handling</a:t>
            </a:r>
            <a:endParaRPr lang="en-CA" dirty="0"/>
          </a:p>
        </p:txBody>
      </p:sp>
    </p:spTree>
    <p:extLst>
      <p:ext uri="{BB962C8B-B14F-4D97-AF65-F5344CB8AC3E}">
        <p14:creationId xmlns:p14="http://schemas.microsoft.com/office/powerpoint/2010/main" val="2355079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Variables</a:t>
            </a:r>
            <a:endParaRPr lang="en-CA" dirty="0"/>
          </a:p>
        </p:txBody>
      </p:sp>
      <p:sp>
        <p:nvSpPr>
          <p:cNvPr id="3" name="Content Placeholder 2"/>
          <p:cNvSpPr>
            <a:spLocks noGrp="1"/>
          </p:cNvSpPr>
          <p:nvPr>
            <p:ph idx="1"/>
          </p:nvPr>
        </p:nvSpPr>
        <p:spPr>
          <a:xfrm>
            <a:off x="838200" y="1825625"/>
            <a:ext cx="7460673" cy="4351338"/>
          </a:xfrm>
        </p:spPr>
        <p:txBody>
          <a:bodyPr>
            <a:normAutofit lnSpcReduction="10000"/>
          </a:bodyPr>
          <a:lstStyle/>
          <a:p>
            <a:r>
              <a:rPr lang="en-CA" dirty="0" smtClean="0"/>
              <a:t>In </a:t>
            </a:r>
            <a:r>
              <a:rPr lang="en-CA" dirty="0" err="1" smtClean="0"/>
              <a:t>kotlin</a:t>
            </a:r>
            <a:r>
              <a:rPr lang="en-CA" dirty="0" smtClean="0"/>
              <a:t> there are two types of variables: </a:t>
            </a:r>
            <a:r>
              <a:rPr lang="en-CA" dirty="0" err="1" smtClean="0"/>
              <a:t>var</a:t>
            </a:r>
            <a:r>
              <a:rPr lang="en-CA" dirty="0" smtClean="0"/>
              <a:t> and val. </a:t>
            </a:r>
            <a:r>
              <a:rPr lang="en-CA" dirty="0" err="1" smtClean="0"/>
              <a:t>Var</a:t>
            </a:r>
            <a:r>
              <a:rPr lang="en-CA" dirty="0" smtClean="0"/>
              <a:t> is a mutable reference that can be updated after initialization, </a:t>
            </a:r>
            <a:r>
              <a:rPr lang="en-CA" dirty="0" err="1" smtClean="0"/>
              <a:t>var</a:t>
            </a:r>
            <a:r>
              <a:rPr lang="en-CA" dirty="0" smtClean="0"/>
              <a:t> keyword is used to define a variable in </a:t>
            </a:r>
            <a:r>
              <a:rPr lang="en-CA" dirty="0" err="1" smtClean="0"/>
              <a:t>kotlin</a:t>
            </a:r>
            <a:r>
              <a:rPr lang="en-CA" dirty="0" smtClean="0"/>
              <a:t>. </a:t>
            </a:r>
          </a:p>
          <a:p>
            <a:r>
              <a:rPr lang="en-CA" dirty="0" smtClean="0"/>
              <a:t>The second type of variable is a read-only reference ‘</a:t>
            </a:r>
            <a:r>
              <a:rPr lang="en-CA" dirty="0" err="1" smtClean="0"/>
              <a:t>val</a:t>
            </a:r>
            <a:r>
              <a:rPr lang="en-CA" dirty="0" smtClean="0"/>
              <a:t>’. </a:t>
            </a:r>
            <a:r>
              <a:rPr lang="en-CA" dirty="0" err="1" smtClean="0"/>
              <a:t>Vals</a:t>
            </a:r>
            <a:r>
              <a:rPr lang="en-CA" dirty="0" smtClean="0"/>
              <a:t> cannot be reassigned after initialization. Equivalent to ‘final’ keyword in java. </a:t>
            </a:r>
          </a:p>
          <a:p>
            <a:r>
              <a:rPr lang="en-CA" dirty="0" smtClean="0"/>
              <a:t>However, variables defined using ‘</a:t>
            </a:r>
            <a:r>
              <a:rPr lang="en-CA" dirty="0" err="1" smtClean="0"/>
              <a:t>val</a:t>
            </a:r>
            <a:r>
              <a:rPr lang="en-CA" dirty="0" smtClean="0"/>
              <a:t>’ can still be modified, so the ‘</a:t>
            </a:r>
            <a:r>
              <a:rPr lang="en-CA" dirty="0" err="1" smtClean="0"/>
              <a:t>val</a:t>
            </a:r>
            <a:r>
              <a:rPr lang="en-CA" dirty="0" smtClean="0"/>
              <a:t>’ keyword does not guarantee that the object is immutable. </a:t>
            </a:r>
            <a:endParaRPr lang="en-CA" dirty="0"/>
          </a:p>
        </p:txBody>
      </p:sp>
      <p:pic>
        <p:nvPicPr>
          <p:cNvPr id="4" name="Picture 3"/>
          <p:cNvPicPr>
            <a:picLocks noChangeAspect="1"/>
          </p:cNvPicPr>
          <p:nvPr/>
        </p:nvPicPr>
        <p:blipFill>
          <a:blip r:embed="rId2"/>
          <a:stretch>
            <a:fillRect/>
          </a:stretch>
        </p:blipFill>
        <p:spPr>
          <a:xfrm>
            <a:off x="8447375" y="2143125"/>
            <a:ext cx="3305175" cy="742950"/>
          </a:xfrm>
          <a:prstGeom prst="rect">
            <a:avLst/>
          </a:prstGeom>
        </p:spPr>
      </p:pic>
      <p:pic>
        <p:nvPicPr>
          <p:cNvPr id="5" name="Picture 4"/>
          <p:cNvPicPr>
            <a:picLocks noChangeAspect="1"/>
          </p:cNvPicPr>
          <p:nvPr/>
        </p:nvPicPr>
        <p:blipFill>
          <a:blip r:embed="rId3"/>
          <a:stretch>
            <a:fillRect/>
          </a:stretch>
        </p:blipFill>
        <p:spPr>
          <a:xfrm>
            <a:off x="8172450" y="3563144"/>
            <a:ext cx="3181350" cy="876300"/>
          </a:xfrm>
          <a:prstGeom prst="rect">
            <a:avLst/>
          </a:prstGeom>
        </p:spPr>
      </p:pic>
      <p:pic>
        <p:nvPicPr>
          <p:cNvPr id="6" name="Picture 5"/>
          <p:cNvPicPr>
            <a:picLocks noChangeAspect="1"/>
          </p:cNvPicPr>
          <p:nvPr/>
        </p:nvPicPr>
        <p:blipFill>
          <a:blip r:embed="rId4"/>
          <a:stretch>
            <a:fillRect/>
          </a:stretch>
        </p:blipFill>
        <p:spPr>
          <a:xfrm>
            <a:off x="8298873" y="5116513"/>
            <a:ext cx="3771900" cy="600075"/>
          </a:xfrm>
          <a:prstGeom prst="rect">
            <a:avLst/>
          </a:prstGeom>
        </p:spPr>
      </p:pic>
    </p:spTree>
    <p:extLst>
      <p:ext uri="{BB962C8B-B14F-4D97-AF65-F5344CB8AC3E}">
        <p14:creationId xmlns:p14="http://schemas.microsoft.com/office/powerpoint/2010/main" val="2994545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Immutable </a:t>
            </a:r>
            <a:r>
              <a:rPr lang="en-CA" dirty="0" err="1" smtClean="0"/>
              <a:t>vals</a:t>
            </a:r>
            <a:r>
              <a:rPr lang="en-CA" dirty="0" smtClean="0"/>
              <a:t>:</a:t>
            </a:r>
            <a:endParaRPr lang="en-CA" dirty="0"/>
          </a:p>
        </p:txBody>
      </p:sp>
      <p:sp>
        <p:nvSpPr>
          <p:cNvPr id="3" name="Content Placeholder 2"/>
          <p:cNvSpPr>
            <a:spLocks noGrp="1"/>
          </p:cNvSpPr>
          <p:nvPr>
            <p:ph idx="1"/>
          </p:nvPr>
        </p:nvSpPr>
        <p:spPr>
          <a:xfrm>
            <a:off x="838199" y="1825625"/>
            <a:ext cx="4315691" cy="4351338"/>
          </a:xfrm>
        </p:spPr>
        <p:txBody>
          <a:bodyPr/>
          <a:lstStyle/>
          <a:p>
            <a:r>
              <a:rPr lang="en-CA" dirty="0" smtClean="0"/>
              <a:t>To make sure the object will not be modified, need to use both an immutable reference and an immutable object. </a:t>
            </a:r>
          </a:p>
          <a:p>
            <a:r>
              <a:rPr lang="en-CA" dirty="0" smtClean="0"/>
              <a:t>Fortunately, </a:t>
            </a:r>
            <a:r>
              <a:rPr lang="en-CA" dirty="0" err="1" smtClean="0"/>
              <a:t>Kotlin’s</a:t>
            </a:r>
            <a:r>
              <a:rPr lang="en-CA" dirty="0" smtClean="0"/>
              <a:t> standard library contains an immutable equivalent of any collection interface</a:t>
            </a:r>
            <a:endParaRPr lang="en-CA" dirty="0"/>
          </a:p>
        </p:txBody>
      </p:sp>
      <p:pic>
        <p:nvPicPr>
          <p:cNvPr id="5" name="Picture 4"/>
          <p:cNvPicPr>
            <a:picLocks noChangeAspect="1"/>
          </p:cNvPicPr>
          <p:nvPr/>
        </p:nvPicPr>
        <p:blipFill>
          <a:blip r:embed="rId2"/>
          <a:stretch>
            <a:fillRect/>
          </a:stretch>
        </p:blipFill>
        <p:spPr>
          <a:xfrm>
            <a:off x="5402407" y="2106325"/>
            <a:ext cx="6220634" cy="3518621"/>
          </a:xfrm>
          <a:prstGeom prst="rect">
            <a:avLst/>
          </a:prstGeom>
        </p:spPr>
      </p:pic>
    </p:spTree>
    <p:extLst>
      <p:ext uri="{BB962C8B-B14F-4D97-AF65-F5344CB8AC3E}">
        <p14:creationId xmlns:p14="http://schemas.microsoft.com/office/powerpoint/2010/main" val="1714310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Type inference:</a:t>
            </a:r>
            <a:endParaRPr lang="en-CA" dirty="0"/>
          </a:p>
        </p:txBody>
      </p:sp>
      <p:sp>
        <p:nvSpPr>
          <p:cNvPr id="3" name="Content Placeholder 2"/>
          <p:cNvSpPr>
            <a:spLocks noGrp="1"/>
          </p:cNvSpPr>
          <p:nvPr>
            <p:ph idx="1"/>
          </p:nvPr>
        </p:nvSpPr>
        <p:spPr>
          <a:xfrm>
            <a:off x="838200" y="1825625"/>
            <a:ext cx="8790709" cy="4351338"/>
          </a:xfrm>
        </p:spPr>
        <p:txBody>
          <a:bodyPr/>
          <a:lstStyle/>
          <a:p>
            <a:r>
              <a:rPr lang="en-CA" dirty="0" smtClean="0"/>
              <a:t>Unlike java, the </a:t>
            </a:r>
            <a:r>
              <a:rPr lang="en-CA" dirty="0" err="1" smtClean="0"/>
              <a:t>Kotlin</a:t>
            </a:r>
            <a:r>
              <a:rPr lang="en-CA" dirty="0" smtClean="0"/>
              <a:t> type is declared after the variable name. This may seem strange, but is actually a building block of an important feature in </a:t>
            </a:r>
            <a:r>
              <a:rPr lang="en-CA" dirty="0" err="1" smtClean="0"/>
              <a:t>kotlin</a:t>
            </a:r>
            <a:r>
              <a:rPr lang="en-CA" dirty="0" smtClean="0"/>
              <a:t>, type inference, which allows the compiler to infer type from the context or value of expression assigned to the variable</a:t>
            </a:r>
          </a:p>
          <a:p>
            <a:r>
              <a:rPr lang="en-CA" dirty="0" smtClean="0"/>
              <a:t>When declaration and initialization are performed together, we can omit type declaration. </a:t>
            </a:r>
          </a:p>
          <a:p>
            <a:r>
              <a:rPr lang="en-CA" dirty="0" smtClean="0"/>
              <a:t>Keep in mind the type is still implicitly set to string, because </a:t>
            </a:r>
            <a:r>
              <a:rPr lang="en-CA" dirty="0" err="1" smtClean="0"/>
              <a:t>Kotlin</a:t>
            </a:r>
            <a:r>
              <a:rPr lang="en-CA" dirty="0" smtClean="0"/>
              <a:t> is a strongly typed language. </a:t>
            </a:r>
            <a:endParaRPr lang="en-CA" dirty="0"/>
          </a:p>
        </p:txBody>
      </p:sp>
      <p:pic>
        <p:nvPicPr>
          <p:cNvPr id="5" name="Picture 4"/>
          <p:cNvPicPr>
            <a:picLocks noChangeAspect="1"/>
          </p:cNvPicPr>
          <p:nvPr/>
        </p:nvPicPr>
        <p:blipFill>
          <a:blip r:embed="rId2"/>
          <a:stretch>
            <a:fillRect/>
          </a:stretch>
        </p:blipFill>
        <p:spPr>
          <a:xfrm>
            <a:off x="9684327" y="2163474"/>
            <a:ext cx="1876425" cy="314325"/>
          </a:xfrm>
          <a:prstGeom prst="rect">
            <a:avLst/>
          </a:prstGeom>
        </p:spPr>
      </p:pic>
      <p:pic>
        <p:nvPicPr>
          <p:cNvPr id="7" name="Picture 6"/>
          <p:cNvPicPr>
            <a:picLocks noChangeAspect="1"/>
          </p:cNvPicPr>
          <p:nvPr/>
        </p:nvPicPr>
        <p:blipFill>
          <a:blip r:embed="rId3"/>
          <a:stretch>
            <a:fillRect/>
          </a:stretch>
        </p:blipFill>
        <p:spPr>
          <a:xfrm>
            <a:off x="9344025" y="4145107"/>
            <a:ext cx="2847975" cy="285750"/>
          </a:xfrm>
          <a:prstGeom prst="rect">
            <a:avLst/>
          </a:prstGeom>
        </p:spPr>
      </p:pic>
      <p:pic>
        <p:nvPicPr>
          <p:cNvPr id="8" name="Picture 7"/>
          <p:cNvPicPr>
            <a:picLocks noChangeAspect="1"/>
          </p:cNvPicPr>
          <p:nvPr/>
        </p:nvPicPr>
        <p:blipFill>
          <a:blip r:embed="rId4"/>
          <a:stretch>
            <a:fillRect/>
          </a:stretch>
        </p:blipFill>
        <p:spPr>
          <a:xfrm>
            <a:off x="9512877" y="5411498"/>
            <a:ext cx="2047875" cy="219075"/>
          </a:xfrm>
          <a:prstGeom prst="rect">
            <a:avLst/>
          </a:prstGeom>
        </p:spPr>
      </p:pic>
    </p:spTree>
    <p:extLst>
      <p:ext uri="{BB962C8B-B14F-4D97-AF65-F5344CB8AC3E}">
        <p14:creationId xmlns:p14="http://schemas.microsoft.com/office/powerpoint/2010/main" val="2242557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‘Any’ type</a:t>
            </a:r>
            <a:endParaRPr lang="en-CA" dirty="0"/>
          </a:p>
        </p:txBody>
      </p:sp>
      <p:sp>
        <p:nvSpPr>
          <p:cNvPr id="3" name="Content Placeholder 2"/>
          <p:cNvSpPr>
            <a:spLocks noGrp="1"/>
          </p:cNvSpPr>
          <p:nvPr>
            <p:ph idx="1"/>
          </p:nvPr>
        </p:nvSpPr>
        <p:spPr>
          <a:xfrm>
            <a:off x="838200" y="1825625"/>
            <a:ext cx="6296891" cy="4351338"/>
          </a:xfrm>
        </p:spPr>
        <p:txBody>
          <a:bodyPr/>
          <a:lstStyle/>
          <a:p>
            <a:r>
              <a:rPr lang="en-CA" dirty="0" smtClean="0"/>
              <a:t>If we want to later assign our string to be an integer, we have to specify its type as one that is common to both string and integer, the closest such type in the </a:t>
            </a:r>
            <a:r>
              <a:rPr lang="en-CA" dirty="0" err="1" smtClean="0"/>
              <a:t>Kotlin</a:t>
            </a:r>
            <a:r>
              <a:rPr lang="en-CA" dirty="0" smtClean="0"/>
              <a:t> type hierarchy is ‘Any’, which is the </a:t>
            </a:r>
            <a:r>
              <a:rPr lang="en-CA" dirty="0" err="1" smtClean="0"/>
              <a:t>Kotlin</a:t>
            </a:r>
            <a:r>
              <a:rPr lang="en-CA" dirty="0" smtClean="0"/>
              <a:t> equivalent of java’s ‘Object’</a:t>
            </a:r>
          </a:p>
          <a:p>
            <a:r>
              <a:rPr lang="en-CA" dirty="0" smtClean="0"/>
              <a:t>‘Any’ defines three methods: equals, </a:t>
            </a:r>
            <a:r>
              <a:rPr lang="en-CA" dirty="0" err="1" smtClean="0"/>
              <a:t>toString</a:t>
            </a:r>
            <a:r>
              <a:rPr lang="en-CA" dirty="0" smtClean="0"/>
              <a:t>, and </a:t>
            </a:r>
            <a:r>
              <a:rPr lang="en-CA" dirty="0" err="1" smtClean="0"/>
              <a:t>hashCode</a:t>
            </a:r>
            <a:endParaRPr lang="en-CA" dirty="0"/>
          </a:p>
        </p:txBody>
      </p:sp>
      <p:pic>
        <p:nvPicPr>
          <p:cNvPr id="4" name="Picture 3"/>
          <p:cNvPicPr>
            <a:picLocks noChangeAspect="1"/>
          </p:cNvPicPr>
          <p:nvPr/>
        </p:nvPicPr>
        <p:blipFill>
          <a:blip r:embed="rId2"/>
          <a:stretch>
            <a:fillRect/>
          </a:stretch>
        </p:blipFill>
        <p:spPr>
          <a:xfrm>
            <a:off x="7965498" y="1690688"/>
            <a:ext cx="2495550" cy="381000"/>
          </a:xfrm>
          <a:prstGeom prst="rect">
            <a:avLst/>
          </a:prstGeom>
        </p:spPr>
      </p:pic>
      <p:pic>
        <p:nvPicPr>
          <p:cNvPr id="5" name="Picture 4"/>
          <p:cNvPicPr>
            <a:picLocks noChangeAspect="1"/>
          </p:cNvPicPr>
          <p:nvPr/>
        </p:nvPicPr>
        <p:blipFill>
          <a:blip r:embed="rId3"/>
          <a:stretch>
            <a:fillRect/>
          </a:stretch>
        </p:blipFill>
        <p:spPr>
          <a:xfrm>
            <a:off x="8114866" y="2339976"/>
            <a:ext cx="1781175" cy="1352550"/>
          </a:xfrm>
          <a:prstGeom prst="rect">
            <a:avLst/>
          </a:prstGeom>
        </p:spPr>
      </p:pic>
    </p:spTree>
    <p:extLst>
      <p:ext uri="{BB962C8B-B14F-4D97-AF65-F5344CB8AC3E}">
        <p14:creationId xmlns:p14="http://schemas.microsoft.com/office/powerpoint/2010/main" val="1128022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More type inference:</a:t>
            </a:r>
            <a:endParaRPr lang="en-CA" dirty="0"/>
          </a:p>
        </p:txBody>
      </p:sp>
      <p:sp>
        <p:nvSpPr>
          <p:cNvPr id="3" name="Content Placeholder 2"/>
          <p:cNvSpPr>
            <a:spLocks noGrp="1"/>
          </p:cNvSpPr>
          <p:nvPr>
            <p:ph idx="1"/>
          </p:nvPr>
        </p:nvSpPr>
        <p:spPr>
          <a:xfrm>
            <a:off x="838200" y="1825625"/>
            <a:ext cx="5493327" cy="4351338"/>
          </a:xfrm>
        </p:spPr>
        <p:txBody>
          <a:bodyPr>
            <a:normAutofit fontScale="92500"/>
          </a:bodyPr>
          <a:lstStyle/>
          <a:p>
            <a:r>
              <a:rPr lang="en-CA" dirty="0" smtClean="0"/>
              <a:t>Type inference can also be performed when the variable is assigned the output of a function</a:t>
            </a:r>
          </a:p>
          <a:p>
            <a:r>
              <a:rPr lang="en-CA" dirty="0" smtClean="0"/>
              <a:t>Type inferences also works on generic types. Assuming we pass only instances of the Person class, the inferred type will be List&lt;Person&gt;</a:t>
            </a:r>
          </a:p>
          <a:p>
            <a:r>
              <a:rPr lang="en-CA" dirty="0" smtClean="0"/>
              <a:t>However, if the variable is not initialized at declaration, the type cannot be inferred and an error will occur. </a:t>
            </a:r>
            <a:endParaRPr lang="en-CA" dirty="0"/>
          </a:p>
        </p:txBody>
      </p:sp>
      <p:pic>
        <p:nvPicPr>
          <p:cNvPr id="4" name="Picture 3"/>
          <p:cNvPicPr>
            <a:picLocks noChangeAspect="1"/>
          </p:cNvPicPr>
          <p:nvPr/>
        </p:nvPicPr>
        <p:blipFill>
          <a:blip r:embed="rId2"/>
          <a:stretch>
            <a:fillRect/>
          </a:stretch>
        </p:blipFill>
        <p:spPr>
          <a:xfrm>
            <a:off x="8378969" y="2108055"/>
            <a:ext cx="2333625" cy="314325"/>
          </a:xfrm>
          <a:prstGeom prst="rect">
            <a:avLst/>
          </a:prstGeom>
        </p:spPr>
      </p:pic>
      <p:pic>
        <p:nvPicPr>
          <p:cNvPr id="5" name="Picture 4"/>
          <p:cNvPicPr>
            <a:picLocks noChangeAspect="1"/>
          </p:cNvPicPr>
          <p:nvPr/>
        </p:nvPicPr>
        <p:blipFill>
          <a:blip r:embed="rId3"/>
          <a:stretch>
            <a:fillRect/>
          </a:stretch>
        </p:blipFill>
        <p:spPr>
          <a:xfrm>
            <a:off x="6880513" y="3361459"/>
            <a:ext cx="4610100" cy="495300"/>
          </a:xfrm>
          <a:prstGeom prst="rect">
            <a:avLst/>
          </a:prstGeom>
        </p:spPr>
      </p:pic>
      <p:pic>
        <p:nvPicPr>
          <p:cNvPr id="6" name="Picture 5"/>
          <p:cNvPicPr>
            <a:picLocks noChangeAspect="1"/>
          </p:cNvPicPr>
          <p:nvPr/>
        </p:nvPicPr>
        <p:blipFill>
          <a:blip r:embed="rId4"/>
          <a:stretch>
            <a:fillRect/>
          </a:stretch>
        </p:blipFill>
        <p:spPr>
          <a:xfrm>
            <a:off x="7316931" y="5146530"/>
            <a:ext cx="2124075" cy="381000"/>
          </a:xfrm>
          <a:prstGeom prst="rect">
            <a:avLst/>
          </a:prstGeom>
        </p:spPr>
      </p:pic>
    </p:spTree>
    <p:extLst>
      <p:ext uri="{BB962C8B-B14F-4D97-AF65-F5344CB8AC3E}">
        <p14:creationId xmlns:p14="http://schemas.microsoft.com/office/powerpoint/2010/main" val="2916924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Strict null safety</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The biggest source of error in java is the </a:t>
            </a:r>
            <a:r>
              <a:rPr lang="en-CA" dirty="0" err="1" smtClean="0"/>
              <a:t>nullPointerException</a:t>
            </a:r>
            <a:r>
              <a:rPr lang="en-CA" dirty="0" smtClean="0"/>
              <a:t>, and has been called the ‘billion dollar mistake’ by Tony Hoare, who invented the null reference (has led to innumerable errors, vulnerabilities, and system crashes).</a:t>
            </a:r>
          </a:p>
          <a:p>
            <a:r>
              <a:rPr lang="en-CA" dirty="0" smtClean="0"/>
              <a:t>To avoid </a:t>
            </a:r>
            <a:r>
              <a:rPr lang="en-CA" dirty="0" err="1" smtClean="0"/>
              <a:t>nullPointerExceptions</a:t>
            </a:r>
            <a:r>
              <a:rPr lang="en-CA" dirty="0" smtClean="0"/>
              <a:t>, we need to write defensive code that checks if an object is null before using it (</a:t>
            </a:r>
            <a:r>
              <a:rPr lang="en-CA" dirty="0" err="1" smtClean="0"/>
              <a:t>ie</a:t>
            </a:r>
            <a:r>
              <a:rPr lang="en-CA" dirty="0" smtClean="0"/>
              <a:t>, convert a runtime error into a compile time error). </a:t>
            </a:r>
          </a:p>
          <a:p>
            <a:r>
              <a:rPr lang="en-CA" dirty="0" smtClean="0"/>
              <a:t>One simple feature of </a:t>
            </a:r>
            <a:r>
              <a:rPr lang="en-CA" dirty="0" err="1" smtClean="0"/>
              <a:t>Kotlin</a:t>
            </a:r>
            <a:r>
              <a:rPr lang="en-CA" dirty="0" smtClean="0"/>
              <a:t> allows us to do this: the </a:t>
            </a:r>
            <a:r>
              <a:rPr lang="en-CA" dirty="0" err="1" smtClean="0"/>
              <a:t>Kotlin</a:t>
            </a:r>
            <a:r>
              <a:rPr lang="en-CA" dirty="0" smtClean="0"/>
              <a:t> type system distinguishes between references that can hold null (</a:t>
            </a:r>
            <a:r>
              <a:rPr lang="en-CA" dirty="0" err="1" smtClean="0"/>
              <a:t>nullable</a:t>
            </a:r>
            <a:r>
              <a:rPr lang="en-CA" dirty="0" smtClean="0"/>
              <a:t> references) and those that cannot (non-</a:t>
            </a:r>
            <a:r>
              <a:rPr lang="en-CA" dirty="0" err="1" smtClean="0"/>
              <a:t>nullable</a:t>
            </a:r>
            <a:r>
              <a:rPr lang="en-CA" dirty="0" smtClean="0"/>
              <a:t> references). </a:t>
            </a:r>
          </a:p>
          <a:p>
            <a:r>
              <a:rPr lang="en-CA" dirty="0" smtClean="0"/>
              <a:t>By default, regular types cannot be null (Cannot store null references) unless they are explicitly allowed (variable marked as such). </a:t>
            </a:r>
          </a:p>
          <a:p>
            <a:r>
              <a:rPr lang="en-CA" dirty="0" smtClean="0"/>
              <a:t>This is done by adding the question mark suffix to the variable type declaration</a:t>
            </a:r>
            <a:endParaRPr lang="en-CA" dirty="0"/>
          </a:p>
        </p:txBody>
      </p:sp>
      <p:pic>
        <p:nvPicPr>
          <p:cNvPr id="4" name="Picture 3"/>
          <p:cNvPicPr>
            <a:picLocks noChangeAspect="1"/>
          </p:cNvPicPr>
          <p:nvPr/>
        </p:nvPicPr>
        <p:blipFill>
          <a:blip r:embed="rId2"/>
          <a:stretch>
            <a:fillRect/>
          </a:stretch>
        </p:blipFill>
        <p:spPr>
          <a:xfrm>
            <a:off x="4396653" y="6126162"/>
            <a:ext cx="2733675" cy="371475"/>
          </a:xfrm>
          <a:prstGeom prst="rect">
            <a:avLst/>
          </a:prstGeom>
        </p:spPr>
      </p:pic>
    </p:spTree>
    <p:extLst>
      <p:ext uri="{BB962C8B-B14F-4D97-AF65-F5344CB8AC3E}">
        <p14:creationId xmlns:p14="http://schemas.microsoft.com/office/powerpoint/2010/main" val="1981893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Strict null safety 2</a:t>
            </a:r>
            <a:endParaRPr lang="en-CA" dirty="0"/>
          </a:p>
        </p:txBody>
      </p:sp>
      <p:sp>
        <p:nvSpPr>
          <p:cNvPr id="3" name="Content Placeholder 2"/>
          <p:cNvSpPr>
            <a:spLocks noGrp="1"/>
          </p:cNvSpPr>
          <p:nvPr>
            <p:ph idx="1"/>
          </p:nvPr>
        </p:nvSpPr>
        <p:spPr>
          <a:xfrm>
            <a:off x="838201" y="1825625"/>
            <a:ext cx="6421582" cy="4351338"/>
          </a:xfrm>
        </p:spPr>
        <p:txBody>
          <a:bodyPr>
            <a:normAutofit fontScale="92500" lnSpcReduction="10000"/>
          </a:bodyPr>
          <a:lstStyle/>
          <a:p>
            <a:r>
              <a:rPr lang="en-CA" dirty="0" smtClean="0"/>
              <a:t>Cannot call a method on a potentially </a:t>
            </a:r>
            <a:r>
              <a:rPr lang="en-CA" dirty="0" err="1" smtClean="0"/>
              <a:t>nullable</a:t>
            </a:r>
            <a:r>
              <a:rPr lang="en-CA" dirty="0" smtClean="0"/>
              <a:t> object unless a nullity check is performed prior to the call</a:t>
            </a:r>
          </a:p>
          <a:p>
            <a:r>
              <a:rPr lang="en-CA" dirty="0" smtClean="0"/>
              <a:t>Every non-generic class can be used to define two kinds of type, </a:t>
            </a:r>
            <a:r>
              <a:rPr lang="en-CA" dirty="0" err="1" smtClean="0"/>
              <a:t>nullable</a:t>
            </a:r>
            <a:r>
              <a:rPr lang="en-CA" dirty="0" smtClean="0"/>
              <a:t> and non-</a:t>
            </a:r>
            <a:r>
              <a:rPr lang="en-CA" dirty="0" err="1" smtClean="0"/>
              <a:t>nullable</a:t>
            </a:r>
            <a:r>
              <a:rPr lang="en-CA" dirty="0" smtClean="0"/>
              <a:t>. </a:t>
            </a:r>
          </a:p>
          <a:p>
            <a:r>
              <a:rPr lang="en-CA" dirty="0" err="1" smtClean="0"/>
              <a:t>Nullable</a:t>
            </a:r>
            <a:r>
              <a:rPr lang="en-CA" dirty="0" smtClean="0"/>
              <a:t> types are a superclass of non-</a:t>
            </a:r>
            <a:r>
              <a:rPr lang="en-CA" dirty="0" err="1" smtClean="0"/>
              <a:t>nullable</a:t>
            </a:r>
            <a:r>
              <a:rPr lang="en-CA" dirty="0" smtClean="0"/>
              <a:t> types</a:t>
            </a:r>
          </a:p>
          <a:p>
            <a:r>
              <a:rPr lang="en-CA" dirty="0" smtClean="0"/>
              <a:t>This hierarchy is why we can assign a non-</a:t>
            </a:r>
            <a:r>
              <a:rPr lang="en-CA" dirty="0" err="1" smtClean="0"/>
              <a:t>nullable</a:t>
            </a:r>
            <a:r>
              <a:rPr lang="en-CA" dirty="0" smtClean="0"/>
              <a:t> type (Vehicle) to a variable typed as </a:t>
            </a:r>
            <a:r>
              <a:rPr lang="en-CA" dirty="0" err="1" smtClean="0"/>
              <a:t>Nullable</a:t>
            </a:r>
            <a:r>
              <a:rPr lang="en-CA" dirty="0" smtClean="0"/>
              <a:t> (Vehicle?) but not the other way around </a:t>
            </a:r>
          </a:p>
          <a:p>
            <a:pPr marL="0" indent="0">
              <a:buNone/>
            </a:pPr>
            <a:endParaRPr lang="en-CA" dirty="0" smtClean="0"/>
          </a:p>
        </p:txBody>
      </p:sp>
      <p:pic>
        <p:nvPicPr>
          <p:cNvPr id="4" name="Picture 3"/>
          <p:cNvPicPr>
            <a:picLocks noChangeAspect="1"/>
          </p:cNvPicPr>
          <p:nvPr/>
        </p:nvPicPr>
        <p:blipFill>
          <a:blip r:embed="rId2"/>
          <a:stretch>
            <a:fillRect/>
          </a:stretch>
        </p:blipFill>
        <p:spPr>
          <a:xfrm>
            <a:off x="7505700" y="1378095"/>
            <a:ext cx="4686300" cy="533400"/>
          </a:xfrm>
          <a:prstGeom prst="rect">
            <a:avLst/>
          </a:prstGeom>
        </p:spPr>
      </p:pic>
      <p:pic>
        <p:nvPicPr>
          <p:cNvPr id="5" name="Picture 4"/>
          <p:cNvPicPr>
            <a:picLocks noChangeAspect="1"/>
          </p:cNvPicPr>
          <p:nvPr/>
        </p:nvPicPr>
        <p:blipFill>
          <a:blip r:embed="rId3"/>
          <a:stretch>
            <a:fillRect/>
          </a:stretch>
        </p:blipFill>
        <p:spPr>
          <a:xfrm>
            <a:off x="7417810" y="2167371"/>
            <a:ext cx="4029075" cy="3105150"/>
          </a:xfrm>
          <a:prstGeom prst="rect">
            <a:avLst/>
          </a:prstGeom>
        </p:spPr>
      </p:pic>
      <p:pic>
        <p:nvPicPr>
          <p:cNvPr id="6" name="Picture 5"/>
          <p:cNvPicPr>
            <a:picLocks noChangeAspect="1"/>
          </p:cNvPicPr>
          <p:nvPr/>
        </p:nvPicPr>
        <p:blipFill>
          <a:blip r:embed="rId4"/>
          <a:stretch>
            <a:fillRect/>
          </a:stretch>
        </p:blipFill>
        <p:spPr>
          <a:xfrm>
            <a:off x="7505700" y="5413230"/>
            <a:ext cx="3390900" cy="1019175"/>
          </a:xfrm>
          <a:prstGeom prst="rect">
            <a:avLst/>
          </a:prstGeom>
        </p:spPr>
      </p:pic>
    </p:spTree>
    <p:extLst>
      <p:ext uri="{BB962C8B-B14F-4D97-AF65-F5344CB8AC3E}">
        <p14:creationId xmlns:p14="http://schemas.microsoft.com/office/powerpoint/2010/main" val="3241491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Safe Call Operator</a:t>
            </a:r>
            <a:endParaRPr lang="en-CA" dirty="0"/>
          </a:p>
        </p:txBody>
      </p:sp>
      <p:sp>
        <p:nvSpPr>
          <p:cNvPr id="3" name="Content Placeholder 2"/>
          <p:cNvSpPr>
            <a:spLocks noGrp="1"/>
          </p:cNvSpPr>
          <p:nvPr>
            <p:ph idx="1"/>
          </p:nvPr>
        </p:nvSpPr>
        <p:spPr>
          <a:xfrm>
            <a:off x="838200" y="1825625"/>
            <a:ext cx="5257800" cy="4351338"/>
          </a:xfrm>
        </p:spPr>
        <p:txBody>
          <a:bodyPr/>
          <a:lstStyle/>
          <a:p>
            <a:r>
              <a:rPr lang="en-CA" dirty="0" smtClean="0"/>
              <a:t>Question mark followed by a dot</a:t>
            </a:r>
          </a:p>
          <a:p>
            <a:r>
              <a:rPr lang="en-CA" dirty="0" smtClean="0"/>
              <a:t>If the left hand side of the expression is null, it will return null, else it will return the result of the right hand expression</a:t>
            </a:r>
          </a:p>
          <a:p>
            <a:r>
              <a:rPr lang="en-CA" dirty="0" smtClean="0"/>
              <a:t>Question mark operator can be chained together on a single line to avoid nested null checks</a:t>
            </a:r>
            <a:endParaRPr lang="en-CA" dirty="0"/>
          </a:p>
        </p:txBody>
      </p:sp>
      <p:pic>
        <p:nvPicPr>
          <p:cNvPr id="4" name="Picture 3"/>
          <p:cNvPicPr>
            <a:picLocks noChangeAspect="1"/>
          </p:cNvPicPr>
          <p:nvPr/>
        </p:nvPicPr>
        <p:blipFill>
          <a:blip r:embed="rId2"/>
          <a:stretch>
            <a:fillRect/>
          </a:stretch>
        </p:blipFill>
        <p:spPr>
          <a:xfrm>
            <a:off x="6262255" y="1825625"/>
            <a:ext cx="5781675" cy="752475"/>
          </a:xfrm>
          <a:prstGeom prst="rect">
            <a:avLst/>
          </a:prstGeom>
        </p:spPr>
      </p:pic>
      <p:pic>
        <p:nvPicPr>
          <p:cNvPr id="5" name="Picture 4"/>
          <p:cNvPicPr>
            <a:picLocks noChangeAspect="1"/>
          </p:cNvPicPr>
          <p:nvPr/>
        </p:nvPicPr>
        <p:blipFill>
          <a:blip r:embed="rId3"/>
          <a:stretch>
            <a:fillRect/>
          </a:stretch>
        </p:blipFill>
        <p:spPr>
          <a:xfrm>
            <a:off x="6505575" y="3265921"/>
            <a:ext cx="4848225" cy="2752725"/>
          </a:xfrm>
          <a:prstGeom prst="rect">
            <a:avLst/>
          </a:prstGeom>
        </p:spPr>
      </p:pic>
    </p:spTree>
    <p:extLst>
      <p:ext uri="{BB962C8B-B14F-4D97-AF65-F5344CB8AC3E}">
        <p14:creationId xmlns:p14="http://schemas.microsoft.com/office/powerpoint/2010/main" val="3683157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Elvis operator</a:t>
            </a:r>
            <a:endParaRPr lang="en-CA" dirty="0"/>
          </a:p>
        </p:txBody>
      </p:sp>
      <p:sp>
        <p:nvSpPr>
          <p:cNvPr id="3" name="Content Placeholder 2"/>
          <p:cNvSpPr>
            <a:spLocks noGrp="1"/>
          </p:cNvSpPr>
          <p:nvPr>
            <p:ph idx="1"/>
          </p:nvPr>
        </p:nvSpPr>
        <p:spPr>
          <a:xfrm>
            <a:off x="838200" y="1825625"/>
            <a:ext cx="5216236" cy="4351338"/>
          </a:xfrm>
        </p:spPr>
        <p:txBody>
          <a:bodyPr>
            <a:normAutofit lnSpcReduction="10000"/>
          </a:bodyPr>
          <a:lstStyle/>
          <a:p>
            <a:r>
              <a:rPr lang="en-CA" dirty="0" smtClean="0"/>
              <a:t>Question mark followed by colon</a:t>
            </a:r>
          </a:p>
          <a:p>
            <a:r>
              <a:rPr lang="en-CA" dirty="0" smtClean="0"/>
              <a:t>If first operand is not null, it will be returned, else, second operand will be returned</a:t>
            </a:r>
          </a:p>
          <a:p>
            <a:r>
              <a:rPr lang="en-CA" dirty="0" smtClean="0"/>
              <a:t>Example: will return the result of </a:t>
            </a:r>
            <a:r>
              <a:rPr lang="en-CA" dirty="0" err="1" smtClean="0"/>
              <a:t>savedInstanceState.getBoolean</a:t>
            </a:r>
            <a:r>
              <a:rPr lang="en-CA" dirty="0" smtClean="0"/>
              <a:t> if </a:t>
            </a:r>
            <a:r>
              <a:rPr lang="en-CA" dirty="0" err="1" smtClean="0"/>
              <a:t>savedInstanceState</a:t>
            </a:r>
            <a:r>
              <a:rPr lang="en-CA" dirty="0" smtClean="0"/>
              <a:t> is not null, otherwise, will return false</a:t>
            </a:r>
          </a:p>
          <a:p>
            <a:r>
              <a:rPr lang="en-CA" dirty="0" smtClean="0"/>
              <a:t>Basically, </a:t>
            </a:r>
            <a:r>
              <a:rPr lang="en-CA" dirty="0" err="1" smtClean="0"/>
              <a:t>elvis</a:t>
            </a:r>
            <a:r>
              <a:rPr lang="en-CA" dirty="0" smtClean="0"/>
              <a:t> operator allows us to define a default value when calling a </a:t>
            </a:r>
            <a:r>
              <a:rPr lang="en-CA" dirty="0" err="1" smtClean="0"/>
              <a:t>nullable</a:t>
            </a:r>
            <a:r>
              <a:rPr lang="en-CA" dirty="0" smtClean="0"/>
              <a:t> variable</a:t>
            </a:r>
            <a:endParaRPr lang="en-CA" dirty="0"/>
          </a:p>
        </p:txBody>
      </p:sp>
      <p:pic>
        <p:nvPicPr>
          <p:cNvPr id="4" name="Picture 3"/>
          <p:cNvPicPr>
            <a:picLocks noChangeAspect="1"/>
          </p:cNvPicPr>
          <p:nvPr/>
        </p:nvPicPr>
        <p:blipFill>
          <a:blip r:embed="rId2"/>
          <a:stretch>
            <a:fillRect/>
          </a:stretch>
        </p:blipFill>
        <p:spPr>
          <a:xfrm>
            <a:off x="7285759" y="1825625"/>
            <a:ext cx="2857500" cy="285750"/>
          </a:xfrm>
          <a:prstGeom prst="rect">
            <a:avLst/>
          </a:prstGeom>
        </p:spPr>
      </p:pic>
      <p:pic>
        <p:nvPicPr>
          <p:cNvPr id="5" name="Picture 4"/>
          <p:cNvPicPr>
            <a:picLocks noChangeAspect="1"/>
          </p:cNvPicPr>
          <p:nvPr/>
        </p:nvPicPr>
        <p:blipFill>
          <a:blip r:embed="rId3"/>
          <a:stretch>
            <a:fillRect/>
          </a:stretch>
        </p:blipFill>
        <p:spPr>
          <a:xfrm>
            <a:off x="6553200" y="2583007"/>
            <a:ext cx="5638800" cy="666750"/>
          </a:xfrm>
          <a:prstGeom prst="rect">
            <a:avLst/>
          </a:prstGeom>
        </p:spPr>
      </p:pic>
      <p:pic>
        <p:nvPicPr>
          <p:cNvPr id="6" name="Picture 5"/>
          <p:cNvPicPr>
            <a:picLocks noChangeAspect="1"/>
          </p:cNvPicPr>
          <p:nvPr/>
        </p:nvPicPr>
        <p:blipFill>
          <a:blip r:embed="rId4"/>
          <a:stretch>
            <a:fillRect/>
          </a:stretch>
        </p:blipFill>
        <p:spPr>
          <a:xfrm>
            <a:off x="7285759" y="4142076"/>
            <a:ext cx="3008602" cy="1104607"/>
          </a:xfrm>
          <a:prstGeom prst="rect">
            <a:avLst/>
          </a:prstGeom>
        </p:spPr>
      </p:pic>
    </p:spTree>
    <p:extLst>
      <p:ext uri="{BB962C8B-B14F-4D97-AF65-F5344CB8AC3E}">
        <p14:creationId xmlns:p14="http://schemas.microsoft.com/office/powerpoint/2010/main" val="199834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Advantages of </a:t>
            </a:r>
            <a:r>
              <a:rPr lang="en-CA" dirty="0" err="1" smtClean="0"/>
              <a:t>Kotlin</a:t>
            </a:r>
            <a:r>
              <a:rPr lang="en-CA" dirty="0" smtClean="0"/>
              <a:t> over Java	</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Java is an old </a:t>
            </a:r>
            <a:r>
              <a:rPr lang="en-CA" dirty="0"/>
              <a:t>language, many design issues that can’t be resolved due to back-compatibility </a:t>
            </a:r>
            <a:r>
              <a:rPr lang="en-CA" dirty="0" smtClean="0"/>
              <a:t>constraints</a:t>
            </a:r>
          </a:p>
          <a:p>
            <a:r>
              <a:rPr lang="en-CA" dirty="0" err="1" smtClean="0"/>
              <a:t>Kotlin</a:t>
            </a:r>
            <a:r>
              <a:rPr lang="en-CA" dirty="0" smtClean="0"/>
              <a:t> brings many proven programming concepts to the android development scene</a:t>
            </a:r>
          </a:p>
          <a:p>
            <a:r>
              <a:rPr lang="en-CA" dirty="0" smtClean="0"/>
              <a:t>More expressive – you can write more with less code</a:t>
            </a:r>
          </a:p>
          <a:p>
            <a:r>
              <a:rPr lang="en-CA" dirty="0" smtClean="0"/>
              <a:t>Safer – </a:t>
            </a:r>
            <a:r>
              <a:rPr lang="en-CA" dirty="0" err="1" smtClean="0"/>
              <a:t>Kotlin</a:t>
            </a:r>
            <a:r>
              <a:rPr lang="en-CA" dirty="0" smtClean="0"/>
              <a:t> is null safe, meaning you can deal with null exceptions at compile time rather than runtime. You can explicitly state that an object is null, and check nullity before using the object.</a:t>
            </a:r>
          </a:p>
          <a:p>
            <a:r>
              <a:rPr lang="en-CA" dirty="0" smtClean="0"/>
              <a:t>Functional – </a:t>
            </a:r>
            <a:r>
              <a:rPr lang="en-CA" dirty="0" err="1" smtClean="0"/>
              <a:t>Kotlin</a:t>
            </a:r>
            <a:r>
              <a:rPr lang="en-CA" dirty="0" smtClean="0"/>
              <a:t> is an object oriented language, not a pure functional language, but it uses many concepts from functional programming (such as lambda expressions) to solve problems and deal with collections more elegantly.</a:t>
            </a:r>
          </a:p>
          <a:p>
            <a:r>
              <a:rPr lang="en-CA" dirty="0" smtClean="0"/>
              <a:t>Makes use of extension functions – can extend any class even if we don’t have access to the source code.</a:t>
            </a:r>
          </a:p>
          <a:p>
            <a:r>
              <a:rPr lang="en-CA" dirty="0" smtClean="0"/>
              <a:t>Highly interoperable – you can continue using libraries and code written in java, and its even possible to create mixed projects with java and </a:t>
            </a:r>
            <a:r>
              <a:rPr lang="en-CA" dirty="0" err="1" smtClean="0"/>
              <a:t>kotlin</a:t>
            </a:r>
            <a:r>
              <a:rPr lang="en-CA" dirty="0" smtClean="0"/>
              <a:t> classes</a:t>
            </a:r>
            <a:r>
              <a:rPr lang="en-CA" dirty="0" smtClean="0"/>
              <a:t>.</a:t>
            </a:r>
          </a:p>
          <a:p>
            <a:r>
              <a:rPr lang="en-CA" dirty="0" smtClean="0"/>
              <a:t>Java was never meant to be mobile</a:t>
            </a:r>
          </a:p>
          <a:p>
            <a:r>
              <a:rPr lang="en-CA" dirty="0">
                <a:hlinkClick r:id="rId2"/>
              </a:rPr>
              <a:t>https://adtmag.com/articles/2017/10/11/kotlin-edges-java.aspx</a:t>
            </a:r>
            <a:endParaRPr lang="en-CA" dirty="0" smtClean="0"/>
          </a:p>
          <a:p>
            <a:endParaRPr lang="en-CA" dirty="0" smtClean="0"/>
          </a:p>
        </p:txBody>
      </p:sp>
    </p:spTree>
    <p:extLst>
      <p:ext uri="{BB962C8B-B14F-4D97-AF65-F5344CB8AC3E}">
        <p14:creationId xmlns:p14="http://schemas.microsoft.com/office/powerpoint/2010/main" val="3513730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Not null assertion operator</a:t>
            </a:r>
            <a:endParaRPr lang="en-CA" dirty="0"/>
          </a:p>
        </p:txBody>
      </p:sp>
      <p:sp>
        <p:nvSpPr>
          <p:cNvPr id="3" name="Content Placeholder 2"/>
          <p:cNvSpPr>
            <a:spLocks noGrp="1"/>
          </p:cNvSpPr>
          <p:nvPr>
            <p:ph idx="1"/>
          </p:nvPr>
        </p:nvSpPr>
        <p:spPr>
          <a:xfrm>
            <a:off x="838200" y="1825625"/>
            <a:ext cx="6795655" cy="4351338"/>
          </a:xfrm>
        </p:spPr>
        <p:txBody>
          <a:bodyPr>
            <a:normAutofit fontScale="92500" lnSpcReduction="20000"/>
          </a:bodyPr>
          <a:lstStyle/>
          <a:p>
            <a:r>
              <a:rPr lang="en-CA" dirty="0" smtClean="0"/>
              <a:t>Double exclamation mark</a:t>
            </a:r>
          </a:p>
          <a:p>
            <a:r>
              <a:rPr lang="en-CA" dirty="0" smtClean="0"/>
              <a:t>Casts </a:t>
            </a:r>
            <a:r>
              <a:rPr lang="en-CA" dirty="0" err="1" smtClean="0"/>
              <a:t>nullable</a:t>
            </a:r>
            <a:r>
              <a:rPr lang="en-CA" dirty="0" smtClean="0"/>
              <a:t> values to non-</a:t>
            </a:r>
            <a:r>
              <a:rPr lang="en-CA" dirty="0" err="1" smtClean="0"/>
              <a:t>nullable</a:t>
            </a:r>
            <a:r>
              <a:rPr lang="en-CA" dirty="0" smtClean="0"/>
              <a:t> values</a:t>
            </a:r>
          </a:p>
          <a:p>
            <a:r>
              <a:rPr lang="en-CA" dirty="0" smtClean="0"/>
              <a:t>When restoring an activity instance, </a:t>
            </a:r>
            <a:r>
              <a:rPr lang="en-CA" dirty="0" err="1" smtClean="0"/>
              <a:t>savedInstanceState</a:t>
            </a:r>
            <a:r>
              <a:rPr lang="en-CA" dirty="0" smtClean="0"/>
              <a:t> is passed to the </a:t>
            </a:r>
            <a:r>
              <a:rPr lang="en-CA" dirty="0" err="1" smtClean="0"/>
              <a:t>onCreate</a:t>
            </a:r>
            <a:r>
              <a:rPr lang="en-CA" dirty="0" smtClean="0"/>
              <a:t> method, so the code will work without exceptions. However, when creating an activity instance, </a:t>
            </a:r>
            <a:r>
              <a:rPr lang="en-CA" dirty="0" err="1" smtClean="0"/>
              <a:t>savedInstanceState</a:t>
            </a:r>
            <a:r>
              <a:rPr lang="en-CA" dirty="0" smtClean="0"/>
              <a:t> will be null (no previous instance to restore), so </a:t>
            </a:r>
            <a:r>
              <a:rPr lang="en-CA" dirty="0" err="1" smtClean="0"/>
              <a:t>NullPointerException</a:t>
            </a:r>
            <a:r>
              <a:rPr lang="en-CA" dirty="0" smtClean="0"/>
              <a:t> is thrown at runtime.</a:t>
            </a:r>
          </a:p>
          <a:p>
            <a:r>
              <a:rPr lang="en-CA" dirty="0" smtClean="0"/>
              <a:t>Basically, the not null assertion operator allows us to force a method call/variable access on a potentially </a:t>
            </a:r>
            <a:r>
              <a:rPr lang="en-CA" dirty="0" err="1" smtClean="0"/>
              <a:t>nullable</a:t>
            </a:r>
            <a:r>
              <a:rPr lang="en-CA" dirty="0" smtClean="0"/>
              <a:t> variable. Think about it as a potential danger or warning sign!</a:t>
            </a:r>
            <a:endParaRPr lang="en-CA" dirty="0"/>
          </a:p>
        </p:txBody>
      </p:sp>
      <p:pic>
        <p:nvPicPr>
          <p:cNvPr id="4" name="Picture 3"/>
          <p:cNvPicPr>
            <a:picLocks noChangeAspect="1"/>
          </p:cNvPicPr>
          <p:nvPr/>
        </p:nvPicPr>
        <p:blipFill>
          <a:blip r:embed="rId2"/>
          <a:stretch>
            <a:fillRect/>
          </a:stretch>
        </p:blipFill>
        <p:spPr>
          <a:xfrm>
            <a:off x="8267267" y="2295957"/>
            <a:ext cx="2390775" cy="409575"/>
          </a:xfrm>
          <a:prstGeom prst="rect">
            <a:avLst/>
          </a:prstGeom>
        </p:spPr>
      </p:pic>
      <p:pic>
        <p:nvPicPr>
          <p:cNvPr id="5" name="Picture 4"/>
          <p:cNvPicPr>
            <a:picLocks noChangeAspect="1"/>
          </p:cNvPicPr>
          <p:nvPr/>
        </p:nvPicPr>
        <p:blipFill>
          <a:blip r:embed="rId3"/>
          <a:stretch>
            <a:fillRect/>
          </a:stretch>
        </p:blipFill>
        <p:spPr>
          <a:xfrm>
            <a:off x="7797511" y="3310801"/>
            <a:ext cx="5353050" cy="714375"/>
          </a:xfrm>
          <a:prstGeom prst="rect">
            <a:avLst/>
          </a:prstGeom>
        </p:spPr>
      </p:pic>
    </p:spTree>
    <p:extLst>
      <p:ext uri="{BB962C8B-B14F-4D97-AF65-F5344CB8AC3E}">
        <p14:creationId xmlns:p14="http://schemas.microsoft.com/office/powerpoint/2010/main" val="99111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Let function</a:t>
            </a:r>
            <a:endParaRPr lang="en-CA" dirty="0"/>
          </a:p>
        </p:txBody>
      </p:sp>
      <p:sp>
        <p:nvSpPr>
          <p:cNvPr id="3" name="Content Placeholder 2"/>
          <p:cNvSpPr>
            <a:spLocks noGrp="1"/>
          </p:cNvSpPr>
          <p:nvPr>
            <p:ph idx="1"/>
          </p:nvPr>
        </p:nvSpPr>
        <p:spPr>
          <a:xfrm>
            <a:off x="838200" y="1825625"/>
            <a:ext cx="6181291" cy="4351338"/>
          </a:xfrm>
        </p:spPr>
        <p:txBody>
          <a:bodyPr/>
          <a:lstStyle/>
          <a:p>
            <a:r>
              <a:rPr lang="en-CA" dirty="0" smtClean="0"/>
              <a:t>Function defined in </a:t>
            </a:r>
            <a:r>
              <a:rPr lang="en-CA" dirty="0" err="1" smtClean="0"/>
              <a:t>Kotlin</a:t>
            </a:r>
            <a:r>
              <a:rPr lang="en-CA" dirty="0" smtClean="0"/>
              <a:t> standard library</a:t>
            </a:r>
          </a:p>
          <a:p>
            <a:r>
              <a:rPr lang="en-CA" dirty="0" err="1" smtClean="0"/>
              <a:t>savedInstanceState</a:t>
            </a:r>
            <a:r>
              <a:rPr lang="en-CA" dirty="0" smtClean="0"/>
              <a:t> inside the let function can be accessed using the it variable</a:t>
            </a:r>
          </a:p>
          <a:p>
            <a:r>
              <a:rPr lang="en-CA" dirty="0" smtClean="0"/>
              <a:t>Code defined in the block after let will be executed if </a:t>
            </a:r>
            <a:r>
              <a:rPr lang="en-CA" dirty="0" err="1" smtClean="0"/>
              <a:t>savedInstanceState</a:t>
            </a:r>
            <a:r>
              <a:rPr lang="en-CA" dirty="0" smtClean="0"/>
              <a:t> is not null </a:t>
            </a:r>
            <a:endParaRPr lang="en-CA" dirty="0"/>
          </a:p>
        </p:txBody>
      </p:sp>
      <p:pic>
        <p:nvPicPr>
          <p:cNvPr id="4" name="Picture 3"/>
          <p:cNvPicPr>
            <a:picLocks noChangeAspect="1"/>
          </p:cNvPicPr>
          <p:nvPr/>
        </p:nvPicPr>
        <p:blipFill>
          <a:blip r:embed="rId2"/>
          <a:stretch>
            <a:fillRect/>
          </a:stretch>
        </p:blipFill>
        <p:spPr>
          <a:xfrm>
            <a:off x="7019491" y="1925348"/>
            <a:ext cx="4581525" cy="1095375"/>
          </a:xfrm>
          <a:prstGeom prst="rect">
            <a:avLst/>
          </a:prstGeom>
        </p:spPr>
      </p:pic>
    </p:spTree>
    <p:extLst>
      <p:ext uri="{BB962C8B-B14F-4D97-AF65-F5344CB8AC3E}">
        <p14:creationId xmlns:p14="http://schemas.microsoft.com/office/powerpoint/2010/main" val="2268154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Nullability</a:t>
            </a:r>
            <a:r>
              <a:rPr lang="en-CA" dirty="0" smtClean="0"/>
              <a:t> and Java</a:t>
            </a:r>
            <a:endParaRPr lang="en-CA" dirty="0"/>
          </a:p>
        </p:txBody>
      </p:sp>
      <p:sp>
        <p:nvSpPr>
          <p:cNvPr id="3" name="Content Placeholder 2"/>
          <p:cNvSpPr>
            <a:spLocks noGrp="1"/>
          </p:cNvSpPr>
          <p:nvPr>
            <p:ph idx="1"/>
          </p:nvPr>
        </p:nvSpPr>
        <p:spPr>
          <a:xfrm>
            <a:off x="838200" y="1825625"/>
            <a:ext cx="6393873" cy="4351338"/>
          </a:xfrm>
        </p:spPr>
        <p:txBody>
          <a:bodyPr>
            <a:normAutofit fontScale="85000" lnSpcReduction="20000"/>
          </a:bodyPr>
          <a:lstStyle/>
          <a:p>
            <a:r>
              <a:rPr lang="en-CA" dirty="0" smtClean="0"/>
              <a:t>Java is much more lenient about </a:t>
            </a:r>
            <a:r>
              <a:rPr lang="en-CA" dirty="0" err="1" smtClean="0"/>
              <a:t>nullability</a:t>
            </a:r>
            <a:r>
              <a:rPr lang="en-CA" dirty="0" smtClean="0"/>
              <a:t> than java, and basically the entire Android SDK and libraries are written in java. </a:t>
            </a:r>
          </a:p>
          <a:p>
            <a:r>
              <a:rPr lang="en-CA" dirty="0" smtClean="0"/>
              <a:t>Whenever possible, the </a:t>
            </a:r>
            <a:r>
              <a:rPr lang="en-CA" dirty="0" err="1" smtClean="0"/>
              <a:t>Kotlin</a:t>
            </a:r>
            <a:r>
              <a:rPr lang="en-CA" dirty="0" smtClean="0"/>
              <a:t> compiler will determine type </a:t>
            </a:r>
            <a:r>
              <a:rPr lang="en-CA" dirty="0" err="1" smtClean="0"/>
              <a:t>nullability</a:t>
            </a:r>
            <a:r>
              <a:rPr lang="en-CA" dirty="0" smtClean="0"/>
              <a:t> from code and represent types as </a:t>
            </a:r>
            <a:r>
              <a:rPr lang="en-CA" dirty="0" err="1" smtClean="0"/>
              <a:t>nullable</a:t>
            </a:r>
            <a:r>
              <a:rPr lang="en-CA" dirty="0" smtClean="0"/>
              <a:t> or non-</a:t>
            </a:r>
            <a:r>
              <a:rPr lang="en-CA" dirty="0" err="1" smtClean="0"/>
              <a:t>nullable</a:t>
            </a:r>
            <a:r>
              <a:rPr lang="en-CA" dirty="0" smtClean="0"/>
              <a:t> using </a:t>
            </a:r>
            <a:r>
              <a:rPr lang="en-CA" dirty="0" err="1" smtClean="0"/>
              <a:t>nullability</a:t>
            </a:r>
            <a:r>
              <a:rPr lang="en-CA" dirty="0" smtClean="0"/>
              <a:t> annotations</a:t>
            </a:r>
          </a:p>
          <a:p>
            <a:r>
              <a:rPr lang="en-CA" dirty="0" smtClean="0"/>
              <a:t>There are many situations where it is not possible to determine variable </a:t>
            </a:r>
            <a:r>
              <a:rPr lang="en-CA" dirty="0" err="1" smtClean="0"/>
              <a:t>nullability</a:t>
            </a:r>
            <a:r>
              <a:rPr lang="en-CA" dirty="0" smtClean="0"/>
              <a:t>. All variables coming from java can be null, and it is impractical to check them all. </a:t>
            </a:r>
          </a:p>
          <a:p>
            <a:r>
              <a:rPr lang="en-CA" dirty="0" err="1" smtClean="0"/>
              <a:t>Kotlin</a:t>
            </a:r>
            <a:r>
              <a:rPr lang="en-CA" dirty="0" smtClean="0"/>
              <a:t> introduces the concept of platform types, which are types that come from java types with relaxed null checks, meaning that each platform type may be null or not.  </a:t>
            </a:r>
            <a:endParaRPr lang="en-CA" dirty="0"/>
          </a:p>
        </p:txBody>
      </p:sp>
      <p:pic>
        <p:nvPicPr>
          <p:cNvPr id="4" name="Picture 3"/>
          <p:cNvPicPr>
            <a:picLocks noChangeAspect="1"/>
          </p:cNvPicPr>
          <p:nvPr/>
        </p:nvPicPr>
        <p:blipFill>
          <a:blip r:embed="rId2"/>
          <a:stretch>
            <a:fillRect/>
          </a:stretch>
        </p:blipFill>
        <p:spPr>
          <a:xfrm>
            <a:off x="7232073" y="4001294"/>
            <a:ext cx="4543425" cy="609600"/>
          </a:xfrm>
          <a:prstGeom prst="rect">
            <a:avLst/>
          </a:prstGeom>
        </p:spPr>
      </p:pic>
    </p:spTree>
    <p:extLst>
      <p:ext uri="{BB962C8B-B14F-4D97-AF65-F5344CB8AC3E}">
        <p14:creationId xmlns:p14="http://schemas.microsoft.com/office/powerpoint/2010/main" val="629172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Platform types</a:t>
            </a:r>
            <a:endParaRPr lang="en-CA" dirty="0"/>
          </a:p>
        </p:txBody>
      </p:sp>
      <p:sp>
        <p:nvSpPr>
          <p:cNvPr id="3" name="Content Placeholder 2"/>
          <p:cNvSpPr>
            <a:spLocks noGrp="1"/>
          </p:cNvSpPr>
          <p:nvPr>
            <p:ph idx="1"/>
          </p:nvPr>
        </p:nvSpPr>
        <p:spPr>
          <a:xfrm>
            <a:off x="838201" y="1825625"/>
            <a:ext cx="6019800" cy="4351338"/>
          </a:xfrm>
        </p:spPr>
        <p:txBody>
          <a:bodyPr/>
          <a:lstStyle/>
          <a:p>
            <a:r>
              <a:rPr lang="en-CA" dirty="0" smtClean="0"/>
              <a:t>Platform type syntax is a single exclamation mark suffix in a variable type declaration.</a:t>
            </a:r>
          </a:p>
          <a:p>
            <a:r>
              <a:rPr lang="en-CA" dirty="0" smtClean="0"/>
              <a:t>Will the </a:t>
            </a:r>
            <a:r>
              <a:rPr lang="en-CA" dirty="0" err="1" smtClean="0"/>
              <a:t>textview</a:t>
            </a:r>
            <a:r>
              <a:rPr lang="en-CA" dirty="0" smtClean="0"/>
              <a:t> be </a:t>
            </a:r>
            <a:r>
              <a:rPr lang="en-CA" dirty="0" err="1" smtClean="0"/>
              <a:t>nullable</a:t>
            </a:r>
            <a:r>
              <a:rPr lang="en-CA" dirty="0" smtClean="0"/>
              <a:t> or not? As developers, we must make the decision based on our code and knowledge of the layouts (do all layouts contain the </a:t>
            </a:r>
            <a:r>
              <a:rPr lang="en-CA" dirty="0" err="1" smtClean="0"/>
              <a:t>textView</a:t>
            </a:r>
            <a:r>
              <a:rPr lang="en-CA" dirty="0" smtClean="0"/>
              <a:t>, or is it only present for certain device orientations, </a:t>
            </a:r>
            <a:r>
              <a:rPr lang="en-CA" dirty="0" err="1" smtClean="0"/>
              <a:t>etc</a:t>
            </a:r>
            <a:r>
              <a:rPr lang="en-CA" dirty="0" smtClean="0"/>
              <a:t>?</a:t>
            </a:r>
            <a:endParaRPr lang="en-CA" dirty="0"/>
          </a:p>
        </p:txBody>
      </p:sp>
      <p:pic>
        <p:nvPicPr>
          <p:cNvPr id="4" name="Picture 3"/>
          <p:cNvPicPr>
            <a:picLocks noChangeAspect="1"/>
          </p:cNvPicPr>
          <p:nvPr/>
        </p:nvPicPr>
        <p:blipFill>
          <a:blip r:embed="rId2"/>
          <a:stretch>
            <a:fillRect/>
          </a:stretch>
        </p:blipFill>
        <p:spPr>
          <a:xfrm>
            <a:off x="8191500" y="2243137"/>
            <a:ext cx="3162300" cy="238125"/>
          </a:xfrm>
          <a:prstGeom prst="rect">
            <a:avLst/>
          </a:prstGeom>
        </p:spPr>
      </p:pic>
      <p:pic>
        <p:nvPicPr>
          <p:cNvPr id="5" name="Picture 4"/>
          <p:cNvPicPr>
            <a:picLocks noChangeAspect="1"/>
          </p:cNvPicPr>
          <p:nvPr/>
        </p:nvPicPr>
        <p:blipFill>
          <a:blip r:embed="rId3"/>
          <a:stretch>
            <a:fillRect/>
          </a:stretch>
        </p:blipFill>
        <p:spPr>
          <a:xfrm>
            <a:off x="7143750" y="3505994"/>
            <a:ext cx="5048250" cy="495300"/>
          </a:xfrm>
          <a:prstGeom prst="rect">
            <a:avLst/>
          </a:prstGeom>
        </p:spPr>
      </p:pic>
    </p:spTree>
    <p:extLst>
      <p:ext uri="{BB962C8B-B14F-4D97-AF65-F5344CB8AC3E}">
        <p14:creationId xmlns:p14="http://schemas.microsoft.com/office/powerpoint/2010/main" val="569718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Casts</a:t>
            </a:r>
            <a:endParaRPr lang="en-CA" dirty="0"/>
          </a:p>
        </p:txBody>
      </p:sp>
      <p:sp>
        <p:nvSpPr>
          <p:cNvPr id="3" name="Content Placeholder 2"/>
          <p:cNvSpPr>
            <a:spLocks noGrp="1"/>
          </p:cNvSpPr>
          <p:nvPr>
            <p:ph idx="1"/>
          </p:nvPr>
        </p:nvSpPr>
        <p:spPr>
          <a:xfrm>
            <a:off x="838200" y="1825625"/>
            <a:ext cx="6248400" cy="4351338"/>
          </a:xfrm>
        </p:spPr>
        <p:txBody>
          <a:bodyPr>
            <a:normAutofit fontScale="62500" lnSpcReduction="20000"/>
          </a:bodyPr>
          <a:lstStyle/>
          <a:p>
            <a:r>
              <a:rPr lang="en-CA" dirty="0" smtClean="0"/>
              <a:t>Convert an object of one particular type into another type</a:t>
            </a:r>
          </a:p>
          <a:p>
            <a:r>
              <a:rPr lang="en-CA" dirty="0" smtClean="0"/>
              <a:t>In java, need to cast an object explicitly before accessing its members, or cast it and store it in a variable of the casted type.</a:t>
            </a:r>
          </a:p>
          <a:p>
            <a:r>
              <a:rPr lang="en-CA" dirty="0" err="1" smtClean="0"/>
              <a:t>Kotlin</a:t>
            </a:r>
            <a:r>
              <a:rPr lang="en-CA" dirty="0" smtClean="0"/>
              <a:t> simplifies the concept of casting by introducing </a:t>
            </a:r>
            <a:r>
              <a:rPr lang="en-CA" i="1" dirty="0" smtClean="0"/>
              <a:t>smart casts</a:t>
            </a:r>
          </a:p>
          <a:p>
            <a:r>
              <a:rPr lang="en-CA" dirty="0" smtClean="0"/>
              <a:t>Typical casting operations: </a:t>
            </a:r>
          </a:p>
          <a:p>
            <a:pPr lvl="1"/>
            <a:r>
              <a:rPr lang="en-CA" dirty="0" err="1" smtClean="0"/>
              <a:t>Upcasting</a:t>
            </a:r>
            <a:r>
              <a:rPr lang="en-CA" dirty="0" smtClean="0"/>
              <a:t> – cast to </a:t>
            </a:r>
            <a:r>
              <a:rPr lang="en-CA" dirty="0" err="1" smtClean="0"/>
              <a:t>supertype</a:t>
            </a:r>
            <a:endParaRPr lang="en-CA" dirty="0" smtClean="0"/>
          </a:p>
          <a:p>
            <a:pPr lvl="1"/>
            <a:r>
              <a:rPr lang="en-CA" dirty="0" err="1" smtClean="0"/>
              <a:t>Downcasting</a:t>
            </a:r>
            <a:r>
              <a:rPr lang="en-CA" dirty="0" smtClean="0"/>
              <a:t> – cast to subtype</a:t>
            </a:r>
          </a:p>
          <a:p>
            <a:pPr lvl="1"/>
            <a:r>
              <a:rPr lang="en-CA" dirty="0" smtClean="0"/>
              <a:t>Interface – cast to interface type</a:t>
            </a:r>
          </a:p>
          <a:p>
            <a:r>
              <a:rPr lang="en-CA" dirty="0" smtClean="0"/>
              <a:t>The ‘as’ operator can result in </a:t>
            </a:r>
            <a:r>
              <a:rPr lang="en-CA" dirty="0" err="1" smtClean="0"/>
              <a:t>ClassCastException</a:t>
            </a:r>
            <a:r>
              <a:rPr lang="en-CA" dirty="0" smtClean="0"/>
              <a:t>, which is why the as operator is called an unsafe cast operator</a:t>
            </a:r>
          </a:p>
          <a:p>
            <a:r>
              <a:rPr lang="en-CA" dirty="0" smtClean="0"/>
              <a:t>To fix this we can use the safe cast operator, </a:t>
            </a:r>
            <a:r>
              <a:rPr lang="en-CA" i="1" dirty="0" smtClean="0"/>
              <a:t>as?</a:t>
            </a:r>
          </a:p>
          <a:p>
            <a:r>
              <a:rPr lang="en-CA" dirty="0" smtClean="0"/>
              <a:t>Also called a </a:t>
            </a:r>
            <a:r>
              <a:rPr lang="en-CA" dirty="0" err="1" smtClean="0"/>
              <a:t>nullable</a:t>
            </a:r>
            <a:r>
              <a:rPr lang="en-CA" dirty="0" smtClean="0"/>
              <a:t> cast operator, it tries to cast the to the specified type, and returns </a:t>
            </a:r>
            <a:r>
              <a:rPr lang="en-CA" dirty="0" err="1" smtClean="0"/>
              <a:t>nullif</a:t>
            </a:r>
            <a:r>
              <a:rPr lang="en-CA" dirty="0" smtClean="0"/>
              <a:t> the value cannot be case</a:t>
            </a:r>
          </a:p>
          <a:p>
            <a:endParaRPr lang="en-CA" dirty="0" smtClean="0"/>
          </a:p>
          <a:p>
            <a:pPr marL="0" indent="0">
              <a:buNone/>
            </a:pPr>
            <a:endParaRPr lang="en-CA" dirty="0"/>
          </a:p>
        </p:txBody>
      </p:sp>
      <p:pic>
        <p:nvPicPr>
          <p:cNvPr id="4" name="Picture 3"/>
          <p:cNvPicPr>
            <a:picLocks noChangeAspect="1"/>
          </p:cNvPicPr>
          <p:nvPr/>
        </p:nvPicPr>
        <p:blipFill>
          <a:blip r:embed="rId2"/>
          <a:stretch>
            <a:fillRect/>
          </a:stretch>
        </p:blipFill>
        <p:spPr>
          <a:xfrm>
            <a:off x="7086600" y="2382910"/>
            <a:ext cx="5105400" cy="438150"/>
          </a:xfrm>
          <a:prstGeom prst="rect">
            <a:avLst/>
          </a:prstGeom>
        </p:spPr>
      </p:pic>
      <p:pic>
        <p:nvPicPr>
          <p:cNvPr id="5" name="Picture 4"/>
          <p:cNvPicPr>
            <a:picLocks noChangeAspect="1"/>
          </p:cNvPicPr>
          <p:nvPr/>
        </p:nvPicPr>
        <p:blipFill>
          <a:blip r:embed="rId3"/>
          <a:stretch>
            <a:fillRect/>
          </a:stretch>
        </p:blipFill>
        <p:spPr>
          <a:xfrm>
            <a:off x="7241597" y="3513282"/>
            <a:ext cx="4552950" cy="714375"/>
          </a:xfrm>
          <a:prstGeom prst="rect">
            <a:avLst/>
          </a:prstGeom>
        </p:spPr>
      </p:pic>
      <p:pic>
        <p:nvPicPr>
          <p:cNvPr id="6" name="Picture 5"/>
          <p:cNvPicPr>
            <a:picLocks noChangeAspect="1"/>
          </p:cNvPicPr>
          <p:nvPr/>
        </p:nvPicPr>
        <p:blipFill>
          <a:blip r:embed="rId4"/>
          <a:stretch>
            <a:fillRect/>
          </a:stretch>
        </p:blipFill>
        <p:spPr>
          <a:xfrm>
            <a:off x="7348537" y="4667466"/>
            <a:ext cx="4581525" cy="504825"/>
          </a:xfrm>
          <a:prstGeom prst="rect">
            <a:avLst/>
          </a:prstGeom>
        </p:spPr>
      </p:pic>
    </p:spTree>
    <p:extLst>
      <p:ext uri="{BB962C8B-B14F-4D97-AF65-F5344CB8AC3E}">
        <p14:creationId xmlns:p14="http://schemas.microsoft.com/office/powerpoint/2010/main" val="423823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Smart casts</a:t>
            </a:r>
            <a:endParaRPr lang="en-CA" dirty="0"/>
          </a:p>
        </p:txBody>
      </p:sp>
      <p:sp>
        <p:nvSpPr>
          <p:cNvPr id="3" name="Content Placeholder 2"/>
          <p:cNvSpPr>
            <a:spLocks noGrp="1"/>
          </p:cNvSpPr>
          <p:nvPr>
            <p:ph idx="1"/>
          </p:nvPr>
        </p:nvSpPr>
        <p:spPr/>
        <p:txBody>
          <a:bodyPr/>
          <a:lstStyle/>
          <a:p>
            <a:r>
              <a:rPr lang="en-CA" dirty="0" smtClean="0"/>
              <a:t>Converts a variable of one type to another type, but as opposed to safe casting, is done implicitly (don’t need the ‘as’ keyword)</a:t>
            </a:r>
          </a:p>
          <a:p>
            <a:r>
              <a:rPr lang="en-CA" dirty="0" smtClean="0"/>
              <a:t>Works only when the </a:t>
            </a:r>
            <a:r>
              <a:rPr lang="en-CA" dirty="0" err="1" smtClean="0"/>
              <a:t>kotlin</a:t>
            </a:r>
            <a:r>
              <a:rPr lang="en-CA" dirty="0" smtClean="0"/>
              <a:t> compiler is absolutely sure the variable will not be changed after checking, making them safe for multithreaded applications. </a:t>
            </a:r>
          </a:p>
          <a:p>
            <a:r>
              <a:rPr lang="en-CA" dirty="0" smtClean="0"/>
              <a:t>Two types of smart cast: </a:t>
            </a:r>
          </a:p>
          <a:p>
            <a:r>
              <a:rPr lang="en-CA" dirty="0" smtClean="0"/>
              <a:t>Type smart casts cast an object of one type to another type</a:t>
            </a:r>
          </a:p>
          <a:p>
            <a:r>
              <a:rPr lang="en-CA" dirty="0" smtClean="0"/>
              <a:t>Nullity smart casts cast </a:t>
            </a:r>
            <a:r>
              <a:rPr lang="en-CA" dirty="0" err="1" smtClean="0"/>
              <a:t>nullable</a:t>
            </a:r>
            <a:r>
              <a:rPr lang="en-CA" dirty="0" smtClean="0"/>
              <a:t> references to non-</a:t>
            </a:r>
            <a:r>
              <a:rPr lang="en-CA" dirty="0" err="1" smtClean="0"/>
              <a:t>nullable</a:t>
            </a:r>
            <a:endParaRPr lang="en-CA" dirty="0"/>
          </a:p>
        </p:txBody>
      </p:sp>
    </p:spTree>
    <p:extLst>
      <p:ext uri="{BB962C8B-B14F-4D97-AF65-F5344CB8AC3E}">
        <p14:creationId xmlns:p14="http://schemas.microsoft.com/office/powerpoint/2010/main" val="4128048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Type smart casts</a:t>
            </a:r>
            <a:endParaRPr lang="en-CA" dirty="0"/>
          </a:p>
        </p:txBody>
      </p:sp>
      <p:sp>
        <p:nvSpPr>
          <p:cNvPr id="3" name="Content Placeholder 2"/>
          <p:cNvSpPr>
            <a:spLocks noGrp="1"/>
          </p:cNvSpPr>
          <p:nvPr>
            <p:ph idx="1"/>
          </p:nvPr>
        </p:nvSpPr>
        <p:spPr>
          <a:xfrm>
            <a:off x="838200" y="1825625"/>
            <a:ext cx="7917873" cy="4351338"/>
          </a:xfrm>
        </p:spPr>
        <p:txBody>
          <a:bodyPr/>
          <a:lstStyle/>
          <a:p>
            <a:r>
              <a:rPr lang="en-CA" dirty="0" smtClean="0"/>
              <a:t>Lets assume we want to call the </a:t>
            </a:r>
            <a:r>
              <a:rPr lang="en-CA" dirty="0" err="1" smtClean="0"/>
              <a:t>isHungry</a:t>
            </a:r>
            <a:r>
              <a:rPr lang="en-CA" dirty="0" smtClean="0"/>
              <a:t>() method and we want to check if the animal is an instance of fish</a:t>
            </a:r>
          </a:p>
          <a:p>
            <a:r>
              <a:rPr lang="en-CA" dirty="0" smtClean="0"/>
              <a:t>In java, we first have to check if the animal is a fish, and then explicitly cast it to fish after the check. </a:t>
            </a:r>
          </a:p>
          <a:p>
            <a:r>
              <a:rPr lang="en-CA" dirty="0" smtClean="0"/>
              <a:t>The </a:t>
            </a:r>
            <a:r>
              <a:rPr lang="en-CA" dirty="0" err="1" smtClean="0"/>
              <a:t>Kotlin</a:t>
            </a:r>
            <a:r>
              <a:rPr lang="en-CA" dirty="0" smtClean="0"/>
              <a:t> compiler handles this redundancy using the smart cast mechanism, casting the animal to fish inside the if block. </a:t>
            </a:r>
          </a:p>
        </p:txBody>
      </p:sp>
      <p:pic>
        <p:nvPicPr>
          <p:cNvPr id="4" name="Picture 3"/>
          <p:cNvPicPr>
            <a:picLocks noChangeAspect="1"/>
          </p:cNvPicPr>
          <p:nvPr/>
        </p:nvPicPr>
        <p:blipFill>
          <a:blip r:embed="rId2"/>
          <a:stretch>
            <a:fillRect/>
          </a:stretch>
        </p:blipFill>
        <p:spPr>
          <a:xfrm>
            <a:off x="9173008" y="606425"/>
            <a:ext cx="2047875" cy="3257550"/>
          </a:xfrm>
          <a:prstGeom prst="rect">
            <a:avLst/>
          </a:prstGeom>
        </p:spPr>
      </p:pic>
      <p:pic>
        <p:nvPicPr>
          <p:cNvPr id="5" name="Picture 4"/>
          <p:cNvPicPr>
            <a:picLocks noChangeAspect="1"/>
          </p:cNvPicPr>
          <p:nvPr/>
        </p:nvPicPr>
        <p:blipFill>
          <a:blip r:embed="rId3"/>
          <a:stretch>
            <a:fillRect/>
          </a:stretch>
        </p:blipFill>
        <p:spPr>
          <a:xfrm>
            <a:off x="8796770" y="4105275"/>
            <a:ext cx="2800350" cy="1219200"/>
          </a:xfrm>
          <a:prstGeom prst="rect">
            <a:avLst/>
          </a:prstGeom>
        </p:spPr>
      </p:pic>
      <p:pic>
        <p:nvPicPr>
          <p:cNvPr id="6" name="Picture 5"/>
          <p:cNvPicPr>
            <a:picLocks noChangeAspect="1"/>
          </p:cNvPicPr>
          <p:nvPr/>
        </p:nvPicPr>
        <p:blipFill>
          <a:blip r:embed="rId4"/>
          <a:stretch>
            <a:fillRect/>
          </a:stretch>
        </p:blipFill>
        <p:spPr>
          <a:xfrm>
            <a:off x="8796770" y="5726112"/>
            <a:ext cx="2314575" cy="552450"/>
          </a:xfrm>
          <a:prstGeom prst="rect">
            <a:avLst/>
          </a:prstGeom>
        </p:spPr>
      </p:pic>
    </p:spTree>
    <p:extLst>
      <p:ext uri="{BB962C8B-B14F-4D97-AF65-F5344CB8AC3E}">
        <p14:creationId xmlns:p14="http://schemas.microsoft.com/office/powerpoint/2010/main" val="4262418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Non-</a:t>
            </a:r>
            <a:r>
              <a:rPr lang="en-CA" dirty="0" err="1" smtClean="0"/>
              <a:t>nullable</a:t>
            </a:r>
            <a:r>
              <a:rPr lang="en-CA" dirty="0" smtClean="0"/>
              <a:t> smart casts</a:t>
            </a:r>
            <a:endParaRPr lang="en-CA" dirty="0"/>
          </a:p>
        </p:txBody>
      </p:sp>
      <p:sp>
        <p:nvSpPr>
          <p:cNvPr id="3" name="Content Placeholder 2"/>
          <p:cNvSpPr>
            <a:spLocks noGrp="1"/>
          </p:cNvSpPr>
          <p:nvPr>
            <p:ph idx="1"/>
          </p:nvPr>
        </p:nvSpPr>
        <p:spPr>
          <a:xfrm>
            <a:off x="838200" y="1825625"/>
            <a:ext cx="6186055" cy="4351338"/>
          </a:xfrm>
        </p:spPr>
        <p:txBody>
          <a:bodyPr/>
          <a:lstStyle/>
          <a:p>
            <a:r>
              <a:rPr lang="en-CA" dirty="0" smtClean="0"/>
              <a:t>Smart casts can also handle nullity checks. </a:t>
            </a:r>
          </a:p>
          <a:p>
            <a:r>
              <a:rPr lang="en-CA" dirty="0" smtClean="0"/>
              <a:t>We could use the safe call operator to access view methods and properties, but in some cases we want to perform more operations later, in these cases smart casting may be the better solution</a:t>
            </a:r>
          </a:p>
          <a:p>
            <a:r>
              <a:rPr lang="en-CA" dirty="0" smtClean="0"/>
              <a:t>Allows us to decrease the number of nullity checks</a:t>
            </a:r>
            <a:endParaRPr lang="en-CA" dirty="0"/>
          </a:p>
        </p:txBody>
      </p:sp>
      <p:pic>
        <p:nvPicPr>
          <p:cNvPr id="4" name="Picture 3"/>
          <p:cNvPicPr>
            <a:picLocks noChangeAspect="1"/>
          </p:cNvPicPr>
          <p:nvPr/>
        </p:nvPicPr>
        <p:blipFill>
          <a:blip r:embed="rId2"/>
          <a:stretch>
            <a:fillRect/>
          </a:stretch>
        </p:blipFill>
        <p:spPr>
          <a:xfrm>
            <a:off x="7440757" y="2056967"/>
            <a:ext cx="4210050" cy="333375"/>
          </a:xfrm>
          <a:prstGeom prst="rect">
            <a:avLst/>
          </a:prstGeom>
        </p:spPr>
      </p:pic>
      <p:pic>
        <p:nvPicPr>
          <p:cNvPr id="5" name="Picture 4"/>
          <p:cNvPicPr>
            <a:picLocks noChangeAspect="1"/>
          </p:cNvPicPr>
          <p:nvPr/>
        </p:nvPicPr>
        <p:blipFill>
          <a:blip r:embed="rId3"/>
          <a:stretch>
            <a:fillRect/>
          </a:stretch>
        </p:blipFill>
        <p:spPr>
          <a:xfrm>
            <a:off x="7024255" y="3095191"/>
            <a:ext cx="5086350" cy="1304925"/>
          </a:xfrm>
          <a:prstGeom prst="rect">
            <a:avLst/>
          </a:prstGeom>
        </p:spPr>
      </p:pic>
    </p:spTree>
    <p:extLst>
      <p:ext uri="{BB962C8B-B14F-4D97-AF65-F5344CB8AC3E}">
        <p14:creationId xmlns:p14="http://schemas.microsoft.com/office/powerpoint/2010/main" val="159619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Primitive data types </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Everything is an object in </a:t>
            </a:r>
            <a:r>
              <a:rPr lang="en-CA" dirty="0" err="1" smtClean="0"/>
              <a:t>kotlin</a:t>
            </a:r>
            <a:r>
              <a:rPr lang="en-CA" dirty="0" smtClean="0"/>
              <a:t>, there are no primitive data types</a:t>
            </a:r>
          </a:p>
          <a:p>
            <a:r>
              <a:rPr lang="en-CA" dirty="0" smtClean="0"/>
              <a:t>Primitives are not composed of other data types, and are passed by value, where as objects are composed of other types and passed by reference</a:t>
            </a:r>
          </a:p>
          <a:p>
            <a:r>
              <a:rPr lang="en-CA" dirty="0" smtClean="0"/>
              <a:t>For optimization purposes, simple types such as </a:t>
            </a:r>
            <a:r>
              <a:rPr lang="en-CA" dirty="0" err="1" smtClean="0"/>
              <a:t>Int</a:t>
            </a:r>
            <a:r>
              <a:rPr lang="en-CA" dirty="0" smtClean="0"/>
              <a:t>, Long, Short, </a:t>
            </a:r>
            <a:r>
              <a:rPr lang="en-CA" dirty="0" err="1" smtClean="0"/>
              <a:t>etc</a:t>
            </a:r>
            <a:r>
              <a:rPr lang="en-CA" dirty="0" smtClean="0"/>
              <a:t> are stored as primitive types, but we can still call methods on them as with any other object</a:t>
            </a:r>
          </a:p>
          <a:p>
            <a:r>
              <a:rPr lang="en-CA" dirty="0" smtClean="0"/>
              <a:t>When a </a:t>
            </a:r>
            <a:r>
              <a:rPr lang="en-CA" dirty="0" err="1" smtClean="0"/>
              <a:t>nullable</a:t>
            </a:r>
            <a:r>
              <a:rPr lang="en-CA" dirty="0" smtClean="0"/>
              <a:t> number references is needed (</a:t>
            </a:r>
            <a:r>
              <a:rPr lang="en-CA" dirty="0" err="1" smtClean="0"/>
              <a:t>Int</a:t>
            </a:r>
            <a:r>
              <a:rPr lang="en-CA" dirty="0" smtClean="0"/>
              <a:t>?) or generics are involved, java uses Boxed representation. Boxing means wrapping a primitive type into a corresponding boxed primitive type, meaning that the instance behaves as an object (</a:t>
            </a:r>
            <a:r>
              <a:rPr lang="en-CA" dirty="0" err="1" smtClean="0"/>
              <a:t>int</a:t>
            </a:r>
            <a:r>
              <a:rPr lang="en-CA" dirty="0" smtClean="0"/>
              <a:t> vs Integer, long vs Long).</a:t>
            </a:r>
          </a:p>
          <a:p>
            <a:r>
              <a:rPr lang="en-CA" dirty="0" smtClean="0"/>
              <a:t>Whenever </a:t>
            </a:r>
            <a:r>
              <a:rPr lang="en-CA" dirty="0" err="1" smtClean="0"/>
              <a:t>kotlin</a:t>
            </a:r>
            <a:r>
              <a:rPr lang="en-CA" dirty="0" smtClean="0"/>
              <a:t> creates a number (Long, </a:t>
            </a:r>
            <a:r>
              <a:rPr lang="en-CA" dirty="0" err="1" smtClean="0"/>
              <a:t>Int</a:t>
            </a:r>
            <a:r>
              <a:rPr lang="en-CA" dirty="0" smtClean="0"/>
              <a:t>, Double, </a:t>
            </a:r>
            <a:r>
              <a:rPr lang="en-CA" dirty="0" err="1" smtClean="0"/>
              <a:t>etc</a:t>
            </a:r>
            <a:r>
              <a:rPr lang="en-CA" dirty="0" smtClean="0"/>
              <a:t>), it is stored as a primitive type, unless it is declared as </a:t>
            </a:r>
            <a:r>
              <a:rPr lang="en-CA" dirty="0" err="1" smtClean="0"/>
              <a:t>nullable</a:t>
            </a:r>
            <a:r>
              <a:rPr lang="en-CA" dirty="0" smtClean="0"/>
              <a:t>, in which case, stored as a boxed representation.</a:t>
            </a:r>
          </a:p>
          <a:p>
            <a:r>
              <a:rPr lang="en-CA" dirty="0" smtClean="0"/>
              <a:t>Generic types cannot be parameterized using primitive types, so boxing is performed. </a:t>
            </a:r>
          </a:p>
          <a:p>
            <a:r>
              <a:rPr lang="en-CA" dirty="0" err="1" smtClean="0"/>
              <a:t>Kotlin</a:t>
            </a:r>
            <a:r>
              <a:rPr lang="en-CA" dirty="0" smtClean="0"/>
              <a:t> does not implicitly convert shorter numerical values to longer ones (</a:t>
            </a:r>
            <a:r>
              <a:rPr lang="en-CA" dirty="0" err="1" smtClean="0"/>
              <a:t>ie</a:t>
            </a:r>
            <a:r>
              <a:rPr lang="en-CA" dirty="0" smtClean="0"/>
              <a:t>, </a:t>
            </a:r>
            <a:r>
              <a:rPr lang="en-CA" dirty="0" err="1" smtClean="0"/>
              <a:t>Int</a:t>
            </a:r>
            <a:r>
              <a:rPr lang="en-CA" dirty="0" smtClean="0"/>
              <a:t> to Long), they must be explicitly cast instead. </a:t>
            </a:r>
            <a:endParaRPr lang="en-CA" dirty="0"/>
          </a:p>
        </p:txBody>
      </p:sp>
    </p:spTree>
    <p:extLst>
      <p:ext uri="{BB962C8B-B14F-4D97-AF65-F5344CB8AC3E}">
        <p14:creationId xmlns:p14="http://schemas.microsoft.com/office/powerpoint/2010/main" val="3561304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Arrays</a:t>
            </a:r>
            <a:endParaRPr lang="en-CA" dirty="0"/>
          </a:p>
        </p:txBody>
      </p:sp>
      <p:sp>
        <p:nvSpPr>
          <p:cNvPr id="3" name="Content Placeholder 2"/>
          <p:cNvSpPr>
            <a:spLocks noGrp="1"/>
          </p:cNvSpPr>
          <p:nvPr>
            <p:ph idx="1"/>
          </p:nvPr>
        </p:nvSpPr>
        <p:spPr>
          <a:xfrm>
            <a:off x="838200" y="1825625"/>
            <a:ext cx="6546273" cy="4351338"/>
          </a:xfrm>
        </p:spPr>
        <p:txBody>
          <a:bodyPr>
            <a:normAutofit lnSpcReduction="10000"/>
          </a:bodyPr>
          <a:lstStyle/>
          <a:p>
            <a:r>
              <a:rPr lang="en-CA" dirty="0" smtClean="0"/>
              <a:t>In </a:t>
            </a:r>
            <a:r>
              <a:rPr lang="en-CA" dirty="0" err="1" smtClean="0"/>
              <a:t>kotlin</a:t>
            </a:r>
            <a:r>
              <a:rPr lang="en-CA" dirty="0" smtClean="0"/>
              <a:t>, arrays are represented by the Array class</a:t>
            </a:r>
          </a:p>
          <a:p>
            <a:r>
              <a:rPr lang="en-CA" dirty="0" err="1" smtClean="0"/>
              <a:t>Kotlin</a:t>
            </a:r>
            <a:r>
              <a:rPr lang="en-CA" dirty="0" smtClean="0"/>
              <a:t> also has specialized numerical array classes to reduce boxing and improve performance</a:t>
            </a:r>
          </a:p>
          <a:p>
            <a:r>
              <a:rPr lang="en-CA" dirty="0" smtClean="0"/>
              <a:t>We can pre-allocate with an array of nulls</a:t>
            </a:r>
          </a:p>
          <a:p>
            <a:r>
              <a:rPr lang="en-CA" dirty="0" smtClean="0"/>
              <a:t>Can also fill a predefined size array using a factory function taking the size as first parameter and a lambda that can return the initial value of each array element given its index as the second parameter</a:t>
            </a:r>
            <a:endParaRPr lang="en-CA" dirty="0"/>
          </a:p>
        </p:txBody>
      </p:sp>
      <p:pic>
        <p:nvPicPr>
          <p:cNvPr id="4" name="Picture 3"/>
          <p:cNvPicPr>
            <a:picLocks noChangeAspect="1"/>
          </p:cNvPicPr>
          <p:nvPr/>
        </p:nvPicPr>
        <p:blipFill>
          <a:blip r:embed="rId2"/>
          <a:stretch>
            <a:fillRect/>
          </a:stretch>
        </p:blipFill>
        <p:spPr>
          <a:xfrm>
            <a:off x="7239866" y="2053936"/>
            <a:ext cx="4667250" cy="228600"/>
          </a:xfrm>
          <a:prstGeom prst="rect">
            <a:avLst/>
          </a:prstGeom>
        </p:spPr>
      </p:pic>
      <p:pic>
        <p:nvPicPr>
          <p:cNvPr id="5" name="Picture 4"/>
          <p:cNvPicPr>
            <a:picLocks noChangeAspect="1"/>
          </p:cNvPicPr>
          <p:nvPr/>
        </p:nvPicPr>
        <p:blipFill>
          <a:blip r:embed="rId3"/>
          <a:stretch>
            <a:fillRect/>
          </a:stretch>
        </p:blipFill>
        <p:spPr>
          <a:xfrm>
            <a:off x="7384473" y="2990201"/>
            <a:ext cx="3019425" cy="647700"/>
          </a:xfrm>
          <a:prstGeom prst="rect">
            <a:avLst/>
          </a:prstGeom>
        </p:spPr>
      </p:pic>
      <p:pic>
        <p:nvPicPr>
          <p:cNvPr id="6" name="Picture 5"/>
          <p:cNvPicPr>
            <a:picLocks noChangeAspect="1"/>
          </p:cNvPicPr>
          <p:nvPr/>
        </p:nvPicPr>
        <p:blipFill>
          <a:blip r:embed="rId4"/>
          <a:stretch>
            <a:fillRect/>
          </a:stretch>
        </p:blipFill>
        <p:spPr>
          <a:xfrm>
            <a:off x="7198301" y="4140778"/>
            <a:ext cx="4981575" cy="409575"/>
          </a:xfrm>
          <a:prstGeom prst="rect">
            <a:avLst/>
          </a:prstGeom>
        </p:spPr>
      </p:pic>
      <p:pic>
        <p:nvPicPr>
          <p:cNvPr id="7" name="Picture 6"/>
          <p:cNvPicPr>
            <a:picLocks noChangeAspect="1"/>
          </p:cNvPicPr>
          <p:nvPr/>
        </p:nvPicPr>
        <p:blipFill>
          <a:blip r:embed="rId5"/>
          <a:stretch>
            <a:fillRect/>
          </a:stretch>
        </p:blipFill>
        <p:spPr>
          <a:xfrm>
            <a:off x="7239866" y="5267543"/>
            <a:ext cx="3695700" cy="457200"/>
          </a:xfrm>
          <a:prstGeom prst="rect">
            <a:avLst/>
          </a:prstGeom>
        </p:spPr>
      </p:pic>
    </p:spTree>
    <p:extLst>
      <p:ext uri="{BB962C8B-B14F-4D97-AF65-F5344CB8AC3E}">
        <p14:creationId xmlns:p14="http://schemas.microsoft.com/office/powerpoint/2010/main" val="3740976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About </a:t>
            </a:r>
            <a:r>
              <a:rPr lang="en-CA" dirty="0" err="1" smtClean="0"/>
              <a:t>Kotlin</a:t>
            </a:r>
            <a:r>
              <a:rPr lang="en-CA" dirty="0" smtClean="0"/>
              <a:t>:</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A new language that targets the Java platform, its programs run on the JVM </a:t>
            </a:r>
          </a:p>
          <a:p>
            <a:r>
              <a:rPr lang="en-CA" dirty="0" smtClean="0"/>
              <a:t>2017 Google announced first-class support for </a:t>
            </a:r>
            <a:r>
              <a:rPr lang="en-CA" dirty="0" err="1" smtClean="0"/>
              <a:t>Kotlin</a:t>
            </a:r>
            <a:r>
              <a:rPr lang="en-CA" dirty="0" smtClean="0"/>
              <a:t> on the android platform (shipping out of the box with Android Studio 3.0) </a:t>
            </a:r>
          </a:p>
          <a:p>
            <a:r>
              <a:rPr lang="en-CA" dirty="0" smtClean="0"/>
              <a:t>Like java, </a:t>
            </a:r>
            <a:r>
              <a:rPr lang="en-CA" dirty="0" err="1" smtClean="0"/>
              <a:t>kotlin</a:t>
            </a:r>
            <a:r>
              <a:rPr lang="en-CA" dirty="0" smtClean="0"/>
              <a:t> is object-oriented. Classes, interfaces, and generics look and behave much like in java, allowing java developers to build on their strengths.</a:t>
            </a:r>
          </a:p>
          <a:p>
            <a:r>
              <a:rPr lang="en-CA" dirty="0" smtClean="0"/>
              <a:t>Statically (types known at runtime) and strongly typed like java, but unlike java uses type inference (</a:t>
            </a:r>
            <a:r>
              <a:rPr lang="en-CA" dirty="0" err="1" smtClean="0"/>
              <a:t>var</a:t>
            </a:r>
            <a:r>
              <a:rPr lang="en-CA" dirty="0" smtClean="0"/>
              <a:t>). </a:t>
            </a:r>
          </a:p>
          <a:p>
            <a:r>
              <a:rPr lang="en-CA" dirty="0" smtClean="0"/>
              <a:t>However, </a:t>
            </a:r>
            <a:r>
              <a:rPr lang="en-CA" dirty="0" err="1" smtClean="0"/>
              <a:t>kotlin</a:t>
            </a:r>
            <a:r>
              <a:rPr lang="en-CA" dirty="0" smtClean="0"/>
              <a:t> is still relatively new (created in 2011, officially adopted by google in 2017), so it may yet disappear </a:t>
            </a:r>
          </a:p>
          <a:p>
            <a:r>
              <a:rPr lang="en-CA" dirty="0" smtClean="0"/>
              <a:t>Open source – can check out the project, and be actively involved in any aspect of </a:t>
            </a:r>
            <a:r>
              <a:rPr lang="en-CA" dirty="0" err="1" smtClean="0"/>
              <a:t>Kotlin</a:t>
            </a:r>
            <a:r>
              <a:rPr lang="en-CA" dirty="0" smtClean="0"/>
              <a:t> such as plugins, compilers, documentation, or the language itself. </a:t>
            </a:r>
          </a:p>
          <a:p>
            <a:r>
              <a:rPr lang="en-CA" dirty="0" smtClean="0"/>
              <a:t>Very similar to Swift (iOS programming language), and there are plans to port </a:t>
            </a:r>
            <a:r>
              <a:rPr lang="en-CA" dirty="0" err="1" smtClean="0"/>
              <a:t>kotlin</a:t>
            </a:r>
            <a:r>
              <a:rPr lang="en-CA" dirty="0" smtClean="0"/>
              <a:t> to iOS. </a:t>
            </a:r>
            <a:endParaRPr lang="en-CA" dirty="0"/>
          </a:p>
        </p:txBody>
      </p:sp>
    </p:spTree>
    <p:extLst>
      <p:ext uri="{BB962C8B-B14F-4D97-AF65-F5344CB8AC3E}">
        <p14:creationId xmlns:p14="http://schemas.microsoft.com/office/powerpoint/2010/main" val="2783301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Strings</a:t>
            </a:r>
            <a:endParaRPr lang="en-CA" dirty="0"/>
          </a:p>
        </p:txBody>
      </p:sp>
      <p:sp>
        <p:nvSpPr>
          <p:cNvPr id="3" name="Content Placeholder 2"/>
          <p:cNvSpPr>
            <a:spLocks noGrp="1"/>
          </p:cNvSpPr>
          <p:nvPr>
            <p:ph idx="1"/>
          </p:nvPr>
        </p:nvSpPr>
        <p:spPr>
          <a:xfrm>
            <a:off x="838201" y="1825625"/>
            <a:ext cx="5576454" cy="4351338"/>
          </a:xfrm>
        </p:spPr>
        <p:txBody>
          <a:bodyPr>
            <a:normAutofit fontScale="85000" lnSpcReduction="10000"/>
          </a:bodyPr>
          <a:lstStyle/>
          <a:p>
            <a:r>
              <a:rPr lang="en-CA" dirty="0" smtClean="0"/>
              <a:t>Similar to java, but with a few improvements</a:t>
            </a:r>
          </a:p>
          <a:p>
            <a:r>
              <a:rPr lang="en-CA" dirty="0" smtClean="0"/>
              <a:t>Can access string elements like an array</a:t>
            </a:r>
          </a:p>
          <a:p>
            <a:r>
              <a:rPr lang="en-CA" dirty="0" smtClean="0"/>
              <a:t>Some extension methods:</a:t>
            </a:r>
          </a:p>
          <a:p>
            <a:r>
              <a:rPr lang="en-CA" dirty="0" smtClean="0"/>
              <a:t>Java uses long concatenation expressions to combine strings</a:t>
            </a:r>
          </a:p>
          <a:p>
            <a:r>
              <a:rPr lang="en-CA" dirty="0" smtClean="0"/>
              <a:t>Instead of concatenation, </a:t>
            </a:r>
            <a:r>
              <a:rPr lang="en-CA" dirty="0" err="1" smtClean="0"/>
              <a:t>Kotlin</a:t>
            </a:r>
            <a:r>
              <a:rPr lang="en-CA" dirty="0" smtClean="0"/>
              <a:t> uses string templates, which allows us to simply place a variable inside a string using the dollar character as placeholder</a:t>
            </a:r>
          </a:p>
          <a:p>
            <a:r>
              <a:rPr lang="en-CA" dirty="0" smtClean="0"/>
              <a:t>Can also insert entire expressions into the placeholder</a:t>
            </a:r>
          </a:p>
          <a:p>
            <a:endParaRPr lang="en-CA" dirty="0"/>
          </a:p>
        </p:txBody>
      </p:sp>
      <p:pic>
        <p:nvPicPr>
          <p:cNvPr id="4" name="Picture 3"/>
          <p:cNvPicPr>
            <a:picLocks noChangeAspect="1"/>
          </p:cNvPicPr>
          <p:nvPr/>
        </p:nvPicPr>
        <p:blipFill>
          <a:blip r:embed="rId2"/>
          <a:stretch>
            <a:fillRect/>
          </a:stretch>
        </p:blipFill>
        <p:spPr>
          <a:xfrm>
            <a:off x="7981517" y="1017010"/>
            <a:ext cx="2962275" cy="390525"/>
          </a:xfrm>
          <a:prstGeom prst="rect">
            <a:avLst/>
          </a:prstGeom>
        </p:spPr>
      </p:pic>
      <p:pic>
        <p:nvPicPr>
          <p:cNvPr id="5" name="Picture 4"/>
          <p:cNvPicPr>
            <a:picLocks noChangeAspect="1"/>
          </p:cNvPicPr>
          <p:nvPr/>
        </p:nvPicPr>
        <p:blipFill>
          <a:blip r:embed="rId3"/>
          <a:stretch>
            <a:fillRect/>
          </a:stretch>
        </p:blipFill>
        <p:spPr>
          <a:xfrm>
            <a:off x="6943291" y="1828366"/>
            <a:ext cx="5038725" cy="809625"/>
          </a:xfrm>
          <a:prstGeom prst="rect">
            <a:avLst/>
          </a:prstGeom>
        </p:spPr>
      </p:pic>
      <p:pic>
        <p:nvPicPr>
          <p:cNvPr id="6" name="Picture 5"/>
          <p:cNvPicPr>
            <a:picLocks noChangeAspect="1"/>
          </p:cNvPicPr>
          <p:nvPr/>
        </p:nvPicPr>
        <p:blipFill>
          <a:blip r:embed="rId4"/>
          <a:stretch>
            <a:fillRect/>
          </a:stretch>
        </p:blipFill>
        <p:spPr>
          <a:xfrm>
            <a:off x="6514234" y="3058822"/>
            <a:ext cx="5553075" cy="685800"/>
          </a:xfrm>
          <a:prstGeom prst="rect">
            <a:avLst/>
          </a:prstGeom>
        </p:spPr>
      </p:pic>
      <p:pic>
        <p:nvPicPr>
          <p:cNvPr id="7" name="Picture 6"/>
          <p:cNvPicPr>
            <a:picLocks noChangeAspect="1"/>
          </p:cNvPicPr>
          <p:nvPr/>
        </p:nvPicPr>
        <p:blipFill>
          <a:blip r:embed="rId5"/>
          <a:stretch>
            <a:fillRect/>
          </a:stretch>
        </p:blipFill>
        <p:spPr>
          <a:xfrm>
            <a:off x="6514234" y="3927615"/>
            <a:ext cx="4895850" cy="847725"/>
          </a:xfrm>
          <a:prstGeom prst="rect">
            <a:avLst/>
          </a:prstGeom>
        </p:spPr>
      </p:pic>
      <p:pic>
        <p:nvPicPr>
          <p:cNvPr id="8" name="Picture 7"/>
          <p:cNvPicPr>
            <a:picLocks noChangeAspect="1"/>
          </p:cNvPicPr>
          <p:nvPr/>
        </p:nvPicPr>
        <p:blipFill>
          <a:blip r:embed="rId6"/>
          <a:stretch>
            <a:fillRect/>
          </a:stretch>
        </p:blipFill>
        <p:spPr>
          <a:xfrm>
            <a:off x="6752359" y="5314084"/>
            <a:ext cx="4419600" cy="552450"/>
          </a:xfrm>
          <a:prstGeom prst="rect">
            <a:avLst/>
          </a:prstGeom>
        </p:spPr>
      </p:pic>
    </p:spTree>
    <p:extLst>
      <p:ext uri="{BB962C8B-B14F-4D97-AF65-F5344CB8AC3E}">
        <p14:creationId xmlns:p14="http://schemas.microsoft.com/office/powerpoint/2010/main" val="174130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Ranges</a:t>
            </a:r>
            <a:endParaRPr lang="en-CA" dirty="0"/>
          </a:p>
        </p:txBody>
      </p:sp>
      <p:sp>
        <p:nvSpPr>
          <p:cNvPr id="3" name="Content Placeholder 2"/>
          <p:cNvSpPr>
            <a:spLocks noGrp="1"/>
          </p:cNvSpPr>
          <p:nvPr>
            <p:ph idx="1"/>
          </p:nvPr>
        </p:nvSpPr>
        <p:spPr>
          <a:xfrm>
            <a:off x="838200" y="1825625"/>
            <a:ext cx="6742834" cy="4351338"/>
          </a:xfrm>
        </p:spPr>
        <p:txBody>
          <a:bodyPr>
            <a:normAutofit fontScale="92500" lnSpcReduction="10000"/>
          </a:bodyPr>
          <a:lstStyle/>
          <a:p>
            <a:r>
              <a:rPr lang="en-CA" dirty="0" smtClean="0"/>
              <a:t>Ranges are a simple way to define a sequence of values, denoted by the first and last values in the sequence</a:t>
            </a:r>
          </a:p>
          <a:p>
            <a:r>
              <a:rPr lang="en-CA" dirty="0" smtClean="0"/>
              <a:t>Useful in for loops:</a:t>
            </a:r>
          </a:p>
          <a:p>
            <a:r>
              <a:rPr lang="en-CA" dirty="0" smtClean="0"/>
              <a:t>Can be used to check if a value is with a certain range</a:t>
            </a:r>
          </a:p>
          <a:p>
            <a:r>
              <a:rPr lang="en-CA" dirty="0" smtClean="0"/>
              <a:t>Ranges in </a:t>
            </a:r>
            <a:r>
              <a:rPr lang="en-CA" dirty="0" err="1" smtClean="0"/>
              <a:t>kotlin</a:t>
            </a:r>
            <a:r>
              <a:rPr lang="en-CA" dirty="0" smtClean="0"/>
              <a:t> are closed (end inclusive)</a:t>
            </a:r>
          </a:p>
          <a:p>
            <a:r>
              <a:rPr lang="en-CA" dirty="0" smtClean="0"/>
              <a:t>Numerical ranges are incremental by default (goes in steps of 1), </a:t>
            </a:r>
            <a:r>
              <a:rPr lang="en-CA" dirty="0" err="1" smtClean="0"/>
              <a:t>ie</a:t>
            </a:r>
            <a:r>
              <a:rPr lang="en-CA" dirty="0" smtClean="0"/>
              <a:t> 1, 2, 3, </a:t>
            </a:r>
            <a:r>
              <a:rPr lang="en-CA" dirty="0" err="1" smtClean="0"/>
              <a:t>etc</a:t>
            </a:r>
            <a:endParaRPr lang="en-CA" dirty="0" smtClean="0"/>
          </a:p>
          <a:p>
            <a:pPr lvl="1"/>
            <a:r>
              <a:rPr lang="en-CA" dirty="0" smtClean="0"/>
              <a:t>but can change step size using step</a:t>
            </a:r>
          </a:p>
          <a:p>
            <a:r>
              <a:rPr lang="en-CA" dirty="0" smtClean="0"/>
              <a:t>Can go in reverse order using ‘</a:t>
            </a:r>
            <a:r>
              <a:rPr lang="en-CA" dirty="0" err="1" smtClean="0"/>
              <a:t>downTo</a:t>
            </a:r>
            <a:r>
              <a:rPr lang="en-CA" dirty="0" smtClean="0"/>
              <a:t>’</a:t>
            </a:r>
            <a:endParaRPr lang="en-CA" dirty="0"/>
          </a:p>
        </p:txBody>
      </p:sp>
      <p:pic>
        <p:nvPicPr>
          <p:cNvPr id="4" name="Picture 3"/>
          <p:cNvPicPr>
            <a:picLocks noChangeAspect="1"/>
          </p:cNvPicPr>
          <p:nvPr/>
        </p:nvPicPr>
        <p:blipFill>
          <a:blip r:embed="rId2"/>
          <a:stretch>
            <a:fillRect/>
          </a:stretch>
        </p:blipFill>
        <p:spPr>
          <a:xfrm>
            <a:off x="8333509" y="2107190"/>
            <a:ext cx="2590800" cy="371475"/>
          </a:xfrm>
          <a:prstGeom prst="rect">
            <a:avLst/>
          </a:prstGeom>
        </p:spPr>
      </p:pic>
      <p:pic>
        <p:nvPicPr>
          <p:cNvPr id="7" name="Picture 6"/>
          <p:cNvPicPr>
            <a:picLocks noChangeAspect="1"/>
          </p:cNvPicPr>
          <p:nvPr/>
        </p:nvPicPr>
        <p:blipFill>
          <a:blip r:embed="rId3"/>
          <a:stretch>
            <a:fillRect/>
          </a:stretch>
        </p:blipFill>
        <p:spPr>
          <a:xfrm>
            <a:off x="7581034" y="3284826"/>
            <a:ext cx="4095750" cy="371475"/>
          </a:xfrm>
          <a:prstGeom prst="rect">
            <a:avLst/>
          </a:prstGeom>
        </p:spPr>
      </p:pic>
      <p:pic>
        <p:nvPicPr>
          <p:cNvPr id="8" name="Picture 7"/>
          <p:cNvPicPr>
            <a:picLocks noChangeAspect="1"/>
          </p:cNvPicPr>
          <p:nvPr/>
        </p:nvPicPr>
        <p:blipFill>
          <a:blip r:embed="rId4"/>
          <a:stretch>
            <a:fillRect/>
          </a:stretch>
        </p:blipFill>
        <p:spPr>
          <a:xfrm>
            <a:off x="7790584" y="3966657"/>
            <a:ext cx="3676650" cy="1047750"/>
          </a:xfrm>
          <a:prstGeom prst="rect">
            <a:avLst/>
          </a:prstGeom>
        </p:spPr>
      </p:pic>
      <p:pic>
        <p:nvPicPr>
          <p:cNvPr id="9" name="Picture 8"/>
          <p:cNvPicPr>
            <a:picLocks noChangeAspect="1"/>
          </p:cNvPicPr>
          <p:nvPr/>
        </p:nvPicPr>
        <p:blipFill>
          <a:blip r:embed="rId5"/>
          <a:stretch>
            <a:fillRect/>
          </a:stretch>
        </p:blipFill>
        <p:spPr>
          <a:xfrm>
            <a:off x="7552459" y="5809601"/>
            <a:ext cx="4124325" cy="276225"/>
          </a:xfrm>
          <a:prstGeom prst="rect">
            <a:avLst/>
          </a:prstGeom>
        </p:spPr>
      </p:pic>
      <p:pic>
        <p:nvPicPr>
          <p:cNvPr id="10" name="Picture 9"/>
          <p:cNvPicPr>
            <a:picLocks noChangeAspect="1"/>
          </p:cNvPicPr>
          <p:nvPr/>
        </p:nvPicPr>
        <p:blipFill>
          <a:blip r:embed="rId6"/>
          <a:stretch>
            <a:fillRect/>
          </a:stretch>
        </p:blipFill>
        <p:spPr>
          <a:xfrm>
            <a:off x="7534275" y="5324763"/>
            <a:ext cx="3819525" cy="266700"/>
          </a:xfrm>
          <a:prstGeom prst="rect">
            <a:avLst/>
          </a:prstGeom>
        </p:spPr>
      </p:pic>
    </p:spTree>
    <p:extLst>
      <p:ext uri="{BB962C8B-B14F-4D97-AF65-F5344CB8AC3E}">
        <p14:creationId xmlns:p14="http://schemas.microsoft.com/office/powerpoint/2010/main" val="1613477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Collections</a:t>
            </a:r>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3806189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Statements vs expressions</a:t>
            </a:r>
            <a:endParaRPr lang="en-CA" dirty="0"/>
          </a:p>
        </p:txBody>
      </p:sp>
      <p:sp>
        <p:nvSpPr>
          <p:cNvPr id="3" name="Content Placeholder 2"/>
          <p:cNvSpPr>
            <a:spLocks noGrp="1"/>
          </p:cNvSpPr>
          <p:nvPr>
            <p:ph idx="1"/>
          </p:nvPr>
        </p:nvSpPr>
        <p:spPr>
          <a:xfrm>
            <a:off x="838200" y="1579418"/>
            <a:ext cx="5354782" cy="4987637"/>
          </a:xfrm>
        </p:spPr>
        <p:txBody>
          <a:bodyPr>
            <a:normAutofit fontScale="62500" lnSpcReduction="20000"/>
          </a:bodyPr>
          <a:lstStyle/>
          <a:p>
            <a:r>
              <a:rPr lang="en-CA" dirty="0" smtClean="0"/>
              <a:t>A program is basically a sequence of statements and expressions. what is the difference between a statement and an expression?</a:t>
            </a:r>
          </a:p>
          <a:p>
            <a:r>
              <a:rPr lang="en-CA" dirty="0" smtClean="0"/>
              <a:t>An expression produces a value, which can be used as part of another expression, variable assignment, or function parameter</a:t>
            </a:r>
          </a:p>
          <a:p>
            <a:r>
              <a:rPr lang="en-CA" dirty="0" smtClean="0"/>
              <a:t>An expression is a sequence of one or more operands (Data that is manipulated) and zero or more operators (token representing a specific operation) that can be evaluated to a single value</a:t>
            </a:r>
          </a:p>
          <a:p>
            <a:r>
              <a:rPr lang="en-CA" dirty="0" smtClean="0"/>
              <a:t>Statements perform an action and cannot be assigned to a variable, because they simply don’t have a value. They can contain language keywords used to define classes (class), interfaces, variables (</a:t>
            </a:r>
            <a:r>
              <a:rPr lang="en-CA" dirty="0" err="1" smtClean="0"/>
              <a:t>var</a:t>
            </a:r>
            <a:r>
              <a:rPr lang="en-CA" dirty="0" smtClean="0"/>
              <a:t>, </a:t>
            </a:r>
            <a:r>
              <a:rPr lang="en-CA" dirty="0" err="1" smtClean="0"/>
              <a:t>val</a:t>
            </a:r>
            <a:r>
              <a:rPr lang="en-CA" dirty="0" smtClean="0"/>
              <a:t>), functions (fun), loop logic (for, break), etc.</a:t>
            </a:r>
          </a:p>
          <a:p>
            <a:r>
              <a:rPr lang="en-CA" dirty="0" err="1" smtClean="0"/>
              <a:t>Kotlin</a:t>
            </a:r>
            <a:r>
              <a:rPr lang="en-CA" dirty="0" smtClean="0"/>
              <a:t> is an expression oriented language, meaning many constructs that are statements in java are expressions in </a:t>
            </a:r>
            <a:r>
              <a:rPr lang="en-CA" dirty="0" err="1" smtClean="0"/>
              <a:t>kotlin</a:t>
            </a:r>
            <a:r>
              <a:rPr lang="en-CA" dirty="0" smtClean="0"/>
              <a:t>. In </a:t>
            </a:r>
            <a:r>
              <a:rPr lang="en-CA" dirty="0" err="1" smtClean="0"/>
              <a:t>kotlin</a:t>
            </a:r>
            <a:r>
              <a:rPr lang="en-CA" dirty="0" smtClean="0"/>
              <a:t>, with the exception of loops, all control structures are treated as expressions instead of statements, like in java.</a:t>
            </a:r>
          </a:p>
          <a:p>
            <a:endParaRPr lang="en-CA" dirty="0"/>
          </a:p>
        </p:txBody>
      </p:sp>
      <p:pic>
        <p:nvPicPr>
          <p:cNvPr id="4" name="Picture 3"/>
          <p:cNvPicPr>
            <a:picLocks noChangeAspect="1"/>
          </p:cNvPicPr>
          <p:nvPr/>
        </p:nvPicPr>
        <p:blipFill>
          <a:blip r:embed="rId2"/>
          <a:stretch>
            <a:fillRect/>
          </a:stretch>
        </p:blipFill>
        <p:spPr>
          <a:xfrm>
            <a:off x="8174182" y="365125"/>
            <a:ext cx="3429000" cy="2286000"/>
          </a:xfrm>
          <a:prstGeom prst="rect">
            <a:avLst/>
          </a:prstGeom>
        </p:spPr>
      </p:pic>
      <p:pic>
        <p:nvPicPr>
          <p:cNvPr id="5" name="Picture 4"/>
          <p:cNvPicPr>
            <a:picLocks noChangeAspect="1"/>
          </p:cNvPicPr>
          <p:nvPr/>
        </p:nvPicPr>
        <p:blipFill>
          <a:blip r:embed="rId3"/>
          <a:stretch>
            <a:fillRect/>
          </a:stretch>
        </p:blipFill>
        <p:spPr>
          <a:xfrm>
            <a:off x="6442364" y="3137979"/>
            <a:ext cx="5591557" cy="3429076"/>
          </a:xfrm>
          <a:prstGeom prst="rect">
            <a:avLst/>
          </a:prstGeom>
        </p:spPr>
      </p:pic>
    </p:spTree>
    <p:extLst>
      <p:ext uri="{BB962C8B-B14F-4D97-AF65-F5344CB8AC3E}">
        <p14:creationId xmlns:p14="http://schemas.microsoft.com/office/powerpoint/2010/main" val="2949021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Control flow in </a:t>
            </a:r>
            <a:r>
              <a:rPr lang="en-CA" dirty="0" err="1" smtClean="0"/>
              <a:t>kotlin</a:t>
            </a:r>
            <a:r>
              <a:rPr lang="en-CA" dirty="0" smtClean="0"/>
              <a:t>: if</a:t>
            </a:r>
            <a:endParaRPr lang="en-CA" dirty="0"/>
          </a:p>
        </p:txBody>
      </p:sp>
      <p:sp>
        <p:nvSpPr>
          <p:cNvPr id="3" name="Content Placeholder 2"/>
          <p:cNvSpPr>
            <a:spLocks noGrp="1"/>
          </p:cNvSpPr>
          <p:nvPr>
            <p:ph idx="1"/>
          </p:nvPr>
        </p:nvSpPr>
        <p:spPr>
          <a:xfrm>
            <a:off x="838200" y="1825625"/>
            <a:ext cx="5950527" cy="4351338"/>
          </a:xfrm>
        </p:spPr>
        <p:txBody>
          <a:bodyPr>
            <a:normAutofit lnSpcReduction="10000"/>
          </a:bodyPr>
          <a:lstStyle/>
          <a:p>
            <a:r>
              <a:rPr lang="en-CA" dirty="0" smtClean="0"/>
              <a:t>The if statement: same syntax as java, however, </a:t>
            </a:r>
            <a:r>
              <a:rPr lang="en-CA" dirty="0" err="1" smtClean="0"/>
              <a:t>kotlin</a:t>
            </a:r>
            <a:r>
              <a:rPr lang="en-CA" dirty="0" smtClean="0"/>
              <a:t> treats if statements as expressions (with output) so the result of an if statement in </a:t>
            </a:r>
            <a:r>
              <a:rPr lang="en-CA" dirty="0" err="1" smtClean="0"/>
              <a:t>kotlin</a:t>
            </a:r>
            <a:r>
              <a:rPr lang="en-CA" dirty="0" smtClean="0"/>
              <a:t> can be passed directly as a function argument</a:t>
            </a:r>
          </a:p>
          <a:p>
            <a:r>
              <a:rPr lang="en-CA" dirty="0" smtClean="0"/>
              <a:t>Another example:</a:t>
            </a:r>
          </a:p>
          <a:p>
            <a:r>
              <a:rPr lang="en-CA" dirty="0" smtClean="0"/>
              <a:t>*note when using if as an expression, there must be an else branch as well.</a:t>
            </a:r>
          </a:p>
          <a:p>
            <a:r>
              <a:rPr lang="en-CA" dirty="0" smtClean="0"/>
              <a:t>Can also use if expressions inside a string template</a:t>
            </a:r>
            <a:endParaRPr lang="en-CA" dirty="0"/>
          </a:p>
        </p:txBody>
      </p:sp>
      <p:pic>
        <p:nvPicPr>
          <p:cNvPr id="5" name="Picture 4"/>
          <p:cNvPicPr>
            <a:picLocks noChangeAspect="1"/>
          </p:cNvPicPr>
          <p:nvPr/>
        </p:nvPicPr>
        <p:blipFill>
          <a:blip r:embed="rId2"/>
          <a:stretch>
            <a:fillRect/>
          </a:stretch>
        </p:blipFill>
        <p:spPr>
          <a:xfrm>
            <a:off x="8596313" y="1053378"/>
            <a:ext cx="2162175" cy="1104900"/>
          </a:xfrm>
          <a:prstGeom prst="rect">
            <a:avLst/>
          </a:prstGeom>
        </p:spPr>
      </p:pic>
      <p:pic>
        <p:nvPicPr>
          <p:cNvPr id="6" name="Picture 5"/>
          <p:cNvPicPr>
            <a:picLocks noChangeAspect="1"/>
          </p:cNvPicPr>
          <p:nvPr/>
        </p:nvPicPr>
        <p:blipFill>
          <a:blip r:embed="rId3"/>
          <a:stretch>
            <a:fillRect/>
          </a:stretch>
        </p:blipFill>
        <p:spPr>
          <a:xfrm>
            <a:off x="7848602" y="2759651"/>
            <a:ext cx="3790950" cy="285750"/>
          </a:xfrm>
          <a:prstGeom prst="rect">
            <a:avLst/>
          </a:prstGeom>
        </p:spPr>
      </p:pic>
      <p:pic>
        <p:nvPicPr>
          <p:cNvPr id="7" name="Picture 6"/>
          <p:cNvPicPr>
            <a:picLocks noChangeAspect="1"/>
          </p:cNvPicPr>
          <p:nvPr/>
        </p:nvPicPr>
        <p:blipFill>
          <a:blip r:embed="rId4"/>
          <a:stretch>
            <a:fillRect/>
          </a:stretch>
        </p:blipFill>
        <p:spPr>
          <a:xfrm>
            <a:off x="7848602" y="3646774"/>
            <a:ext cx="2714625" cy="1276350"/>
          </a:xfrm>
          <a:prstGeom prst="rect">
            <a:avLst/>
          </a:prstGeom>
        </p:spPr>
      </p:pic>
      <p:pic>
        <p:nvPicPr>
          <p:cNvPr id="8" name="Picture 7"/>
          <p:cNvPicPr>
            <a:picLocks noChangeAspect="1"/>
          </p:cNvPicPr>
          <p:nvPr/>
        </p:nvPicPr>
        <p:blipFill>
          <a:blip r:embed="rId5"/>
          <a:stretch>
            <a:fillRect/>
          </a:stretch>
        </p:blipFill>
        <p:spPr>
          <a:xfrm>
            <a:off x="7162800" y="5244378"/>
            <a:ext cx="5029200" cy="295275"/>
          </a:xfrm>
          <a:prstGeom prst="rect">
            <a:avLst/>
          </a:prstGeom>
        </p:spPr>
      </p:pic>
      <p:pic>
        <p:nvPicPr>
          <p:cNvPr id="9" name="Picture 8"/>
          <p:cNvPicPr>
            <a:picLocks noChangeAspect="1"/>
          </p:cNvPicPr>
          <p:nvPr/>
        </p:nvPicPr>
        <p:blipFill>
          <a:blip r:embed="rId6"/>
          <a:stretch>
            <a:fillRect/>
          </a:stretch>
        </p:blipFill>
        <p:spPr>
          <a:xfrm>
            <a:off x="6610350" y="5895975"/>
            <a:ext cx="5581650" cy="561975"/>
          </a:xfrm>
          <a:prstGeom prst="rect">
            <a:avLst/>
          </a:prstGeom>
        </p:spPr>
      </p:pic>
    </p:spTree>
    <p:extLst>
      <p:ext uri="{BB962C8B-B14F-4D97-AF65-F5344CB8AC3E}">
        <p14:creationId xmlns:p14="http://schemas.microsoft.com/office/powerpoint/2010/main" val="972884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Control flow in </a:t>
            </a:r>
            <a:r>
              <a:rPr lang="en-CA" dirty="0" err="1" smtClean="0"/>
              <a:t>kotlin</a:t>
            </a:r>
            <a:r>
              <a:rPr lang="en-CA" dirty="0" smtClean="0"/>
              <a:t>: when</a:t>
            </a:r>
            <a:endParaRPr lang="en-CA" dirty="0"/>
          </a:p>
        </p:txBody>
      </p:sp>
      <p:sp>
        <p:nvSpPr>
          <p:cNvPr id="3" name="Content Placeholder 2"/>
          <p:cNvSpPr>
            <a:spLocks noGrp="1"/>
          </p:cNvSpPr>
          <p:nvPr>
            <p:ph idx="1"/>
          </p:nvPr>
        </p:nvSpPr>
        <p:spPr>
          <a:xfrm>
            <a:off x="838201" y="1825625"/>
            <a:ext cx="6726382" cy="4351338"/>
          </a:xfrm>
        </p:spPr>
        <p:txBody>
          <a:bodyPr>
            <a:normAutofit fontScale="92500" lnSpcReduction="10000"/>
          </a:bodyPr>
          <a:lstStyle/>
          <a:p>
            <a:r>
              <a:rPr lang="en-CA" dirty="0" smtClean="0"/>
              <a:t>Multi-way branch statement, designed as a more powerful replacement for ‘switch…case’ statements in java</a:t>
            </a:r>
          </a:p>
          <a:p>
            <a:r>
              <a:rPr lang="en-CA" dirty="0" smtClean="0"/>
              <a:t>No need for redundant break statement, matches until the condition is satisfied</a:t>
            </a:r>
          </a:p>
          <a:p>
            <a:r>
              <a:rPr lang="en-CA" dirty="0" smtClean="0"/>
              <a:t>As with the if in </a:t>
            </a:r>
            <a:r>
              <a:rPr lang="en-CA" dirty="0" err="1" smtClean="0"/>
              <a:t>kotlin</a:t>
            </a:r>
            <a:r>
              <a:rPr lang="en-CA" dirty="0" smtClean="0"/>
              <a:t>, when can be used as both a statement and an expression</a:t>
            </a:r>
          </a:p>
          <a:p>
            <a:r>
              <a:rPr lang="en-CA" dirty="0" smtClean="0"/>
              <a:t>Last line of the curly braces in each block is the return value</a:t>
            </a:r>
          </a:p>
          <a:p>
            <a:r>
              <a:rPr lang="en-CA" dirty="0" smtClean="0"/>
              <a:t>Can also use many matching arguments in a single branch using commas to separate them</a:t>
            </a:r>
            <a:endParaRPr lang="en-CA" dirty="0"/>
          </a:p>
        </p:txBody>
      </p:sp>
      <p:pic>
        <p:nvPicPr>
          <p:cNvPr id="4" name="Picture 3"/>
          <p:cNvPicPr>
            <a:picLocks noChangeAspect="1"/>
          </p:cNvPicPr>
          <p:nvPr/>
        </p:nvPicPr>
        <p:blipFill>
          <a:blip r:embed="rId2"/>
          <a:stretch>
            <a:fillRect/>
          </a:stretch>
        </p:blipFill>
        <p:spPr>
          <a:xfrm>
            <a:off x="7981950" y="225425"/>
            <a:ext cx="3914775" cy="904875"/>
          </a:xfrm>
          <a:prstGeom prst="rect">
            <a:avLst/>
          </a:prstGeom>
        </p:spPr>
      </p:pic>
      <p:pic>
        <p:nvPicPr>
          <p:cNvPr id="5" name="Picture 4"/>
          <p:cNvPicPr>
            <a:picLocks noChangeAspect="1"/>
          </p:cNvPicPr>
          <p:nvPr/>
        </p:nvPicPr>
        <p:blipFill>
          <a:blip r:embed="rId3"/>
          <a:stretch>
            <a:fillRect/>
          </a:stretch>
        </p:blipFill>
        <p:spPr>
          <a:xfrm>
            <a:off x="7981950" y="1690688"/>
            <a:ext cx="3371850" cy="2886075"/>
          </a:xfrm>
          <a:prstGeom prst="rect">
            <a:avLst/>
          </a:prstGeom>
        </p:spPr>
      </p:pic>
      <p:pic>
        <p:nvPicPr>
          <p:cNvPr id="6" name="Picture 5"/>
          <p:cNvPicPr>
            <a:picLocks noChangeAspect="1"/>
          </p:cNvPicPr>
          <p:nvPr/>
        </p:nvPicPr>
        <p:blipFill>
          <a:blip r:embed="rId4"/>
          <a:stretch>
            <a:fillRect/>
          </a:stretch>
        </p:blipFill>
        <p:spPr>
          <a:xfrm>
            <a:off x="7829550" y="5458691"/>
            <a:ext cx="4067175" cy="1066800"/>
          </a:xfrm>
          <a:prstGeom prst="rect">
            <a:avLst/>
          </a:prstGeom>
        </p:spPr>
      </p:pic>
    </p:spTree>
    <p:extLst>
      <p:ext uri="{BB962C8B-B14F-4D97-AF65-F5344CB8AC3E}">
        <p14:creationId xmlns:p14="http://schemas.microsoft.com/office/powerpoint/2010/main" val="4149966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Checking variable types with when</a:t>
            </a:r>
            <a:endParaRPr lang="en-CA" dirty="0"/>
          </a:p>
        </p:txBody>
      </p:sp>
      <p:sp>
        <p:nvSpPr>
          <p:cNvPr id="3" name="Content Placeholder 2"/>
          <p:cNvSpPr>
            <a:spLocks noGrp="1"/>
          </p:cNvSpPr>
          <p:nvPr>
            <p:ph idx="1"/>
          </p:nvPr>
        </p:nvSpPr>
        <p:spPr>
          <a:xfrm>
            <a:off x="838200" y="1825625"/>
            <a:ext cx="6864927" cy="4351338"/>
          </a:xfrm>
        </p:spPr>
        <p:txBody>
          <a:bodyPr>
            <a:normAutofit lnSpcReduction="10000"/>
          </a:bodyPr>
          <a:lstStyle/>
          <a:p>
            <a:r>
              <a:rPr lang="en-CA" dirty="0" smtClean="0"/>
              <a:t>Can use when to check variable type, validating that a value is or !is of a particular type</a:t>
            </a:r>
          </a:p>
          <a:p>
            <a:r>
              <a:rPr lang="en-CA" dirty="0" smtClean="0"/>
              <a:t>Smart casts come into play here, allowing us to access methods and properties of a matching type without further checks</a:t>
            </a:r>
          </a:p>
          <a:p>
            <a:r>
              <a:rPr lang="en-CA" dirty="0" smtClean="0"/>
              <a:t>Can also check if range or collection contains a certain value in the when block</a:t>
            </a:r>
          </a:p>
          <a:p>
            <a:r>
              <a:rPr lang="en-CA" dirty="0" smtClean="0"/>
              <a:t>Can omit the final else only if the compiler is able to verify all cases have been covered (one of the blocks will execute)</a:t>
            </a:r>
          </a:p>
        </p:txBody>
      </p:sp>
      <p:pic>
        <p:nvPicPr>
          <p:cNvPr id="4" name="Picture 3"/>
          <p:cNvPicPr>
            <a:picLocks noChangeAspect="1"/>
          </p:cNvPicPr>
          <p:nvPr/>
        </p:nvPicPr>
        <p:blipFill>
          <a:blip r:embed="rId2"/>
          <a:stretch>
            <a:fillRect/>
          </a:stretch>
        </p:blipFill>
        <p:spPr>
          <a:xfrm>
            <a:off x="7905750" y="1560115"/>
            <a:ext cx="4152900" cy="1285875"/>
          </a:xfrm>
          <a:prstGeom prst="rect">
            <a:avLst/>
          </a:prstGeom>
        </p:spPr>
      </p:pic>
      <p:pic>
        <p:nvPicPr>
          <p:cNvPr id="5" name="Picture 4"/>
          <p:cNvPicPr>
            <a:picLocks noChangeAspect="1"/>
          </p:cNvPicPr>
          <p:nvPr/>
        </p:nvPicPr>
        <p:blipFill>
          <a:blip r:embed="rId3"/>
          <a:stretch>
            <a:fillRect/>
          </a:stretch>
        </p:blipFill>
        <p:spPr>
          <a:xfrm>
            <a:off x="7905750" y="3017621"/>
            <a:ext cx="3448050" cy="1609725"/>
          </a:xfrm>
          <a:prstGeom prst="rect">
            <a:avLst/>
          </a:prstGeom>
        </p:spPr>
      </p:pic>
      <p:pic>
        <p:nvPicPr>
          <p:cNvPr id="6" name="Picture 5"/>
          <p:cNvPicPr>
            <a:picLocks noChangeAspect="1"/>
          </p:cNvPicPr>
          <p:nvPr/>
        </p:nvPicPr>
        <p:blipFill>
          <a:blip r:embed="rId4"/>
          <a:stretch>
            <a:fillRect/>
          </a:stretch>
        </p:blipFill>
        <p:spPr>
          <a:xfrm>
            <a:off x="7905750" y="5176838"/>
            <a:ext cx="2667000" cy="1000125"/>
          </a:xfrm>
          <a:prstGeom prst="rect">
            <a:avLst/>
          </a:prstGeom>
        </p:spPr>
      </p:pic>
    </p:spTree>
    <p:extLst>
      <p:ext uri="{BB962C8B-B14F-4D97-AF65-F5344CB8AC3E}">
        <p14:creationId xmlns:p14="http://schemas.microsoft.com/office/powerpoint/2010/main" val="2770762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Loops</a:t>
            </a:r>
            <a:endParaRPr lang="en-CA" dirty="0"/>
          </a:p>
        </p:txBody>
      </p:sp>
      <p:sp>
        <p:nvSpPr>
          <p:cNvPr id="3" name="Content Placeholder 2"/>
          <p:cNvSpPr>
            <a:spLocks noGrp="1"/>
          </p:cNvSpPr>
          <p:nvPr>
            <p:ph idx="1"/>
          </p:nvPr>
        </p:nvSpPr>
        <p:spPr>
          <a:xfrm>
            <a:off x="838200" y="1825625"/>
            <a:ext cx="7142018" cy="4351338"/>
          </a:xfrm>
        </p:spPr>
        <p:txBody>
          <a:bodyPr>
            <a:normAutofit fontScale="92500" lnSpcReduction="20000"/>
          </a:bodyPr>
          <a:lstStyle/>
          <a:p>
            <a:r>
              <a:rPr lang="en-CA" dirty="0" smtClean="0"/>
              <a:t>In </a:t>
            </a:r>
            <a:r>
              <a:rPr lang="en-CA" dirty="0" err="1" smtClean="0"/>
              <a:t>kotlin</a:t>
            </a:r>
            <a:r>
              <a:rPr lang="en-CA" dirty="0" smtClean="0"/>
              <a:t>, loops can iterate through anything that has an iterator</a:t>
            </a:r>
          </a:p>
          <a:p>
            <a:r>
              <a:rPr lang="en-CA" dirty="0" smtClean="0"/>
              <a:t>An iterator is an interface with two methods: </a:t>
            </a:r>
            <a:r>
              <a:rPr lang="en-CA" dirty="0" err="1" smtClean="0"/>
              <a:t>hasNext</a:t>
            </a:r>
            <a:r>
              <a:rPr lang="en-CA" dirty="0" smtClean="0"/>
              <a:t>, and next, and can iterate over any entity that is represented as a sequence of elements</a:t>
            </a:r>
          </a:p>
          <a:p>
            <a:r>
              <a:rPr lang="en-CA" dirty="0" smtClean="0"/>
              <a:t>As with other languages, </a:t>
            </a:r>
            <a:r>
              <a:rPr lang="en-CA" dirty="0" err="1" smtClean="0"/>
              <a:t>kotlin</a:t>
            </a:r>
            <a:r>
              <a:rPr lang="en-CA" dirty="0" smtClean="0"/>
              <a:t> has the for, while, and do...while loops</a:t>
            </a:r>
          </a:p>
          <a:p>
            <a:r>
              <a:rPr lang="en-CA" dirty="0" smtClean="0"/>
              <a:t>Can also iterate using indices, if necessary</a:t>
            </a:r>
          </a:p>
          <a:p>
            <a:r>
              <a:rPr lang="en-CA" dirty="0" smtClean="0"/>
              <a:t>Difference between while and do…while is that do…while evaluates the conditional after loop is completed, so the body will always execute at least once</a:t>
            </a:r>
            <a:endParaRPr lang="en-CA" dirty="0"/>
          </a:p>
        </p:txBody>
      </p:sp>
      <p:pic>
        <p:nvPicPr>
          <p:cNvPr id="4" name="Picture 3"/>
          <p:cNvPicPr>
            <a:picLocks noChangeAspect="1"/>
          </p:cNvPicPr>
          <p:nvPr/>
        </p:nvPicPr>
        <p:blipFill>
          <a:blip r:embed="rId2"/>
          <a:stretch>
            <a:fillRect/>
          </a:stretch>
        </p:blipFill>
        <p:spPr>
          <a:xfrm>
            <a:off x="8109671" y="966788"/>
            <a:ext cx="3343275" cy="723900"/>
          </a:xfrm>
          <a:prstGeom prst="rect">
            <a:avLst/>
          </a:prstGeom>
        </p:spPr>
      </p:pic>
      <p:pic>
        <p:nvPicPr>
          <p:cNvPr id="5" name="Picture 4"/>
          <p:cNvPicPr>
            <a:picLocks noChangeAspect="1"/>
          </p:cNvPicPr>
          <p:nvPr/>
        </p:nvPicPr>
        <p:blipFill>
          <a:blip r:embed="rId3"/>
          <a:stretch>
            <a:fillRect/>
          </a:stretch>
        </p:blipFill>
        <p:spPr>
          <a:xfrm>
            <a:off x="8109671" y="2153805"/>
            <a:ext cx="3000375" cy="914400"/>
          </a:xfrm>
          <a:prstGeom prst="rect">
            <a:avLst/>
          </a:prstGeom>
        </p:spPr>
      </p:pic>
      <p:pic>
        <p:nvPicPr>
          <p:cNvPr id="6" name="Picture 5"/>
          <p:cNvPicPr>
            <a:picLocks noChangeAspect="1"/>
          </p:cNvPicPr>
          <p:nvPr/>
        </p:nvPicPr>
        <p:blipFill>
          <a:blip r:embed="rId4"/>
          <a:stretch>
            <a:fillRect/>
          </a:stretch>
        </p:blipFill>
        <p:spPr>
          <a:xfrm>
            <a:off x="8262070" y="3620294"/>
            <a:ext cx="2695575" cy="381000"/>
          </a:xfrm>
          <a:prstGeom prst="rect">
            <a:avLst/>
          </a:prstGeom>
        </p:spPr>
      </p:pic>
    </p:spTree>
    <p:extLst>
      <p:ext uri="{BB962C8B-B14F-4D97-AF65-F5344CB8AC3E}">
        <p14:creationId xmlns:p14="http://schemas.microsoft.com/office/powerpoint/2010/main" val="19752472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Breaking from inner loops</a:t>
            </a:r>
            <a:endParaRPr lang="en-CA" dirty="0"/>
          </a:p>
        </p:txBody>
      </p:sp>
      <p:sp>
        <p:nvSpPr>
          <p:cNvPr id="3" name="Content Placeholder 2"/>
          <p:cNvSpPr>
            <a:spLocks noGrp="1"/>
          </p:cNvSpPr>
          <p:nvPr>
            <p:ph idx="1"/>
          </p:nvPr>
        </p:nvSpPr>
        <p:spPr>
          <a:xfrm>
            <a:off x="838200" y="1825625"/>
            <a:ext cx="6283036" cy="4351338"/>
          </a:xfrm>
        </p:spPr>
        <p:txBody>
          <a:bodyPr/>
          <a:lstStyle/>
          <a:p>
            <a:r>
              <a:rPr lang="en-CA" dirty="0" smtClean="0"/>
              <a:t>Break and continue function as in other languages</a:t>
            </a:r>
          </a:p>
          <a:p>
            <a:r>
              <a:rPr lang="en-CA" dirty="0" smtClean="0"/>
              <a:t>However, what if we want to break out of an outer loop, when an inner loop condition is fulfilled?</a:t>
            </a:r>
          </a:p>
          <a:p>
            <a:r>
              <a:rPr lang="en-CA" dirty="0" err="1" smtClean="0"/>
              <a:t>Kotlin</a:t>
            </a:r>
            <a:r>
              <a:rPr lang="en-CA" dirty="0" smtClean="0"/>
              <a:t> introduces two forms of break – the labeled and unlabeled forms. We can then select which loop to break by referring to the label name from within the loop</a:t>
            </a:r>
            <a:endParaRPr lang="en-CA" dirty="0"/>
          </a:p>
        </p:txBody>
      </p:sp>
      <p:pic>
        <p:nvPicPr>
          <p:cNvPr id="4" name="Picture 3"/>
          <p:cNvPicPr>
            <a:picLocks noChangeAspect="1"/>
          </p:cNvPicPr>
          <p:nvPr/>
        </p:nvPicPr>
        <p:blipFill>
          <a:blip r:embed="rId2"/>
          <a:stretch>
            <a:fillRect/>
          </a:stretch>
        </p:blipFill>
        <p:spPr>
          <a:xfrm>
            <a:off x="7519987" y="3016251"/>
            <a:ext cx="3657600" cy="2752725"/>
          </a:xfrm>
          <a:prstGeom prst="rect">
            <a:avLst/>
          </a:prstGeom>
        </p:spPr>
      </p:pic>
      <p:pic>
        <p:nvPicPr>
          <p:cNvPr id="5" name="Picture 4"/>
          <p:cNvPicPr>
            <a:picLocks noChangeAspect="1"/>
          </p:cNvPicPr>
          <p:nvPr/>
        </p:nvPicPr>
        <p:blipFill>
          <a:blip r:embed="rId3"/>
          <a:stretch>
            <a:fillRect/>
          </a:stretch>
        </p:blipFill>
        <p:spPr>
          <a:xfrm>
            <a:off x="7343775" y="1690688"/>
            <a:ext cx="4010025" cy="847725"/>
          </a:xfrm>
          <a:prstGeom prst="rect">
            <a:avLst/>
          </a:prstGeom>
        </p:spPr>
      </p:pic>
    </p:spTree>
    <p:extLst>
      <p:ext uri="{BB962C8B-B14F-4D97-AF65-F5344CB8AC3E}">
        <p14:creationId xmlns:p14="http://schemas.microsoft.com/office/powerpoint/2010/main" val="1585305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Compile-time constants</a:t>
            </a:r>
            <a:endParaRPr lang="en-CA" dirty="0"/>
          </a:p>
        </p:txBody>
      </p:sp>
      <p:sp>
        <p:nvSpPr>
          <p:cNvPr id="3" name="Content Placeholder 2"/>
          <p:cNvSpPr>
            <a:spLocks noGrp="1"/>
          </p:cNvSpPr>
          <p:nvPr>
            <p:ph idx="1"/>
          </p:nvPr>
        </p:nvSpPr>
        <p:spPr>
          <a:xfrm>
            <a:off x="838201" y="1825625"/>
            <a:ext cx="6324600" cy="3910157"/>
          </a:xfrm>
        </p:spPr>
        <p:txBody>
          <a:bodyPr>
            <a:normAutofit fontScale="77500" lnSpcReduction="20000"/>
          </a:bodyPr>
          <a:lstStyle/>
          <a:p>
            <a:r>
              <a:rPr lang="en-CA" dirty="0" err="1" smtClean="0"/>
              <a:t>Vals</a:t>
            </a:r>
            <a:r>
              <a:rPr lang="en-CA" dirty="0" smtClean="0"/>
              <a:t> are read only, and can be treated as constants in most cases, which means initialization can be delayed and there are scenarios where </a:t>
            </a:r>
            <a:r>
              <a:rPr lang="en-CA" dirty="0" err="1" smtClean="0"/>
              <a:t>val</a:t>
            </a:r>
            <a:r>
              <a:rPr lang="en-CA" dirty="0" smtClean="0"/>
              <a:t> may not be initialized at compile time, for example when assigning the result of a method call to a value</a:t>
            </a:r>
          </a:p>
          <a:p>
            <a:r>
              <a:rPr lang="en-CA" dirty="0" smtClean="0"/>
              <a:t>However, there are situations when we need this value at compile time, for example when we want to pass parameters to annotations.</a:t>
            </a:r>
          </a:p>
          <a:p>
            <a:r>
              <a:rPr lang="en-CA" dirty="0" smtClean="0"/>
              <a:t>Annotations are  </a:t>
            </a:r>
            <a:r>
              <a:rPr lang="en-CA" dirty="0" err="1" smtClean="0"/>
              <a:t>aform</a:t>
            </a:r>
            <a:r>
              <a:rPr lang="en-CA" dirty="0" smtClean="0"/>
              <a:t> of </a:t>
            </a:r>
            <a:r>
              <a:rPr lang="en-CA" dirty="0" err="1" smtClean="0"/>
              <a:t>syntactice</a:t>
            </a:r>
            <a:r>
              <a:rPr lang="en-CA" dirty="0" smtClean="0"/>
              <a:t> metadata that can be added to source code.</a:t>
            </a:r>
          </a:p>
          <a:p>
            <a:r>
              <a:rPr lang="en-CA" dirty="0" smtClean="0"/>
              <a:t>We use the </a:t>
            </a:r>
            <a:r>
              <a:rPr lang="en-CA" dirty="0" err="1" smtClean="0"/>
              <a:t>const</a:t>
            </a:r>
            <a:r>
              <a:rPr lang="en-CA" dirty="0" smtClean="0"/>
              <a:t> modifier to make sure the value is known at compile time, and can be processed by the annotation processor</a:t>
            </a:r>
            <a:endParaRPr lang="en-CA" dirty="0"/>
          </a:p>
        </p:txBody>
      </p:sp>
      <p:pic>
        <p:nvPicPr>
          <p:cNvPr id="4" name="Picture 3"/>
          <p:cNvPicPr>
            <a:picLocks noChangeAspect="1"/>
          </p:cNvPicPr>
          <p:nvPr/>
        </p:nvPicPr>
        <p:blipFill>
          <a:blip r:embed="rId2"/>
          <a:stretch>
            <a:fillRect/>
          </a:stretch>
        </p:blipFill>
        <p:spPr>
          <a:xfrm>
            <a:off x="8123959" y="2072121"/>
            <a:ext cx="2705100" cy="247650"/>
          </a:xfrm>
          <a:prstGeom prst="rect">
            <a:avLst/>
          </a:prstGeom>
        </p:spPr>
      </p:pic>
      <p:pic>
        <p:nvPicPr>
          <p:cNvPr id="5" name="Picture 4"/>
          <p:cNvPicPr>
            <a:picLocks noChangeAspect="1"/>
          </p:cNvPicPr>
          <p:nvPr/>
        </p:nvPicPr>
        <p:blipFill>
          <a:blip r:embed="rId3"/>
          <a:stretch>
            <a:fillRect/>
          </a:stretch>
        </p:blipFill>
        <p:spPr>
          <a:xfrm>
            <a:off x="4609234" y="5600700"/>
            <a:ext cx="7029450" cy="1152525"/>
          </a:xfrm>
          <a:prstGeom prst="rect">
            <a:avLst/>
          </a:prstGeom>
        </p:spPr>
      </p:pic>
      <p:pic>
        <p:nvPicPr>
          <p:cNvPr id="6" name="Picture 5"/>
          <p:cNvPicPr>
            <a:picLocks noChangeAspect="1"/>
          </p:cNvPicPr>
          <p:nvPr/>
        </p:nvPicPr>
        <p:blipFill>
          <a:blip r:embed="rId4"/>
          <a:stretch>
            <a:fillRect/>
          </a:stretch>
        </p:blipFill>
        <p:spPr>
          <a:xfrm>
            <a:off x="7877175" y="2818678"/>
            <a:ext cx="3476625" cy="962025"/>
          </a:xfrm>
          <a:prstGeom prst="rect">
            <a:avLst/>
          </a:prstGeom>
        </p:spPr>
      </p:pic>
    </p:spTree>
    <p:extLst>
      <p:ext uri="{BB962C8B-B14F-4D97-AF65-F5344CB8AC3E}">
        <p14:creationId xmlns:p14="http://schemas.microsoft.com/office/powerpoint/2010/main" val="300019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examples:</a:t>
            </a:r>
            <a:endParaRPr lang="en-CA" dirty="0"/>
          </a:p>
        </p:txBody>
      </p:sp>
      <p:sp>
        <p:nvSpPr>
          <p:cNvPr id="3" name="Content Placeholder 2"/>
          <p:cNvSpPr>
            <a:spLocks noGrp="1"/>
          </p:cNvSpPr>
          <p:nvPr>
            <p:ph idx="1"/>
          </p:nvPr>
        </p:nvSpPr>
        <p:spPr>
          <a:xfrm>
            <a:off x="838200" y="1825625"/>
            <a:ext cx="5320146" cy="4351338"/>
          </a:xfrm>
        </p:spPr>
        <p:txBody>
          <a:bodyPr/>
          <a:lstStyle/>
          <a:p>
            <a:r>
              <a:rPr lang="en-CA" dirty="0" smtClean="0"/>
              <a:t>Notice that </a:t>
            </a:r>
            <a:r>
              <a:rPr lang="en-CA" dirty="0" err="1" smtClean="0"/>
              <a:t>kotlin</a:t>
            </a:r>
            <a:r>
              <a:rPr lang="en-CA" dirty="0" smtClean="0"/>
              <a:t> does not require semicolons</a:t>
            </a:r>
          </a:p>
          <a:p>
            <a:r>
              <a:rPr lang="en-CA" dirty="0" smtClean="0"/>
              <a:t>Don’t need to specify a variable type (inferred from context)</a:t>
            </a:r>
          </a:p>
          <a:p>
            <a:r>
              <a:rPr lang="en-CA" dirty="0" smtClean="0"/>
              <a:t>Assigning an </a:t>
            </a:r>
            <a:r>
              <a:rPr lang="en-CA" dirty="0" err="1" smtClean="0"/>
              <a:t>int</a:t>
            </a:r>
            <a:r>
              <a:rPr lang="en-CA" dirty="0" smtClean="0"/>
              <a:t> to a </a:t>
            </a:r>
            <a:r>
              <a:rPr lang="en-CA" dirty="0" err="1" smtClean="0"/>
              <a:t>var</a:t>
            </a:r>
            <a:r>
              <a:rPr lang="en-CA" dirty="0" smtClean="0"/>
              <a:t> with inferred type string will result in a compile time error</a:t>
            </a:r>
            <a:endParaRPr lang="en-CA" dirty="0"/>
          </a:p>
        </p:txBody>
      </p:sp>
      <p:pic>
        <p:nvPicPr>
          <p:cNvPr id="4" name="Picture 3"/>
          <p:cNvPicPr>
            <a:picLocks noChangeAspect="1"/>
          </p:cNvPicPr>
          <p:nvPr/>
        </p:nvPicPr>
        <p:blipFill>
          <a:blip r:embed="rId2"/>
          <a:stretch>
            <a:fillRect/>
          </a:stretch>
        </p:blipFill>
        <p:spPr>
          <a:xfrm>
            <a:off x="6698673" y="1690688"/>
            <a:ext cx="4114800" cy="485775"/>
          </a:xfrm>
          <a:prstGeom prst="rect">
            <a:avLst/>
          </a:prstGeom>
        </p:spPr>
      </p:pic>
      <p:pic>
        <p:nvPicPr>
          <p:cNvPr id="5" name="Picture 4"/>
          <p:cNvPicPr>
            <a:picLocks noChangeAspect="1"/>
          </p:cNvPicPr>
          <p:nvPr/>
        </p:nvPicPr>
        <p:blipFill>
          <a:blip r:embed="rId3"/>
          <a:stretch>
            <a:fillRect/>
          </a:stretch>
        </p:blipFill>
        <p:spPr>
          <a:xfrm>
            <a:off x="6832023" y="2568576"/>
            <a:ext cx="3981450" cy="447675"/>
          </a:xfrm>
          <a:prstGeom prst="rect">
            <a:avLst/>
          </a:prstGeom>
        </p:spPr>
      </p:pic>
    </p:spTree>
    <p:extLst>
      <p:ext uri="{BB962C8B-B14F-4D97-AF65-F5344CB8AC3E}">
        <p14:creationId xmlns:p14="http://schemas.microsoft.com/office/powerpoint/2010/main" val="4215404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t>
            </a:r>
            <a:r>
              <a:rPr lang="en-CA" dirty="0" smtClean="0"/>
              <a:t>ummary</a:t>
            </a:r>
            <a:endParaRPr lang="en-CA" dirty="0"/>
          </a:p>
        </p:txBody>
      </p:sp>
      <p:sp>
        <p:nvSpPr>
          <p:cNvPr id="3" name="Content Placeholder 2"/>
          <p:cNvSpPr>
            <a:spLocks noGrp="1"/>
          </p:cNvSpPr>
          <p:nvPr>
            <p:ph idx="1"/>
          </p:nvPr>
        </p:nvSpPr>
        <p:spPr/>
        <p:txBody>
          <a:bodyPr/>
          <a:lstStyle/>
          <a:p>
            <a:r>
              <a:rPr lang="en-CA" dirty="0" smtClean="0"/>
              <a:t>Discussed the differences between variables, values, and </a:t>
            </a:r>
            <a:r>
              <a:rPr lang="en-CA" dirty="0" err="1" smtClean="0"/>
              <a:t>consts</a:t>
            </a:r>
            <a:endParaRPr lang="en-CA" dirty="0" smtClean="0"/>
          </a:p>
          <a:p>
            <a:r>
              <a:rPr lang="en-CA" dirty="0" smtClean="0"/>
              <a:t>Discussed basic </a:t>
            </a:r>
            <a:r>
              <a:rPr lang="en-CA" dirty="0" err="1" smtClean="0"/>
              <a:t>kotlin</a:t>
            </a:r>
            <a:r>
              <a:rPr lang="en-CA" dirty="0" smtClean="0"/>
              <a:t> data types including ranges</a:t>
            </a:r>
          </a:p>
          <a:p>
            <a:r>
              <a:rPr lang="en-CA" dirty="0" smtClean="0"/>
              <a:t>Looked into </a:t>
            </a:r>
            <a:r>
              <a:rPr lang="en-CA" dirty="0" err="1" smtClean="0"/>
              <a:t>kotlin</a:t>
            </a:r>
            <a:r>
              <a:rPr lang="en-CA" dirty="0" smtClean="0"/>
              <a:t> type system that enforces strict null safety, and ways to deal with </a:t>
            </a:r>
            <a:r>
              <a:rPr lang="en-CA" dirty="0" err="1" smtClean="0"/>
              <a:t>nullable</a:t>
            </a:r>
            <a:r>
              <a:rPr lang="en-CA" dirty="0" smtClean="0"/>
              <a:t> variables using various operators and smart casts</a:t>
            </a:r>
          </a:p>
          <a:p>
            <a:r>
              <a:rPr lang="en-CA" dirty="0" smtClean="0"/>
              <a:t>We can now write more concise code using type inference and advanced control structures that are treated as expressions in </a:t>
            </a:r>
            <a:r>
              <a:rPr lang="en-CA" dirty="0" err="1" smtClean="0"/>
              <a:t>kotlin</a:t>
            </a:r>
            <a:endParaRPr lang="en-CA" dirty="0"/>
          </a:p>
        </p:txBody>
      </p:sp>
    </p:spTree>
    <p:extLst>
      <p:ext uri="{BB962C8B-B14F-4D97-AF65-F5344CB8AC3E}">
        <p14:creationId xmlns:p14="http://schemas.microsoft.com/office/powerpoint/2010/main" val="2424251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Playing with functions</a:t>
            </a:r>
            <a:endParaRPr lang="en-CA" dirty="0"/>
          </a:p>
        </p:txBody>
      </p:sp>
      <p:sp>
        <p:nvSpPr>
          <p:cNvPr id="3" name="Content Placeholder 2"/>
          <p:cNvSpPr>
            <a:spLocks noGrp="1"/>
          </p:cNvSpPr>
          <p:nvPr>
            <p:ph idx="1"/>
          </p:nvPr>
        </p:nvSpPr>
        <p:spPr>
          <a:xfrm>
            <a:off x="838200" y="1825625"/>
            <a:ext cx="10515600" cy="4755284"/>
          </a:xfrm>
        </p:spPr>
        <p:txBody>
          <a:bodyPr>
            <a:normAutofit fontScale="85000" lnSpcReduction="20000"/>
          </a:bodyPr>
          <a:lstStyle/>
          <a:p>
            <a:r>
              <a:rPr lang="en-CA" dirty="0" smtClean="0"/>
              <a:t>In java, the class is the building block of the code. </a:t>
            </a:r>
            <a:r>
              <a:rPr lang="en-CA" dirty="0" err="1" smtClean="0"/>
              <a:t>Kotlin</a:t>
            </a:r>
            <a:r>
              <a:rPr lang="en-CA" dirty="0" smtClean="0"/>
              <a:t> however supports functional programming, so it is possible to create whole programs or libraries without any classes. </a:t>
            </a:r>
          </a:p>
          <a:p>
            <a:r>
              <a:rPr lang="en-CA" dirty="0" smtClean="0"/>
              <a:t>The function is the most basic building block in </a:t>
            </a:r>
            <a:r>
              <a:rPr lang="en-CA" dirty="0" err="1" smtClean="0"/>
              <a:t>kotlin</a:t>
            </a:r>
            <a:endParaRPr lang="en-CA" dirty="0" smtClean="0"/>
          </a:p>
          <a:p>
            <a:r>
              <a:rPr lang="en-CA" dirty="0" smtClean="0"/>
              <a:t>We will cover the following: </a:t>
            </a:r>
          </a:p>
          <a:p>
            <a:pPr lvl="1"/>
            <a:r>
              <a:rPr lang="en-CA" dirty="0" smtClean="0"/>
              <a:t>Basic function use in </a:t>
            </a:r>
            <a:r>
              <a:rPr lang="en-CA" dirty="0" err="1" smtClean="0"/>
              <a:t>kotlin</a:t>
            </a:r>
            <a:endParaRPr lang="en-CA" dirty="0" smtClean="0"/>
          </a:p>
          <a:p>
            <a:pPr lvl="1"/>
            <a:r>
              <a:rPr lang="en-CA" dirty="0" smtClean="0"/>
              <a:t>The unit return type</a:t>
            </a:r>
          </a:p>
          <a:p>
            <a:pPr lvl="1"/>
            <a:r>
              <a:rPr lang="en-CA" dirty="0" smtClean="0"/>
              <a:t>The </a:t>
            </a:r>
            <a:r>
              <a:rPr lang="en-CA" dirty="0" err="1" smtClean="0"/>
              <a:t>vararg</a:t>
            </a:r>
            <a:r>
              <a:rPr lang="en-CA" dirty="0" smtClean="0"/>
              <a:t> parameter</a:t>
            </a:r>
          </a:p>
          <a:p>
            <a:pPr lvl="1"/>
            <a:r>
              <a:rPr lang="en-CA" dirty="0" smtClean="0"/>
              <a:t>Single expression functions</a:t>
            </a:r>
          </a:p>
          <a:p>
            <a:pPr lvl="1"/>
            <a:r>
              <a:rPr lang="en-CA" dirty="0" smtClean="0"/>
              <a:t>Tail-recursive functions</a:t>
            </a:r>
          </a:p>
          <a:p>
            <a:pPr lvl="1"/>
            <a:r>
              <a:rPr lang="en-CA" dirty="0" smtClean="0"/>
              <a:t>Default argument values</a:t>
            </a:r>
          </a:p>
          <a:p>
            <a:pPr lvl="1"/>
            <a:r>
              <a:rPr lang="en-CA" dirty="0" smtClean="0"/>
              <a:t>Named argument syntax</a:t>
            </a:r>
          </a:p>
          <a:p>
            <a:pPr lvl="1"/>
            <a:r>
              <a:rPr lang="en-CA" dirty="0" smtClean="0"/>
              <a:t>Top-level functions</a:t>
            </a:r>
          </a:p>
          <a:p>
            <a:pPr lvl="1"/>
            <a:r>
              <a:rPr lang="en-CA" dirty="0" smtClean="0"/>
              <a:t>Local functions</a:t>
            </a:r>
          </a:p>
          <a:p>
            <a:pPr lvl="1"/>
            <a:r>
              <a:rPr lang="en-CA" dirty="0" smtClean="0"/>
              <a:t>The nothing return type</a:t>
            </a:r>
            <a:endParaRPr lang="en-CA" dirty="0"/>
          </a:p>
        </p:txBody>
      </p:sp>
    </p:spTree>
    <p:extLst>
      <p:ext uri="{BB962C8B-B14F-4D97-AF65-F5344CB8AC3E}">
        <p14:creationId xmlns:p14="http://schemas.microsoft.com/office/powerpoint/2010/main" val="5514229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Basic function declaration and usage</a:t>
            </a:r>
            <a:endParaRPr lang="en-CA" dirty="0"/>
          </a:p>
        </p:txBody>
      </p:sp>
      <p:sp>
        <p:nvSpPr>
          <p:cNvPr id="3" name="Content Placeholder 2"/>
          <p:cNvSpPr>
            <a:spLocks noGrp="1"/>
          </p:cNvSpPr>
          <p:nvPr>
            <p:ph idx="1"/>
          </p:nvPr>
        </p:nvSpPr>
        <p:spPr>
          <a:xfrm>
            <a:off x="838200" y="1825625"/>
            <a:ext cx="6010275" cy="4351338"/>
          </a:xfrm>
        </p:spPr>
        <p:txBody>
          <a:bodyPr>
            <a:normAutofit fontScale="77500" lnSpcReduction="20000"/>
          </a:bodyPr>
          <a:lstStyle/>
          <a:p>
            <a:r>
              <a:rPr lang="en-CA" dirty="0" smtClean="0"/>
              <a:t>Hello world in </a:t>
            </a:r>
            <a:r>
              <a:rPr lang="en-CA" dirty="0" err="1" smtClean="0"/>
              <a:t>kotlin</a:t>
            </a:r>
            <a:r>
              <a:rPr lang="en-CA" dirty="0" smtClean="0"/>
              <a:t>: (not android)</a:t>
            </a:r>
          </a:p>
          <a:p>
            <a:r>
              <a:rPr lang="en-CA" dirty="0" smtClean="0"/>
              <a:t>Defines a single parameter type </a:t>
            </a:r>
            <a:r>
              <a:rPr lang="en-CA" dirty="0" err="1" smtClean="0"/>
              <a:t>args</a:t>
            </a:r>
            <a:endParaRPr lang="en-CA" dirty="0" smtClean="0"/>
          </a:p>
          <a:p>
            <a:r>
              <a:rPr lang="en-CA" dirty="0" smtClean="0"/>
              <a:t>Uses the </a:t>
            </a:r>
            <a:r>
              <a:rPr lang="en-CA" dirty="0" err="1" smtClean="0"/>
              <a:t>println</a:t>
            </a:r>
            <a:r>
              <a:rPr lang="en-CA" dirty="0" smtClean="0"/>
              <a:t> function from the </a:t>
            </a:r>
            <a:r>
              <a:rPr lang="en-CA" dirty="0" err="1" smtClean="0"/>
              <a:t>kotlin</a:t>
            </a:r>
            <a:r>
              <a:rPr lang="en-CA" dirty="0" smtClean="0"/>
              <a:t> </a:t>
            </a:r>
            <a:r>
              <a:rPr lang="en-CA" dirty="0" err="1" smtClean="0"/>
              <a:t>stdlib</a:t>
            </a:r>
            <a:r>
              <a:rPr lang="en-CA" dirty="0" smtClean="0"/>
              <a:t>, equivalent to </a:t>
            </a:r>
            <a:r>
              <a:rPr lang="en-CA" dirty="0" err="1" smtClean="0"/>
              <a:t>system.out.println</a:t>
            </a:r>
            <a:r>
              <a:rPr lang="en-CA" dirty="0" smtClean="0"/>
              <a:t> in java</a:t>
            </a:r>
          </a:p>
          <a:p>
            <a:r>
              <a:rPr lang="en-CA" dirty="0" smtClean="0"/>
              <a:t>Shows we can define functions without any enclosing class. Starts with fun keyword, followed by name of function, parameters in enclosing brackets, and function body</a:t>
            </a:r>
          </a:p>
          <a:p>
            <a:r>
              <a:rPr lang="en-CA" dirty="0" smtClean="0"/>
              <a:t>*difference between method and function? A function is a piece of code called by name, a method is a function associated to an instance of a class (object), sometimes called a member function. Some people argue that the methods of static classes are, in fact, functions. </a:t>
            </a:r>
            <a:endParaRPr lang="en-CA" dirty="0"/>
          </a:p>
        </p:txBody>
      </p:sp>
      <p:pic>
        <p:nvPicPr>
          <p:cNvPr id="4" name="Picture 3"/>
          <p:cNvPicPr>
            <a:picLocks noChangeAspect="1"/>
          </p:cNvPicPr>
          <p:nvPr/>
        </p:nvPicPr>
        <p:blipFill>
          <a:blip r:embed="rId2"/>
          <a:stretch>
            <a:fillRect/>
          </a:stretch>
        </p:blipFill>
        <p:spPr>
          <a:xfrm>
            <a:off x="6848475" y="1825625"/>
            <a:ext cx="5343525" cy="800100"/>
          </a:xfrm>
          <a:prstGeom prst="rect">
            <a:avLst/>
          </a:prstGeom>
        </p:spPr>
      </p:pic>
    </p:spTree>
    <p:extLst>
      <p:ext uri="{BB962C8B-B14F-4D97-AF65-F5344CB8AC3E}">
        <p14:creationId xmlns:p14="http://schemas.microsoft.com/office/powerpoint/2010/main" val="302466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Function parameters</a:t>
            </a:r>
            <a:endParaRPr lang="en-CA" dirty="0"/>
          </a:p>
        </p:txBody>
      </p:sp>
      <p:sp>
        <p:nvSpPr>
          <p:cNvPr id="3" name="Content Placeholder 2"/>
          <p:cNvSpPr>
            <a:spLocks noGrp="1"/>
          </p:cNvSpPr>
          <p:nvPr>
            <p:ph idx="1"/>
          </p:nvPr>
        </p:nvSpPr>
        <p:spPr>
          <a:xfrm>
            <a:off x="838200" y="1825625"/>
            <a:ext cx="6629400" cy="4351338"/>
          </a:xfrm>
        </p:spPr>
        <p:txBody>
          <a:bodyPr>
            <a:normAutofit fontScale="85000" lnSpcReduction="20000"/>
          </a:bodyPr>
          <a:lstStyle/>
          <a:p>
            <a:r>
              <a:rPr lang="en-CA" dirty="0" smtClean="0"/>
              <a:t>Parameter types must be explicitly specified</a:t>
            </a:r>
          </a:p>
          <a:p>
            <a:r>
              <a:rPr lang="en-CA" dirty="0" smtClean="0"/>
              <a:t>All parameters are defined as read-only variables</a:t>
            </a:r>
          </a:p>
          <a:p>
            <a:r>
              <a:rPr lang="en-CA" dirty="0" smtClean="0"/>
              <a:t>Parameters are not mutable, as this is error-prone. If necessary, can just declare a local variable to shadow parameters</a:t>
            </a:r>
          </a:p>
          <a:p>
            <a:r>
              <a:rPr lang="en-CA" dirty="0" smtClean="0"/>
              <a:t>Arguments and parameters are not the same. Arguments are the actual value passed to the function, parameter refers to the variables defined inside the function declaration</a:t>
            </a:r>
          </a:p>
          <a:p>
            <a:r>
              <a:rPr lang="en-CA" dirty="0" smtClean="0"/>
              <a:t>Functions in </a:t>
            </a:r>
            <a:r>
              <a:rPr lang="en-CA" dirty="0" err="1" smtClean="0"/>
              <a:t>kotlin</a:t>
            </a:r>
            <a:r>
              <a:rPr lang="en-CA" dirty="0" smtClean="0"/>
              <a:t> can contain multiple parameters</a:t>
            </a:r>
          </a:p>
          <a:p>
            <a:r>
              <a:rPr lang="en-CA" dirty="0" smtClean="0"/>
              <a:t>Functions can accept any sub-types of the parameters, so if we use Any, the function can accept all arguments (with one exception!)</a:t>
            </a:r>
            <a:endParaRPr lang="en-CA" dirty="0"/>
          </a:p>
        </p:txBody>
      </p:sp>
      <p:pic>
        <p:nvPicPr>
          <p:cNvPr id="5" name="Picture 4"/>
          <p:cNvPicPr>
            <a:picLocks noChangeAspect="1"/>
          </p:cNvPicPr>
          <p:nvPr/>
        </p:nvPicPr>
        <p:blipFill>
          <a:blip r:embed="rId2"/>
          <a:stretch>
            <a:fillRect/>
          </a:stretch>
        </p:blipFill>
        <p:spPr>
          <a:xfrm>
            <a:off x="7467600" y="870954"/>
            <a:ext cx="4181475" cy="742950"/>
          </a:xfrm>
          <a:prstGeom prst="rect">
            <a:avLst/>
          </a:prstGeom>
        </p:spPr>
      </p:pic>
      <p:pic>
        <p:nvPicPr>
          <p:cNvPr id="6" name="Picture 5"/>
          <p:cNvPicPr>
            <a:picLocks noChangeAspect="1"/>
          </p:cNvPicPr>
          <p:nvPr/>
        </p:nvPicPr>
        <p:blipFill>
          <a:blip r:embed="rId3"/>
          <a:stretch>
            <a:fillRect/>
          </a:stretch>
        </p:blipFill>
        <p:spPr>
          <a:xfrm>
            <a:off x="7467600" y="2036388"/>
            <a:ext cx="3352800" cy="1219200"/>
          </a:xfrm>
          <a:prstGeom prst="rect">
            <a:avLst/>
          </a:prstGeom>
        </p:spPr>
      </p:pic>
      <p:pic>
        <p:nvPicPr>
          <p:cNvPr id="7" name="Picture 6"/>
          <p:cNvPicPr>
            <a:picLocks noChangeAspect="1"/>
          </p:cNvPicPr>
          <p:nvPr/>
        </p:nvPicPr>
        <p:blipFill>
          <a:blip r:embed="rId4"/>
          <a:stretch>
            <a:fillRect/>
          </a:stretch>
        </p:blipFill>
        <p:spPr>
          <a:xfrm>
            <a:off x="7467600" y="3698890"/>
            <a:ext cx="2838450" cy="781050"/>
          </a:xfrm>
          <a:prstGeom prst="rect">
            <a:avLst/>
          </a:prstGeom>
        </p:spPr>
      </p:pic>
      <p:pic>
        <p:nvPicPr>
          <p:cNvPr id="8" name="Picture 7"/>
          <p:cNvPicPr>
            <a:picLocks noChangeAspect="1"/>
          </p:cNvPicPr>
          <p:nvPr/>
        </p:nvPicPr>
        <p:blipFill>
          <a:blip r:embed="rId5"/>
          <a:stretch>
            <a:fillRect/>
          </a:stretch>
        </p:blipFill>
        <p:spPr>
          <a:xfrm>
            <a:off x="7467600" y="4910138"/>
            <a:ext cx="4724400" cy="1266825"/>
          </a:xfrm>
          <a:prstGeom prst="rect">
            <a:avLst/>
          </a:prstGeom>
        </p:spPr>
      </p:pic>
    </p:spTree>
    <p:extLst>
      <p:ext uri="{BB962C8B-B14F-4D97-AF65-F5344CB8AC3E}">
        <p14:creationId xmlns:p14="http://schemas.microsoft.com/office/powerpoint/2010/main" val="19774600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Returning functions</a:t>
            </a:r>
            <a:endParaRPr lang="en-CA" dirty="0"/>
          </a:p>
        </p:txBody>
      </p:sp>
      <p:sp>
        <p:nvSpPr>
          <p:cNvPr id="3" name="Content Placeholder 2"/>
          <p:cNvSpPr>
            <a:spLocks noGrp="1"/>
          </p:cNvSpPr>
          <p:nvPr>
            <p:ph idx="1"/>
          </p:nvPr>
        </p:nvSpPr>
        <p:spPr>
          <a:xfrm>
            <a:off x="838200" y="1825625"/>
            <a:ext cx="7017327" cy="4351338"/>
          </a:xfrm>
        </p:spPr>
        <p:txBody>
          <a:bodyPr>
            <a:normAutofit fontScale="85000" lnSpcReduction="20000"/>
          </a:bodyPr>
          <a:lstStyle/>
          <a:p>
            <a:r>
              <a:rPr lang="en-CA" dirty="0" smtClean="0"/>
              <a:t>So far most functions have been defined as procedures (don’t return any value). However, in </a:t>
            </a:r>
            <a:r>
              <a:rPr lang="en-CA" dirty="0" err="1" smtClean="0"/>
              <a:t>kotlin</a:t>
            </a:r>
            <a:r>
              <a:rPr lang="en-CA" dirty="0" smtClean="0"/>
              <a:t> all functions return some value, and when it is not specified the default return value is Unit. Unit is the </a:t>
            </a:r>
            <a:r>
              <a:rPr lang="en-CA" dirty="0" err="1" smtClean="0"/>
              <a:t>kotlin</a:t>
            </a:r>
            <a:r>
              <a:rPr lang="en-CA" dirty="0" smtClean="0"/>
              <a:t> equivalent of java’s void, but we can treat it as any other object</a:t>
            </a:r>
          </a:p>
          <a:p>
            <a:r>
              <a:rPr lang="en-CA" dirty="0" smtClean="0"/>
              <a:t>Notice that we define the return type after the function name, not before as in java</a:t>
            </a:r>
          </a:p>
          <a:p>
            <a:r>
              <a:rPr lang="en-CA" dirty="0" smtClean="0"/>
              <a:t>Omit the return type when the function returns unit, to make the code more concise</a:t>
            </a:r>
          </a:p>
          <a:p>
            <a:r>
              <a:rPr lang="en-CA" dirty="0" smtClean="0"/>
              <a:t>*Unit is a singleton, which means there is only one instance of it</a:t>
            </a:r>
          </a:p>
          <a:p>
            <a:r>
              <a:rPr lang="en-CA" dirty="0" smtClean="0"/>
              <a:t>We can return from a function with unit return type with a simple return command</a:t>
            </a:r>
            <a:endParaRPr lang="en-CA" dirty="0"/>
          </a:p>
        </p:txBody>
      </p:sp>
      <p:pic>
        <p:nvPicPr>
          <p:cNvPr id="4" name="Picture 3"/>
          <p:cNvPicPr>
            <a:picLocks noChangeAspect="1"/>
          </p:cNvPicPr>
          <p:nvPr/>
        </p:nvPicPr>
        <p:blipFill>
          <a:blip r:embed="rId2"/>
          <a:stretch>
            <a:fillRect/>
          </a:stretch>
        </p:blipFill>
        <p:spPr>
          <a:xfrm>
            <a:off x="8140411" y="1075457"/>
            <a:ext cx="3752850" cy="800100"/>
          </a:xfrm>
          <a:prstGeom prst="rect">
            <a:avLst/>
          </a:prstGeom>
        </p:spPr>
      </p:pic>
      <p:pic>
        <p:nvPicPr>
          <p:cNvPr id="5" name="Picture 4"/>
          <p:cNvPicPr>
            <a:picLocks noChangeAspect="1"/>
          </p:cNvPicPr>
          <p:nvPr/>
        </p:nvPicPr>
        <p:blipFill>
          <a:blip r:embed="rId3"/>
          <a:stretch>
            <a:fillRect/>
          </a:stretch>
        </p:blipFill>
        <p:spPr>
          <a:xfrm>
            <a:off x="7995805" y="2246094"/>
            <a:ext cx="2933700" cy="771525"/>
          </a:xfrm>
          <a:prstGeom prst="rect">
            <a:avLst/>
          </a:prstGeom>
        </p:spPr>
      </p:pic>
      <p:pic>
        <p:nvPicPr>
          <p:cNvPr id="6" name="Picture 5"/>
          <p:cNvPicPr>
            <a:picLocks noChangeAspect="1"/>
          </p:cNvPicPr>
          <p:nvPr/>
        </p:nvPicPr>
        <p:blipFill>
          <a:blip r:embed="rId4"/>
          <a:stretch>
            <a:fillRect/>
          </a:stretch>
        </p:blipFill>
        <p:spPr>
          <a:xfrm>
            <a:off x="8057717" y="4020557"/>
            <a:ext cx="2809875" cy="485775"/>
          </a:xfrm>
          <a:prstGeom prst="rect">
            <a:avLst/>
          </a:prstGeom>
        </p:spPr>
      </p:pic>
      <p:pic>
        <p:nvPicPr>
          <p:cNvPr id="7" name="Picture 6"/>
          <p:cNvPicPr>
            <a:picLocks noChangeAspect="1"/>
          </p:cNvPicPr>
          <p:nvPr/>
        </p:nvPicPr>
        <p:blipFill>
          <a:blip r:embed="rId5"/>
          <a:stretch>
            <a:fillRect/>
          </a:stretch>
        </p:blipFill>
        <p:spPr>
          <a:xfrm>
            <a:off x="7992558" y="3484632"/>
            <a:ext cx="3228975" cy="438150"/>
          </a:xfrm>
          <a:prstGeom prst="rect">
            <a:avLst/>
          </a:prstGeom>
        </p:spPr>
      </p:pic>
      <p:pic>
        <p:nvPicPr>
          <p:cNvPr id="8" name="Picture 7"/>
          <p:cNvPicPr>
            <a:picLocks noChangeAspect="1"/>
          </p:cNvPicPr>
          <p:nvPr/>
        </p:nvPicPr>
        <p:blipFill>
          <a:blip r:embed="rId6"/>
          <a:stretch>
            <a:fillRect/>
          </a:stretch>
        </p:blipFill>
        <p:spPr>
          <a:xfrm>
            <a:off x="7992557" y="4843463"/>
            <a:ext cx="3609975" cy="1333500"/>
          </a:xfrm>
          <a:prstGeom prst="rect">
            <a:avLst/>
          </a:prstGeom>
        </p:spPr>
      </p:pic>
    </p:spTree>
    <p:extLst>
      <p:ext uri="{BB962C8B-B14F-4D97-AF65-F5344CB8AC3E}">
        <p14:creationId xmlns:p14="http://schemas.microsoft.com/office/powerpoint/2010/main" val="834036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Vararg</a:t>
            </a:r>
            <a:r>
              <a:rPr lang="en-CA" dirty="0" smtClean="0"/>
              <a:t> parameter</a:t>
            </a:r>
            <a:endParaRPr lang="en-CA" dirty="0"/>
          </a:p>
        </p:txBody>
      </p:sp>
      <p:sp>
        <p:nvSpPr>
          <p:cNvPr id="3" name="Content Placeholder 2"/>
          <p:cNvSpPr>
            <a:spLocks noGrp="1"/>
          </p:cNvSpPr>
          <p:nvPr>
            <p:ph idx="1"/>
          </p:nvPr>
        </p:nvSpPr>
        <p:spPr>
          <a:xfrm>
            <a:off x="838200" y="1825625"/>
            <a:ext cx="5576455" cy="4351338"/>
          </a:xfrm>
        </p:spPr>
        <p:txBody>
          <a:bodyPr>
            <a:normAutofit fontScale="92500" lnSpcReduction="20000"/>
          </a:bodyPr>
          <a:lstStyle/>
          <a:p>
            <a:r>
              <a:rPr lang="en-CA" dirty="0" smtClean="0"/>
              <a:t>We can define functions where the number of arguments is not known in advance. Example: multiple integers</a:t>
            </a:r>
          </a:p>
          <a:p>
            <a:r>
              <a:rPr lang="en-CA" dirty="0" smtClean="0"/>
              <a:t>Arguments specified using </a:t>
            </a:r>
            <a:r>
              <a:rPr lang="en-CA" dirty="0" err="1" smtClean="0"/>
              <a:t>vararg</a:t>
            </a:r>
            <a:r>
              <a:rPr lang="en-CA" dirty="0" smtClean="0"/>
              <a:t> will be accessible as an array within the function body</a:t>
            </a:r>
          </a:p>
          <a:p>
            <a:r>
              <a:rPr lang="en-CA" dirty="0" smtClean="0"/>
              <a:t>We are still able to specify more parameters before/after the </a:t>
            </a:r>
            <a:r>
              <a:rPr lang="en-CA" dirty="0" err="1" smtClean="0"/>
              <a:t>vararg</a:t>
            </a:r>
            <a:r>
              <a:rPr lang="en-CA" dirty="0" smtClean="0"/>
              <a:t> parameter, as long as it is clear which argument is directed to which parameter</a:t>
            </a:r>
          </a:p>
          <a:p>
            <a:r>
              <a:rPr lang="en-CA" dirty="0" smtClean="0"/>
              <a:t>Arguments provided to </a:t>
            </a:r>
            <a:r>
              <a:rPr lang="en-CA" dirty="0" err="1" smtClean="0"/>
              <a:t>vararg</a:t>
            </a:r>
            <a:r>
              <a:rPr lang="en-CA" dirty="0" smtClean="0"/>
              <a:t> can be subtypes of the specified type</a:t>
            </a:r>
            <a:endParaRPr lang="en-CA" dirty="0"/>
          </a:p>
        </p:txBody>
      </p:sp>
      <p:pic>
        <p:nvPicPr>
          <p:cNvPr id="4" name="Picture 3"/>
          <p:cNvPicPr>
            <a:picLocks noChangeAspect="1"/>
          </p:cNvPicPr>
          <p:nvPr/>
        </p:nvPicPr>
        <p:blipFill>
          <a:blip r:embed="rId2"/>
          <a:stretch>
            <a:fillRect/>
          </a:stretch>
        </p:blipFill>
        <p:spPr>
          <a:xfrm>
            <a:off x="7157604" y="1244600"/>
            <a:ext cx="3390900" cy="1162050"/>
          </a:xfrm>
          <a:prstGeom prst="rect">
            <a:avLst/>
          </a:prstGeom>
        </p:spPr>
      </p:pic>
      <p:pic>
        <p:nvPicPr>
          <p:cNvPr id="5" name="Picture 4"/>
          <p:cNvPicPr>
            <a:picLocks noChangeAspect="1"/>
          </p:cNvPicPr>
          <p:nvPr/>
        </p:nvPicPr>
        <p:blipFill>
          <a:blip r:embed="rId3"/>
          <a:stretch>
            <a:fillRect/>
          </a:stretch>
        </p:blipFill>
        <p:spPr>
          <a:xfrm>
            <a:off x="6791325" y="2980025"/>
            <a:ext cx="5400675" cy="1590675"/>
          </a:xfrm>
          <a:prstGeom prst="rect">
            <a:avLst/>
          </a:prstGeom>
        </p:spPr>
      </p:pic>
      <p:pic>
        <p:nvPicPr>
          <p:cNvPr id="6" name="Picture 5"/>
          <p:cNvPicPr>
            <a:picLocks noChangeAspect="1"/>
          </p:cNvPicPr>
          <p:nvPr/>
        </p:nvPicPr>
        <p:blipFill>
          <a:blip r:embed="rId4"/>
          <a:stretch>
            <a:fillRect/>
          </a:stretch>
        </p:blipFill>
        <p:spPr>
          <a:xfrm>
            <a:off x="6893503" y="4856452"/>
            <a:ext cx="4362450" cy="1209675"/>
          </a:xfrm>
          <a:prstGeom prst="rect">
            <a:avLst/>
          </a:prstGeom>
        </p:spPr>
      </p:pic>
    </p:spTree>
    <p:extLst>
      <p:ext uri="{BB962C8B-B14F-4D97-AF65-F5344CB8AC3E}">
        <p14:creationId xmlns:p14="http://schemas.microsoft.com/office/powerpoint/2010/main" val="42578910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Single expression functions</a:t>
            </a:r>
            <a:endParaRPr lang="en-CA" dirty="0"/>
          </a:p>
        </p:txBody>
      </p:sp>
      <p:sp>
        <p:nvSpPr>
          <p:cNvPr id="3" name="Content Placeholder 2"/>
          <p:cNvSpPr>
            <a:spLocks noGrp="1"/>
          </p:cNvSpPr>
          <p:nvPr>
            <p:ph idx="1"/>
          </p:nvPr>
        </p:nvSpPr>
        <p:spPr>
          <a:xfrm>
            <a:off x="838201" y="1825625"/>
            <a:ext cx="5105400" cy="4351338"/>
          </a:xfrm>
        </p:spPr>
        <p:txBody>
          <a:bodyPr>
            <a:normAutofit fontScale="77500" lnSpcReduction="20000"/>
          </a:bodyPr>
          <a:lstStyle/>
          <a:p>
            <a:r>
              <a:rPr lang="en-CA" dirty="0" smtClean="0"/>
              <a:t>It is common for functions to contain only one expression</a:t>
            </a:r>
          </a:p>
          <a:p>
            <a:r>
              <a:rPr lang="en-CA" dirty="0" smtClean="0"/>
              <a:t>In </a:t>
            </a:r>
            <a:r>
              <a:rPr lang="en-CA" dirty="0" err="1" smtClean="0"/>
              <a:t>kotlin</a:t>
            </a:r>
            <a:r>
              <a:rPr lang="en-CA" dirty="0" smtClean="0"/>
              <a:t>, these types of functions can be converted to one-liners by omitting the body</a:t>
            </a:r>
          </a:p>
          <a:p>
            <a:r>
              <a:rPr lang="en-CA" dirty="0" smtClean="0"/>
              <a:t>There are many instances in android where we can use single expression functions, for example the </a:t>
            </a:r>
            <a:r>
              <a:rPr lang="en-CA" dirty="0" err="1" smtClean="0"/>
              <a:t>RecyclerView</a:t>
            </a:r>
            <a:r>
              <a:rPr lang="en-CA" dirty="0" smtClean="0"/>
              <a:t> adapter that provides the layout ID and creates </a:t>
            </a:r>
            <a:r>
              <a:rPr lang="en-CA" dirty="0" err="1" smtClean="0"/>
              <a:t>ViewHolder</a:t>
            </a:r>
            <a:endParaRPr lang="en-CA" dirty="0" smtClean="0"/>
          </a:p>
          <a:p>
            <a:r>
              <a:rPr lang="en-CA" dirty="0" smtClean="0"/>
              <a:t>Single expression functions also go well with the when construct, an example used to get specific data from an object according to a key</a:t>
            </a:r>
          </a:p>
          <a:p>
            <a:pPr lvl="1"/>
            <a:r>
              <a:rPr lang="en-CA" dirty="0" smtClean="0"/>
              <a:t>1) don’t need type because it is inferred from the when expression</a:t>
            </a:r>
            <a:endParaRPr lang="en-CA" dirty="0"/>
          </a:p>
        </p:txBody>
      </p:sp>
      <p:pic>
        <p:nvPicPr>
          <p:cNvPr id="4" name="Picture 3"/>
          <p:cNvPicPr>
            <a:picLocks noChangeAspect="1"/>
          </p:cNvPicPr>
          <p:nvPr/>
        </p:nvPicPr>
        <p:blipFill>
          <a:blip r:embed="rId2"/>
          <a:stretch>
            <a:fillRect/>
          </a:stretch>
        </p:blipFill>
        <p:spPr>
          <a:xfrm>
            <a:off x="6438900" y="1826055"/>
            <a:ext cx="2628900" cy="657225"/>
          </a:xfrm>
          <a:prstGeom prst="rect">
            <a:avLst/>
          </a:prstGeom>
        </p:spPr>
      </p:pic>
      <p:pic>
        <p:nvPicPr>
          <p:cNvPr id="5" name="Picture 4"/>
          <p:cNvPicPr>
            <a:picLocks noChangeAspect="1"/>
          </p:cNvPicPr>
          <p:nvPr/>
        </p:nvPicPr>
        <p:blipFill>
          <a:blip r:embed="rId3"/>
          <a:stretch>
            <a:fillRect/>
          </a:stretch>
        </p:blipFill>
        <p:spPr>
          <a:xfrm>
            <a:off x="6180426" y="2840034"/>
            <a:ext cx="2657475" cy="276225"/>
          </a:xfrm>
          <a:prstGeom prst="rect">
            <a:avLst/>
          </a:prstGeom>
        </p:spPr>
      </p:pic>
      <p:pic>
        <p:nvPicPr>
          <p:cNvPr id="6" name="Picture 5"/>
          <p:cNvPicPr>
            <a:picLocks noChangeAspect="1"/>
          </p:cNvPicPr>
          <p:nvPr/>
        </p:nvPicPr>
        <p:blipFill>
          <a:blip r:embed="rId4"/>
          <a:stretch>
            <a:fillRect/>
          </a:stretch>
        </p:blipFill>
        <p:spPr>
          <a:xfrm>
            <a:off x="5943600" y="3694400"/>
            <a:ext cx="6248400" cy="1019175"/>
          </a:xfrm>
          <a:prstGeom prst="rect">
            <a:avLst/>
          </a:prstGeom>
        </p:spPr>
      </p:pic>
      <p:pic>
        <p:nvPicPr>
          <p:cNvPr id="7" name="Picture 6"/>
          <p:cNvPicPr>
            <a:picLocks noChangeAspect="1"/>
          </p:cNvPicPr>
          <p:nvPr/>
        </p:nvPicPr>
        <p:blipFill>
          <a:blip r:embed="rId5"/>
          <a:stretch>
            <a:fillRect/>
          </a:stretch>
        </p:blipFill>
        <p:spPr>
          <a:xfrm>
            <a:off x="6048375" y="5070329"/>
            <a:ext cx="5353050" cy="1343025"/>
          </a:xfrm>
          <a:prstGeom prst="rect">
            <a:avLst/>
          </a:prstGeom>
        </p:spPr>
      </p:pic>
    </p:spTree>
    <p:extLst>
      <p:ext uri="{BB962C8B-B14F-4D97-AF65-F5344CB8AC3E}">
        <p14:creationId xmlns:p14="http://schemas.microsoft.com/office/powerpoint/2010/main" val="696504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More android examples of single use function and when </a:t>
            </a:r>
            <a:endParaRPr lang="en-CA" dirty="0"/>
          </a:p>
        </p:txBody>
      </p:sp>
      <p:sp>
        <p:nvSpPr>
          <p:cNvPr id="3" name="Content Placeholder 2"/>
          <p:cNvSpPr>
            <a:spLocks noGrp="1"/>
          </p:cNvSpPr>
          <p:nvPr>
            <p:ph idx="1"/>
          </p:nvPr>
        </p:nvSpPr>
        <p:spPr>
          <a:xfrm>
            <a:off x="838200" y="1825625"/>
            <a:ext cx="5382491" cy="4351338"/>
          </a:xfrm>
        </p:spPr>
        <p:txBody>
          <a:bodyPr/>
          <a:lstStyle/>
          <a:p>
            <a:r>
              <a:rPr lang="en-CA" dirty="0" smtClean="0"/>
              <a:t>Combine when with the Activity method </a:t>
            </a:r>
            <a:r>
              <a:rPr lang="en-CA" dirty="0" err="1" smtClean="0"/>
              <a:t>onOptionsSelected</a:t>
            </a:r>
            <a:r>
              <a:rPr lang="en-CA" dirty="0" smtClean="0"/>
              <a:t> which handles top bar menu clicks</a:t>
            </a:r>
          </a:p>
          <a:p>
            <a:r>
              <a:rPr lang="en-CA" dirty="0" smtClean="0"/>
              <a:t>Chain multiple operations on a single object</a:t>
            </a:r>
          </a:p>
          <a:p>
            <a:r>
              <a:rPr lang="en-CA" dirty="0" smtClean="0"/>
              <a:t>Single expression functions make the code more readable and concise, and are commonly used in android projects</a:t>
            </a:r>
            <a:endParaRPr lang="en-CA" dirty="0"/>
          </a:p>
        </p:txBody>
      </p:sp>
      <p:pic>
        <p:nvPicPr>
          <p:cNvPr id="4" name="Picture 3"/>
          <p:cNvPicPr>
            <a:picLocks noChangeAspect="1"/>
          </p:cNvPicPr>
          <p:nvPr/>
        </p:nvPicPr>
        <p:blipFill>
          <a:blip r:embed="rId2"/>
          <a:stretch>
            <a:fillRect/>
          </a:stretch>
        </p:blipFill>
        <p:spPr>
          <a:xfrm>
            <a:off x="6580909" y="1825625"/>
            <a:ext cx="5324475" cy="1352550"/>
          </a:xfrm>
          <a:prstGeom prst="rect">
            <a:avLst/>
          </a:prstGeom>
        </p:spPr>
      </p:pic>
      <p:pic>
        <p:nvPicPr>
          <p:cNvPr id="5" name="Picture 4"/>
          <p:cNvPicPr>
            <a:picLocks noChangeAspect="1"/>
          </p:cNvPicPr>
          <p:nvPr/>
        </p:nvPicPr>
        <p:blipFill>
          <a:blip r:embed="rId3"/>
          <a:stretch>
            <a:fillRect/>
          </a:stretch>
        </p:blipFill>
        <p:spPr>
          <a:xfrm>
            <a:off x="6580909" y="3668423"/>
            <a:ext cx="4943475" cy="1266825"/>
          </a:xfrm>
          <a:prstGeom prst="rect">
            <a:avLst/>
          </a:prstGeom>
        </p:spPr>
      </p:pic>
    </p:spTree>
    <p:extLst>
      <p:ext uri="{BB962C8B-B14F-4D97-AF65-F5344CB8AC3E}">
        <p14:creationId xmlns:p14="http://schemas.microsoft.com/office/powerpoint/2010/main" val="16346322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Tail-recursive functions</a:t>
            </a:r>
            <a:endParaRPr lang="en-CA" dirty="0"/>
          </a:p>
        </p:txBody>
      </p:sp>
      <p:sp>
        <p:nvSpPr>
          <p:cNvPr id="3" name="Content Placeholder 2"/>
          <p:cNvSpPr>
            <a:spLocks noGrp="1"/>
          </p:cNvSpPr>
          <p:nvPr>
            <p:ph idx="1"/>
          </p:nvPr>
        </p:nvSpPr>
        <p:spPr>
          <a:xfrm>
            <a:off x="838201" y="1690688"/>
            <a:ext cx="5548744" cy="4917930"/>
          </a:xfrm>
        </p:spPr>
        <p:txBody>
          <a:bodyPr>
            <a:normAutofit fontScale="70000" lnSpcReduction="20000"/>
          </a:bodyPr>
          <a:lstStyle/>
          <a:p>
            <a:r>
              <a:rPr lang="en-CA" dirty="0" smtClean="0"/>
              <a:t>Recursive functions are functions that call themselves, and are important in functional programming</a:t>
            </a:r>
          </a:p>
          <a:p>
            <a:r>
              <a:rPr lang="en-CA" dirty="0" smtClean="0"/>
              <a:t>The problem is that each recursive function call needs to keep track of return address of previous function call, which can lead to a </a:t>
            </a:r>
            <a:r>
              <a:rPr lang="en-CA" dirty="0" err="1" smtClean="0"/>
              <a:t>StackOverflowException</a:t>
            </a:r>
            <a:r>
              <a:rPr lang="en-CA" dirty="0" smtClean="0"/>
              <a:t>, a serious limitation for recurrence usage</a:t>
            </a:r>
          </a:p>
          <a:p>
            <a:r>
              <a:rPr lang="en-CA" dirty="0" smtClean="0"/>
              <a:t>One solution is use of a tail-recursive function, supported by modern languages such as </a:t>
            </a:r>
            <a:r>
              <a:rPr lang="en-CA" dirty="0" err="1" smtClean="0"/>
              <a:t>kotlin</a:t>
            </a:r>
            <a:endParaRPr lang="en-CA" dirty="0" smtClean="0"/>
          </a:p>
          <a:p>
            <a:r>
              <a:rPr lang="en-CA" dirty="0" smtClean="0"/>
              <a:t>A tail-recursive function is a special type of recursive function where the function calls itself as the last operation it performs, which allows the compiler to optimize recursive calls and perform recursive operations in a more efficient way. Decompiling the </a:t>
            </a:r>
            <a:r>
              <a:rPr lang="en-CA" dirty="0" err="1" smtClean="0"/>
              <a:t>kotlin</a:t>
            </a:r>
            <a:r>
              <a:rPr lang="en-CA" dirty="0" smtClean="0"/>
              <a:t> code to java shows that the implementation is based on iteration, preventing the occurrence of a stack overflow</a:t>
            </a:r>
          </a:p>
          <a:p>
            <a:r>
              <a:rPr lang="en-CA" dirty="0" smtClean="0"/>
              <a:t>Use the </a:t>
            </a:r>
            <a:r>
              <a:rPr lang="en-CA" dirty="0" err="1" smtClean="0"/>
              <a:t>tailrec</a:t>
            </a:r>
            <a:r>
              <a:rPr lang="en-CA" dirty="0" smtClean="0"/>
              <a:t> modifier</a:t>
            </a:r>
            <a:endParaRPr lang="en-CA" dirty="0"/>
          </a:p>
        </p:txBody>
      </p:sp>
      <p:pic>
        <p:nvPicPr>
          <p:cNvPr id="4" name="Picture 3"/>
          <p:cNvPicPr>
            <a:picLocks noChangeAspect="1"/>
          </p:cNvPicPr>
          <p:nvPr/>
        </p:nvPicPr>
        <p:blipFill>
          <a:blip r:embed="rId2"/>
          <a:stretch>
            <a:fillRect/>
          </a:stretch>
        </p:blipFill>
        <p:spPr>
          <a:xfrm>
            <a:off x="7258050" y="1755848"/>
            <a:ext cx="4095750" cy="628650"/>
          </a:xfrm>
          <a:prstGeom prst="rect">
            <a:avLst/>
          </a:prstGeom>
        </p:spPr>
      </p:pic>
      <p:pic>
        <p:nvPicPr>
          <p:cNvPr id="5" name="Picture 4"/>
          <p:cNvPicPr>
            <a:picLocks noChangeAspect="1"/>
          </p:cNvPicPr>
          <p:nvPr/>
        </p:nvPicPr>
        <p:blipFill>
          <a:blip r:embed="rId3"/>
          <a:stretch>
            <a:fillRect/>
          </a:stretch>
        </p:blipFill>
        <p:spPr>
          <a:xfrm>
            <a:off x="6762750" y="3235253"/>
            <a:ext cx="4591050" cy="609600"/>
          </a:xfrm>
          <a:prstGeom prst="rect">
            <a:avLst/>
          </a:prstGeom>
        </p:spPr>
      </p:pic>
      <p:pic>
        <p:nvPicPr>
          <p:cNvPr id="6" name="Picture 5"/>
          <p:cNvPicPr>
            <a:picLocks noChangeAspect="1"/>
          </p:cNvPicPr>
          <p:nvPr/>
        </p:nvPicPr>
        <p:blipFill>
          <a:blip r:embed="rId4"/>
          <a:stretch>
            <a:fillRect/>
          </a:stretch>
        </p:blipFill>
        <p:spPr>
          <a:xfrm>
            <a:off x="6386945" y="4538663"/>
            <a:ext cx="5772150" cy="1638300"/>
          </a:xfrm>
          <a:prstGeom prst="rect">
            <a:avLst/>
          </a:prstGeom>
        </p:spPr>
      </p:pic>
    </p:spTree>
    <p:extLst>
      <p:ext uri="{BB962C8B-B14F-4D97-AF65-F5344CB8AC3E}">
        <p14:creationId xmlns:p14="http://schemas.microsoft.com/office/powerpoint/2010/main" val="23792248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Different ways of calling a function</a:t>
            </a:r>
            <a:endParaRPr lang="en-CA" dirty="0"/>
          </a:p>
        </p:txBody>
      </p:sp>
      <p:sp>
        <p:nvSpPr>
          <p:cNvPr id="3" name="Content Placeholder 2"/>
          <p:cNvSpPr>
            <a:spLocks noGrp="1"/>
          </p:cNvSpPr>
          <p:nvPr>
            <p:ph idx="1"/>
          </p:nvPr>
        </p:nvSpPr>
        <p:spPr>
          <a:xfrm>
            <a:off x="838200" y="1825624"/>
            <a:ext cx="6241473" cy="4824557"/>
          </a:xfrm>
        </p:spPr>
        <p:txBody>
          <a:bodyPr>
            <a:normAutofit fontScale="70000" lnSpcReduction="20000"/>
          </a:bodyPr>
          <a:lstStyle/>
          <a:p>
            <a:r>
              <a:rPr lang="en-CA" dirty="0" smtClean="0"/>
              <a:t>Sometimes, we want to call a function and provide only certain arguments, java solves this by overloading the function (providing multiple definitions) but this has limitations (difficult to maintain, each overload must be unique to compiler). This results in function calls with multiple null arguments in java, decreasing readability</a:t>
            </a:r>
          </a:p>
          <a:p>
            <a:r>
              <a:rPr lang="en-CA" dirty="0" smtClean="0"/>
              <a:t>This problem does not exist in </a:t>
            </a:r>
            <a:r>
              <a:rPr lang="en-CA" dirty="0" err="1" smtClean="0"/>
              <a:t>kotlin</a:t>
            </a:r>
            <a:r>
              <a:rPr lang="en-CA" dirty="0" smtClean="0"/>
              <a:t> because </a:t>
            </a:r>
            <a:r>
              <a:rPr lang="en-CA" dirty="0" err="1" smtClean="0"/>
              <a:t>kotlin</a:t>
            </a:r>
            <a:r>
              <a:rPr lang="en-CA" dirty="0" smtClean="0"/>
              <a:t> has default arguments and named argument syntax</a:t>
            </a:r>
          </a:p>
          <a:p>
            <a:r>
              <a:rPr lang="en-CA" dirty="0" smtClean="0"/>
              <a:t>A default argument provides a value for a parameter in case it is not provided in the function call</a:t>
            </a:r>
          </a:p>
          <a:p>
            <a:r>
              <a:rPr lang="en-CA" dirty="0" smtClean="0"/>
              <a:t>Named argument syntax allows us to pass specific arguments using the argument name, so if we want to only provide the last argument, we can do that, as long as all arguments without default values are provided as well. </a:t>
            </a:r>
          </a:p>
          <a:p>
            <a:r>
              <a:rPr lang="en-CA" dirty="0" smtClean="0"/>
              <a:t>*this introduces a pitfall however because if we change the parameter name in the function definition, it will cause errors in function calls with named arguments elsewhere in the code.</a:t>
            </a:r>
          </a:p>
          <a:p>
            <a:endParaRPr lang="en-CA" dirty="0"/>
          </a:p>
        </p:txBody>
      </p:sp>
      <p:pic>
        <p:nvPicPr>
          <p:cNvPr id="4" name="Picture 3"/>
          <p:cNvPicPr>
            <a:picLocks noChangeAspect="1"/>
          </p:cNvPicPr>
          <p:nvPr/>
        </p:nvPicPr>
        <p:blipFill>
          <a:blip r:embed="rId2"/>
          <a:stretch>
            <a:fillRect/>
          </a:stretch>
        </p:blipFill>
        <p:spPr>
          <a:xfrm>
            <a:off x="7978486" y="1825625"/>
            <a:ext cx="3162300" cy="447675"/>
          </a:xfrm>
          <a:prstGeom prst="rect">
            <a:avLst/>
          </a:prstGeom>
        </p:spPr>
      </p:pic>
      <p:pic>
        <p:nvPicPr>
          <p:cNvPr id="5" name="Picture 4"/>
          <p:cNvPicPr>
            <a:picLocks noChangeAspect="1"/>
          </p:cNvPicPr>
          <p:nvPr/>
        </p:nvPicPr>
        <p:blipFill>
          <a:blip r:embed="rId3"/>
          <a:stretch>
            <a:fillRect/>
          </a:stretch>
        </p:blipFill>
        <p:spPr>
          <a:xfrm>
            <a:off x="7149810" y="2345747"/>
            <a:ext cx="5000625" cy="1695450"/>
          </a:xfrm>
          <a:prstGeom prst="rect">
            <a:avLst/>
          </a:prstGeom>
        </p:spPr>
      </p:pic>
      <p:pic>
        <p:nvPicPr>
          <p:cNvPr id="6" name="Picture 5"/>
          <p:cNvPicPr>
            <a:picLocks noChangeAspect="1"/>
          </p:cNvPicPr>
          <p:nvPr/>
        </p:nvPicPr>
        <p:blipFill>
          <a:blip r:embed="rId4"/>
          <a:stretch>
            <a:fillRect/>
          </a:stretch>
        </p:blipFill>
        <p:spPr>
          <a:xfrm>
            <a:off x="7219946" y="4179744"/>
            <a:ext cx="4457700" cy="1000125"/>
          </a:xfrm>
          <a:prstGeom prst="rect">
            <a:avLst/>
          </a:prstGeom>
        </p:spPr>
      </p:pic>
      <p:pic>
        <p:nvPicPr>
          <p:cNvPr id="7" name="Picture 6"/>
          <p:cNvPicPr>
            <a:picLocks noChangeAspect="1"/>
          </p:cNvPicPr>
          <p:nvPr/>
        </p:nvPicPr>
        <p:blipFill>
          <a:blip r:embed="rId5"/>
          <a:stretch>
            <a:fillRect/>
          </a:stretch>
        </p:blipFill>
        <p:spPr>
          <a:xfrm>
            <a:off x="7177520" y="5472545"/>
            <a:ext cx="4391025" cy="762000"/>
          </a:xfrm>
          <a:prstGeom prst="rect">
            <a:avLst/>
          </a:prstGeom>
        </p:spPr>
      </p:pic>
    </p:spTree>
    <p:extLst>
      <p:ext uri="{BB962C8B-B14F-4D97-AF65-F5344CB8AC3E}">
        <p14:creationId xmlns:p14="http://schemas.microsoft.com/office/powerpoint/2010/main" val="237490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examples: string templates</a:t>
            </a:r>
            <a:endParaRPr lang="en-CA" dirty="0"/>
          </a:p>
        </p:txBody>
      </p:sp>
      <p:sp>
        <p:nvSpPr>
          <p:cNvPr id="3" name="Content Placeholder 2"/>
          <p:cNvSpPr>
            <a:spLocks noGrp="1"/>
          </p:cNvSpPr>
          <p:nvPr>
            <p:ph idx="1"/>
          </p:nvPr>
        </p:nvSpPr>
        <p:spPr>
          <a:xfrm>
            <a:off x="838200" y="1825625"/>
            <a:ext cx="4537364" cy="4351338"/>
          </a:xfrm>
        </p:spPr>
        <p:txBody>
          <a:bodyPr/>
          <a:lstStyle/>
          <a:p>
            <a:r>
              <a:rPr lang="en-CA" dirty="0" smtClean="0"/>
              <a:t>No need to join strings using the + character (as with java)</a:t>
            </a:r>
          </a:p>
          <a:p>
            <a:r>
              <a:rPr lang="en-CA" dirty="0" smtClean="0"/>
              <a:t>Can easily incorporate single variable or even whole expressions into string literals</a:t>
            </a:r>
            <a:endParaRPr lang="en-CA" dirty="0"/>
          </a:p>
        </p:txBody>
      </p:sp>
      <p:pic>
        <p:nvPicPr>
          <p:cNvPr id="4" name="Picture 3"/>
          <p:cNvPicPr>
            <a:picLocks noChangeAspect="1"/>
          </p:cNvPicPr>
          <p:nvPr/>
        </p:nvPicPr>
        <p:blipFill>
          <a:blip r:embed="rId2"/>
          <a:stretch>
            <a:fillRect/>
          </a:stretch>
        </p:blipFill>
        <p:spPr>
          <a:xfrm>
            <a:off x="6508605" y="4400117"/>
            <a:ext cx="4162425" cy="523875"/>
          </a:xfrm>
          <a:prstGeom prst="rect">
            <a:avLst/>
          </a:prstGeom>
        </p:spPr>
      </p:pic>
      <p:pic>
        <p:nvPicPr>
          <p:cNvPr id="5" name="Picture 4"/>
          <p:cNvPicPr>
            <a:picLocks noChangeAspect="1"/>
          </p:cNvPicPr>
          <p:nvPr/>
        </p:nvPicPr>
        <p:blipFill>
          <a:blip r:embed="rId3"/>
          <a:stretch>
            <a:fillRect/>
          </a:stretch>
        </p:blipFill>
        <p:spPr>
          <a:xfrm>
            <a:off x="6189517" y="2203739"/>
            <a:ext cx="4800600" cy="400050"/>
          </a:xfrm>
          <a:prstGeom prst="rect">
            <a:avLst/>
          </a:prstGeom>
        </p:spPr>
      </p:pic>
    </p:spTree>
    <p:extLst>
      <p:ext uri="{BB962C8B-B14F-4D97-AF65-F5344CB8AC3E}">
        <p14:creationId xmlns:p14="http://schemas.microsoft.com/office/powerpoint/2010/main" val="12457264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Top-level functions</a:t>
            </a:r>
            <a:endParaRPr lang="en-CA" dirty="0"/>
          </a:p>
        </p:txBody>
      </p:sp>
      <p:sp>
        <p:nvSpPr>
          <p:cNvPr id="3" name="Content Placeholder 2"/>
          <p:cNvSpPr>
            <a:spLocks noGrp="1"/>
          </p:cNvSpPr>
          <p:nvPr>
            <p:ph idx="1"/>
          </p:nvPr>
        </p:nvSpPr>
        <p:spPr>
          <a:xfrm>
            <a:off x="838199" y="1825625"/>
            <a:ext cx="10910455" cy="4351338"/>
          </a:xfrm>
        </p:spPr>
        <p:txBody>
          <a:bodyPr>
            <a:normAutofit fontScale="92500" lnSpcReduction="10000"/>
          </a:bodyPr>
          <a:lstStyle/>
          <a:p>
            <a:r>
              <a:rPr lang="en-CA" dirty="0" smtClean="0"/>
              <a:t>Top level functions are functions defined outside of a class</a:t>
            </a:r>
          </a:p>
          <a:p>
            <a:r>
              <a:rPr lang="en-CA" dirty="0" smtClean="0"/>
              <a:t>We can use them from anywhere, assuming they are public (default visibility modifier in </a:t>
            </a:r>
            <a:r>
              <a:rPr lang="en-CA" dirty="0" err="1" smtClean="0"/>
              <a:t>kotlin</a:t>
            </a:r>
            <a:r>
              <a:rPr lang="en-CA" dirty="0" smtClean="0"/>
              <a:t>)</a:t>
            </a:r>
          </a:p>
          <a:p>
            <a:r>
              <a:rPr lang="en-CA" dirty="0" smtClean="0"/>
              <a:t>Typical top-level functions:</a:t>
            </a:r>
          </a:p>
          <a:p>
            <a:pPr lvl="1"/>
            <a:r>
              <a:rPr lang="en-CA" dirty="0" smtClean="0"/>
              <a:t>Factorial</a:t>
            </a:r>
          </a:p>
          <a:p>
            <a:pPr lvl="1"/>
            <a:r>
              <a:rPr lang="en-CA" dirty="0" err="1" smtClean="0"/>
              <a:t>maxOf</a:t>
            </a:r>
            <a:r>
              <a:rPr lang="en-CA" dirty="0" smtClean="0"/>
              <a:t>, </a:t>
            </a:r>
            <a:r>
              <a:rPr lang="en-CA" dirty="0" err="1" smtClean="0"/>
              <a:t>minOf</a:t>
            </a:r>
            <a:endParaRPr lang="en-CA" dirty="0" smtClean="0"/>
          </a:p>
          <a:p>
            <a:pPr lvl="1"/>
            <a:r>
              <a:rPr lang="en-CA" dirty="0" err="1" smtClean="0"/>
              <a:t>listOf</a:t>
            </a:r>
            <a:endParaRPr lang="en-CA" dirty="0" smtClean="0"/>
          </a:p>
          <a:p>
            <a:pPr lvl="1"/>
            <a:r>
              <a:rPr lang="en-CA" dirty="0" err="1" smtClean="0"/>
              <a:t>Println</a:t>
            </a:r>
            <a:endParaRPr lang="en-CA" dirty="0" smtClean="0"/>
          </a:p>
          <a:p>
            <a:r>
              <a:rPr lang="en-CA" dirty="0" err="1" smtClean="0"/>
              <a:t>Kotlin</a:t>
            </a:r>
            <a:r>
              <a:rPr lang="en-CA" dirty="0" smtClean="0"/>
              <a:t> is compiled to java bytecode that runs on </a:t>
            </a:r>
            <a:r>
              <a:rPr lang="en-CA" dirty="0" err="1" smtClean="0"/>
              <a:t>dalvik</a:t>
            </a:r>
            <a:r>
              <a:rPr lang="en-CA" dirty="0" smtClean="0"/>
              <a:t> virtual machine (pre 5.0) or android runtime (post 5.0), these VMs can only run code defined inside a class. </a:t>
            </a:r>
            <a:r>
              <a:rPr lang="en-CA" dirty="0" err="1" smtClean="0"/>
              <a:t>Kotlin</a:t>
            </a:r>
            <a:r>
              <a:rPr lang="en-CA" dirty="0" smtClean="0"/>
              <a:t> compiler will hence generate classes for top level functions during compilation</a:t>
            </a:r>
            <a:endParaRPr lang="en-CA" dirty="0"/>
          </a:p>
        </p:txBody>
      </p:sp>
    </p:spTree>
    <p:extLst>
      <p:ext uri="{BB962C8B-B14F-4D97-AF65-F5344CB8AC3E}">
        <p14:creationId xmlns:p14="http://schemas.microsoft.com/office/powerpoint/2010/main" val="20467180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Local functions</a:t>
            </a:r>
            <a:endParaRPr lang="en-CA" dirty="0"/>
          </a:p>
        </p:txBody>
      </p:sp>
      <p:sp>
        <p:nvSpPr>
          <p:cNvPr id="3" name="Content Placeholder 2"/>
          <p:cNvSpPr>
            <a:spLocks noGrp="1"/>
          </p:cNvSpPr>
          <p:nvPr>
            <p:ph idx="1"/>
          </p:nvPr>
        </p:nvSpPr>
        <p:spPr>
          <a:xfrm>
            <a:off x="838200" y="1825625"/>
            <a:ext cx="5776479" cy="4547466"/>
          </a:xfrm>
        </p:spPr>
        <p:txBody>
          <a:bodyPr>
            <a:normAutofit fontScale="92500" lnSpcReduction="20000"/>
          </a:bodyPr>
          <a:lstStyle/>
          <a:p>
            <a:r>
              <a:rPr lang="en-CA" dirty="0" smtClean="0"/>
              <a:t>We can define functions at many levels in </a:t>
            </a:r>
            <a:r>
              <a:rPr lang="en-CA" dirty="0" err="1" smtClean="0"/>
              <a:t>kotlin</a:t>
            </a:r>
            <a:r>
              <a:rPr lang="en-CA" dirty="0" smtClean="0"/>
              <a:t> – top level functions, member functions, and inside other functions (local functions)</a:t>
            </a:r>
          </a:p>
          <a:p>
            <a:r>
              <a:rPr lang="en-CA" dirty="0" smtClean="0"/>
              <a:t>Local functions are not accessible outside the scope they were declared within </a:t>
            </a:r>
          </a:p>
          <a:p>
            <a:r>
              <a:rPr lang="en-CA" dirty="0" smtClean="0"/>
              <a:t>Useful for accessing local variables</a:t>
            </a:r>
          </a:p>
          <a:p>
            <a:r>
              <a:rPr lang="en-CA" dirty="0" smtClean="0"/>
              <a:t>Local functions should be used only when we are extracting functionality to be used only by a simple function, and that functionality is using the variables, values, and parameters of this function</a:t>
            </a:r>
            <a:endParaRPr lang="en-CA" dirty="0"/>
          </a:p>
        </p:txBody>
      </p:sp>
      <p:pic>
        <p:nvPicPr>
          <p:cNvPr id="4" name="Picture 3"/>
          <p:cNvPicPr>
            <a:picLocks noChangeAspect="1"/>
          </p:cNvPicPr>
          <p:nvPr/>
        </p:nvPicPr>
        <p:blipFill>
          <a:blip r:embed="rId2"/>
          <a:stretch>
            <a:fillRect/>
          </a:stretch>
        </p:blipFill>
        <p:spPr>
          <a:xfrm>
            <a:off x="8997661" y="1950893"/>
            <a:ext cx="2647950" cy="1238250"/>
          </a:xfrm>
          <a:prstGeom prst="rect">
            <a:avLst/>
          </a:prstGeom>
        </p:spPr>
      </p:pic>
      <p:pic>
        <p:nvPicPr>
          <p:cNvPr id="5" name="Picture 4"/>
          <p:cNvPicPr>
            <a:picLocks noChangeAspect="1"/>
          </p:cNvPicPr>
          <p:nvPr/>
        </p:nvPicPr>
        <p:blipFill>
          <a:blip r:embed="rId3"/>
          <a:stretch>
            <a:fillRect/>
          </a:stretch>
        </p:blipFill>
        <p:spPr>
          <a:xfrm>
            <a:off x="6614679" y="3735532"/>
            <a:ext cx="5391150" cy="2019300"/>
          </a:xfrm>
          <a:prstGeom prst="rect">
            <a:avLst/>
          </a:prstGeom>
        </p:spPr>
      </p:pic>
    </p:spTree>
    <p:extLst>
      <p:ext uri="{BB962C8B-B14F-4D97-AF65-F5344CB8AC3E}">
        <p14:creationId xmlns:p14="http://schemas.microsoft.com/office/powerpoint/2010/main" val="7313037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Nothing return type</a:t>
            </a:r>
            <a:endParaRPr lang="en-CA" dirty="0"/>
          </a:p>
        </p:txBody>
      </p:sp>
      <p:sp>
        <p:nvSpPr>
          <p:cNvPr id="3" name="Content Placeholder 2"/>
          <p:cNvSpPr>
            <a:spLocks noGrp="1"/>
          </p:cNvSpPr>
          <p:nvPr>
            <p:ph idx="1"/>
          </p:nvPr>
        </p:nvSpPr>
        <p:spPr>
          <a:xfrm>
            <a:off x="838200" y="1825625"/>
            <a:ext cx="5695517" cy="3960668"/>
          </a:xfrm>
        </p:spPr>
        <p:txBody>
          <a:bodyPr>
            <a:normAutofit fontScale="55000" lnSpcReduction="20000"/>
          </a:bodyPr>
          <a:lstStyle/>
          <a:p>
            <a:r>
              <a:rPr lang="en-CA" dirty="0" smtClean="0"/>
              <a:t>Sometimes, we need to define functions that constantly throw exceptions (never terminate normally), two cases being</a:t>
            </a:r>
          </a:p>
          <a:p>
            <a:r>
              <a:rPr lang="en-CA" dirty="0" smtClean="0"/>
              <a:t>1) functions that simplify error throwing, especially useful in libraries where the error system is important and there is a need to provide more data about error occurrences</a:t>
            </a:r>
          </a:p>
          <a:p>
            <a:r>
              <a:rPr lang="en-CA" dirty="0" smtClean="0"/>
              <a:t>2) functions used for throwing errors in unit tests, useful when we need to test error handling in our code</a:t>
            </a:r>
          </a:p>
          <a:p>
            <a:r>
              <a:rPr lang="en-CA" dirty="0" smtClean="0"/>
              <a:t>For these situations, there is a special class called Nothing, which is an uninhabited type meaning it has no instances. A function that has nothing return type won’t return anything or ever reach the return statement, it can only throw an exception. </a:t>
            </a:r>
          </a:p>
          <a:p>
            <a:r>
              <a:rPr lang="en-CA" dirty="0" smtClean="0"/>
              <a:t>We can construct complex error messages using elements available in the context where it is defined</a:t>
            </a:r>
          </a:p>
          <a:p>
            <a:r>
              <a:rPr lang="en-CA" dirty="0" smtClean="0"/>
              <a:t>This type of function can be used, just like a throw statement, as an alternative that does not influence the function return type. This is a special trait of the nothing class, which acts as a subtype of all possible types, which is why it is referred to as an empty type</a:t>
            </a:r>
          </a:p>
        </p:txBody>
      </p:sp>
      <p:pic>
        <p:nvPicPr>
          <p:cNvPr id="4" name="Picture 3"/>
          <p:cNvPicPr>
            <a:picLocks noChangeAspect="1"/>
          </p:cNvPicPr>
          <p:nvPr/>
        </p:nvPicPr>
        <p:blipFill>
          <a:blip r:embed="rId2"/>
          <a:stretch>
            <a:fillRect/>
          </a:stretch>
        </p:blipFill>
        <p:spPr>
          <a:xfrm>
            <a:off x="7902719" y="1825625"/>
            <a:ext cx="3286125" cy="276225"/>
          </a:xfrm>
          <a:prstGeom prst="rect">
            <a:avLst/>
          </a:prstGeom>
        </p:spPr>
      </p:pic>
      <p:pic>
        <p:nvPicPr>
          <p:cNvPr id="5" name="Picture 4"/>
          <p:cNvPicPr>
            <a:picLocks noChangeAspect="1"/>
          </p:cNvPicPr>
          <p:nvPr/>
        </p:nvPicPr>
        <p:blipFill>
          <a:blip r:embed="rId3"/>
          <a:stretch>
            <a:fillRect/>
          </a:stretch>
        </p:blipFill>
        <p:spPr>
          <a:xfrm>
            <a:off x="6533717" y="2666856"/>
            <a:ext cx="5553075" cy="1428750"/>
          </a:xfrm>
          <a:prstGeom prst="rect">
            <a:avLst/>
          </a:prstGeom>
        </p:spPr>
      </p:pic>
      <p:pic>
        <p:nvPicPr>
          <p:cNvPr id="6" name="Picture 5"/>
          <p:cNvPicPr>
            <a:picLocks noChangeAspect="1"/>
          </p:cNvPicPr>
          <p:nvPr/>
        </p:nvPicPr>
        <p:blipFill>
          <a:blip r:embed="rId4"/>
          <a:stretch>
            <a:fillRect/>
          </a:stretch>
        </p:blipFill>
        <p:spPr>
          <a:xfrm>
            <a:off x="5076825" y="5786293"/>
            <a:ext cx="7115175" cy="1038225"/>
          </a:xfrm>
          <a:prstGeom prst="rect">
            <a:avLst/>
          </a:prstGeom>
        </p:spPr>
      </p:pic>
    </p:spTree>
    <p:extLst>
      <p:ext uri="{BB962C8B-B14F-4D97-AF65-F5344CB8AC3E}">
        <p14:creationId xmlns:p14="http://schemas.microsoft.com/office/powerpoint/2010/main" val="16796582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uninhabited (Nothing) type</a:t>
            </a:r>
            <a:endParaRPr lang="en-CA" dirty="0"/>
          </a:p>
        </p:txBody>
      </p:sp>
      <p:sp>
        <p:nvSpPr>
          <p:cNvPr id="3" name="Content Placeholder 2"/>
          <p:cNvSpPr>
            <a:spLocks noGrp="1"/>
          </p:cNvSpPr>
          <p:nvPr>
            <p:ph idx="1"/>
          </p:nvPr>
        </p:nvSpPr>
        <p:spPr>
          <a:xfrm>
            <a:off x="838200" y="1825625"/>
            <a:ext cx="3872345" cy="4351338"/>
          </a:xfrm>
        </p:spPr>
        <p:txBody>
          <a:bodyPr>
            <a:normAutofit fontScale="92500" lnSpcReduction="20000"/>
          </a:bodyPr>
          <a:lstStyle/>
          <a:p>
            <a:r>
              <a:rPr lang="en-CA" dirty="0" smtClean="0"/>
              <a:t>The concept of the uninhabited type is new in the world of java, but the idea is simple.</a:t>
            </a:r>
          </a:p>
          <a:p>
            <a:r>
              <a:rPr lang="en-CA" dirty="0" smtClean="0"/>
              <a:t>The Nothing instance never exists, while there is only an error that might be returned from functions that specify it as a return type. And there is no need for Nothing to be added to something to influence its type.</a:t>
            </a:r>
            <a:endParaRPr lang="en-CA" dirty="0"/>
          </a:p>
        </p:txBody>
      </p:sp>
      <p:pic>
        <p:nvPicPr>
          <p:cNvPr id="4" name="Picture 3"/>
          <p:cNvPicPr>
            <a:picLocks noChangeAspect="1"/>
          </p:cNvPicPr>
          <p:nvPr/>
        </p:nvPicPr>
        <p:blipFill>
          <a:blip r:embed="rId2"/>
          <a:stretch>
            <a:fillRect/>
          </a:stretch>
        </p:blipFill>
        <p:spPr>
          <a:xfrm>
            <a:off x="4513984" y="2259589"/>
            <a:ext cx="7486650" cy="2809875"/>
          </a:xfrm>
          <a:prstGeom prst="rect">
            <a:avLst/>
          </a:prstGeom>
        </p:spPr>
      </p:pic>
    </p:spTree>
    <p:extLst>
      <p:ext uri="{BB962C8B-B14F-4D97-AF65-F5344CB8AC3E}">
        <p14:creationId xmlns:p14="http://schemas.microsoft.com/office/powerpoint/2010/main" val="24858397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Functions summary:</a:t>
            </a:r>
            <a:endParaRPr lang="en-CA" dirty="0"/>
          </a:p>
        </p:txBody>
      </p:sp>
      <p:sp>
        <p:nvSpPr>
          <p:cNvPr id="3" name="Content Placeholder 2"/>
          <p:cNvSpPr>
            <a:spLocks noGrp="1"/>
          </p:cNvSpPr>
          <p:nvPr>
            <p:ph idx="1"/>
          </p:nvPr>
        </p:nvSpPr>
        <p:spPr/>
        <p:txBody>
          <a:bodyPr/>
          <a:lstStyle/>
          <a:p>
            <a:r>
              <a:rPr lang="en-CA" dirty="0" smtClean="0"/>
              <a:t>We’ve seen how to define and use functions</a:t>
            </a:r>
          </a:p>
          <a:p>
            <a:r>
              <a:rPr lang="en-CA" dirty="0" smtClean="0"/>
              <a:t>Functions can be defined top level, inside a class, or used inside other functions</a:t>
            </a:r>
          </a:p>
          <a:p>
            <a:r>
              <a:rPr lang="en-CA" dirty="0" smtClean="0"/>
              <a:t>Discussed the different features related to functions: </a:t>
            </a:r>
            <a:r>
              <a:rPr lang="en-CA" dirty="0" err="1" smtClean="0"/>
              <a:t>vararg</a:t>
            </a:r>
            <a:r>
              <a:rPr lang="en-CA" dirty="0"/>
              <a:t> </a:t>
            </a:r>
            <a:r>
              <a:rPr lang="en-CA" dirty="0" smtClean="0"/>
              <a:t>parameters, default names, and named argument syntax</a:t>
            </a:r>
          </a:p>
          <a:p>
            <a:r>
              <a:rPr lang="en-CA" dirty="0" smtClean="0"/>
              <a:t>Saw special return types: Unit (equivalent to void in java), and Nothing, a type that cannot be defined and means nothing can be returned (only exceptions)</a:t>
            </a:r>
            <a:endParaRPr lang="en-CA" dirty="0"/>
          </a:p>
        </p:txBody>
      </p:sp>
    </p:spTree>
    <p:extLst>
      <p:ext uri="{BB962C8B-B14F-4D97-AF65-F5344CB8AC3E}">
        <p14:creationId xmlns:p14="http://schemas.microsoft.com/office/powerpoint/2010/main" val="42436629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Classes and objects</a:t>
            </a:r>
            <a:endParaRPr lang="en-CA" dirty="0"/>
          </a:p>
        </p:txBody>
      </p:sp>
      <p:sp>
        <p:nvSpPr>
          <p:cNvPr id="3" name="Content Placeholder 2"/>
          <p:cNvSpPr>
            <a:spLocks noGrp="1"/>
          </p:cNvSpPr>
          <p:nvPr>
            <p:ph idx="1"/>
          </p:nvPr>
        </p:nvSpPr>
        <p:spPr/>
        <p:txBody>
          <a:bodyPr/>
          <a:lstStyle/>
          <a:p>
            <a:r>
              <a:rPr lang="en-CA" dirty="0" err="1" smtClean="0"/>
              <a:t>Kotlin</a:t>
            </a:r>
            <a:r>
              <a:rPr lang="en-CA" dirty="0" smtClean="0"/>
              <a:t> fully supports object-oriented programming (OOP), simplifying and improving the implementation of many concepts from java</a:t>
            </a:r>
          </a:p>
          <a:p>
            <a:r>
              <a:rPr lang="en-CA" dirty="0" smtClean="0"/>
              <a:t>Classes are the fundamental building blocks of object oriented programming</a:t>
            </a:r>
            <a:endParaRPr lang="en-CA" dirty="0"/>
          </a:p>
        </p:txBody>
      </p:sp>
    </p:spTree>
    <p:extLst>
      <p:ext uri="{BB962C8B-B14F-4D97-AF65-F5344CB8AC3E}">
        <p14:creationId xmlns:p14="http://schemas.microsoft.com/office/powerpoint/2010/main" val="11489800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 declaration</a:t>
            </a:r>
            <a:endParaRPr lang="en-CA" dirty="0"/>
          </a:p>
        </p:txBody>
      </p:sp>
      <p:sp>
        <p:nvSpPr>
          <p:cNvPr id="3" name="Content Placeholder 2"/>
          <p:cNvSpPr>
            <a:spLocks noGrp="1"/>
          </p:cNvSpPr>
          <p:nvPr>
            <p:ph idx="1"/>
          </p:nvPr>
        </p:nvSpPr>
        <p:spPr>
          <a:xfrm>
            <a:off x="838200" y="1825625"/>
            <a:ext cx="5562600" cy="4351338"/>
          </a:xfrm>
        </p:spPr>
        <p:txBody>
          <a:bodyPr>
            <a:normAutofit lnSpcReduction="10000"/>
          </a:bodyPr>
          <a:lstStyle/>
          <a:p>
            <a:r>
              <a:rPr lang="en-CA" dirty="0" smtClean="0"/>
              <a:t>Defined using the class keyword</a:t>
            </a:r>
          </a:p>
          <a:p>
            <a:r>
              <a:rPr lang="en-CA" dirty="0" smtClean="0"/>
              <a:t>The definition of person does not contain any body but can still be instantiated with a default constructor</a:t>
            </a:r>
          </a:p>
          <a:p>
            <a:r>
              <a:rPr lang="en-CA" dirty="0" smtClean="0"/>
              <a:t>Unlike java, class instantiation in </a:t>
            </a:r>
            <a:r>
              <a:rPr lang="en-CA" dirty="0" err="1" smtClean="0"/>
              <a:t>kotlin</a:t>
            </a:r>
            <a:r>
              <a:rPr lang="en-CA" dirty="0" smtClean="0"/>
              <a:t> does not require the new keyword, even for classes defined in java. However, instantiating a </a:t>
            </a:r>
            <a:r>
              <a:rPr lang="en-CA" dirty="0" err="1" smtClean="0"/>
              <a:t>kotlin</a:t>
            </a:r>
            <a:r>
              <a:rPr lang="en-CA" dirty="0" smtClean="0"/>
              <a:t>-defined class in java still requires new</a:t>
            </a:r>
          </a:p>
          <a:p>
            <a:endParaRPr lang="en-CA" dirty="0" smtClean="0"/>
          </a:p>
          <a:p>
            <a:endParaRPr lang="en-CA" dirty="0"/>
          </a:p>
        </p:txBody>
      </p:sp>
      <p:pic>
        <p:nvPicPr>
          <p:cNvPr id="5" name="Picture 4"/>
          <p:cNvPicPr>
            <a:picLocks noChangeAspect="1"/>
          </p:cNvPicPr>
          <p:nvPr/>
        </p:nvPicPr>
        <p:blipFill>
          <a:blip r:embed="rId2"/>
          <a:stretch>
            <a:fillRect/>
          </a:stretch>
        </p:blipFill>
        <p:spPr>
          <a:xfrm>
            <a:off x="8201890" y="1825625"/>
            <a:ext cx="1828800" cy="285750"/>
          </a:xfrm>
          <a:prstGeom prst="rect">
            <a:avLst/>
          </a:prstGeom>
        </p:spPr>
      </p:pic>
      <p:pic>
        <p:nvPicPr>
          <p:cNvPr id="6" name="Picture 5"/>
          <p:cNvPicPr>
            <a:picLocks noChangeAspect="1"/>
          </p:cNvPicPr>
          <p:nvPr/>
        </p:nvPicPr>
        <p:blipFill>
          <a:blip r:embed="rId3"/>
          <a:stretch>
            <a:fillRect/>
          </a:stretch>
        </p:blipFill>
        <p:spPr>
          <a:xfrm>
            <a:off x="8243454" y="2399001"/>
            <a:ext cx="2143125" cy="314325"/>
          </a:xfrm>
          <a:prstGeom prst="rect">
            <a:avLst/>
          </a:prstGeom>
        </p:spPr>
      </p:pic>
      <p:pic>
        <p:nvPicPr>
          <p:cNvPr id="7" name="Picture 6"/>
          <p:cNvPicPr>
            <a:picLocks noChangeAspect="1"/>
          </p:cNvPicPr>
          <p:nvPr/>
        </p:nvPicPr>
        <p:blipFill>
          <a:blip r:embed="rId4"/>
          <a:stretch>
            <a:fillRect/>
          </a:stretch>
        </p:blipFill>
        <p:spPr>
          <a:xfrm>
            <a:off x="8044727" y="3271837"/>
            <a:ext cx="3971925" cy="923925"/>
          </a:xfrm>
          <a:prstGeom prst="rect">
            <a:avLst/>
          </a:prstGeom>
        </p:spPr>
      </p:pic>
    </p:spTree>
    <p:extLst>
      <p:ext uri="{BB962C8B-B14F-4D97-AF65-F5344CB8AC3E}">
        <p14:creationId xmlns:p14="http://schemas.microsoft.com/office/powerpoint/2010/main" val="3742628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Properties </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A property is a combination of a backing field and its </a:t>
            </a:r>
            <a:r>
              <a:rPr lang="en-CA" dirty="0" err="1" smtClean="0"/>
              <a:t>accessors</a:t>
            </a:r>
            <a:r>
              <a:rPr lang="en-CA" dirty="0" smtClean="0"/>
              <a:t> (getters/setters). </a:t>
            </a:r>
            <a:endParaRPr lang="en-CA" dirty="0"/>
          </a:p>
          <a:p>
            <a:r>
              <a:rPr lang="en-CA" dirty="0" smtClean="0"/>
              <a:t>It is generally advised to define properties as private fields and access them through getters/setters (instead of accessing the field directly)</a:t>
            </a:r>
          </a:p>
          <a:p>
            <a:r>
              <a:rPr lang="en-CA" dirty="0" smtClean="0"/>
              <a:t>Getter: </a:t>
            </a:r>
            <a:r>
              <a:rPr lang="en-CA" dirty="0" err="1" smtClean="0"/>
              <a:t>parameterless</a:t>
            </a:r>
            <a:r>
              <a:rPr lang="en-CA" dirty="0" smtClean="0"/>
              <a:t> method with name corresponding to property name prefixed by get</a:t>
            </a:r>
          </a:p>
          <a:p>
            <a:r>
              <a:rPr lang="en-CA" dirty="0" smtClean="0"/>
              <a:t>Setter: single argument method with names starting with set</a:t>
            </a:r>
          </a:p>
          <a:p>
            <a:r>
              <a:rPr lang="en-CA" dirty="0" smtClean="0"/>
              <a:t>The </a:t>
            </a:r>
            <a:r>
              <a:rPr lang="en-CA" dirty="0" err="1" smtClean="0"/>
              <a:t>kotlin</a:t>
            </a:r>
            <a:r>
              <a:rPr lang="en-CA" dirty="0" smtClean="0"/>
              <a:t> language design maintains this principle, because it provides encapsulation benefits:</a:t>
            </a:r>
          </a:p>
          <a:p>
            <a:pPr lvl="1"/>
            <a:r>
              <a:rPr lang="en-CA" dirty="0" smtClean="0"/>
              <a:t>The ability to change an internal implementation without changing an external API</a:t>
            </a:r>
          </a:p>
          <a:p>
            <a:pPr lvl="1"/>
            <a:r>
              <a:rPr lang="en-CA" dirty="0" smtClean="0"/>
              <a:t>Enforces invariants (calls methods that validate an object’s state)</a:t>
            </a:r>
          </a:p>
          <a:p>
            <a:pPr lvl="1"/>
            <a:r>
              <a:rPr lang="en-CA" dirty="0" smtClean="0"/>
              <a:t>The ability to perform additional operations when accessing a member, for example a log operation.</a:t>
            </a:r>
            <a:endParaRPr lang="en-CA" dirty="0"/>
          </a:p>
        </p:txBody>
      </p:sp>
    </p:spTree>
    <p:extLst>
      <p:ext uri="{BB962C8B-B14F-4D97-AF65-F5344CB8AC3E}">
        <p14:creationId xmlns:p14="http://schemas.microsoft.com/office/powerpoint/2010/main" val="2531062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 Person example</a:t>
            </a:r>
            <a:endParaRPr lang="en-CA" dirty="0"/>
          </a:p>
        </p:txBody>
      </p:sp>
      <p:sp>
        <p:nvSpPr>
          <p:cNvPr id="3" name="Content Placeholder 2"/>
          <p:cNvSpPr>
            <a:spLocks noGrp="1"/>
          </p:cNvSpPr>
          <p:nvPr>
            <p:ph idx="1"/>
          </p:nvPr>
        </p:nvSpPr>
        <p:spPr>
          <a:xfrm>
            <a:off x="838200" y="1825625"/>
            <a:ext cx="3622964" cy="4351338"/>
          </a:xfrm>
        </p:spPr>
        <p:txBody>
          <a:bodyPr>
            <a:normAutofit fontScale="85000" lnSpcReduction="20000"/>
          </a:bodyPr>
          <a:lstStyle/>
          <a:p>
            <a:r>
              <a:rPr lang="en-CA" dirty="0" smtClean="0"/>
              <a:t>Verbosity of java makes the code difficult to read, and professional developers actually spend most of their time reading, not writing code</a:t>
            </a:r>
          </a:p>
          <a:p>
            <a:r>
              <a:rPr lang="en-CA" dirty="0" smtClean="0"/>
              <a:t>The </a:t>
            </a:r>
            <a:r>
              <a:rPr lang="en-CA" dirty="0" err="1" smtClean="0"/>
              <a:t>kotlin</a:t>
            </a:r>
            <a:r>
              <a:rPr lang="en-CA" dirty="0" smtClean="0"/>
              <a:t> code is the exact equivalent of the java code.</a:t>
            </a:r>
          </a:p>
          <a:p>
            <a:r>
              <a:rPr lang="en-CA" dirty="0" smtClean="0"/>
              <a:t>In </a:t>
            </a:r>
            <a:r>
              <a:rPr lang="en-CA" dirty="0" err="1" smtClean="0"/>
              <a:t>kotlin</a:t>
            </a:r>
            <a:r>
              <a:rPr lang="en-CA" dirty="0" smtClean="0"/>
              <a:t>, getters and setters are generated by the </a:t>
            </a:r>
            <a:r>
              <a:rPr lang="en-CA" dirty="0" err="1" smtClean="0"/>
              <a:t>kotlin</a:t>
            </a:r>
            <a:r>
              <a:rPr lang="en-CA" dirty="0" smtClean="0"/>
              <a:t> compiler </a:t>
            </a:r>
          </a:p>
          <a:p>
            <a:r>
              <a:rPr lang="en-CA" dirty="0" smtClean="0"/>
              <a:t>It is still possible to define custom getters and setters in </a:t>
            </a:r>
            <a:r>
              <a:rPr lang="en-CA" dirty="0" err="1" smtClean="0"/>
              <a:t>kotlin</a:t>
            </a:r>
            <a:endParaRPr lang="en-CA" dirty="0"/>
          </a:p>
        </p:txBody>
      </p:sp>
      <p:pic>
        <p:nvPicPr>
          <p:cNvPr id="4" name="Picture 3"/>
          <p:cNvPicPr>
            <a:picLocks noChangeAspect="1"/>
          </p:cNvPicPr>
          <p:nvPr/>
        </p:nvPicPr>
        <p:blipFill>
          <a:blip r:embed="rId2"/>
          <a:stretch>
            <a:fillRect/>
          </a:stretch>
        </p:blipFill>
        <p:spPr>
          <a:xfrm>
            <a:off x="4570269" y="1669474"/>
            <a:ext cx="3771900" cy="4010025"/>
          </a:xfrm>
          <a:prstGeom prst="rect">
            <a:avLst/>
          </a:prstGeom>
        </p:spPr>
      </p:pic>
      <p:pic>
        <p:nvPicPr>
          <p:cNvPr id="5" name="Picture 4"/>
          <p:cNvPicPr>
            <a:picLocks noChangeAspect="1"/>
          </p:cNvPicPr>
          <p:nvPr/>
        </p:nvPicPr>
        <p:blipFill>
          <a:blip r:embed="rId3"/>
          <a:stretch>
            <a:fillRect/>
          </a:stretch>
        </p:blipFill>
        <p:spPr>
          <a:xfrm>
            <a:off x="8342169" y="1669474"/>
            <a:ext cx="3629025" cy="1476375"/>
          </a:xfrm>
          <a:prstGeom prst="rect">
            <a:avLst/>
          </a:prstGeom>
        </p:spPr>
      </p:pic>
    </p:spTree>
    <p:extLst>
      <p:ext uri="{BB962C8B-B14F-4D97-AF65-F5344CB8AC3E}">
        <p14:creationId xmlns:p14="http://schemas.microsoft.com/office/powerpoint/2010/main" val="37199220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Further boilerplate reduction</a:t>
            </a:r>
            <a:endParaRPr lang="en-CA" dirty="0"/>
          </a:p>
        </p:txBody>
      </p:sp>
      <p:sp>
        <p:nvSpPr>
          <p:cNvPr id="3" name="Content Placeholder 2"/>
          <p:cNvSpPr>
            <a:spLocks noGrp="1"/>
          </p:cNvSpPr>
          <p:nvPr>
            <p:ph idx="1"/>
          </p:nvPr>
        </p:nvSpPr>
        <p:spPr>
          <a:xfrm>
            <a:off x="838200" y="1825624"/>
            <a:ext cx="4925291" cy="4672157"/>
          </a:xfrm>
        </p:spPr>
        <p:txBody>
          <a:bodyPr>
            <a:normAutofit fontScale="55000" lnSpcReduction="20000"/>
          </a:bodyPr>
          <a:lstStyle/>
          <a:p>
            <a:r>
              <a:rPr lang="en-CA" dirty="0" err="1" smtClean="0"/>
              <a:t>Kotlin</a:t>
            </a:r>
            <a:r>
              <a:rPr lang="en-CA" dirty="0" smtClean="0"/>
              <a:t> provides an alternative concise syntax for defining constructors, by using the class header to define the constructor. This is called a primary constructor (as opposed to a secondary constructor using the constructor keyword)</a:t>
            </a:r>
          </a:p>
          <a:p>
            <a:r>
              <a:rPr lang="en-CA" dirty="0" smtClean="0"/>
              <a:t>The primary constructor cannot contain code, so initialization is performed in the </a:t>
            </a:r>
            <a:r>
              <a:rPr lang="en-CA" dirty="0" err="1" smtClean="0"/>
              <a:t>init</a:t>
            </a:r>
            <a:r>
              <a:rPr lang="en-CA" dirty="0" smtClean="0"/>
              <a:t> block, which executes during class creation</a:t>
            </a:r>
          </a:p>
          <a:p>
            <a:r>
              <a:rPr lang="en-CA" dirty="0" smtClean="0"/>
              <a:t>The code can be further simplified by accessing constructor parameters directly in property initializers</a:t>
            </a:r>
          </a:p>
          <a:p>
            <a:r>
              <a:rPr lang="en-CA" dirty="0" smtClean="0"/>
              <a:t>The code still contains a lot of boilerplate (type declaration and property names are duplicated). When properties do not have custom getters and setters, we can define them directly inside the primary constructor by adding the </a:t>
            </a:r>
            <a:r>
              <a:rPr lang="en-CA" dirty="0" err="1" smtClean="0"/>
              <a:t>val</a:t>
            </a:r>
            <a:r>
              <a:rPr lang="en-CA" dirty="0" smtClean="0"/>
              <a:t> or </a:t>
            </a:r>
            <a:r>
              <a:rPr lang="en-CA" dirty="0" err="1" smtClean="0"/>
              <a:t>var</a:t>
            </a:r>
            <a:r>
              <a:rPr lang="en-CA" dirty="0" smtClean="0"/>
              <a:t> modifier</a:t>
            </a:r>
          </a:p>
          <a:p>
            <a:r>
              <a:rPr lang="en-CA" dirty="0" smtClean="0"/>
              <a:t>If the primary constructor does not have any annotations (@Inject) or visibility modifiers (public, private), we can omit the constructor keyword</a:t>
            </a:r>
          </a:p>
          <a:p>
            <a:r>
              <a:rPr lang="en-CA" dirty="0" smtClean="0"/>
              <a:t>It is also good practice to define each parameter in a new line to improve code readability and decrease the chance of potential merge conflicts (when merging branches from a source code repository)</a:t>
            </a:r>
            <a:endParaRPr lang="en-CA" dirty="0"/>
          </a:p>
        </p:txBody>
      </p:sp>
      <p:pic>
        <p:nvPicPr>
          <p:cNvPr id="4" name="Picture 3"/>
          <p:cNvPicPr>
            <a:picLocks noChangeAspect="1"/>
          </p:cNvPicPr>
          <p:nvPr/>
        </p:nvPicPr>
        <p:blipFill>
          <a:blip r:embed="rId2"/>
          <a:stretch>
            <a:fillRect/>
          </a:stretch>
        </p:blipFill>
        <p:spPr>
          <a:xfrm>
            <a:off x="6886575" y="1588943"/>
            <a:ext cx="4467225" cy="1657350"/>
          </a:xfrm>
          <a:prstGeom prst="rect">
            <a:avLst/>
          </a:prstGeom>
        </p:spPr>
      </p:pic>
      <p:pic>
        <p:nvPicPr>
          <p:cNvPr id="5" name="Picture 4"/>
          <p:cNvPicPr>
            <a:picLocks noChangeAspect="1"/>
          </p:cNvPicPr>
          <p:nvPr/>
        </p:nvPicPr>
        <p:blipFill>
          <a:blip r:embed="rId3"/>
          <a:stretch>
            <a:fillRect/>
          </a:stretch>
        </p:blipFill>
        <p:spPr>
          <a:xfrm>
            <a:off x="6910387" y="3330645"/>
            <a:ext cx="4419600" cy="704850"/>
          </a:xfrm>
          <a:prstGeom prst="rect">
            <a:avLst/>
          </a:prstGeom>
        </p:spPr>
      </p:pic>
      <p:pic>
        <p:nvPicPr>
          <p:cNvPr id="6" name="Picture 5"/>
          <p:cNvPicPr>
            <a:picLocks noChangeAspect="1"/>
          </p:cNvPicPr>
          <p:nvPr/>
        </p:nvPicPr>
        <p:blipFill>
          <a:blip r:embed="rId4"/>
          <a:stretch>
            <a:fillRect/>
          </a:stretch>
        </p:blipFill>
        <p:spPr>
          <a:xfrm>
            <a:off x="6910387" y="4193886"/>
            <a:ext cx="4981575" cy="276225"/>
          </a:xfrm>
          <a:prstGeom prst="rect">
            <a:avLst/>
          </a:prstGeom>
        </p:spPr>
      </p:pic>
      <p:pic>
        <p:nvPicPr>
          <p:cNvPr id="7" name="Picture 6"/>
          <p:cNvPicPr>
            <a:picLocks noChangeAspect="1"/>
          </p:cNvPicPr>
          <p:nvPr/>
        </p:nvPicPr>
        <p:blipFill>
          <a:blip r:embed="rId5"/>
          <a:stretch>
            <a:fillRect/>
          </a:stretch>
        </p:blipFill>
        <p:spPr>
          <a:xfrm>
            <a:off x="6886575" y="4592563"/>
            <a:ext cx="4143375" cy="390525"/>
          </a:xfrm>
          <a:prstGeom prst="rect">
            <a:avLst/>
          </a:prstGeom>
        </p:spPr>
      </p:pic>
      <p:pic>
        <p:nvPicPr>
          <p:cNvPr id="8" name="Picture 7"/>
          <p:cNvPicPr>
            <a:picLocks noChangeAspect="1"/>
          </p:cNvPicPr>
          <p:nvPr/>
        </p:nvPicPr>
        <p:blipFill>
          <a:blip r:embed="rId6"/>
          <a:stretch>
            <a:fillRect/>
          </a:stretch>
        </p:blipFill>
        <p:spPr>
          <a:xfrm>
            <a:off x="6910387" y="5163918"/>
            <a:ext cx="2085975" cy="752475"/>
          </a:xfrm>
          <a:prstGeom prst="rect">
            <a:avLst/>
          </a:prstGeom>
        </p:spPr>
      </p:pic>
    </p:spTree>
    <p:extLst>
      <p:ext uri="{BB962C8B-B14F-4D97-AF65-F5344CB8AC3E}">
        <p14:creationId xmlns:p14="http://schemas.microsoft.com/office/powerpoint/2010/main" val="47080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examples: null safety</a:t>
            </a:r>
            <a:endParaRPr lang="en-CA" dirty="0"/>
          </a:p>
        </p:txBody>
      </p:sp>
      <p:sp>
        <p:nvSpPr>
          <p:cNvPr id="3" name="Content Placeholder 2"/>
          <p:cNvSpPr>
            <a:spLocks noGrp="1"/>
          </p:cNvSpPr>
          <p:nvPr>
            <p:ph idx="1"/>
          </p:nvPr>
        </p:nvSpPr>
        <p:spPr>
          <a:xfrm>
            <a:off x="838200" y="1825625"/>
            <a:ext cx="6587836" cy="4351338"/>
          </a:xfrm>
        </p:spPr>
        <p:txBody>
          <a:bodyPr>
            <a:normAutofit fontScale="92500" lnSpcReduction="10000"/>
          </a:bodyPr>
          <a:lstStyle/>
          <a:p>
            <a:r>
              <a:rPr lang="en-CA" dirty="0" smtClean="0"/>
              <a:t>In java, any variable can store null values. </a:t>
            </a:r>
          </a:p>
          <a:p>
            <a:r>
              <a:rPr lang="en-CA" dirty="0" smtClean="0"/>
              <a:t>In </a:t>
            </a:r>
            <a:r>
              <a:rPr lang="en-CA" dirty="0" err="1" smtClean="0"/>
              <a:t>kotlin</a:t>
            </a:r>
            <a:r>
              <a:rPr lang="en-CA" dirty="0" smtClean="0"/>
              <a:t>, strict null safety forces us to explicitly mark each variable that can store null values.</a:t>
            </a:r>
          </a:p>
          <a:p>
            <a:r>
              <a:rPr lang="en-CA" dirty="0" smtClean="0"/>
              <a:t>Adding the question mark to the data type tells the compiler that the variable is </a:t>
            </a:r>
            <a:r>
              <a:rPr lang="en-CA" dirty="0" err="1" smtClean="0"/>
              <a:t>nullable</a:t>
            </a:r>
            <a:endParaRPr lang="en-CA" dirty="0" smtClean="0"/>
          </a:p>
          <a:p>
            <a:r>
              <a:rPr lang="en-CA" dirty="0" smtClean="0"/>
              <a:t>The safe call operator allows us to call potentially null variables, the method will be invoked only ‘</a:t>
            </a:r>
            <a:r>
              <a:rPr lang="en-CA" dirty="0" err="1" smtClean="0"/>
              <a:t>savedInstanceState</a:t>
            </a:r>
            <a:r>
              <a:rPr lang="en-CA" dirty="0" smtClean="0"/>
              <a:t>’ is not null, otherwise, it will be ignored (Avoids null pointer exceptions) </a:t>
            </a:r>
            <a:endParaRPr lang="en-CA" dirty="0"/>
          </a:p>
        </p:txBody>
      </p:sp>
      <p:pic>
        <p:nvPicPr>
          <p:cNvPr id="4" name="Picture 3"/>
          <p:cNvPicPr>
            <a:picLocks noChangeAspect="1"/>
          </p:cNvPicPr>
          <p:nvPr/>
        </p:nvPicPr>
        <p:blipFill>
          <a:blip r:embed="rId2"/>
          <a:stretch>
            <a:fillRect/>
          </a:stretch>
        </p:blipFill>
        <p:spPr>
          <a:xfrm>
            <a:off x="7730403" y="2514167"/>
            <a:ext cx="2771775" cy="942975"/>
          </a:xfrm>
          <a:prstGeom prst="rect">
            <a:avLst/>
          </a:prstGeom>
        </p:spPr>
      </p:pic>
      <p:pic>
        <p:nvPicPr>
          <p:cNvPr id="5" name="Picture 4"/>
          <p:cNvPicPr>
            <a:picLocks noChangeAspect="1"/>
          </p:cNvPicPr>
          <p:nvPr/>
        </p:nvPicPr>
        <p:blipFill>
          <a:blip r:embed="rId3"/>
          <a:stretch>
            <a:fillRect/>
          </a:stretch>
        </p:blipFill>
        <p:spPr>
          <a:xfrm>
            <a:off x="7730403" y="4805362"/>
            <a:ext cx="2924175" cy="295275"/>
          </a:xfrm>
          <a:prstGeom prst="rect">
            <a:avLst/>
          </a:prstGeom>
        </p:spPr>
      </p:pic>
    </p:spTree>
    <p:extLst>
      <p:ext uri="{BB962C8B-B14F-4D97-AF65-F5344CB8AC3E}">
        <p14:creationId xmlns:p14="http://schemas.microsoft.com/office/powerpoint/2010/main" val="8602809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Final comparison java vs </a:t>
            </a:r>
            <a:r>
              <a:rPr lang="en-CA" dirty="0" err="1" smtClean="0"/>
              <a:t>kotlin</a:t>
            </a:r>
            <a:endParaRPr lang="en-CA" dirty="0"/>
          </a:p>
        </p:txBody>
      </p:sp>
      <p:sp>
        <p:nvSpPr>
          <p:cNvPr id="3" name="Content Placeholder 2"/>
          <p:cNvSpPr>
            <a:spLocks noGrp="1"/>
          </p:cNvSpPr>
          <p:nvPr>
            <p:ph idx="1"/>
          </p:nvPr>
        </p:nvSpPr>
        <p:spPr>
          <a:xfrm>
            <a:off x="838200" y="1825625"/>
            <a:ext cx="4038600" cy="4351338"/>
          </a:xfrm>
        </p:spPr>
        <p:txBody>
          <a:bodyPr/>
          <a:lstStyle/>
          <a:p>
            <a:r>
              <a:rPr lang="en-CA" dirty="0" smtClean="0"/>
              <a:t>The two class definitions are equivalent – the </a:t>
            </a:r>
            <a:r>
              <a:rPr lang="en-CA" dirty="0" err="1" smtClean="0"/>
              <a:t>kotlin</a:t>
            </a:r>
            <a:r>
              <a:rPr lang="en-CA" dirty="0" smtClean="0"/>
              <a:t> compiler does all the work, generating the appropriate fields and </a:t>
            </a:r>
            <a:r>
              <a:rPr lang="en-CA" dirty="0" err="1" smtClean="0"/>
              <a:t>accessors</a:t>
            </a:r>
            <a:endParaRPr lang="en-CA" dirty="0" smtClean="0"/>
          </a:p>
          <a:p>
            <a:r>
              <a:rPr lang="en-CA" dirty="0" smtClean="0"/>
              <a:t>This makes the class very easy to read, understand, and maintain</a:t>
            </a:r>
            <a:endParaRPr lang="en-CA" dirty="0"/>
          </a:p>
        </p:txBody>
      </p:sp>
      <p:pic>
        <p:nvPicPr>
          <p:cNvPr id="4" name="Picture 3"/>
          <p:cNvPicPr>
            <a:picLocks noChangeAspect="1"/>
          </p:cNvPicPr>
          <p:nvPr/>
        </p:nvPicPr>
        <p:blipFill>
          <a:blip r:embed="rId2"/>
          <a:stretch>
            <a:fillRect/>
          </a:stretch>
        </p:blipFill>
        <p:spPr>
          <a:xfrm>
            <a:off x="5290705" y="1996281"/>
            <a:ext cx="3771900" cy="4010025"/>
          </a:xfrm>
          <a:prstGeom prst="rect">
            <a:avLst/>
          </a:prstGeom>
        </p:spPr>
      </p:pic>
      <p:pic>
        <p:nvPicPr>
          <p:cNvPr id="5" name="Picture 4"/>
          <p:cNvPicPr>
            <a:picLocks noChangeAspect="1"/>
          </p:cNvPicPr>
          <p:nvPr/>
        </p:nvPicPr>
        <p:blipFill>
          <a:blip r:embed="rId3"/>
          <a:stretch>
            <a:fillRect/>
          </a:stretch>
        </p:blipFill>
        <p:spPr>
          <a:xfrm>
            <a:off x="9476510" y="3446607"/>
            <a:ext cx="2085975" cy="752475"/>
          </a:xfrm>
          <a:prstGeom prst="rect">
            <a:avLst/>
          </a:prstGeom>
        </p:spPr>
      </p:pic>
    </p:spTree>
    <p:extLst>
      <p:ext uri="{BB962C8B-B14F-4D97-AF65-F5344CB8AC3E}">
        <p14:creationId xmlns:p14="http://schemas.microsoft.com/office/powerpoint/2010/main" val="38886003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Read-write vs read-only</a:t>
            </a:r>
            <a:endParaRPr lang="en-CA" dirty="0"/>
          </a:p>
        </p:txBody>
      </p:sp>
      <p:sp>
        <p:nvSpPr>
          <p:cNvPr id="3" name="Content Placeholder 2"/>
          <p:cNvSpPr>
            <a:spLocks noGrp="1"/>
          </p:cNvSpPr>
          <p:nvPr>
            <p:ph idx="1"/>
          </p:nvPr>
        </p:nvSpPr>
        <p:spPr>
          <a:xfrm>
            <a:off x="838200" y="1825625"/>
            <a:ext cx="4842164" cy="4351338"/>
          </a:xfrm>
        </p:spPr>
        <p:txBody>
          <a:bodyPr/>
          <a:lstStyle/>
          <a:p>
            <a:r>
              <a:rPr lang="en-CA" dirty="0" smtClean="0"/>
              <a:t>To define read-only parameters in a class, use the </a:t>
            </a:r>
            <a:r>
              <a:rPr lang="en-CA" dirty="0" err="1" smtClean="0"/>
              <a:t>val</a:t>
            </a:r>
            <a:r>
              <a:rPr lang="en-CA" dirty="0" smtClean="0"/>
              <a:t> keyword, so only a getter will be generated</a:t>
            </a:r>
            <a:endParaRPr lang="en-CA" dirty="0"/>
          </a:p>
        </p:txBody>
      </p:sp>
      <p:pic>
        <p:nvPicPr>
          <p:cNvPr id="5" name="Picture 4"/>
          <p:cNvPicPr>
            <a:picLocks noChangeAspect="1"/>
          </p:cNvPicPr>
          <p:nvPr/>
        </p:nvPicPr>
        <p:blipFill>
          <a:blip r:embed="rId2"/>
          <a:stretch>
            <a:fillRect/>
          </a:stretch>
        </p:blipFill>
        <p:spPr>
          <a:xfrm>
            <a:off x="6076950" y="1690688"/>
            <a:ext cx="5276850" cy="2162175"/>
          </a:xfrm>
          <a:prstGeom prst="rect">
            <a:avLst/>
          </a:prstGeom>
        </p:spPr>
      </p:pic>
    </p:spTree>
    <p:extLst>
      <p:ext uri="{BB962C8B-B14F-4D97-AF65-F5344CB8AC3E}">
        <p14:creationId xmlns:p14="http://schemas.microsoft.com/office/powerpoint/2010/main" val="38318126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Property access syntax between </a:t>
            </a:r>
            <a:r>
              <a:rPr lang="en-CA" dirty="0" err="1" smtClean="0"/>
              <a:t>kotlin</a:t>
            </a:r>
            <a:r>
              <a:rPr lang="en-CA" dirty="0" smtClean="0"/>
              <a:t> and java</a:t>
            </a:r>
            <a:endParaRPr lang="en-CA" dirty="0"/>
          </a:p>
        </p:txBody>
      </p:sp>
      <p:sp>
        <p:nvSpPr>
          <p:cNvPr id="3" name="Content Placeholder 2"/>
          <p:cNvSpPr>
            <a:spLocks noGrp="1"/>
          </p:cNvSpPr>
          <p:nvPr>
            <p:ph idx="1"/>
          </p:nvPr>
        </p:nvSpPr>
        <p:spPr>
          <a:xfrm>
            <a:off x="838201" y="1825624"/>
            <a:ext cx="6293860" cy="4422775"/>
          </a:xfrm>
        </p:spPr>
        <p:txBody>
          <a:bodyPr>
            <a:normAutofit fontScale="77500" lnSpcReduction="20000"/>
          </a:bodyPr>
          <a:lstStyle/>
          <a:p>
            <a:r>
              <a:rPr lang="en-CA" dirty="0" smtClean="0"/>
              <a:t>Java accesses a property using the corresponding method (</a:t>
            </a:r>
            <a:r>
              <a:rPr lang="en-CA" dirty="0" err="1" smtClean="0"/>
              <a:t>getSpeed</a:t>
            </a:r>
            <a:r>
              <a:rPr lang="en-CA" dirty="0" smtClean="0"/>
              <a:t>/</a:t>
            </a:r>
            <a:r>
              <a:rPr lang="en-CA" dirty="0" err="1" smtClean="0"/>
              <a:t>setSpeed</a:t>
            </a:r>
            <a:r>
              <a:rPr lang="en-CA" dirty="0" smtClean="0"/>
              <a:t>) </a:t>
            </a:r>
          </a:p>
          <a:p>
            <a:r>
              <a:rPr lang="en-CA" dirty="0" err="1" smtClean="0"/>
              <a:t>Kotlin</a:t>
            </a:r>
            <a:r>
              <a:rPr lang="en-CA" dirty="0" smtClean="0"/>
              <a:t> promotes property access syntax, a more expressive way of accessing properties, because there is no need to write get and set or use parentheses</a:t>
            </a:r>
          </a:p>
          <a:p>
            <a:r>
              <a:rPr lang="en-CA" dirty="0" smtClean="0"/>
              <a:t>This also permits the direct use of the increment and decrement operators (++, --) together with property access</a:t>
            </a:r>
          </a:p>
          <a:p>
            <a:r>
              <a:rPr lang="en-CA" dirty="0" smtClean="0"/>
              <a:t>In pre-increment, speed is retrieved, incremented, and passed to a function.</a:t>
            </a:r>
          </a:p>
          <a:p>
            <a:r>
              <a:rPr lang="en-CA" dirty="0" smtClean="0"/>
              <a:t>In post-increment, speed is retrieved, passed to a function, and then incremented</a:t>
            </a:r>
          </a:p>
          <a:p>
            <a:r>
              <a:rPr lang="en-CA" dirty="0" smtClean="0"/>
              <a:t>We can use this same pre/post increment syntax on classes defined in java</a:t>
            </a:r>
            <a:endParaRPr lang="en-CA" dirty="0"/>
          </a:p>
        </p:txBody>
      </p:sp>
      <p:pic>
        <p:nvPicPr>
          <p:cNvPr id="4" name="Picture 3"/>
          <p:cNvPicPr>
            <a:picLocks noChangeAspect="1"/>
          </p:cNvPicPr>
          <p:nvPr/>
        </p:nvPicPr>
        <p:blipFill>
          <a:blip r:embed="rId2"/>
          <a:stretch>
            <a:fillRect/>
          </a:stretch>
        </p:blipFill>
        <p:spPr>
          <a:xfrm>
            <a:off x="7132060" y="1690688"/>
            <a:ext cx="4772025" cy="1809750"/>
          </a:xfrm>
          <a:prstGeom prst="rect">
            <a:avLst/>
          </a:prstGeom>
        </p:spPr>
      </p:pic>
      <p:pic>
        <p:nvPicPr>
          <p:cNvPr id="5" name="Picture 4"/>
          <p:cNvPicPr>
            <a:picLocks noChangeAspect="1"/>
          </p:cNvPicPr>
          <p:nvPr/>
        </p:nvPicPr>
        <p:blipFill>
          <a:blip r:embed="rId3"/>
          <a:stretch>
            <a:fillRect/>
          </a:stretch>
        </p:blipFill>
        <p:spPr>
          <a:xfrm>
            <a:off x="7132060" y="3679971"/>
            <a:ext cx="2943225" cy="1238250"/>
          </a:xfrm>
          <a:prstGeom prst="rect">
            <a:avLst/>
          </a:prstGeom>
        </p:spPr>
      </p:pic>
      <p:pic>
        <p:nvPicPr>
          <p:cNvPr id="6" name="Picture 5"/>
          <p:cNvPicPr>
            <a:picLocks noChangeAspect="1"/>
          </p:cNvPicPr>
          <p:nvPr/>
        </p:nvPicPr>
        <p:blipFill>
          <a:blip r:embed="rId4"/>
          <a:stretch>
            <a:fillRect/>
          </a:stretch>
        </p:blipFill>
        <p:spPr>
          <a:xfrm>
            <a:off x="7301778" y="5164357"/>
            <a:ext cx="3019425" cy="1333500"/>
          </a:xfrm>
          <a:prstGeom prst="rect">
            <a:avLst/>
          </a:prstGeom>
        </p:spPr>
      </p:pic>
    </p:spTree>
    <p:extLst>
      <p:ext uri="{BB962C8B-B14F-4D97-AF65-F5344CB8AC3E}">
        <p14:creationId xmlns:p14="http://schemas.microsoft.com/office/powerpoint/2010/main" val="339222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Some android property access examples:</a:t>
            </a:r>
            <a:endParaRPr lang="en-CA" dirty="0"/>
          </a:p>
        </p:txBody>
      </p:sp>
      <p:sp>
        <p:nvSpPr>
          <p:cNvPr id="3" name="Content Placeholder 2"/>
          <p:cNvSpPr>
            <a:spLocks noGrp="1"/>
          </p:cNvSpPr>
          <p:nvPr>
            <p:ph idx="1"/>
          </p:nvPr>
        </p:nvSpPr>
        <p:spPr>
          <a:xfrm>
            <a:off x="838200" y="1825625"/>
            <a:ext cx="9774382" cy="1493837"/>
          </a:xfrm>
        </p:spPr>
        <p:txBody>
          <a:bodyPr/>
          <a:lstStyle/>
          <a:p>
            <a:r>
              <a:rPr lang="en-CA" dirty="0" smtClean="0"/>
              <a:t>Property access syntax results in more concise and easier to read code</a:t>
            </a:r>
            <a:endParaRPr lang="en-CA" dirty="0"/>
          </a:p>
        </p:txBody>
      </p:sp>
      <p:pic>
        <p:nvPicPr>
          <p:cNvPr id="5" name="Picture 4"/>
          <p:cNvPicPr>
            <a:picLocks noChangeAspect="1"/>
          </p:cNvPicPr>
          <p:nvPr/>
        </p:nvPicPr>
        <p:blipFill>
          <a:blip r:embed="rId2"/>
          <a:stretch>
            <a:fillRect/>
          </a:stretch>
        </p:blipFill>
        <p:spPr>
          <a:xfrm>
            <a:off x="2718521" y="2903826"/>
            <a:ext cx="8448243" cy="3392869"/>
          </a:xfrm>
          <a:prstGeom prst="rect">
            <a:avLst/>
          </a:prstGeom>
        </p:spPr>
      </p:pic>
    </p:spTree>
    <p:extLst>
      <p:ext uri="{BB962C8B-B14F-4D97-AF65-F5344CB8AC3E}">
        <p14:creationId xmlns:p14="http://schemas.microsoft.com/office/powerpoint/2010/main" val="11773145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Custom getters/setters</a:t>
            </a:r>
            <a:endParaRPr lang="en-CA" dirty="0"/>
          </a:p>
        </p:txBody>
      </p:sp>
      <p:sp>
        <p:nvSpPr>
          <p:cNvPr id="3" name="Content Placeholder 2"/>
          <p:cNvSpPr>
            <a:spLocks noGrp="1"/>
          </p:cNvSpPr>
          <p:nvPr>
            <p:ph idx="1"/>
          </p:nvPr>
        </p:nvSpPr>
        <p:spPr>
          <a:xfrm>
            <a:off x="838200" y="1825625"/>
            <a:ext cx="5825836" cy="4351338"/>
          </a:xfrm>
        </p:spPr>
        <p:txBody>
          <a:bodyPr>
            <a:normAutofit fontScale="70000" lnSpcReduction="20000"/>
          </a:bodyPr>
          <a:lstStyle/>
          <a:p>
            <a:r>
              <a:rPr lang="en-CA" dirty="0" smtClean="0"/>
              <a:t>Sometimes we want more control over the use of properties, performing other operations when using the property, example:</a:t>
            </a:r>
          </a:p>
          <a:p>
            <a:pPr lvl="1"/>
            <a:r>
              <a:rPr lang="en-CA" dirty="0" smtClean="0"/>
              <a:t>Verify a value before its assigned to a field</a:t>
            </a:r>
          </a:p>
          <a:p>
            <a:pPr lvl="1"/>
            <a:r>
              <a:rPr lang="en-CA" dirty="0" smtClean="0"/>
              <a:t>Log the entire operation</a:t>
            </a:r>
          </a:p>
          <a:p>
            <a:pPr lvl="1"/>
            <a:r>
              <a:rPr lang="en-CA" dirty="0" smtClean="0"/>
              <a:t>Invalidate an instance state</a:t>
            </a:r>
          </a:p>
          <a:p>
            <a:r>
              <a:rPr lang="en-CA" dirty="0" smtClean="0"/>
              <a:t>We can do this by defining custom getters/setters, to do this we need to move the property definition from the class header into the class body</a:t>
            </a:r>
          </a:p>
          <a:p>
            <a:r>
              <a:rPr lang="en-CA" dirty="0" smtClean="0"/>
              <a:t>We can provide the default value instead of filling a property with the constructor argument</a:t>
            </a:r>
          </a:p>
          <a:p>
            <a:r>
              <a:rPr lang="en-CA" dirty="0" smtClean="0"/>
              <a:t>We can also compute default values based on some other properties using when</a:t>
            </a:r>
          </a:p>
          <a:p>
            <a:r>
              <a:rPr lang="en-CA" dirty="0" smtClean="0"/>
              <a:t>Type declaration can be omitted due to type inference when defining property inside class body</a:t>
            </a:r>
          </a:p>
        </p:txBody>
      </p:sp>
      <p:pic>
        <p:nvPicPr>
          <p:cNvPr id="4" name="Picture 3"/>
          <p:cNvPicPr>
            <a:picLocks noChangeAspect="1"/>
          </p:cNvPicPr>
          <p:nvPr/>
        </p:nvPicPr>
        <p:blipFill>
          <a:blip r:embed="rId2"/>
          <a:stretch>
            <a:fillRect/>
          </a:stretch>
        </p:blipFill>
        <p:spPr>
          <a:xfrm>
            <a:off x="7543366" y="1690688"/>
            <a:ext cx="2924175" cy="561975"/>
          </a:xfrm>
          <a:prstGeom prst="rect">
            <a:avLst/>
          </a:prstGeom>
        </p:spPr>
      </p:pic>
      <p:pic>
        <p:nvPicPr>
          <p:cNvPr id="5" name="Picture 4"/>
          <p:cNvPicPr>
            <a:picLocks noChangeAspect="1"/>
          </p:cNvPicPr>
          <p:nvPr/>
        </p:nvPicPr>
        <p:blipFill>
          <a:blip r:embed="rId3"/>
          <a:stretch>
            <a:fillRect/>
          </a:stretch>
        </p:blipFill>
        <p:spPr>
          <a:xfrm>
            <a:off x="6664036" y="2863851"/>
            <a:ext cx="5476875" cy="714375"/>
          </a:xfrm>
          <a:prstGeom prst="rect">
            <a:avLst/>
          </a:prstGeom>
        </p:spPr>
      </p:pic>
      <p:pic>
        <p:nvPicPr>
          <p:cNvPr id="6" name="Picture 5"/>
          <p:cNvPicPr>
            <a:picLocks noChangeAspect="1"/>
          </p:cNvPicPr>
          <p:nvPr/>
        </p:nvPicPr>
        <p:blipFill>
          <a:blip r:embed="rId4"/>
          <a:stretch>
            <a:fillRect/>
          </a:stretch>
        </p:blipFill>
        <p:spPr>
          <a:xfrm>
            <a:off x="6739802" y="3701256"/>
            <a:ext cx="4752975" cy="600075"/>
          </a:xfrm>
          <a:prstGeom prst="rect">
            <a:avLst/>
          </a:prstGeom>
        </p:spPr>
      </p:pic>
      <p:pic>
        <p:nvPicPr>
          <p:cNvPr id="7" name="Picture 6"/>
          <p:cNvPicPr>
            <a:picLocks noChangeAspect="1"/>
          </p:cNvPicPr>
          <p:nvPr/>
        </p:nvPicPr>
        <p:blipFill>
          <a:blip r:embed="rId5"/>
          <a:stretch>
            <a:fillRect/>
          </a:stretch>
        </p:blipFill>
        <p:spPr>
          <a:xfrm>
            <a:off x="6664036" y="4436268"/>
            <a:ext cx="5162550" cy="1524000"/>
          </a:xfrm>
          <a:prstGeom prst="rect">
            <a:avLst/>
          </a:prstGeom>
        </p:spPr>
      </p:pic>
      <p:pic>
        <p:nvPicPr>
          <p:cNvPr id="9" name="Picture 8"/>
          <p:cNvPicPr>
            <a:picLocks noChangeAspect="1"/>
          </p:cNvPicPr>
          <p:nvPr/>
        </p:nvPicPr>
        <p:blipFill>
          <a:blip r:embed="rId6"/>
          <a:stretch>
            <a:fillRect/>
          </a:stretch>
        </p:blipFill>
        <p:spPr>
          <a:xfrm>
            <a:off x="6739802" y="6095205"/>
            <a:ext cx="3381375" cy="571500"/>
          </a:xfrm>
          <a:prstGeom prst="rect">
            <a:avLst/>
          </a:prstGeom>
        </p:spPr>
      </p:pic>
    </p:spTree>
    <p:extLst>
      <p:ext uri="{BB962C8B-B14F-4D97-AF65-F5344CB8AC3E}">
        <p14:creationId xmlns:p14="http://schemas.microsoft.com/office/powerpoint/2010/main" val="21520514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Custom getters and setters</a:t>
            </a:r>
            <a:endParaRPr lang="en-CA" dirty="0"/>
          </a:p>
        </p:txBody>
      </p:sp>
      <p:sp>
        <p:nvSpPr>
          <p:cNvPr id="3" name="Content Placeholder 2"/>
          <p:cNvSpPr>
            <a:spLocks noGrp="1"/>
          </p:cNvSpPr>
          <p:nvPr>
            <p:ph idx="1"/>
          </p:nvPr>
        </p:nvSpPr>
        <p:spPr>
          <a:xfrm>
            <a:off x="838200" y="1825625"/>
            <a:ext cx="5562600" cy="4351338"/>
          </a:xfrm>
        </p:spPr>
        <p:txBody>
          <a:bodyPr>
            <a:normAutofit fontScale="92500" lnSpcReduction="10000"/>
          </a:bodyPr>
          <a:lstStyle/>
          <a:p>
            <a:r>
              <a:rPr lang="en-CA" dirty="0" smtClean="0"/>
              <a:t>Lets define a custom getter and setter with the default behavior that will be the equivalent of the preceding property</a:t>
            </a:r>
          </a:p>
          <a:p>
            <a:r>
              <a:rPr lang="en-CA" dirty="0" smtClean="0"/>
              <a:t>Inside the get and set block, we have access to a special variable called field, which refers to the corresponding backing field of the property</a:t>
            </a:r>
          </a:p>
          <a:p>
            <a:r>
              <a:rPr lang="en-CA" dirty="0" smtClean="0"/>
              <a:t>To compute a value each time a property is retrieved, we need to explicitly define a getter</a:t>
            </a:r>
            <a:endParaRPr lang="en-CA" dirty="0"/>
          </a:p>
        </p:txBody>
      </p:sp>
      <p:pic>
        <p:nvPicPr>
          <p:cNvPr id="5" name="Picture 4"/>
          <p:cNvPicPr>
            <a:picLocks noChangeAspect="1"/>
          </p:cNvPicPr>
          <p:nvPr/>
        </p:nvPicPr>
        <p:blipFill>
          <a:blip r:embed="rId2"/>
          <a:stretch>
            <a:fillRect/>
          </a:stretch>
        </p:blipFill>
        <p:spPr>
          <a:xfrm>
            <a:off x="6886575" y="1690688"/>
            <a:ext cx="4467225" cy="3171825"/>
          </a:xfrm>
          <a:prstGeom prst="rect">
            <a:avLst/>
          </a:prstGeom>
        </p:spPr>
      </p:pic>
      <p:pic>
        <p:nvPicPr>
          <p:cNvPr id="6" name="Picture 5"/>
          <p:cNvPicPr>
            <a:picLocks noChangeAspect="1"/>
          </p:cNvPicPr>
          <p:nvPr/>
        </p:nvPicPr>
        <p:blipFill>
          <a:blip r:embed="rId3"/>
          <a:stretch>
            <a:fillRect/>
          </a:stretch>
        </p:blipFill>
        <p:spPr>
          <a:xfrm>
            <a:off x="6886575" y="5080722"/>
            <a:ext cx="3457575" cy="1628775"/>
          </a:xfrm>
          <a:prstGeom prst="rect">
            <a:avLst/>
          </a:prstGeom>
        </p:spPr>
      </p:pic>
    </p:spTree>
    <p:extLst>
      <p:ext uri="{BB962C8B-B14F-4D97-AF65-F5344CB8AC3E}">
        <p14:creationId xmlns:p14="http://schemas.microsoft.com/office/powerpoint/2010/main" val="32139154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getter vs property default value</a:t>
            </a:r>
            <a:endParaRPr lang="en-CA" dirty="0"/>
          </a:p>
        </p:txBody>
      </p:sp>
      <p:sp>
        <p:nvSpPr>
          <p:cNvPr id="3" name="Content Placeholder 2"/>
          <p:cNvSpPr>
            <a:spLocks noGrp="1"/>
          </p:cNvSpPr>
          <p:nvPr>
            <p:ph idx="1"/>
          </p:nvPr>
        </p:nvSpPr>
        <p:spPr>
          <a:xfrm>
            <a:off x="838200" y="1825625"/>
            <a:ext cx="5825836" cy="4351338"/>
          </a:xfrm>
        </p:spPr>
        <p:txBody>
          <a:bodyPr>
            <a:normAutofit fontScale="85000" lnSpcReduction="20000"/>
          </a:bodyPr>
          <a:lstStyle/>
          <a:p>
            <a:r>
              <a:rPr lang="en-CA" dirty="0" smtClean="0"/>
              <a:t>By omitting the getter, we can create a default value for the property. This value will be computed only once during class creation and will never change (changing weight value will have no effect on </a:t>
            </a:r>
            <a:r>
              <a:rPr lang="en-CA" dirty="0" err="1" smtClean="0"/>
              <a:t>isHeavy</a:t>
            </a:r>
            <a:r>
              <a:rPr lang="en-CA" dirty="0" smtClean="0"/>
              <a:t> value)</a:t>
            </a:r>
          </a:p>
          <a:p>
            <a:r>
              <a:rPr lang="en-CA" dirty="0" smtClean="0"/>
              <a:t>This type of property does have a backing field, because its value is always computed during object creation. </a:t>
            </a:r>
            <a:endParaRPr lang="en-CA" dirty="0"/>
          </a:p>
          <a:p>
            <a:r>
              <a:rPr lang="en-CA" dirty="0" smtClean="0"/>
              <a:t>We can also create read-write properties without a backing field.</a:t>
            </a:r>
          </a:p>
          <a:p>
            <a:r>
              <a:rPr lang="en-CA" dirty="0" smtClean="0"/>
              <a:t>This type of property does not have a backing field, because its value is always computed using another property</a:t>
            </a:r>
          </a:p>
          <a:p>
            <a:endParaRPr lang="en-CA" dirty="0"/>
          </a:p>
        </p:txBody>
      </p:sp>
      <p:pic>
        <p:nvPicPr>
          <p:cNvPr id="4" name="Picture 3"/>
          <p:cNvPicPr>
            <a:picLocks noChangeAspect="1"/>
          </p:cNvPicPr>
          <p:nvPr/>
        </p:nvPicPr>
        <p:blipFill>
          <a:blip r:embed="rId2"/>
          <a:stretch>
            <a:fillRect/>
          </a:stretch>
        </p:blipFill>
        <p:spPr>
          <a:xfrm>
            <a:off x="7326889" y="1962150"/>
            <a:ext cx="3495675" cy="1409700"/>
          </a:xfrm>
          <a:prstGeom prst="rect">
            <a:avLst/>
          </a:prstGeom>
        </p:spPr>
      </p:pic>
      <p:pic>
        <p:nvPicPr>
          <p:cNvPr id="5" name="Picture 4"/>
          <p:cNvPicPr>
            <a:picLocks noChangeAspect="1"/>
          </p:cNvPicPr>
          <p:nvPr/>
        </p:nvPicPr>
        <p:blipFill>
          <a:blip r:embed="rId3"/>
          <a:stretch>
            <a:fillRect/>
          </a:stretch>
        </p:blipFill>
        <p:spPr>
          <a:xfrm>
            <a:off x="7326889" y="3757612"/>
            <a:ext cx="3114675" cy="1781175"/>
          </a:xfrm>
          <a:prstGeom prst="rect">
            <a:avLst/>
          </a:prstGeom>
        </p:spPr>
      </p:pic>
    </p:spTree>
    <p:extLst>
      <p:ext uri="{BB962C8B-B14F-4D97-AF65-F5344CB8AC3E}">
        <p14:creationId xmlns:p14="http://schemas.microsoft.com/office/powerpoint/2010/main" val="24992235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Late-initialized properties</a:t>
            </a:r>
            <a:endParaRPr lang="en-CA" dirty="0"/>
          </a:p>
        </p:txBody>
      </p:sp>
      <p:sp>
        <p:nvSpPr>
          <p:cNvPr id="3" name="Content Placeholder 2"/>
          <p:cNvSpPr>
            <a:spLocks noGrp="1"/>
          </p:cNvSpPr>
          <p:nvPr>
            <p:ph idx="1"/>
          </p:nvPr>
        </p:nvSpPr>
        <p:spPr>
          <a:xfrm>
            <a:off x="838200" y="1825625"/>
            <a:ext cx="6102927" cy="4351338"/>
          </a:xfrm>
        </p:spPr>
        <p:txBody>
          <a:bodyPr>
            <a:normAutofit fontScale="70000" lnSpcReduction="20000"/>
          </a:bodyPr>
          <a:lstStyle/>
          <a:p>
            <a:r>
              <a:rPr lang="en-CA" dirty="0" smtClean="0"/>
              <a:t>Sometimes, we know a value won’t be null, but it also won’t be initialized with its value at declaration time</a:t>
            </a:r>
          </a:p>
          <a:p>
            <a:r>
              <a:rPr lang="en-CA" dirty="0" smtClean="0"/>
              <a:t>Example: button can’t be initialized at declaration time because the layout is not yet initialized. We can retrieve the button reference in </a:t>
            </a:r>
            <a:r>
              <a:rPr lang="en-CA" dirty="0" err="1" smtClean="0"/>
              <a:t>onCreate</a:t>
            </a:r>
            <a:r>
              <a:rPr lang="en-CA" dirty="0" smtClean="0"/>
              <a:t>(), but to do this we need to declare button as </a:t>
            </a:r>
            <a:r>
              <a:rPr lang="en-CA" dirty="0" err="1" smtClean="0"/>
              <a:t>nullable</a:t>
            </a:r>
            <a:endParaRPr lang="en-CA" dirty="0" smtClean="0"/>
          </a:p>
          <a:p>
            <a:r>
              <a:rPr lang="en-CA" dirty="0" smtClean="0"/>
              <a:t>This is impractical button is available at all time after </a:t>
            </a:r>
            <a:r>
              <a:rPr lang="en-CA" dirty="0" err="1" smtClean="0"/>
              <a:t>onCreate</a:t>
            </a:r>
            <a:r>
              <a:rPr lang="en-CA" dirty="0" smtClean="0"/>
              <a:t> is called, but the client still needs to use safe call or other nullity checks to access it</a:t>
            </a:r>
          </a:p>
          <a:p>
            <a:r>
              <a:rPr lang="en-CA" dirty="0" smtClean="0"/>
              <a:t>To avoid nullity checks when accessing a property, we inform the </a:t>
            </a:r>
            <a:r>
              <a:rPr lang="en-CA" dirty="0" err="1" smtClean="0"/>
              <a:t>kotlin</a:t>
            </a:r>
            <a:r>
              <a:rPr lang="en-CA" dirty="0" smtClean="0"/>
              <a:t> compiler that the variable will be filled before it is used, but initialization will be delayed. We do this using </a:t>
            </a:r>
            <a:r>
              <a:rPr lang="en-CA" dirty="0" err="1" smtClean="0"/>
              <a:t>lateninit</a:t>
            </a:r>
            <a:r>
              <a:rPr lang="en-CA" dirty="0" smtClean="0"/>
              <a:t> modifier, which tells the compiler that the property is non-</a:t>
            </a:r>
            <a:r>
              <a:rPr lang="en-CA" dirty="0" err="1" smtClean="0"/>
              <a:t>nullable</a:t>
            </a:r>
            <a:r>
              <a:rPr lang="en-CA" dirty="0" smtClean="0"/>
              <a:t> but its initialization is delayed</a:t>
            </a:r>
            <a:endParaRPr lang="en-CA" dirty="0"/>
          </a:p>
        </p:txBody>
      </p:sp>
      <p:pic>
        <p:nvPicPr>
          <p:cNvPr id="4" name="Picture 3"/>
          <p:cNvPicPr>
            <a:picLocks noChangeAspect="1"/>
          </p:cNvPicPr>
          <p:nvPr/>
        </p:nvPicPr>
        <p:blipFill>
          <a:blip r:embed="rId2"/>
          <a:stretch>
            <a:fillRect/>
          </a:stretch>
        </p:blipFill>
        <p:spPr>
          <a:xfrm>
            <a:off x="7131627" y="1825625"/>
            <a:ext cx="4800600" cy="1495425"/>
          </a:xfrm>
          <a:prstGeom prst="rect">
            <a:avLst/>
          </a:prstGeom>
        </p:spPr>
      </p:pic>
      <p:pic>
        <p:nvPicPr>
          <p:cNvPr id="5" name="Picture 4"/>
          <p:cNvPicPr>
            <a:picLocks noChangeAspect="1"/>
          </p:cNvPicPr>
          <p:nvPr/>
        </p:nvPicPr>
        <p:blipFill>
          <a:blip r:embed="rId3"/>
          <a:stretch>
            <a:fillRect/>
          </a:stretch>
        </p:blipFill>
        <p:spPr>
          <a:xfrm>
            <a:off x="7060189" y="3790084"/>
            <a:ext cx="4943475" cy="1466850"/>
          </a:xfrm>
          <a:prstGeom prst="rect">
            <a:avLst/>
          </a:prstGeom>
        </p:spPr>
      </p:pic>
    </p:spTree>
    <p:extLst>
      <p:ext uri="{BB962C8B-B14F-4D97-AF65-F5344CB8AC3E}">
        <p14:creationId xmlns:p14="http://schemas.microsoft.com/office/powerpoint/2010/main" val="20509484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Annotating properties </a:t>
            </a:r>
            <a:endParaRPr lang="en-CA" dirty="0"/>
          </a:p>
        </p:txBody>
      </p:sp>
      <p:sp>
        <p:nvSpPr>
          <p:cNvPr id="3" name="Content Placeholder 2"/>
          <p:cNvSpPr>
            <a:spLocks noGrp="1"/>
          </p:cNvSpPr>
          <p:nvPr>
            <p:ph idx="1"/>
          </p:nvPr>
        </p:nvSpPr>
        <p:spPr>
          <a:xfrm>
            <a:off x="838199" y="1825625"/>
            <a:ext cx="5437909" cy="4351338"/>
          </a:xfrm>
        </p:spPr>
        <p:txBody>
          <a:bodyPr>
            <a:normAutofit fontScale="85000" lnSpcReduction="20000"/>
          </a:bodyPr>
          <a:lstStyle/>
          <a:p>
            <a:r>
              <a:rPr lang="en-CA" dirty="0" err="1" smtClean="0"/>
              <a:t>Kotlin</a:t>
            </a:r>
            <a:r>
              <a:rPr lang="en-CA" dirty="0" smtClean="0"/>
              <a:t> generates multiple JVM bytecode elements from a single property (private field, getter, and setter)</a:t>
            </a:r>
          </a:p>
          <a:p>
            <a:r>
              <a:rPr lang="en-CA" dirty="0" smtClean="0"/>
              <a:t>Sometimes, the framework annotation processor or the reflection based library requires a particular element to be defined as a public field, an example of this behavior is the Junit test framework, which requires rules to be provided through a test class field or a getter method. </a:t>
            </a:r>
          </a:p>
          <a:p>
            <a:r>
              <a:rPr lang="en-CA" dirty="0" smtClean="0"/>
              <a:t>We may encounter this problem when defining </a:t>
            </a:r>
            <a:r>
              <a:rPr lang="en-CA" dirty="0" err="1" smtClean="0"/>
              <a:t>activityTestRule</a:t>
            </a:r>
            <a:r>
              <a:rPr lang="en-CA" dirty="0" smtClean="0"/>
              <a:t> or </a:t>
            </a:r>
            <a:r>
              <a:rPr lang="en-CA" dirty="0" err="1" smtClean="0"/>
              <a:t>Mockito’s</a:t>
            </a:r>
            <a:r>
              <a:rPr lang="en-CA" dirty="0" smtClean="0"/>
              <a:t> Rule annotation</a:t>
            </a:r>
            <a:endParaRPr lang="en-CA" dirty="0"/>
          </a:p>
        </p:txBody>
      </p:sp>
      <p:pic>
        <p:nvPicPr>
          <p:cNvPr id="4" name="Picture 3"/>
          <p:cNvPicPr>
            <a:picLocks noChangeAspect="1"/>
          </p:cNvPicPr>
          <p:nvPr/>
        </p:nvPicPr>
        <p:blipFill>
          <a:blip r:embed="rId2"/>
          <a:stretch>
            <a:fillRect/>
          </a:stretch>
        </p:blipFill>
        <p:spPr>
          <a:xfrm>
            <a:off x="6492152" y="1825625"/>
            <a:ext cx="5248275" cy="428625"/>
          </a:xfrm>
          <a:prstGeom prst="rect">
            <a:avLst/>
          </a:prstGeom>
        </p:spPr>
      </p:pic>
    </p:spTree>
    <p:extLst>
      <p:ext uri="{BB962C8B-B14F-4D97-AF65-F5344CB8AC3E}">
        <p14:creationId xmlns:p14="http://schemas.microsoft.com/office/powerpoint/2010/main" val="9207686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Inline properties</a:t>
            </a:r>
            <a:endParaRPr lang="en-CA" dirty="0"/>
          </a:p>
        </p:txBody>
      </p:sp>
      <p:sp>
        <p:nvSpPr>
          <p:cNvPr id="3" name="Content Placeholder 2"/>
          <p:cNvSpPr>
            <a:spLocks noGrp="1"/>
          </p:cNvSpPr>
          <p:nvPr>
            <p:ph idx="1"/>
          </p:nvPr>
        </p:nvSpPr>
        <p:spPr>
          <a:xfrm>
            <a:off x="838200" y="1825625"/>
            <a:ext cx="5895109" cy="4351338"/>
          </a:xfrm>
        </p:spPr>
        <p:txBody>
          <a:bodyPr>
            <a:normAutofit fontScale="92500" lnSpcReduction="10000"/>
          </a:bodyPr>
          <a:lstStyle/>
          <a:p>
            <a:r>
              <a:rPr lang="en-CA" dirty="0" smtClean="0"/>
              <a:t>Can optimize property calls using the inline modifier. During compilation, each property call will be optimized, instead of really calling a property, the call will be replaced with the property body</a:t>
            </a:r>
          </a:p>
          <a:p>
            <a:r>
              <a:rPr lang="en-CA" dirty="0" smtClean="0"/>
              <a:t>This improves performance because there is no need to create additional objects. No getter will be invoked because the body replaces the property usage.</a:t>
            </a:r>
          </a:p>
          <a:p>
            <a:r>
              <a:rPr lang="en-CA" dirty="0" err="1" smtClean="0"/>
              <a:t>Inlining</a:t>
            </a:r>
            <a:r>
              <a:rPr lang="en-CA" dirty="0" smtClean="0"/>
              <a:t> can only be applied to properties that do not have a backing field</a:t>
            </a:r>
            <a:endParaRPr lang="en-CA" dirty="0"/>
          </a:p>
        </p:txBody>
      </p:sp>
      <p:pic>
        <p:nvPicPr>
          <p:cNvPr id="4" name="Picture 3"/>
          <p:cNvPicPr>
            <a:picLocks noChangeAspect="1"/>
          </p:cNvPicPr>
          <p:nvPr/>
        </p:nvPicPr>
        <p:blipFill>
          <a:blip r:embed="rId2"/>
          <a:stretch>
            <a:fillRect/>
          </a:stretch>
        </p:blipFill>
        <p:spPr>
          <a:xfrm>
            <a:off x="7467600" y="1517073"/>
            <a:ext cx="3886200" cy="1524000"/>
          </a:xfrm>
          <a:prstGeom prst="rect">
            <a:avLst/>
          </a:prstGeom>
        </p:spPr>
      </p:pic>
    </p:spTree>
    <p:extLst>
      <p:ext uri="{BB962C8B-B14F-4D97-AF65-F5344CB8AC3E}">
        <p14:creationId xmlns:p14="http://schemas.microsoft.com/office/powerpoint/2010/main" val="244846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examples: new data types</a:t>
            </a:r>
            <a:endParaRPr lang="en-CA" dirty="0"/>
          </a:p>
        </p:txBody>
      </p:sp>
      <p:sp>
        <p:nvSpPr>
          <p:cNvPr id="3" name="Content Placeholder 2"/>
          <p:cNvSpPr>
            <a:spLocks noGrp="1"/>
          </p:cNvSpPr>
          <p:nvPr>
            <p:ph idx="1"/>
          </p:nvPr>
        </p:nvSpPr>
        <p:spPr>
          <a:xfrm>
            <a:off x="838200" y="1825625"/>
            <a:ext cx="5202382" cy="4351338"/>
          </a:xfrm>
        </p:spPr>
        <p:txBody>
          <a:bodyPr>
            <a:normAutofit fontScale="92500" lnSpcReduction="10000"/>
          </a:bodyPr>
          <a:lstStyle/>
          <a:p>
            <a:r>
              <a:rPr lang="en-CA" dirty="0" smtClean="0"/>
              <a:t>The Range datatype allows us to define end-inclusive ranges</a:t>
            </a:r>
          </a:p>
          <a:p>
            <a:r>
              <a:rPr lang="en-CA" dirty="0" smtClean="0"/>
              <a:t>The Pair datatype, combined with infix notation, allows to store a common pair of values</a:t>
            </a:r>
          </a:p>
          <a:p>
            <a:r>
              <a:rPr lang="en-CA" dirty="0" smtClean="0"/>
              <a:t>Pairs can be deconstructed into separate variables using destructive declarations</a:t>
            </a:r>
          </a:p>
          <a:p>
            <a:r>
              <a:rPr lang="en-CA" dirty="0" smtClean="0"/>
              <a:t>Can even iterate through a list of pairs</a:t>
            </a:r>
          </a:p>
          <a:p>
            <a:r>
              <a:rPr lang="en-CA" dirty="0" smtClean="0"/>
              <a:t>Or use the </a:t>
            </a:r>
            <a:r>
              <a:rPr lang="en-CA" dirty="0" err="1" smtClean="0"/>
              <a:t>foreach</a:t>
            </a:r>
            <a:r>
              <a:rPr lang="en-CA" dirty="0" smtClean="0"/>
              <a:t> function</a:t>
            </a:r>
            <a:endParaRPr lang="en-CA" dirty="0"/>
          </a:p>
        </p:txBody>
      </p:sp>
      <p:pic>
        <p:nvPicPr>
          <p:cNvPr id="4" name="Picture 3"/>
          <p:cNvPicPr>
            <a:picLocks noChangeAspect="1"/>
          </p:cNvPicPr>
          <p:nvPr/>
        </p:nvPicPr>
        <p:blipFill>
          <a:blip r:embed="rId2"/>
          <a:stretch>
            <a:fillRect/>
          </a:stretch>
        </p:blipFill>
        <p:spPr>
          <a:xfrm>
            <a:off x="8088889" y="1539875"/>
            <a:ext cx="1971675" cy="571500"/>
          </a:xfrm>
          <a:prstGeom prst="rect">
            <a:avLst/>
          </a:prstGeom>
        </p:spPr>
      </p:pic>
      <p:pic>
        <p:nvPicPr>
          <p:cNvPr id="5" name="Picture 4"/>
          <p:cNvPicPr>
            <a:picLocks noChangeAspect="1"/>
          </p:cNvPicPr>
          <p:nvPr/>
        </p:nvPicPr>
        <p:blipFill>
          <a:blip r:embed="rId3"/>
          <a:stretch>
            <a:fillRect/>
          </a:stretch>
        </p:blipFill>
        <p:spPr>
          <a:xfrm>
            <a:off x="7545532" y="2865438"/>
            <a:ext cx="3695700" cy="552450"/>
          </a:xfrm>
          <a:prstGeom prst="rect">
            <a:avLst/>
          </a:prstGeom>
        </p:spPr>
      </p:pic>
      <p:pic>
        <p:nvPicPr>
          <p:cNvPr id="6" name="Picture 5"/>
          <p:cNvPicPr>
            <a:picLocks noChangeAspect="1"/>
          </p:cNvPicPr>
          <p:nvPr/>
        </p:nvPicPr>
        <p:blipFill>
          <a:blip r:embed="rId4"/>
          <a:stretch>
            <a:fillRect/>
          </a:stretch>
        </p:blipFill>
        <p:spPr>
          <a:xfrm>
            <a:off x="7545532" y="4001294"/>
            <a:ext cx="3524250" cy="685800"/>
          </a:xfrm>
          <a:prstGeom prst="rect">
            <a:avLst/>
          </a:prstGeom>
        </p:spPr>
      </p:pic>
      <p:pic>
        <p:nvPicPr>
          <p:cNvPr id="7" name="Picture 6"/>
          <p:cNvPicPr>
            <a:picLocks noChangeAspect="1"/>
          </p:cNvPicPr>
          <p:nvPr/>
        </p:nvPicPr>
        <p:blipFill>
          <a:blip r:embed="rId5"/>
          <a:stretch>
            <a:fillRect/>
          </a:stretch>
        </p:blipFill>
        <p:spPr>
          <a:xfrm>
            <a:off x="6591300" y="4870450"/>
            <a:ext cx="5600700" cy="800100"/>
          </a:xfrm>
          <a:prstGeom prst="rect">
            <a:avLst/>
          </a:prstGeom>
        </p:spPr>
      </p:pic>
      <p:pic>
        <p:nvPicPr>
          <p:cNvPr id="8" name="Picture 7"/>
          <p:cNvPicPr>
            <a:picLocks noChangeAspect="1"/>
          </p:cNvPicPr>
          <p:nvPr/>
        </p:nvPicPr>
        <p:blipFill>
          <a:blip r:embed="rId6"/>
          <a:stretch>
            <a:fillRect/>
          </a:stretch>
        </p:blipFill>
        <p:spPr>
          <a:xfrm>
            <a:off x="6521594" y="5853906"/>
            <a:ext cx="5572125" cy="771525"/>
          </a:xfrm>
          <a:prstGeom prst="rect">
            <a:avLst/>
          </a:prstGeom>
        </p:spPr>
      </p:pic>
    </p:spTree>
    <p:extLst>
      <p:ext uri="{BB962C8B-B14F-4D97-AF65-F5344CB8AC3E}">
        <p14:creationId xmlns:p14="http://schemas.microsoft.com/office/powerpoint/2010/main" val="38994352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Constructors</a:t>
            </a:r>
            <a:endParaRPr lang="en-CA" dirty="0"/>
          </a:p>
        </p:txBody>
      </p:sp>
      <p:sp>
        <p:nvSpPr>
          <p:cNvPr id="3" name="Content Placeholder 2"/>
          <p:cNvSpPr>
            <a:spLocks noGrp="1"/>
          </p:cNvSpPr>
          <p:nvPr>
            <p:ph idx="1"/>
          </p:nvPr>
        </p:nvSpPr>
        <p:spPr>
          <a:xfrm>
            <a:off x="838200" y="1825625"/>
            <a:ext cx="5437909" cy="4810702"/>
          </a:xfrm>
        </p:spPr>
        <p:txBody>
          <a:bodyPr>
            <a:normAutofit fontScale="70000" lnSpcReduction="20000"/>
          </a:bodyPr>
          <a:lstStyle/>
          <a:p>
            <a:r>
              <a:rPr lang="en-CA" dirty="0" err="1" smtClean="0"/>
              <a:t>Kotlin</a:t>
            </a:r>
            <a:r>
              <a:rPr lang="en-CA" dirty="0" smtClean="0"/>
              <a:t> allows us to define classes without any constructors, or a primary constructor and multiple secondary constructors</a:t>
            </a:r>
          </a:p>
          <a:p>
            <a:r>
              <a:rPr lang="en-CA" dirty="0" smtClean="0"/>
              <a:t>Declaring properties is not allowed for secondary constructors. If we need a property initialized by secondary constructors, we must declare it in the class body, and then initialize it in the secondary constructor body.</a:t>
            </a:r>
          </a:p>
          <a:p>
            <a:r>
              <a:rPr lang="en-CA" dirty="0" smtClean="0"/>
              <a:t>When a primary constructor is defined, every secondary constructor must call the primary constructor implicitly (directly) or explicitly (through another secondary constructor).</a:t>
            </a:r>
          </a:p>
          <a:p>
            <a:r>
              <a:rPr lang="en-CA" dirty="0" smtClean="0"/>
              <a:t>To call another constructor we use the this keyword </a:t>
            </a:r>
          </a:p>
          <a:p>
            <a:r>
              <a:rPr lang="en-CA" dirty="0" smtClean="0"/>
              <a:t>If the class has not primary constructor and the superclass has a non-empty constructor, each secondary constructor has to initialize the base class using the super keyword or call another constructor that does that</a:t>
            </a:r>
            <a:endParaRPr lang="en-CA" dirty="0"/>
          </a:p>
        </p:txBody>
      </p:sp>
      <p:pic>
        <p:nvPicPr>
          <p:cNvPr id="4" name="Picture 3"/>
          <p:cNvPicPr>
            <a:picLocks noChangeAspect="1"/>
          </p:cNvPicPr>
          <p:nvPr/>
        </p:nvPicPr>
        <p:blipFill>
          <a:blip r:embed="rId2"/>
          <a:stretch>
            <a:fillRect/>
          </a:stretch>
        </p:blipFill>
        <p:spPr>
          <a:xfrm>
            <a:off x="6276109" y="330342"/>
            <a:ext cx="5495925" cy="1209675"/>
          </a:xfrm>
          <a:prstGeom prst="rect">
            <a:avLst/>
          </a:prstGeom>
        </p:spPr>
      </p:pic>
      <p:pic>
        <p:nvPicPr>
          <p:cNvPr id="5" name="Picture 4"/>
          <p:cNvPicPr>
            <a:picLocks noChangeAspect="1"/>
          </p:cNvPicPr>
          <p:nvPr/>
        </p:nvPicPr>
        <p:blipFill>
          <a:blip r:embed="rId3"/>
          <a:stretch>
            <a:fillRect/>
          </a:stretch>
        </p:blipFill>
        <p:spPr>
          <a:xfrm>
            <a:off x="6276109" y="1814509"/>
            <a:ext cx="5200650" cy="1495425"/>
          </a:xfrm>
          <a:prstGeom prst="rect">
            <a:avLst/>
          </a:prstGeom>
        </p:spPr>
      </p:pic>
      <p:pic>
        <p:nvPicPr>
          <p:cNvPr id="6" name="Picture 5"/>
          <p:cNvPicPr>
            <a:picLocks noChangeAspect="1"/>
          </p:cNvPicPr>
          <p:nvPr/>
        </p:nvPicPr>
        <p:blipFill>
          <a:blip r:embed="rId4"/>
          <a:stretch>
            <a:fillRect/>
          </a:stretch>
        </p:blipFill>
        <p:spPr>
          <a:xfrm>
            <a:off x="6276109" y="3584426"/>
            <a:ext cx="5572125" cy="1285875"/>
          </a:xfrm>
          <a:prstGeom prst="rect">
            <a:avLst/>
          </a:prstGeom>
        </p:spPr>
      </p:pic>
      <p:pic>
        <p:nvPicPr>
          <p:cNvPr id="7" name="Picture 6"/>
          <p:cNvPicPr>
            <a:picLocks noChangeAspect="1"/>
          </p:cNvPicPr>
          <p:nvPr/>
        </p:nvPicPr>
        <p:blipFill>
          <a:blip r:embed="rId5"/>
          <a:stretch>
            <a:fillRect/>
          </a:stretch>
        </p:blipFill>
        <p:spPr>
          <a:xfrm>
            <a:off x="6276109" y="5259169"/>
            <a:ext cx="4333875" cy="952500"/>
          </a:xfrm>
          <a:prstGeom prst="rect">
            <a:avLst/>
          </a:prstGeom>
        </p:spPr>
      </p:pic>
    </p:spTree>
    <p:extLst>
      <p:ext uri="{BB962C8B-B14F-4D97-AF65-F5344CB8AC3E}">
        <p14:creationId xmlns:p14="http://schemas.microsoft.com/office/powerpoint/2010/main" val="25552214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Properties vs constructor parameters</a:t>
            </a:r>
            <a:endParaRPr lang="en-CA" dirty="0"/>
          </a:p>
        </p:txBody>
      </p:sp>
      <p:sp>
        <p:nvSpPr>
          <p:cNvPr id="3" name="Content Placeholder 2"/>
          <p:cNvSpPr>
            <a:spLocks noGrp="1"/>
          </p:cNvSpPr>
          <p:nvPr>
            <p:ph idx="1"/>
          </p:nvPr>
        </p:nvSpPr>
        <p:spPr>
          <a:xfrm>
            <a:off x="838200" y="1825625"/>
            <a:ext cx="6546273" cy="4351338"/>
          </a:xfrm>
        </p:spPr>
        <p:txBody>
          <a:bodyPr/>
          <a:lstStyle/>
          <a:p>
            <a:r>
              <a:rPr lang="en-CA" dirty="0" smtClean="0"/>
              <a:t>If we remove the </a:t>
            </a:r>
            <a:r>
              <a:rPr lang="en-CA" dirty="0" err="1" smtClean="0"/>
              <a:t>var</a:t>
            </a:r>
            <a:r>
              <a:rPr lang="en-CA" dirty="0" smtClean="0"/>
              <a:t>/</a:t>
            </a:r>
            <a:r>
              <a:rPr lang="en-CA" dirty="0" err="1" smtClean="0"/>
              <a:t>val</a:t>
            </a:r>
            <a:r>
              <a:rPr lang="en-CA" dirty="0" smtClean="0"/>
              <a:t> keyword from the constructor property declaration, we’ll end up with a constructor parameter declaration, meaning that the property will be changed to a constructor parameter, so no </a:t>
            </a:r>
            <a:r>
              <a:rPr lang="en-CA" dirty="0" err="1" smtClean="0"/>
              <a:t>accessors</a:t>
            </a:r>
            <a:r>
              <a:rPr lang="en-CA" dirty="0" smtClean="0"/>
              <a:t> will be generated and we won’t be able to access the property on the class instance </a:t>
            </a:r>
            <a:endParaRPr lang="en-CA" dirty="0"/>
          </a:p>
        </p:txBody>
      </p:sp>
      <p:pic>
        <p:nvPicPr>
          <p:cNvPr id="4" name="Picture 3"/>
          <p:cNvPicPr>
            <a:picLocks noChangeAspect="1"/>
          </p:cNvPicPr>
          <p:nvPr/>
        </p:nvPicPr>
        <p:blipFill>
          <a:blip r:embed="rId2"/>
          <a:stretch>
            <a:fillRect/>
          </a:stretch>
        </p:blipFill>
        <p:spPr>
          <a:xfrm>
            <a:off x="7541634" y="2039216"/>
            <a:ext cx="3952875" cy="895350"/>
          </a:xfrm>
          <a:prstGeom prst="rect">
            <a:avLst/>
          </a:prstGeom>
        </p:spPr>
      </p:pic>
    </p:spTree>
    <p:extLst>
      <p:ext uri="{BB962C8B-B14F-4D97-AF65-F5344CB8AC3E}">
        <p14:creationId xmlns:p14="http://schemas.microsoft.com/office/powerpoint/2010/main" val="23134877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Constructors with default arguments</a:t>
            </a:r>
            <a:endParaRPr lang="en-CA" dirty="0"/>
          </a:p>
        </p:txBody>
      </p:sp>
      <p:sp>
        <p:nvSpPr>
          <p:cNvPr id="3" name="Content Placeholder 2"/>
          <p:cNvSpPr>
            <a:spLocks noGrp="1"/>
          </p:cNvSpPr>
          <p:nvPr>
            <p:ph idx="1"/>
          </p:nvPr>
        </p:nvSpPr>
        <p:spPr>
          <a:xfrm>
            <a:off x="838201" y="1825624"/>
            <a:ext cx="5840120" cy="4935394"/>
          </a:xfrm>
        </p:spPr>
        <p:txBody>
          <a:bodyPr>
            <a:normAutofit fontScale="55000" lnSpcReduction="20000"/>
          </a:bodyPr>
          <a:lstStyle/>
          <a:p>
            <a:r>
              <a:rPr lang="en-CA" dirty="0" smtClean="0"/>
              <a:t>Since the early days of java, there has been a serious flaw with object creation: it is difficult to create an object instance when an object requires multiple parameters and some of those parameters are optional. Patterns solve the issue of object creation</a:t>
            </a:r>
          </a:p>
          <a:p>
            <a:r>
              <a:rPr lang="en-CA" dirty="0" smtClean="0"/>
              <a:t>Telescoping constructor pattern: a class with a list of constructors where every constructor adds a new parameter, used in the </a:t>
            </a:r>
            <a:r>
              <a:rPr lang="en-CA" dirty="0" err="1" smtClean="0"/>
              <a:t>android.view.View</a:t>
            </a:r>
            <a:r>
              <a:rPr lang="en-CA" dirty="0" smtClean="0"/>
              <a:t> class (nowadays, considered an anti-pattern or bad solution)</a:t>
            </a:r>
          </a:p>
          <a:p>
            <a:r>
              <a:rPr lang="en-CA" dirty="0" err="1" smtClean="0"/>
              <a:t>Javabeans</a:t>
            </a:r>
            <a:r>
              <a:rPr lang="en-CA" dirty="0" smtClean="0"/>
              <a:t> pattern: a </a:t>
            </a:r>
            <a:r>
              <a:rPr lang="en-CA" dirty="0" err="1" smtClean="0"/>
              <a:t>parameterless</a:t>
            </a:r>
            <a:r>
              <a:rPr lang="en-CA" dirty="0" smtClean="0"/>
              <a:t> constructor plus one or more setter methods to configure objects. The main problem is we can’t know if all the required methods have been called on an object so it may be only partially constructed.</a:t>
            </a:r>
          </a:p>
          <a:p>
            <a:r>
              <a:rPr lang="en-CA" dirty="0" smtClean="0"/>
              <a:t>Builder pattern: uses another object (builder) that receives initialization arguments step by step and returns the resulting constructed object at once when the build method is called	</a:t>
            </a:r>
          </a:p>
          <a:p>
            <a:r>
              <a:rPr lang="en-CA" dirty="0" smtClean="0"/>
              <a:t>Builder was considered best for a long time, but now, a combination of default arguments and named argument syntax is an even more concise option</a:t>
            </a:r>
          </a:p>
          <a:p>
            <a:r>
              <a:rPr lang="en-CA" dirty="0" smtClean="0"/>
              <a:t>By defining default parameter values, we can create objects in multiple ways without needing to pass all arguments, giving us much more flexibility in object creation</a:t>
            </a:r>
            <a:endParaRPr lang="en-CA" dirty="0"/>
          </a:p>
        </p:txBody>
      </p:sp>
      <p:pic>
        <p:nvPicPr>
          <p:cNvPr id="4" name="Picture 3"/>
          <p:cNvPicPr>
            <a:picLocks noChangeAspect="1"/>
          </p:cNvPicPr>
          <p:nvPr/>
        </p:nvPicPr>
        <p:blipFill>
          <a:blip r:embed="rId2"/>
          <a:stretch>
            <a:fillRect/>
          </a:stretch>
        </p:blipFill>
        <p:spPr>
          <a:xfrm>
            <a:off x="7038109" y="2012806"/>
            <a:ext cx="4933950" cy="581025"/>
          </a:xfrm>
          <a:prstGeom prst="rect">
            <a:avLst/>
          </a:prstGeom>
        </p:spPr>
      </p:pic>
      <p:pic>
        <p:nvPicPr>
          <p:cNvPr id="5" name="Picture 4"/>
          <p:cNvPicPr>
            <a:picLocks noChangeAspect="1"/>
          </p:cNvPicPr>
          <p:nvPr/>
        </p:nvPicPr>
        <p:blipFill>
          <a:blip r:embed="rId3"/>
          <a:stretch>
            <a:fillRect/>
          </a:stretch>
        </p:blipFill>
        <p:spPr>
          <a:xfrm>
            <a:off x="7000009" y="3191398"/>
            <a:ext cx="2505075" cy="714375"/>
          </a:xfrm>
          <a:prstGeom prst="rect">
            <a:avLst/>
          </a:prstGeom>
        </p:spPr>
      </p:pic>
      <p:pic>
        <p:nvPicPr>
          <p:cNvPr id="6" name="Picture 5"/>
          <p:cNvPicPr>
            <a:picLocks noChangeAspect="1"/>
          </p:cNvPicPr>
          <p:nvPr/>
        </p:nvPicPr>
        <p:blipFill>
          <a:blip r:embed="rId4"/>
          <a:stretch>
            <a:fillRect/>
          </a:stretch>
        </p:blipFill>
        <p:spPr>
          <a:xfrm>
            <a:off x="6600825" y="4354756"/>
            <a:ext cx="5591175" cy="552450"/>
          </a:xfrm>
          <a:prstGeom prst="rect">
            <a:avLst/>
          </a:prstGeom>
        </p:spPr>
      </p:pic>
      <p:pic>
        <p:nvPicPr>
          <p:cNvPr id="7" name="Picture 6"/>
          <p:cNvPicPr>
            <a:picLocks noChangeAspect="1"/>
          </p:cNvPicPr>
          <p:nvPr/>
        </p:nvPicPr>
        <p:blipFill>
          <a:blip r:embed="rId5"/>
          <a:stretch>
            <a:fillRect/>
          </a:stretch>
        </p:blipFill>
        <p:spPr>
          <a:xfrm>
            <a:off x="6910387" y="5189168"/>
            <a:ext cx="4972050" cy="400050"/>
          </a:xfrm>
          <a:prstGeom prst="rect">
            <a:avLst/>
          </a:prstGeom>
        </p:spPr>
      </p:pic>
      <p:pic>
        <p:nvPicPr>
          <p:cNvPr id="8" name="Picture 7"/>
          <p:cNvPicPr>
            <a:picLocks noChangeAspect="1"/>
          </p:cNvPicPr>
          <p:nvPr/>
        </p:nvPicPr>
        <p:blipFill>
          <a:blip r:embed="rId6"/>
          <a:stretch>
            <a:fillRect/>
          </a:stretch>
        </p:blipFill>
        <p:spPr>
          <a:xfrm>
            <a:off x="7197437" y="5699278"/>
            <a:ext cx="3505200" cy="942975"/>
          </a:xfrm>
          <a:prstGeom prst="rect">
            <a:avLst/>
          </a:prstGeom>
        </p:spPr>
      </p:pic>
    </p:spTree>
    <p:extLst>
      <p:ext uri="{BB962C8B-B14F-4D97-AF65-F5344CB8AC3E}">
        <p14:creationId xmlns:p14="http://schemas.microsoft.com/office/powerpoint/2010/main" val="35445452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Inheritance</a:t>
            </a:r>
            <a:endParaRPr lang="en-CA" dirty="0"/>
          </a:p>
        </p:txBody>
      </p:sp>
      <p:sp>
        <p:nvSpPr>
          <p:cNvPr id="3" name="Content Placeholder 2"/>
          <p:cNvSpPr>
            <a:spLocks noGrp="1"/>
          </p:cNvSpPr>
          <p:nvPr>
            <p:ph idx="1"/>
          </p:nvPr>
        </p:nvSpPr>
        <p:spPr>
          <a:xfrm>
            <a:off x="838200" y="1825624"/>
            <a:ext cx="7142018" cy="4700841"/>
          </a:xfrm>
        </p:spPr>
        <p:txBody>
          <a:bodyPr>
            <a:normAutofit fontScale="77500" lnSpcReduction="20000"/>
          </a:bodyPr>
          <a:lstStyle/>
          <a:p>
            <a:r>
              <a:rPr lang="en-CA" dirty="0" smtClean="0"/>
              <a:t>The </a:t>
            </a:r>
            <a:r>
              <a:rPr lang="en-CA" dirty="0" err="1" smtClean="0"/>
              <a:t>supertype</a:t>
            </a:r>
            <a:r>
              <a:rPr lang="en-CA" dirty="0" smtClean="0"/>
              <a:t> of all types in </a:t>
            </a:r>
            <a:r>
              <a:rPr lang="en-CA" dirty="0" err="1" smtClean="0"/>
              <a:t>Kotlin</a:t>
            </a:r>
            <a:r>
              <a:rPr lang="en-CA" dirty="0" smtClean="0"/>
              <a:t> is Any, the equivalent of the java type Object. We can explicitly or implicitly extend Any</a:t>
            </a:r>
          </a:p>
          <a:p>
            <a:r>
              <a:rPr lang="en-CA" dirty="0" smtClean="0"/>
              <a:t>Like java, </a:t>
            </a:r>
            <a:r>
              <a:rPr lang="en-CA" dirty="0" err="1" smtClean="0"/>
              <a:t>Kotlin</a:t>
            </a:r>
            <a:r>
              <a:rPr lang="en-CA" dirty="0" smtClean="0"/>
              <a:t> promotes single inheritance, so a class can extend only one other class, but can implement multiple interfaces</a:t>
            </a:r>
          </a:p>
          <a:p>
            <a:r>
              <a:rPr lang="en-CA" dirty="0" smtClean="0"/>
              <a:t>Every class and method in </a:t>
            </a:r>
            <a:r>
              <a:rPr lang="en-CA" dirty="0" err="1" smtClean="0"/>
              <a:t>kotlin</a:t>
            </a:r>
            <a:r>
              <a:rPr lang="en-CA" dirty="0" smtClean="0"/>
              <a:t> is final by default, to prevent unexpected behavior from a subclass changing. Modification of a base class can cause incorrect behavior in subclasses, because changed code of base class no longer matches assumptions of subclass (final means class/method cannot be extended/overridden)</a:t>
            </a:r>
          </a:p>
          <a:p>
            <a:r>
              <a:rPr lang="en-CA" dirty="0" smtClean="0"/>
              <a:t>Must use the open keyword in class declaration to allow for extension</a:t>
            </a:r>
          </a:p>
          <a:p>
            <a:r>
              <a:rPr lang="en-CA" dirty="0" smtClean="0"/>
              <a:t>Defining a class as abstract will make the class/methods open by default, no need to use open keyword</a:t>
            </a:r>
            <a:endParaRPr lang="en-CA" dirty="0"/>
          </a:p>
        </p:txBody>
      </p:sp>
      <p:pic>
        <p:nvPicPr>
          <p:cNvPr id="4" name="Picture 3"/>
          <p:cNvPicPr>
            <a:picLocks noChangeAspect="1"/>
          </p:cNvPicPr>
          <p:nvPr/>
        </p:nvPicPr>
        <p:blipFill>
          <a:blip r:embed="rId2"/>
          <a:stretch>
            <a:fillRect/>
          </a:stretch>
        </p:blipFill>
        <p:spPr>
          <a:xfrm>
            <a:off x="7980218" y="2092903"/>
            <a:ext cx="3848100" cy="400050"/>
          </a:xfrm>
          <a:prstGeom prst="rect">
            <a:avLst/>
          </a:prstGeom>
        </p:spPr>
      </p:pic>
      <p:pic>
        <p:nvPicPr>
          <p:cNvPr id="5" name="Picture 4"/>
          <p:cNvPicPr>
            <a:picLocks noChangeAspect="1"/>
          </p:cNvPicPr>
          <p:nvPr/>
        </p:nvPicPr>
        <p:blipFill>
          <a:blip r:embed="rId3"/>
          <a:stretch>
            <a:fillRect/>
          </a:stretch>
        </p:blipFill>
        <p:spPr>
          <a:xfrm>
            <a:off x="7980218" y="3191958"/>
            <a:ext cx="2981325" cy="1143000"/>
          </a:xfrm>
          <a:prstGeom prst="rect">
            <a:avLst/>
          </a:prstGeom>
        </p:spPr>
      </p:pic>
      <p:pic>
        <p:nvPicPr>
          <p:cNvPr id="6" name="Picture 5"/>
          <p:cNvPicPr>
            <a:picLocks noChangeAspect="1"/>
          </p:cNvPicPr>
          <p:nvPr/>
        </p:nvPicPr>
        <p:blipFill>
          <a:blip r:embed="rId4"/>
          <a:stretch>
            <a:fillRect/>
          </a:stretch>
        </p:blipFill>
        <p:spPr>
          <a:xfrm>
            <a:off x="7980218" y="4831016"/>
            <a:ext cx="4086225" cy="1695450"/>
          </a:xfrm>
          <a:prstGeom prst="rect">
            <a:avLst/>
          </a:prstGeom>
        </p:spPr>
      </p:pic>
    </p:spTree>
    <p:extLst>
      <p:ext uri="{BB962C8B-B14F-4D97-AF65-F5344CB8AC3E}">
        <p14:creationId xmlns:p14="http://schemas.microsoft.com/office/powerpoint/2010/main" val="7428244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JvmOvleroads</a:t>
            </a:r>
            <a:r>
              <a:rPr lang="en-CA" dirty="0" smtClean="0"/>
              <a:t> annotation</a:t>
            </a:r>
            <a:endParaRPr lang="en-CA" dirty="0"/>
          </a:p>
        </p:txBody>
      </p:sp>
      <p:sp>
        <p:nvSpPr>
          <p:cNvPr id="3" name="Content Placeholder 2"/>
          <p:cNvSpPr>
            <a:spLocks noGrp="1"/>
          </p:cNvSpPr>
          <p:nvPr>
            <p:ph idx="1"/>
          </p:nvPr>
        </p:nvSpPr>
        <p:spPr>
          <a:xfrm>
            <a:off x="838200" y="1825625"/>
            <a:ext cx="4154632" cy="4351338"/>
          </a:xfrm>
        </p:spPr>
        <p:txBody>
          <a:bodyPr>
            <a:normAutofit fontScale="92500"/>
          </a:bodyPr>
          <a:lstStyle/>
          <a:p>
            <a:r>
              <a:rPr lang="en-CA" dirty="0" smtClean="0"/>
              <a:t>When </a:t>
            </a:r>
            <a:r>
              <a:rPr lang="en-CA" dirty="0" err="1" smtClean="0"/>
              <a:t>subclassing</a:t>
            </a:r>
            <a:r>
              <a:rPr lang="en-CA" dirty="0" smtClean="0"/>
              <a:t> </a:t>
            </a:r>
            <a:r>
              <a:rPr lang="en-CA" dirty="0" err="1" smtClean="0"/>
              <a:t>android.view.View</a:t>
            </a:r>
            <a:r>
              <a:rPr lang="en-CA" dirty="0" smtClean="0"/>
              <a:t>, safer to override all 3 constructors, so the class will work correctly in all 3 scenarios</a:t>
            </a:r>
          </a:p>
          <a:p>
            <a:r>
              <a:rPr lang="en-CA" dirty="0" smtClean="0"/>
              <a:t>We can use the @</a:t>
            </a:r>
            <a:r>
              <a:rPr lang="en-CA" dirty="0" err="1" smtClean="0"/>
              <a:t>JvmOverload</a:t>
            </a:r>
            <a:r>
              <a:rPr lang="en-CA" dirty="0" smtClean="0"/>
              <a:t> annotation to reduce boilerplate. In this case, all the required constructors will be generated</a:t>
            </a:r>
            <a:endParaRPr lang="en-CA" dirty="0"/>
          </a:p>
        </p:txBody>
      </p:sp>
      <p:pic>
        <p:nvPicPr>
          <p:cNvPr id="4" name="Picture 3"/>
          <p:cNvPicPr>
            <a:picLocks noChangeAspect="1"/>
          </p:cNvPicPr>
          <p:nvPr/>
        </p:nvPicPr>
        <p:blipFill>
          <a:blip r:embed="rId2"/>
          <a:stretch>
            <a:fillRect/>
          </a:stretch>
        </p:blipFill>
        <p:spPr>
          <a:xfrm>
            <a:off x="4992832" y="1690688"/>
            <a:ext cx="6972300" cy="1828800"/>
          </a:xfrm>
          <a:prstGeom prst="rect">
            <a:avLst/>
          </a:prstGeom>
        </p:spPr>
      </p:pic>
      <p:pic>
        <p:nvPicPr>
          <p:cNvPr id="5" name="Picture 4"/>
          <p:cNvPicPr>
            <a:picLocks noChangeAspect="1"/>
          </p:cNvPicPr>
          <p:nvPr/>
        </p:nvPicPr>
        <p:blipFill>
          <a:blip r:embed="rId3"/>
          <a:stretch>
            <a:fillRect/>
          </a:stretch>
        </p:blipFill>
        <p:spPr>
          <a:xfrm>
            <a:off x="5217968" y="3692236"/>
            <a:ext cx="4000500" cy="962025"/>
          </a:xfrm>
          <a:prstGeom prst="rect">
            <a:avLst/>
          </a:prstGeom>
        </p:spPr>
      </p:pic>
      <p:pic>
        <p:nvPicPr>
          <p:cNvPr id="6" name="Picture 5"/>
          <p:cNvPicPr>
            <a:picLocks noChangeAspect="1"/>
          </p:cNvPicPr>
          <p:nvPr/>
        </p:nvPicPr>
        <p:blipFill>
          <a:blip r:embed="rId4"/>
          <a:stretch>
            <a:fillRect/>
          </a:stretch>
        </p:blipFill>
        <p:spPr>
          <a:xfrm>
            <a:off x="5102369" y="5035261"/>
            <a:ext cx="6753225" cy="1857375"/>
          </a:xfrm>
          <a:prstGeom prst="rect">
            <a:avLst/>
          </a:prstGeom>
        </p:spPr>
      </p:pic>
    </p:spTree>
    <p:extLst>
      <p:ext uri="{BB962C8B-B14F-4D97-AF65-F5344CB8AC3E}">
        <p14:creationId xmlns:p14="http://schemas.microsoft.com/office/powerpoint/2010/main" val="6930741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Interfaces</a:t>
            </a:r>
            <a:endParaRPr lang="en-CA" dirty="0"/>
          </a:p>
        </p:txBody>
      </p:sp>
      <p:sp>
        <p:nvSpPr>
          <p:cNvPr id="3" name="Content Placeholder 2"/>
          <p:cNvSpPr>
            <a:spLocks noGrp="1"/>
          </p:cNvSpPr>
          <p:nvPr>
            <p:ph idx="1"/>
          </p:nvPr>
        </p:nvSpPr>
        <p:spPr>
          <a:xfrm>
            <a:off x="838200" y="1825625"/>
            <a:ext cx="6754091" cy="4351338"/>
          </a:xfrm>
        </p:spPr>
        <p:txBody>
          <a:bodyPr>
            <a:normAutofit fontScale="85000" lnSpcReduction="20000"/>
          </a:bodyPr>
          <a:lstStyle/>
          <a:p>
            <a:r>
              <a:rPr lang="en-CA" dirty="0" err="1" smtClean="0"/>
              <a:t>Kotlin</a:t>
            </a:r>
            <a:r>
              <a:rPr lang="en-CA" dirty="0" smtClean="0"/>
              <a:t> interfaces similar to java 8 interfaces, but different from older versions of java</a:t>
            </a:r>
          </a:p>
          <a:p>
            <a:r>
              <a:rPr lang="en-CA" dirty="0" smtClean="0"/>
              <a:t>Use the interface keyword to define, and the colon character to implement</a:t>
            </a:r>
          </a:p>
          <a:p>
            <a:r>
              <a:rPr lang="en-CA" dirty="0" smtClean="0"/>
              <a:t>Place the superclass directly after the colon, and the interfaces after the superclass, when defining a class that both inherits another class and implements an interface</a:t>
            </a:r>
          </a:p>
          <a:p>
            <a:r>
              <a:rPr lang="en-CA" dirty="0" smtClean="0"/>
              <a:t>Can declare properties in the interface</a:t>
            </a:r>
          </a:p>
          <a:p>
            <a:r>
              <a:rPr lang="en-CA" dirty="0" smtClean="0"/>
              <a:t>All methods and properties have to be overridden in a class implementing the interface</a:t>
            </a:r>
          </a:p>
          <a:p>
            <a:r>
              <a:rPr lang="en-CA" dirty="0" smtClean="0"/>
              <a:t>Properties defined in a primary constructor can be used to override parameters from the interface</a:t>
            </a:r>
            <a:endParaRPr lang="en-CA" dirty="0"/>
          </a:p>
        </p:txBody>
      </p:sp>
      <p:pic>
        <p:nvPicPr>
          <p:cNvPr id="4" name="Picture 3"/>
          <p:cNvPicPr>
            <a:picLocks noChangeAspect="1"/>
          </p:cNvPicPr>
          <p:nvPr/>
        </p:nvPicPr>
        <p:blipFill>
          <a:blip r:embed="rId2"/>
          <a:stretch>
            <a:fillRect/>
          </a:stretch>
        </p:blipFill>
        <p:spPr>
          <a:xfrm>
            <a:off x="8162059" y="2013239"/>
            <a:ext cx="3543300" cy="1695450"/>
          </a:xfrm>
          <a:prstGeom prst="rect">
            <a:avLst/>
          </a:prstGeom>
        </p:spPr>
      </p:pic>
      <p:pic>
        <p:nvPicPr>
          <p:cNvPr id="5" name="Picture 4"/>
          <p:cNvPicPr>
            <a:picLocks noChangeAspect="1"/>
          </p:cNvPicPr>
          <p:nvPr/>
        </p:nvPicPr>
        <p:blipFill>
          <a:blip r:embed="rId3"/>
          <a:stretch>
            <a:fillRect/>
          </a:stretch>
        </p:blipFill>
        <p:spPr>
          <a:xfrm>
            <a:off x="8162059" y="4001294"/>
            <a:ext cx="3695700" cy="1743075"/>
          </a:xfrm>
          <a:prstGeom prst="rect">
            <a:avLst/>
          </a:prstGeom>
        </p:spPr>
      </p:pic>
      <p:pic>
        <p:nvPicPr>
          <p:cNvPr id="6" name="Picture 5"/>
          <p:cNvPicPr>
            <a:picLocks noChangeAspect="1"/>
          </p:cNvPicPr>
          <p:nvPr/>
        </p:nvPicPr>
        <p:blipFill>
          <a:blip r:embed="rId4"/>
          <a:stretch>
            <a:fillRect/>
          </a:stretch>
        </p:blipFill>
        <p:spPr>
          <a:xfrm>
            <a:off x="7119504" y="5876493"/>
            <a:ext cx="4933950" cy="923925"/>
          </a:xfrm>
          <a:prstGeom prst="rect">
            <a:avLst/>
          </a:prstGeom>
        </p:spPr>
      </p:pic>
    </p:spTree>
    <p:extLst>
      <p:ext uri="{BB962C8B-B14F-4D97-AF65-F5344CB8AC3E}">
        <p14:creationId xmlns:p14="http://schemas.microsoft.com/office/powerpoint/2010/main" val="24805290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Interfaces 2</a:t>
            </a:r>
            <a:endParaRPr lang="en-CA" dirty="0"/>
          </a:p>
        </p:txBody>
      </p:sp>
      <p:sp>
        <p:nvSpPr>
          <p:cNvPr id="3" name="Content Placeholder 2"/>
          <p:cNvSpPr>
            <a:spLocks noGrp="1"/>
          </p:cNvSpPr>
          <p:nvPr>
            <p:ph idx="1"/>
          </p:nvPr>
        </p:nvSpPr>
        <p:spPr>
          <a:xfrm>
            <a:off x="838200" y="1825625"/>
            <a:ext cx="5798127" cy="4351338"/>
          </a:xfrm>
        </p:spPr>
        <p:txBody>
          <a:bodyPr>
            <a:normAutofit fontScale="92500"/>
          </a:bodyPr>
          <a:lstStyle/>
          <a:p>
            <a:r>
              <a:rPr lang="en-CA" dirty="0" smtClean="0"/>
              <a:t>Major improvement of </a:t>
            </a:r>
            <a:r>
              <a:rPr lang="en-CA" dirty="0" err="1" smtClean="0"/>
              <a:t>Kotlin</a:t>
            </a:r>
            <a:r>
              <a:rPr lang="en-CA" dirty="0" smtClean="0"/>
              <a:t>/Java 8 over previous java interfaces: interfaces can not only define behavior, but also implement it, meaning the default method of property implementation can be provided by the interface</a:t>
            </a:r>
          </a:p>
          <a:p>
            <a:r>
              <a:rPr lang="en-CA" dirty="0" smtClean="0"/>
              <a:t>Limitation: interfaces cannot reference any backing fields or store a state</a:t>
            </a:r>
          </a:p>
          <a:p>
            <a:r>
              <a:rPr lang="en-CA" dirty="0" smtClean="0"/>
              <a:t>Interfaces are stateless, while abstract classes can have state</a:t>
            </a:r>
            <a:endParaRPr lang="en-CA" dirty="0"/>
          </a:p>
        </p:txBody>
      </p:sp>
      <p:pic>
        <p:nvPicPr>
          <p:cNvPr id="4" name="Picture 3"/>
          <p:cNvPicPr>
            <a:picLocks noChangeAspect="1"/>
          </p:cNvPicPr>
          <p:nvPr/>
        </p:nvPicPr>
        <p:blipFill>
          <a:blip r:embed="rId2"/>
          <a:stretch>
            <a:fillRect/>
          </a:stretch>
        </p:blipFill>
        <p:spPr>
          <a:xfrm>
            <a:off x="6909089" y="2120176"/>
            <a:ext cx="4857750" cy="2200275"/>
          </a:xfrm>
          <a:prstGeom prst="rect">
            <a:avLst/>
          </a:prstGeom>
        </p:spPr>
      </p:pic>
      <p:pic>
        <p:nvPicPr>
          <p:cNvPr id="5" name="Picture 4"/>
          <p:cNvPicPr>
            <a:picLocks noChangeAspect="1"/>
          </p:cNvPicPr>
          <p:nvPr/>
        </p:nvPicPr>
        <p:blipFill>
          <a:blip r:embed="rId3"/>
          <a:stretch>
            <a:fillRect/>
          </a:stretch>
        </p:blipFill>
        <p:spPr>
          <a:xfrm>
            <a:off x="6909089" y="4430782"/>
            <a:ext cx="3914775" cy="466725"/>
          </a:xfrm>
          <a:prstGeom prst="rect">
            <a:avLst/>
          </a:prstGeom>
        </p:spPr>
      </p:pic>
    </p:spTree>
    <p:extLst>
      <p:ext uri="{BB962C8B-B14F-4D97-AF65-F5344CB8AC3E}">
        <p14:creationId xmlns:p14="http://schemas.microsoft.com/office/powerpoint/2010/main" val="24417723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classes</a:t>
            </a:r>
            <a:endParaRPr lang="en-CA" dirty="0"/>
          </a:p>
        </p:txBody>
      </p:sp>
      <p:sp>
        <p:nvSpPr>
          <p:cNvPr id="3" name="Content Placeholder 2"/>
          <p:cNvSpPr>
            <a:spLocks noGrp="1"/>
          </p:cNvSpPr>
          <p:nvPr>
            <p:ph idx="1"/>
          </p:nvPr>
        </p:nvSpPr>
        <p:spPr>
          <a:xfrm>
            <a:off x="838200" y="1825625"/>
            <a:ext cx="6102927" cy="4351338"/>
          </a:xfrm>
        </p:spPr>
        <p:txBody>
          <a:bodyPr>
            <a:normAutofit fontScale="77500" lnSpcReduction="20000"/>
          </a:bodyPr>
          <a:lstStyle/>
          <a:p>
            <a:r>
              <a:rPr lang="en-CA" dirty="0" smtClean="0"/>
              <a:t>Many classes have only one purpose: to store data (retrieved from a server or local database). </a:t>
            </a:r>
          </a:p>
          <a:p>
            <a:r>
              <a:rPr lang="en-CA" dirty="0" smtClean="0"/>
              <a:t>In java, to create data classes we need to generate a lot of redundant getters and setters, making the code hard to maintain. In </a:t>
            </a:r>
            <a:r>
              <a:rPr lang="en-CA" dirty="0" err="1" smtClean="0"/>
              <a:t>kotlin</a:t>
            </a:r>
            <a:r>
              <a:rPr lang="en-CA" dirty="0" smtClean="0"/>
              <a:t>, we can generate data classes by adding the data keyword before the class definition</a:t>
            </a:r>
          </a:p>
          <a:p>
            <a:r>
              <a:rPr lang="en-CA" dirty="0" smtClean="0"/>
              <a:t>The data class adds additional capabilities to a class in the form of methods generated by the </a:t>
            </a:r>
            <a:r>
              <a:rPr lang="en-CA" dirty="0" err="1" smtClean="0"/>
              <a:t>kotlin</a:t>
            </a:r>
            <a:r>
              <a:rPr lang="en-CA" dirty="0" smtClean="0"/>
              <a:t> compiler:</a:t>
            </a:r>
          </a:p>
          <a:p>
            <a:pPr lvl="1"/>
            <a:r>
              <a:rPr lang="en-CA" dirty="0" smtClean="0"/>
              <a:t>Equals</a:t>
            </a:r>
          </a:p>
          <a:p>
            <a:pPr lvl="1"/>
            <a:r>
              <a:rPr lang="en-CA" dirty="0" err="1" smtClean="0"/>
              <a:t>hashCode</a:t>
            </a:r>
            <a:endParaRPr lang="en-CA" dirty="0" smtClean="0"/>
          </a:p>
          <a:p>
            <a:pPr lvl="1"/>
            <a:r>
              <a:rPr lang="en-CA" dirty="0" err="1" smtClean="0"/>
              <a:t>toString</a:t>
            </a:r>
            <a:endParaRPr lang="en-CA" dirty="0" smtClean="0"/>
          </a:p>
          <a:p>
            <a:pPr lvl="1"/>
            <a:r>
              <a:rPr lang="en-CA" dirty="0" smtClean="0"/>
              <a:t>Copy</a:t>
            </a:r>
          </a:p>
          <a:p>
            <a:pPr lvl="1"/>
            <a:r>
              <a:rPr lang="en-CA" dirty="0" smtClean="0"/>
              <a:t>Multiple </a:t>
            </a:r>
            <a:r>
              <a:rPr lang="en-CA" dirty="0" err="1" smtClean="0"/>
              <a:t>componentN</a:t>
            </a:r>
            <a:r>
              <a:rPr lang="en-CA" dirty="0" smtClean="0"/>
              <a:t> methods</a:t>
            </a:r>
            <a:endParaRPr lang="en-CA" dirty="0"/>
          </a:p>
        </p:txBody>
      </p:sp>
      <p:pic>
        <p:nvPicPr>
          <p:cNvPr id="4" name="Picture 3"/>
          <p:cNvPicPr>
            <a:picLocks noChangeAspect="1"/>
          </p:cNvPicPr>
          <p:nvPr/>
        </p:nvPicPr>
        <p:blipFill>
          <a:blip r:embed="rId2"/>
          <a:stretch>
            <a:fillRect/>
          </a:stretch>
        </p:blipFill>
        <p:spPr>
          <a:xfrm>
            <a:off x="6871854" y="1825625"/>
            <a:ext cx="4724400" cy="866775"/>
          </a:xfrm>
          <a:prstGeom prst="rect">
            <a:avLst/>
          </a:prstGeom>
        </p:spPr>
      </p:pic>
    </p:spTree>
    <p:extLst>
      <p:ext uri="{BB962C8B-B14F-4D97-AF65-F5344CB8AC3E}">
        <p14:creationId xmlns:p14="http://schemas.microsoft.com/office/powerpoint/2010/main" val="21529973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819" y="438366"/>
            <a:ext cx="10515600" cy="1325563"/>
          </a:xfrm>
        </p:spPr>
        <p:txBody>
          <a:bodyPr/>
          <a:lstStyle/>
          <a:p>
            <a:r>
              <a:rPr lang="en-CA" dirty="0" smtClean="0"/>
              <a:t>Equals and </a:t>
            </a:r>
            <a:r>
              <a:rPr lang="en-CA" dirty="0" err="1" smtClean="0"/>
              <a:t>hashCode</a:t>
            </a:r>
            <a:r>
              <a:rPr lang="en-CA" dirty="0" smtClean="0"/>
              <a:t> methods</a:t>
            </a:r>
            <a:endParaRPr lang="en-CA" dirty="0"/>
          </a:p>
        </p:txBody>
      </p:sp>
      <p:sp>
        <p:nvSpPr>
          <p:cNvPr id="3" name="Content Placeholder 2"/>
          <p:cNvSpPr>
            <a:spLocks noGrp="1"/>
          </p:cNvSpPr>
          <p:nvPr>
            <p:ph idx="1"/>
          </p:nvPr>
        </p:nvSpPr>
        <p:spPr>
          <a:xfrm>
            <a:off x="838200" y="1825625"/>
            <a:ext cx="6878782" cy="4351338"/>
          </a:xfrm>
        </p:spPr>
        <p:txBody>
          <a:bodyPr>
            <a:normAutofit fontScale="70000" lnSpcReduction="20000"/>
          </a:bodyPr>
          <a:lstStyle/>
          <a:p>
            <a:r>
              <a:rPr lang="en-CA" dirty="0" smtClean="0"/>
              <a:t>When working with data classes there is often a need to compare two data class instances for structural equality (contain same data, but are different instances)</a:t>
            </a:r>
          </a:p>
          <a:p>
            <a:r>
              <a:rPr lang="en-CA" dirty="0" smtClean="0"/>
              <a:t>A common method is to use the equals method that uses </a:t>
            </a:r>
            <a:r>
              <a:rPr lang="en-CA" dirty="0" err="1" smtClean="0"/>
              <a:t>hashCode</a:t>
            </a:r>
            <a:r>
              <a:rPr lang="en-CA" dirty="0" smtClean="0"/>
              <a:t> method internally</a:t>
            </a:r>
          </a:p>
          <a:p>
            <a:r>
              <a:rPr lang="en-CA" dirty="0" err="1" smtClean="0"/>
              <a:t>hashCode</a:t>
            </a:r>
            <a:r>
              <a:rPr lang="en-CA" dirty="0" smtClean="0"/>
              <a:t> is often compared before equals because it is much cheaper to simply compare </a:t>
            </a:r>
            <a:r>
              <a:rPr lang="en-CA" dirty="0" err="1" smtClean="0"/>
              <a:t>hashcodes</a:t>
            </a:r>
            <a:r>
              <a:rPr lang="en-CA" dirty="0" smtClean="0"/>
              <a:t> than every field in the object. If two objects are equal, they must return the same </a:t>
            </a:r>
            <a:r>
              <a:rPr lang="en-CA" dirty="0" err="1" smtClean="0"/>
              <a:t>hashCode</a:t>
            </a:r>
            <a:r>
              <a:rPr lang="en-CA" dirty="0" smtClean="0"/>
              <a:t>, however, just because two objects return the same </a:t>
            </a:r>
            <a:r>
              <a:rPr lang="en-CA" dirty="0" err="1" smtClean="0"/>
              <a:t>hashCode</a:t>
            </a:r>
            <a:r>
              <a:rPr lang="en-CA" dirty="0" smtClean="0"/>
              <a:t> does not mean they are equal</a:t>
            </a:r>
          </a:p>
          <a:p>
            <a:r>
              <a:rPr lang="en-CA" dirty="0" err="1" smtClean="0"/>
              <a:t>hashCode</a:t>
            </a:r>
            <a:r>
              <a:rPr lang="en-CA" dirty="0" smtClean="0"/>
              <a:t> is typically implemented by converting the internal address of the object into an integer</a:t>
            </a:r>
          </a:p>
          <a:p>
            <a:r>
              <a:rPr lang="en-CA" dirty="0" smtClean="0"/>
              <a:t>In </a:t>
            </a:r>
            <a:r>
              <a:rPr lang="en-CA" dirty="0" err="1" smtClean="0"/>
              <a:t>kotlin</a:t>
            </a:r>
            <a:r>
              <a:rPr lang="en-CA" dirty="0" smtClean="0"/>
              <a:t>, the equals and </a:t>
            </a:r>
            <a:r>
              <a:rPr lang="en-CA" dirty="0" err="1" smtClean="0"/>
              <a:t>hashCode</a:t>
            </a:r>
            <a:r>
              <a:rPr lang="en-CA" dirty="0" smtClean="0"/>
              <a:t> methods are automatically generated by the compiler (less boilerplate)</a:t>
            </a:r>
          </a:p>
          <a:p>
            <a:r>
              <a:rPr lang="en-CA" dirty="0" smtClean="0"/>
              <a:t>By default, </a:t>
            </a:r>
            <a:r>
              <a:rPr lang="en-CA" dirty="0" err="1" smtClean="0"/>
              <a:t>hashCode</a:t>
            </a:r>
            <a:r>
              <a:rPr lang="en-CA" dirty="0" smtClean="0"/>
              <a:t> and equals are generated based on every property in the primary constructor</a:t>
            </a:r>
            <a:endParaRPr lang="en-CA" dirty="0"/>
          </a:p>
        </p:txBody>
      </p:sp>
      <p:pic>
        <p:nvPicPr>
          <p:cNvPr id="6" name="Picture 5"/>
          <p:cNvPicPr>
            <a:picLocks noChangeAspect="1"/>
          </p:cNvPicPr>
          <p:nvPr/>
        </p:nvPicPr>
        <p:blipFill>
          <a:blip r:embed="rId3"/>
          <a:stretch>
            <a:fillRect/>
          </a:stretch>
        </p:blipFill>
        <p:spPr>
          <a:xfrm>
            <a:off x="7827746" y="-2384"/>
            <a:ext cx="4364254" cy="6860384"/>
          </a:xfrm>
          <a:prstGeom prst="rect">
            <a:avLst/>
          </a:prstGeom>
        </p:spPr>
      </p:pic>
      <p:pic>
        <p:nvPicPr>
          <p:cNvPr id="8" name="Picture 7"/>
          <p:cNvPicPr>
            <a:picLocks noChangeAspect="1"/>
          </p:cNvPicPr>
          <p:nvPr/>
        </p:nvPicPr>
        <p:blipFill>
          <a:blip r:embed="rId4"/>
          <a:stretch>
            <a:fillRect/>
          </a:stretch>
        </p:blipFill>
        <p:spPr>
          <a:xfrm>
            <a:off x="2030123" y="6238659"/>
            <a:ext cx="4695825" cy="352425"/>
          </a:xfrm>
          <a:prstGeom prst="rect">
            <a:avLst/>
          </a:prstGeom>
        </p:spPr>
      </p:pic>
    </p:spTree>
    <p:extLst>
      <p:ext uri="{BB962C8B-B14F-4D97-AF65-F5344CB8AC3E}">
        <p14:creationId xmlns:p14="http://schemas.microsoft.com/office/powerpoint/2010/main" val="28632073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toString</a:t>
            </a:r>
            <a:r>
              <a:rPr lang="en-CA" dirty="0" smtClean="0"/>
              <a:t> and copy method</a:t>
            </a:r>
            <a:endParaRPr lang="en-CA" dirty="0"/>
          </a:p>
        </p:txBody>
      </p:sp>
      <p:sp>
        <p:nvSpPr>
          <p:cNvPr id="3" name="Content Placeholder 2"/>
          <p:cNvSpPr>
            <a:spLocks noGrp="1"/>
          </p:cNvSpPr>
          <p:nvPr>
            <p:ph idx="1"/>
          </p:nvPr>
        </p:nvSpPr>
        <p:spPr>
          <a:xfrm>
            <a:off x="838200" y="1825625"/>
            <a:ext cx="5922818" cy="4351338"/>
          </a:xfrm>
        </p:spPr>
        <p:txBody>
          <a:bodyPr>
            <a:normAutofit fontScale="70000" lnSpcReduction="20000"/>
          </a:bodyPr>
          <a:lstStyle/>
          <a:p>
            <a:r>
              <a:rPr lang="en-CA" dirty="0" smtClean="0"/>
              <a:t>The </a:t>
            </a:r>
            <a:r>
              <a:rPr lang="en-CA" dirty="0" err="1" smtClean="0"/>
              <a:t>twoString</a:t>
            </a:r>
            <a:r>
              <a:rPr lang="en-CA" dirty="0" smtClean="0"/>
              <a:t> generated method prints the names and values of all properties declared in the primary constructor</a:t>
            </a:r>
          </a:p>
          <a:p>
            <a:r>
              <a:rPr lang="en-CA" dirty="0" smtClean="0"/>
              <a:t>The copy constructor takes a single argument whose type is the class containing the constructor, returning </a:t>
            </a:r>
            <a:r>
              <a:rPr lang="en-CA" dirty="0" err="1" smtClean="0"/>
              <a:t>newInstance</a:t>
            </a:r>
            <a:r>
              <a:rPr lang="en-CA" dirty="0" smtClean="0"/>
              <a:t> of this class </a:t>
            </a:r>
          </a:p>
          <a:p>
            <a:r>
              <a:rPr lang="en-CA" dirty="0" smtClean="0"/>
              <a:t>The copy factory is a static factory that takes a single argument whose type is the class containing the factory, and returns a new instance of the class</a:t>
            </a:r>
          </a:p>
          <a:p>
            <a:r>
              <a:rPr lang="en-CA" dirty="0" smtClean="0"/>
              <a:t>We can create a modified instance copy of a data class using the copy method combined with default argument syntax</a:t>
            </a:r>
          </a:p>
          <a:p>
            <a:r>
              <a:rPr lang="en-CA" dirty="0" smtClean="0"/>
              <a:t>We can also create immutable data classes using </a:t>
            </a:r>
            <a:r>
              <a:rPr lang="en-CA" dirty="0" err="1" smtClean="0"/>
              <a:t>vals</a:t>
            </a:r>
            <a:r>
              <a:rPr lang="en-CA" dirty="0" smtClean="0"/>
              <a:t>, to reduce potential errors in data synchronization across multithreaded applications</a:t>
            </a:r>
            <a:endParaRPr lang="en-CA" dirty="0"/>
          </a:p>
        </p:txBody>
      </p:sp>
      <p:pic>
        <p:nvPicPr>
          <p:cNvPr id="4" name="Picture 3"/>
          <p:cNvPicPr>
            <a:picLocks noChangeAspect="1"/>
          </p:cNvPicPr>
          <p:nvPr/>
        </p:nvPicPr>
        <p:blipFill>
          <a:blip r:embed="rId2"/>
          <a:stretch>
            <a:fillRect/>
          </a:stretch>
        </p:blipFill>
        <p:spPr>
          <a:xfrm>
            <a:off x="6955845" y="841950"/>
            <a:ext cx="5153025" cy="657225"/>
          </a:xfrm>
          <a:prstGeom prst="rect">
            <a:avLst/>
          </a:prstGeom>
        </p:spPr>
      </p:pic>
      <p:pic>
        <p:nvPicPr>
          <p:cNvPr id="5" name="Picture 4"/>
          <p:cNvPicPr>
            <a:picLocks noChangeAspect="1"/>
          </p:cNvPicPr>
          <p:nvPr/>
        </p:nvPicPr>
        <p:blipFill>
          <a:blip r:embed="rId3"/>
          <a:stretch>
            <a:fillRect/>
          </a:stretch>
        </p:blipFill>
        <p:spPr>
          <a:xfrm>
            <a:off x="6955845" y="1903375"/>
            <a:ext cx="4829175" cy="723900"/>
          </a:xfrm>
          <a:prstGeom prst="rect">
            <a:avLst/>
          </a:prstGeom>
        </p:spPr>
      </p:pic>
      <p:pic>
        <p:nvPicPr>
          <p:cNvPr id="6" name="Picture 5"/>
          <p:cNvPicPr>
            <a:picLocks noChangeAspect="1"/>
          </p:cNvPicPr>
          <p:nvPr/>
        </p:nvPicPr>
        <p:blipFill>
          <a:blip r:embed="rId4"/>
          <a:stretch>
            <a:fillRect/>
          </a:stretch>
        </p:blipFill>
        <p:spPr>
          <a:xfrm>
            <a:off x="7041569" y="3053699"/>
            <a:ext cx="4981575" cy="1685925"/>
          </a:xfrm>
          <a:prstGeom prst="rect">
            <a:avLst/>
          </a:prstGeom>
        </p:spPr>
      </p:pic>
      <p:pic>
        <p:nvPicPr>
          <p:cNvPr id="8" name="Picture 7"/>
          <p:cNvPicPr>
            <a:picLocks noChangeAspect="1"/>
          </p:cNvPicPr>
          <p:nvPr/>
        </p:nvPicPr>
        <p:blipFill>
          <a:blip r:embed="rId5"/>
          <a:stretch>
            <a:fillRect/>
          </a:stretch>
        </p:blipFill>
        <p:spPr>
          <a:xfrm>
            <a:off x="7058025" y="4996944"/>
            <a:ext cx="5133975" cy="1847850"/>
          </a:xfrm>
          <a:prstGeom prst="rect">
            <a:avLst/>
          </a:prstGeom>
        </p:spPr>
      </p:pic>
    </p:spTree>
    <p:extLst>
      <p:ext uri="{BB962C8B-B14F-4D97-AF65-F5344CB8AC3E}">
        <p14:creationId xmlns:p14="http://schemas.microsoft.com/office/powerpoint/2010/main" val="378594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Kotlin</a:t>
            </a:r>
            <a:r>
              <a:rPr lang="en-CA" dirty="0" smtClean="0"/>
              <a:t> examples: mutable and immutable collections</a:t>
            </a:r>
            <a:endParaRPr lang="en-CA" dirty="0"/>
          </a:p>
        </p:txBody>
      </p:sp>
      <p:sp>
        <p:nvSpPr>
          <p:cNvPr id="3" name="Content Placeholder 2"/>
          <p:cNvSpPr>
            <a:spLocks noGrp="1"/>
          </p:cNvSpPr>
          <p:nvPr>
            <p:ph idx="1"/>
          </p:nvPr>
        </p:nvSpPr>
        <p:spPr>
          <a:xfrm>
            <a:off x="838200" y="1825625"/>
            <a:ext cx="4606636" cy="4351338"/>
          </a:xfrm>
        </p:spPr>
        <p:txBody>
          <a:bodyPr/>
          <a:lstStyle/>
          <a:p>
            <a:r>
              <a:rPr lang="en-CA" dirty="0" err="1" smtClean="0"/>
              <a:t>Kotlin</a:t>
            </a:r>
            <a:r>
              <a:rPr lang="en-CA" dirty="0" smtClean="0"/>
              <a:t> distinguishes between mutable and immutable collections by a providing a set of interfaces and helper methods </a:t>
            </a:r>
          </a:p>
          <a:p>
            <a:r>
              <a:rPr lang="en-CA" dirty="0" smtClean="0"/>
              <a:t>Mutable means state can change after initialization, immutable means state cannot change after initialization</a:t>
            </a:r>
            <a:endParaRPr lang="en-CA" dirty="0"/>
          </a:p>
        </p:txBody>
      </p:sp>
      <p:pic>
        <p:nvPicPr>
          <p:cNvPr id="5" name="Picture 4"/>
          <p:cNvPicPr>
            <a:picLocks noChangeAspect="1"/>
          </p:cNvPicPr>
          <p:nvPr/>
        </p:nvPicPr>
        <p:blipFill>
          <a:blip r:embed="rId2"/>
          <a:stretch>
            <a:fillRect/>
          </a:stretch>
        </p:blipFill>
        <p:spPr>
          <a:xfrm>
            <a:off x="5754399" y="2477799"/>
            <a:ext cx="5172075" cy="600075"/>
          </a:xfrm>
          <a:prstGeom prst="rect">
            <a:avLst/>
          </a:prstGeom>
        </p:spPr>
      </p:pic>
    </p:spTree>
    <p:extLst>
      <p:ext uri="{BB962C8B-B14F-4D97-AF65-F5344CB8AC3E}">
        <p14:creationId xmlns:p14="http://schemas.microsoft.com/office/powerpoint/2010/main" val="3607198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Destructuring</a:t>
            </a:r>
            <a:r>
              <a:rPr lang="en-CA" dirty="0" smtClean="0"/>
              <a:t> declarations</a:t>
            </a:r>
            <a:endParaRPr lang="en-CA" dirty="0"/>
          </a:p>
        </p:txBody>
      </p:sp>
      <p:sp>
        <p:nvSpPr>
          <p:cNvPr id="3" name="Content Placeholder 2"/>
          <p:cNvSpPr>
            <a:spLocks noGrp="1"/>
          </p:cNvSpPr>
          <p:nvPr>
            <p:ph idx="1"/>
          </p:nvPr>
        </p:nvSpPr>
        <p:spPr>
          <a:xfrm>
            <a:off x="838200" y="1825625"/>
            <a:ext cx="5590309" cy="4351338"/>
          </a:xfrm>
        </p:spPr>
        <p:txBody>
          <a:bodyPr>
            <a:normAutofit fontScale="85000" lnSpcReduction="20000"/>
          </a:bodyPr>
          <a:lstStyle/>
          <a:p>
            <a:r>
              <a:rPr lang="en-CA" dirty="0" smtClean="0"/>
              <a:t>Sometimes it makes sense to restructure objects into multiple variables, this syntax is called a destructing declaration, and allows us to create multiple objects at once</a:t>
            </a:r>
          </a:p>
          <a:p>
            <a:r>
              <a:rPr lang="en-CA" dirty="0" smtClean="0"/>
              <a:t>For every property declared in the primary constructor of the data class, the </a:t>
            </a:r>
            <a:r>
              <a:rPr lang="en-CA" dirty="0" err="1" smtClean="0"/>
              <a:t>kotlin</a:t>
            </a:r>
            <a:r>
              <a:rPr lang="en-CA" dirty="0" smtClean="0"/>
              <a:t> compiler generates a single </a:t>
            </a:r>
            <a:r>
              <a:rPr lang="en-CA" dirty="0" err="1" smtClean="0"/>
              <a:t>componentN</a:t>
            </a:r>
            <a:r>
              <a:rPr lang="en-CA" dirty="0" smtClean="0"/>
              <a:t> method, the N corresponds to the order of properties declared in the primary constructor, </a:t>
            </a:r>
          </a:p>
          <a:p>
            <a:r>
              <a:rPr lang="en-CA" dirty="0" smtClean="0"/>
              <a:t>We can omit properties using the underscore when </a:t>
            </a:r>
            <a:r>
              <a:rPr lang="en-CA" dirty="0" err="1" smtClean="0"/>
              <a:t>destructuring</a:t>
            </a:r>
            <a:endParaRPr lang="en-CA" dirty="0" smtClean="0"/>
          </a:p>
          <a:p>
            <a:r>
              <a:rPr lang="en-CA" dirty="0" smtClean="0"/>
              <a:t>We can </a:t>
            </a:r>
            <a:r>
              <a:rPr lang="en-CA" dirty="0" err="1" smtClean="0"/>
              <a:t>destructure</a:t>
            </a:r>
            <a:r>
              <a:rPr lang="en-CA" dirty="0" smtClean="0"/>
              <a:t> simple types such as strings</a:t>
            </a:r>
            <a:endParaRPr lang="en-CA" dirty="0"/>
          </a:p>
        </p:txBody>
      </p:sp>
      <p:pic>
        <p:nvPicPr>
          <p:cNvPr id="4" name="Picture 3"/>
          <p:cNvPicPr>
            <a:picLocks noChangeAspect="1"/>
          </p:cNvPicPr>
          <p:nvPr/>
        </p:nvPicPr>
        <p:blipFill>
          <a:blip r:embed="rId2"/>
          <a:stretch>
            <a:fillRect/>
          </a:stretch>
        </p:blipFill>
        <p:spPr>
          <a:xfrm>
            <a:off x="6428509" y="1825625"/>
            <a:ext cx="5276850" cy="1352550"/>
          </a:xfrm>
          <a:prstGeom prst="rect">
            <a:avLst/>
          </a:prstGeom>
        </p:spPr>
      </p:pic>
      <p:pic>
        <p:nvPicPr>
          <p:cNvPr id="5" name="Picture 4"/>
          <p:cNvPicPr>
            <a:picLocks noChangeAspect="1"/>
          </p:cNvPicPr>
          <p:nvPr/>
        </p:nvPicPr>
        <p:blipFill>
          <a:blip r:embed="rId3"/>
          <a:stretch>
            <a:fillRect/>
          </a:stretch>
        </p:blipFill>
        <p:spPr>
          <a:xfrm>
            <a:off x="6428509" y="3667919"/>
            <a:ext cx="3848100" cy="666750"/>
          </a:xfrm>
          <a:prstGeom prst="rect">
            <a:avLst/>
          </a:prstGeom>
        </p:spPr>
      </p:pic>
      <p:pic>
        <p:nvPicPr>
          <p:cNvPr id="6" name="Picture 5"/>
          <p:cNvPicPr>
            <a:picLocks noChangeAspect="1"/>
          </p:cNvPicPr>
          <p:nvPr/>
        </p:nvPicPr>
        <p:blipFill>
          <a:blip r:embed="rId4"/>
          <a:stretch>
            <a:fillRect/>
          </a:stretch>
        </p:blipFill>
        <p:spPr>
          <a:xfrm>
            <a:off x="6637193" y="5427085"/>
            <a:ext cx="4514850" cy="409575"/>
          </a:xfrm>
          <a:prstGeom prst="rect">
            <a:avLst/>
          </a:prstGeom>
        </p:spPr>
      </p:pic>
    </p:spTree>
    <p:extLst>
      <p:ext uri="{BB962C8B-B14F-4D97-AF65-F5344CB8AC3E}">
        <p14:creationId xmlns:p14="http://schemas.microsoft.com/office/powerpoint/2010/main" val="10410205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Operator overloading</a:t>
            </a:r>
            <a:endParaRPr lang="en-CA" dirty="0"/>
          </a:p>
        </p:txBody>
      </p:sp>
      <p:sp>
        <p:nvSpPr>
          <p:cNvPr id="3" name="Content Placeholder 2"/>
          <p:cNvSpPr>
            <a:spLocks noGrp="1"/>
          </p:cNvSpPr>
          <p:nvPr>
            <p:ph idx="1"/>
          </p:nvPr>
        </p:nvSpPr>
        <p:spPr>
          <a:xfrm>
            <a:off x="838200" y="1825625"/>
            <a:ext cx="5036127" cy="4351338"/>
          </a:xfrm>
        </p:spPr>
        <p:txBody>
          <a:bodyPr>
            <a:normAutofit fontScale="92500"/>
          </a:bodyPr>
          <a:lstStyle/>
          <a:p>
            <a:r>
              <a:rPr lang="en-CA" dirty="0" smtClean="0"/>
              <a:t>Can provide custom implementations for each operator by using them in operator method corresponding with an operator token</a:t>
            </a:r>
          </a:p>
          <a:p>
            <a:r>
              <a:rPr lang="en-CA" dirty="0" smtClean="0"/>
              <a:t>The compiler generates method calls under the hood based on the operators used</a:t>
            </a:r>
          </a:p>
          <a:p>
            <a:r>
              <a:rPr lang="en-CA" dirty="0" smtClean="0"/>
              <a:t>We can also define multiple operators with the same name but different parameter types</a:t>
            </a:r>
            <a:endParaRPr lang="en-CA" dirty="0"/>
          </a:p>
        </p:txBody>
      </p:sp>
      <p:pic>
        <p:nvPicPr>
          <p:cNvPr id="4" name="Picture 3"/>
          <p:cNvPicPr>
            <a:picLocks noChangeAspect="1"/>
          </p:cNvPicPr>
          <p:nvPr/>
        </p:nvPicPr>
        <p:blipFill>
          <a:blip r:embed="rId2"/>
          <a:stretch>
            <a:fillRect/>
          </a:stretch>
        </p:blipFill>
        <p:spPr>
          <a:xfrm>
            <a:off x="6442363" y="1825625"/>
            <a:ext cx="5505450" cy="1962150"/>
          </a:xfrm>
          <a:prstGeom prst="rect">
            <a:avLst/>
          </a:prstGeom>
        </p:spPr>
      </p:pic>
      <p:pic>
        <p:nvPicPr>
          <p:cNvPr id="5" name="Picture 4"/>
          <p:cNvPicPr>
            <a:picLocks noChangeAspect="1"/>
          </p:cNvPicPr>
          <p:nvPr/>
        </p:nvPicPr>
        <p:blipFill>
          <a:blip r:embed="rId3"/>
          <a:stretch>
            <a:fillRect/>
          </a:stretch>
        </p:blipFill>
        <p:spPr>
          <a:xfrm>
            <a:off x="6442363" y="4357688"/>
            <a:ext cx="5467350" cy="1819275"/>
          </a:xfrm>
          <a:prstGeom prst="rect">
            <a:avLst/>
          </a:prstGeom>
        </p:spPr>
      </p:pic>
    </p:spTree>
    <p:extLst>
      <p:ext uri="{BB962C8B-B14F-4D97-AF65-F5344CB8AC3E}">
        <p14:creationId xmlns:p14="http://schemas.microsoft.com/office/powerpoint/2010/main" val="29583692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Object declaration</a:t>
            </a:r>
            <a:endParaRPr lang="en-CA" dirty="0"/>
          </a:p>
        </p:txBody>
      </p:sp>
      <p:sp>
        <p:nvSpPr>
          <p:cNvPr id="3" name="Content Placeholder 2"/>
          <p:cNvSpPr>
            <a:spLocks noGrp="1"/>
          </p:cNvSpPr>
          <p:nvPr>
            <p:ph idx="1"/>
          </p:nvPr>
        </p:nvSpPr>
        <p:spPr>
          <a:xfrm>
            <a:off x="838200" y="1825625"/>
            <a:ext cx="5548745" cy="4351338"/>
          </a:xfrm>
        </p:spPr>
        <p:txBody>
          <a:bodyPr>
            <a:normAutofit fontScale="70000" lnSpcReduction="20000"/>
          </a:bodyPr>
          <a:lstStyle/>
          <a:p>
            <a:r>
              <a:rPr lang="en-CA" dirty="0" smtClean="0"/>
              <a:t>Declaring singletons in java: the most common way to define a class that has a private constructor and receives instances via a static factor method </a:t>
            </a:r>
          </a:p>
          <a:p>
            <a:r>
              <a:rPr lang="en-CA" dirty="0" smtClean="0"/>
              <a:t>This solution is verbose, in </a:t>
            </a:r>
            <a:r>
              <a:rPr lang="en-CA" dirty="0" err="1" smtClean="0"/>
              <a:t>kotlin</a:t>
            </a:r>
            <a:r>
              <a:rPr lang="en-CA" dirty="0" smtClean="0"/>
              <a:t> there is a special language construct for creating singletons called object declaration, achieving the same result in a much simpler way</a:t>
            </a:r>
          </a:p>
          <a:p>
            <a:r>
              <a:rPr lang="en-CA" dirty="0" smtClean="0"/>
              <a:t>The object keyword rather than class is used to define the singleton in </a:t>
            </a:r>
            <a:r>
              <a:rPr lang="en-CA" dirty="0" err="1" smtClean="0"/>
              <a:t>kotlin</a:t>
            </a:r>
            <a:endParaRPr lang="en-CA" dirty="0" smtClean="0"/>
          </a:p>
          <a:p>
            <a:r>
              <a:rPr lang="en-CA" dirty="0" smtClean="0"/>
              <a:t>Can add methods and properties to an object declaration just as with a class</a:t>
            </a:r>
          </a:p>
          <a:p>
            <a:r>
              <a:rPr lang="en-CA" dirty="0" smtClean="0"/>
              <a:t>Object declarations are initialized lazily, so they can be nested inside other object declarations or non-inner classes, and assigned to an object</a:t>
            </a:r>
            <a:endParaRPr lang="en-CA" dirty="0"/>
          </a:p>
        </p:txBody>
      </p:sp>
      <p:pic>
        <p:nvPicPr>
          <p:cNvPr id="4" name="Picture 3"/>
          <p:cNvPicPr>
            <a:picLocks noChangeAspect="1"/>
          </p:cNvPicPr>
          <p:nvPr/>
        </p:nvPicPr>
        <p:blipFill>
          <a:blip r:embed="rId2"/>
          <a:stretch>
            <a:fillRect/>
          </a:stretch>
        </p:blipFill>
        <p:spPr>
          <a:xfrm>
            <a:off x="7164532" y="1825625"/>
            <a:ext cx="3848100" cy="2352675"/>
          </a:xfrm>
          <a:prstGeom prst="rect">
            <a:avLst/>
          </a:prstGeom>
        </p:spPr>
      </p:pic>
      <p:pic>
        <p:nvPicPr>
          <p:cNvPr id="5" name="Picture 4"/>
          <p:cNvPicPr>
            <a:picLocks noChangeAspect="1"/>
          </p:cNvPicPr>
          <p:nvPr/>
        </p:nvPicPr>
        <p:blipFill>
          <a:blip r:embed="rId3"/>
          <a:stretch>
            <a:fillRect/>
          </a:stretch>
        </p:blipFill>
        <p:spPr>
          <a:xfrm>
            <a:off x="7164532" y="4602740"/>
            <a:ext cx="1762125" cy="257175"/>
          </a:xfrm>
          <a:prstGeom prst="rect">
            <a:avLst/>
          </a:prstGeom>
        </p:spPr>
      </p:pic>
      <p:pic>
        <p:nvPicPr>
          <p:cNvPr id="6" name="Picture 5"/>
          <p:cNvPicPr>
            <a:picLocks noChangeAspect="1"/>
          </p:cNvPicPr>
          <p:nvPr/>
        </p:nvPicPr>
        <p:blipFill>
          <a:blip r:embed="rId4"/>
          <a:stretch>
            <a:fillRect/>
          </a:stretch>
        </p:blipFill>
        <p:spPr>
          <a:xfrm>
            <a:off x="7164532" y="5284355"/>
            <a:ext cx="3343275" cy="885825"/>
          </a:xfrm>
          <a:prstGeom prst="rect">
            <a:avLst/>
          </a:prstGeom>
        </p:spPr>
      </p:pic>
    </p:spTree>
    <p:extLst>
      <p:ext uri="{BB962C8B-B14F-4D97-AF65-F5344CB8AC3E}">
        <p14:creationId xmlns:p14="http://schemas.microsoft.com/office/powerpoint/2010/main" val="2687550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Object expression</a:t>
            </a:r>
            <a:endParaRPr lang="en-CA" dirty="0"/>
          </a:p>
        </p:txBody>
      </p:sp>
      <p:sp>
        <p:nvSpPr>
          <p:cNvPr id="3" name="Content Placeholder 2"/>
          <p:cNvSpPr>
            <a:spLocks noGrp="1"/>
          </p:cNvSpPr>
          <p:nvPr>
            <p:ph idx="1"/>
          </p:nvPr>
        </p:nvSpPr>
        <p:spPr>
          <a:xfrm>
            <a:off x="838200" y="1825625"/>
            <a:ext cx="5036127" cy="4351338"/>
          </a:xfrm>
        </p:spPr>
        <p:txBody>
          <a:bodyPr>
            <a:normAutofit fontScale="92500" lnSpcReduction="20000"/>
          </a:bodyPr>
          <a:lstStyle/>
          <a:p>
            <a:r>
              <a:rPr lang="en-CA" dirty="0" smtClean="0"/>
              <a:t>Equivalent to java’s anonymous class, used to instantiate objects that might inherit from another class or implement an interface, classically used when we instantiate objects that implement an interface</a:t>
            </a:r>
          </a:p>
          <a:p>
            <a:r>
              <a:rPr lang="en-CA" dirty="0" err="1" smtClean="0"/>
              <a:t>Kotlin</a:t>
            </a:r>
            <a:r>
              <a:rPr lang="en-CA" dirty="0" smtClean="0"/>
              <a:t> uses object expressions to create an instance of an anonymous class that implements </a:t>
            </a:r>
            <a:r>
              <a:rPr lang="en-CA" dirty="0" err="1" smtClean="0"/>
              <a:t>ServiceConnection</a:t>
            </a:r>
            <a:r>
              <a:rPr lang="en-CA" dirty="0" smtClean="0"/>
              <a:t> interface</a:t>
            </a:r>
          </a:p>
          <a:p>
            <a:r>
              <a:rPr lang="en-CA" dirty="0" smtClean="0"/>
              <a:t>An object extension can also extend a class</a:t>
            </a:r>
            <a:endParaRPr lang="en-CA" dirty="0"/>
          </a:p>
        </p:txBody>
      </p:sp>
      <p:pic>
        <p:nvPicPr>
          <p:cNvPr id="4" name="Picture 3"/>
          <p:cNvPicPr>
            <a:picLocks noChangeAspect="1"/>
          </p:cNvPicPr>
          <p:nvPr/>
        </p:nvPicPr>
        <p:blipFill>
          <a:blip r:embed="rId2"/>
          <a:stretch>
            <a:fillRect/>
          </a:stretch>
        </p:blipFill>
        <p:spPr>
          <a:xfrm>
            <a:off x="6477433" y="1690688"/>
            <a:ext cx="5610225" cy="2085975"/>
          </a:xfrm>
          <a:prstGeom prst="rect">
            <a:avLst/>
          </a:prstGeom>
        </p:spPr>
      </p:pic>
      <p:pic>
        <p:nvPicPr>
          <p:cNvPr id="5" name="Picture 4"/>
          <p:cNvPicPr>
            <a:picLocks noChangeAspect="1"/>
          </p:cNvPicPr>
          <p:nvPr/>
        </p:nvPicPr>
        <p:blipFill>
          <a:blip r:embed="rId3"/>
          <a:stretch>
            <a:fillRect/>
          </a:stretch>
        </p:blipFill>
        <p:spPr>
          <a:xfrm>
            <a:off x="6551903" y="3888978"/>
            <a:ext cx="5295900" cy="1257300"/>
          </a:xfrm>
          <a:prstGeom prst="rect">
            <a:avLst/>
          </a:prstGeom>
        </p:spPr>
      </p:pic>
      <p:pic>
        <p:nvPicPr>
          <p:cNvPr id="6" name="Picture 5"/>
          <p:cNvPicPr>
            <a:picLocks noChangeAspect="1"/>
          </p:cNvPicPr>
          <p:nvPr/>
        </p:nvPicPr>
        <p:blipFill>
          <a:blip r:embed="rId4"/>
          <a:stretch>
            <a:fillRect/>
          </a:stretch>
        </p:blipFill>
        <p:spPr>
          <a:xfrm>
            <a:off x="6570953" y="5258594"/>
            <a:ext cx="5257800" cy="1390650"/>
          </a:xfrm>
          <a:prstGeom prst="rect">
            <a:avLst/>
          </a:prstGeom>
        </p:spPr>
      </p:pic>
    </p:spTree>
    <p:extLst>
      <p:ext uri="{BB962C8B-B14F-4D97-AF65-F5344CB8AC3E}">
        <p14:creationId xmlns:p14="http://schemas.microsoft.com/office/powerpoint/2010/main" val="32613385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Object expressions and the Adapter pattern</a:t>
            </a:r>
            <a:endParaRPr lang="en-CA" dirty="0"/>
          </a:p>
        </p:txBody>
      </p:sp>
      <p:sp>
        <p:nvSpPr>
          <p:cNvPr id="3" name="Content Placeholder 2"/>
          <p:cNvSpPr>
            <a:spLocks noGrp="1"/>
          </p:cNvSpPr>
          <p:nvPr>
            <p:ph idx="1"/>
          </p:nvPr>
        </p:nvSpPr>
        <p:spPr>
          <a:xfrm>
            <a:off x="838200" y="1825625"/>
            <a:ext cx="5437909" cy="4351338"/>
          </a:xfrm>
        </p:spPr>
        <p:txBody>
          <a:bodyPr>
            <a:normAutofit fontScale="70000" lnSpcReduction="20000"/>
          </a:bodyPr>
          <a:lstStyle/>
          <a:p>
            <a:r>
              <a:rPr lang="en-CA" dirty="0" smtClean="0"/>
              <a:t>The adapter design pattern allows otherwise incompatible classes to work together by converting the interface of one class into an interface expected by the clients</a:t>
            </a:r>
          </a:p>
          <a:p>
            <a:r>
              <a:rPr lang="en-CA" dirty="0" smtClean="0"/>
              <a:t>Example: we have a player interface and a function that requires player as a parameter. There is a public library with </a:t>
            </a:r>
            <a:r>
              <a:rPr lang="en-CA" dirty="0" err="1" smtClean="0"/>
              <a:t>VideoPlayer</a:t>
            </a:r>
            <a:r>
              <a:rPr lang="en-CA" dirty="0" smtClean="0"/>
              <a:t> class, with play method defined, but not implementing Player</a:t>
            </a:r>
          </a:p>
          <a:p>
            <a:r>
              <a:rPr lang="en-CA" dirty="0" smtClean="0"/>
              <a:t>While the </a:t>
            </a:r>
            <a:r>
              <a:rPr lang="en-CA" dirty="0" err="1" smtClean="0"/>
              <a:t>videoplayer</a:t>
            </a:r>
            <a:r>
              <a:rPr lang="en-CA" dirty="0" smtClean="0"/>
              <a:t> class meets the method requirements of </a:t>
            </a:r>
            <a:r>
              <a:rPr lang="en-CA" dirty="0" err="1" smtClean="0"/>
              <a:t>playWith</a:t>
            </a:r>
            <a:r>
              <a:rPr lang="en-CA" dirty="0" smtClean="0"/>
              <a:t>, it does not technically implement Player, so it cannot be passed to </a:t>
            </a:r>
            <a:r>
              <a:rPr lang="en-CA" dirty="0" err="1" smtClean="0"/>
              <a:t>playWith</a:t>
            </a:r>
            <a:endParaRPr lang="en-CA" dirty="0"/>
          </a:p>
          <a:p>
            <a:r>
              <a:rPr lang="en-CA" dirty="0" smtClean="0"/>
              <a:t>To solve this problem we make an Adapter, implementing </a:t>
            </a:r>
            <a:r>
              <a:rPr lang="en-CA" dirty="0" err="1" smtClean="0"/>
              <a:t>VideoPlayer</a:t>
            </a:r>
            <a:r>
              <a:rPr lang="en-CA" dirty="0" smtClean="0"/>
              <a:t> as an object of anonymous type that implements the Player interface</a:t>
            </a:r>
          </a:p>
        </p:txBody>
      </p:sp>
      <p:pic>
        <p:nvPicPr>
          <p:cNvPr id="4" name="Picture 3"/>
          <p:cNvPicPr>
            <a:picLocks noChangeAspect="1"/>
          </p:cNvPicPr>
          <p:nvPr/>
        </p:nvPicPr>
        <p:blipFill>
          <a:blip r:embed="rId2"/>
          <a:stretch>
            <a:fillRect/>
          </a:stretch>
        </p:blipFill>
        <p:spPr>
          <a:xfrm>
            <a:off x="7157171" y="1825625"/>
            <a:ext cx="2809875" cy="1257300"/>
          </a:xfrm>
          <a:prstGeom prst="rect">
            <a:avLst/>
          </a:prstGeom>
        </p:spPr>
      </p:pic>
      <p:pic>
        <p:nvPicPr>
          <p:cNvPr id="5" name="Picture 4"/>
          <p:cNvPicPr>
            <a:picLocks noChangeAspect="1"/>
          </p:cNvPicPr>
          <p:nvPr/>
        </p:nvPicPr>
        <p:blipFill>
          <a:blip r:embed="rId3"/>
          <a:stretch>
            <a:fillRect/>
          </a:stretch>
        </p:blipFill>
        <p:spPr>
          <a:xfrm>
            <a:off x="7128596" y="3525044"/>
            <a:ext cx="2838450" cy="952500"/>
          </a:xfrm>
          <a:prstGeom prst="rect">
            <a:avLst/>
          </a:prstGeom>
        </p:spPr>
      </p:pic>
      <p:pic>
        <p:nvPicPr>
          <p:cNvPr id="6" name="Picture 5"/>
          <p:cNvPicPr>
            <a:picLocks noChangeAspect="1"/>
          </p:cNvPicPr>
          <p:nvPr/>
        </p:nvPicPr>
        <p:blipFill>
          <a:blip r:embed="rId4"/>
          <a:stretch>
            <a:fillRect/>
          </a:stretch>
        </p:blipFill>
        <p:spPr>
          <a:xfrm>
            <a:off x="7128596" y="4862296"/>
            <a:ext cx="4067175" cy="485775"/>
          </a:xfrm>
          <a:prstGeom prst="rect">
            <a:avLst/>
          </a:prstGeom>
        </p:spPr>
      </p:pic>
    </p:spTree>
    <p:extLst>
      <p:ext uri="{BB962C8B-B14F-4D97-AF65-F5344CB8AC3E}">
        <p14:creationId xmlns:p14="http://schemas.microsoft.com/office/powerpoint/2010/main" val="2662515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Companion objects </a:t>
            </a:r>
            <a:endParaRPr lang="en-CA" dirty="0"/>
          </a:p>
        </p:txBody>
      </p:sp>
      <p:sp>
        <p:nvSpPr>
          <p:cNvPr id="3" name="Content Placeholder 2"/>
          <p:cNvSpPr>
            <a:spLocks noGrp="1"/>
          </p:cNvSpPr>
          <p:nvPr>
            <p:ph idx="1"/>
          </p:nvPr>
        </p:nvSpPr>
        <p:spPr>
          <a:xfrm>
            <a:off x="838200" y="1825625"/>
            <a:ext cx="6096000" cy="4351338"/>
          </a:xfrm>
        </p:spPr>
        <p:txBody>
          <a:bodyPr>
            <a:normAutofit fontScale="70000" lnSpcReduction="20000"/>
          </a:bodyPr>
          <a:lstStyle/>
          <a:p>
            <a:r>
              <a:rPr lang="en-CA" dirty="0" err="1" smtClean="0"/>
              <a:t>Kotlin</a:t>
            </a:r>
            <a:r>
              <a:rPr lang="en-CA" dirty="0" smtClean="0"/>
              <a:t> lacks the ability to define static members (unlike java), instead, we define objects that are associated with a class. These companion objects share their state across all instances of a particular class. </a:t>
            </a:r>
          </a:p>
          <a:p>
            <a:r>
              <a:rPr lang="en-CA" dirty="0" smtClean="0"/>
              <a:t>When a singleton object is associated with a class of the same name, it is called the companion object of the class, and the class is called the companion class of the object.</a:t>
            </a:r>
          </a:p>
          <a:p>
            <a:r>
              <a:rPr lang="en-CA" dirty="0" smtClean="0"/>
              <a:t>Three instances of the car class sharing a single instance of an object. </a:t>
            </a:r>
          </a:p>
          <a:p>
            <a:r>
              <a:rPr lang="en-CA" dirty="0" smtClean="0"/>
              <a:t>The main purpose of a companion object is to have code related to the class, but not necessary to any particular instance of the class.</a:t>
            </a:r>
          </a:p>
          <a:p>
            <a:r>
              <a:rPr lang="en-CA" dirty="0" smtClean="0"/>
              <a:t>The simplest way to define a companion object is to define a single block of code (within the class definition)</a:t>
            </a:r>
            <a:endParaRPr lang="en-CA" dirty="0"/>
          </a:p>
        </p:txBody>
      </p:sp>
      <p:pic>
        <p:nvPicPr>
          <p:cNvPr id="4" name="Picture 3"/>
          <p:cNvPicPr>
            <a:picLocks noChangeAspect="1"/>
          </p:cNvPicPr>
          <p:nvPr/>
        </p:nvPicPr>
        <p:blipFill>
          <a:blip r:embed="rId2"/>
          <a:stretch>
            <a:fillRect/>
          </a:stretch>
        </p:blipFill>
        <p:spPr>
          <a:xfrm>
            <a:off x="7591425" y="1690688"/>
            <a:ext cx="3105150" cy="1552575"/>
          </a:xfrm>
          <a:prstGeom prst="rect">
            <a:avLst/>
          </a:prstGeom>
        </p:spPr>
      </p:pic>
      <p:pic>
        <p:nvPicPr>
          <p:cNvPr id="5" name="Picture 4"/>
          <p:cNvPicPr>
            <a:picLocks noChangeAspect="1"/>
          </p:cNvPicPr>
          <p:nvPr/>
        </p:nvPicPr>
        <p:blipFill>
          <a:blip r:embed="rId3"/>
          <a:stretch>
            <a:fillRect/>
          </a:stretch>
        </p:blipFill>
        <p:spPr>
          <a:xfrm>
            <a:off x="7839075" y="4001294"/>
            <a:ext cx="2857500" cy="838200"/>
          </a:xfrm>
          <a:prstGeom prst="rect">
            <a:avLst/>
          </a:prstGeom>
        </p:spPr>
      </p:pic>
    </p:spTree>
    <p:extLst>
      <p:ext uri="{BB962C8B-B14F-4D97-AF65-F5344CB8AC3E}">
        <p14:creationId xmlns:p14="http://schemas.microsoft.com/office/powerpoint/2010/main" val="18226746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Companion object instantiation</a:t>
            </a:r>
            <a:endParaRPr lang="en-CA" dirty="0"/>
          </a:p>
        </p:txBody>
      </p:sp>
      <p:sp>
        <p:nvSpPr>
          <p:cNvPr id="3" name="Content Placeholder 2"/>
          <p:cNvSpPr>
            <a:spLocks noGrp="1"/>
          </p:cNvSpPr>
          <p:nvPr>
            <p:ph idx="1"/>
          </p:nvPr>
        </p:nvSpPr>
        <p:spPr>
          <a:xfrm>
            <a:off x="838200" y="1825625"/>
            <a:ext cx="6199909" cy="4644448"/>
          </a:xfrm>
        </p:spPr>
        <p:txBody>
          <a:bodyPr>
            <a:normAutofit fontScale="62500" lnSpcReduction="20000"/>
          </a:bodyPr>
          <a:lstStyle/>
          <a:p>
            <a:r>
              <a:rPr lang="en-CA" dirty="0" smtClean="0"/>
              <a:t>A companion object is a singleton created by a companion class and kept in its static property.</a:t>
            </a:r>
          </a:p>
          <a:p>
            <a:r>
              <a:rPr lang="en-CA" dirty="0" smtClean="0"/>
              <a:t>Companion object instantiation is lazy (only when needed)</a:t>
            </a:r>
            <a:endParaRPr lang="fr-CA" dirty="0" smtClean="0"/>
          </a:p>
          <a:p>
            <a:r>
              <a:rPr lang="fr-CA" dirty="0" smtClean="0"/>
              <a:t>To mark </a:t>
            </a:r>
            <a:r>
              <a:rPr lang="fr-CA" dirty="0" err="1" smtClean="0"/>
              <a:t>when</a:t>
            </a:r>
            <a:r>
              <a:rPr lang="fr-CA" dirty="0" smtClean="0"/>
              <a:t> car class instance and </a:t>
            </a:r>
            <a:r>
              <a:rPr lang="fr-CA" dirty="0" err="1" smtClean="0"/>
              <a:t>its</a:t>
            </a:r>
            <a:r>
              <a:rPr lang="fr-CA" dirty="0" smtClean="0"/>
              <a:t> </a:t>
            </a:r>
            <a:r>
              <a:rPr lang="fr-CA" dirty="0" err="1" smtClean="0"/>
              <a:t>corresponding</a:t>
            </a:r>
            <a:r>
              <a:rPr lang="fr-CA" dirty="0" smtClean="0"/>
              <a:t> </a:t>
            </a:r>
            <a:r>
              <a:rPr lang="en-CA" dirty="0" smtClean="0"/>
              <a:t>companion object are created, we add two initializer blocks – one for car class, and one for the companion object</a:t>
            </a:r>
          </a:p>
          <a:p>
            <a:r>
              <a:rPr lang="en-CA" dirty="0" smtClean="0"/>
              <a:t>The initializer block inside the companion object works the same as for an ordinary class, being invoked when the companion object is created.</a:t>
            </a:r>
          </a:p>
          <a:p>
            <a:r>
              <a:rPr lang="en-CA" dirty="0" smtClean="0"/>
              <a:t>By accessing the count property defined in the companion object, we trigger its creation, even though the instance of car has not yet been created</a:t>
            </a:r>
          </a:p>
          <a:p>
            <a:r>
              <a:rPr lang="en-CA" dirty="0" smtClean="0"/>
              <a:t>If we instantiate car before accessing the companion object, the companion object is created along with the first instantiation of car</a:t>
            </a:r>
          </a:p>
          <a:p>
            <a:r>
              <a:rPr lang="en-CA" dirty="0" smtClean="0"/>
              <a:t>Companion objects can also contain functions, implement interfaces, and extend classes</a:t>
            </a:r>
            <a:endParaRPr lang="en-CA" dirty="0"/>
          </a:p>
        </p:txBody>
      </p:sp>
      <p:pic>
        <p:nvPicPr>
          <p:cNvPr id="4" name="Picture 3"/>
          <p:cNvPicPr>
            <a:picLocks noChangeAspect="1"/>
          </p:cNvPicPr>
          <p:nvPr/>
        </p:nvPicPr>
        <p:blipFill>
          <a:blip r:embed="rId2"/>
          <a:stretch>
            <a:fillRect/>
          </a:stretch>
        </p:blipFill>
        <p:spPr>
          <a:xfrm>
            <a:off x="7183582" y="1772444"/>
            <a:ext cx="4419600" cy="2228850"/>
          </a:xfrm>
          <a:prstGeom prst="rect">
            <a:avLst/>
          </a:prstGeom>
        </p:spPr>
      </p:pic>
      <p:pic>
        <p:nvPicPr>
          <p:cNvPr id="5" name="Picture 4"/>
          <p:cNvPicPr>
            <a:picLocks noChangeAspect="1"/>
          </p:cNvPicPr>
          <p:nvPr/>
        </p:nvPicPr>
        <p:blipFill>
          <a:blip r:embed="rId3"/>
          <a:stretch>
            <a:fillRect/>
          </a:stretch>
        </p:blipFill>
        <p:spPr>
          <a:xfrm>
            <a:off x="7164532" y="4229100"/>
            <a:ext cx="4438650" cy="533400"/>
          </a:xfrm>
          <a:prstGeom prst="rect">
            <a:avLst/>
          </a:prstGeom>
        </p:spPr>
      </p:pic>
      <p:pic>
        <p:nvPicPr>
          <p:cNvPr id="6" name="Picture 5"/>
          <p:cNvPicPr>
            <a:picLocks noChangeAspect="1"/>
          </p:cNvPicPr>
          <p:nvPr/>
        </p:nvPicPr>
        <p:blipFill>
          <a:blip r:embed="rId4"/>
          <a:stretch>
            <a:fillRect/>
          </a:stretch>
        </p:blipFill>
        <p:spPr>
          <a:xfrm>
            <a:off x="7164532" y="4990306"/>
            <a:ext cx="3657600" cy="1066800"/>
          </a:xfrm>
          <a:prstGeom prst="rect">
            <a:avLst/>
          </a:prstGeom>
        </p:spPr>
      </p:pic>
    </p:spTree>
    <p:extLst>
      <p:ext uri="{BB962C8B-B14F-4D97-AF65-F5344CB8AC3E}">
        <p14:creationId xmlns:p14="http://schemas.microsoft.com/office/powerpoint/2010/main" val="41466611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Enum</a:t>
            </a:r>
            <a:r>
              <a:rPr lang="en-CA" dirty="0" smtClean="0"/>
              <a:t> classes</a:t>
            </a:r>
            <a:endParaRPr lang="en-CA" dirty="0"/>
          </a:p>
        </p:txBody>
      </p:sp>
      <p:sp>
        <p:nvSpPr>
          <p:cNvPr id="3" name="Content Placeholder 2"/>
          <p:cNvSpPr>
            <a:spLocks noGrp="1"/>
          </p:cNvSpPr>
          <p:nvPr>
            <p:ph idx="1"/>
          </p:nvPr>
        </p:nvSpPr>
        <p:spPr>
          <a:xfrm>
            <a:off x="838200" y="1825625"/>
            <a:ext cx="6310745" cy="4351338"/>
          </a:xfrm>
        </p:spPr>
        <p:txBody>
          <a:bodyPr>
            <a:normAutofit fontScale="77500" lnSpcReduction="20000"/>
          </a:bodyPr>
          <a:lstStyle/>
          <a:p>
            <a:r>
              <a:rPr lang="en-CA" dirty="0" smtClean="0"/>
              <a:t>An enumerated type (</a:t>
            </a:r>
            <a:r>
              <a:rPr lang="en-CA" dirty="0" err="1" smtClean="0"/>
              <a:t>enum</a:t>
            </a:r>
            <a:r>
              <a:rPr lang="en-CA" dirty="0" smtClean="0"/>
              <a:t>) is a data type consisting of a set of named values, we define </a:t>
            </a:r>
            <a:r>
              <a:rPr lang="en-CA" dirty="0" err="1" smtClean="0"/>
              <a:t>enum</a:t>
            </a:r>
            <a:r>
              <a:rPr lang="en-CA" dirty="0" smtClean="0"/>
              <a:t> types by adding the </a:t>
            </a:r>
            <a:r>
              <a:rPr lang="en-CA" dirty="0" err="1" smtClean="0"/>
              <a:t>enum</a:t>
            </a:r>
            <a:r>
              <a:rPr lang="en-CA" dirty="0" smtClean="0"/>
              <a:t> keyword to the class declaration header</a:t>
            </a:r>
          </a:p>
          <a:p>
            <a:r>
              <a:rPr lang="en-CA" dirty="0" smtClean="0"/>
              <a:t>Use the </a:t>
            </a:r>
            <a:r>
              <a:rPr lang="en-CA" dirty="0" err="1" smtClean="0"/>
              <a:t>valueOf</a:t>
            </a:r>
            <a:r>
              <a:rPr lang="en-CA" dirty="0" smtClean="0"/>
              <a:t> method like in java to parse a string into an </a:t>
            </a:r>
            <a:r>
              <a:rPr lang="en-CA" dirty="0" err="1" smtClean="0"/>
              <a:t>enum</a:t>
            </a:r>
            <a:endParaRPr lang="en-CA" dirty="0" smtClean="0"/>
          </a:p>
          <a:p>
            <a:r>
              <a:rPr lang="en-CA" dirty="0" smtClean="0"/>
              <a:t>To list all values in an </a:t>
            </a:r>
            <a:r>
              <a:rPr lang="en-CA" dirty="0" err="1" smtClean="0"/>
              <a:t>enum</a:t>
            </a:r>
            <a:r>
              <a:rPr lang="en-CA" dirty="0" smtClean="0"/>
              <a:t> class, use the values function (like in java)</a:t>
            </a:r>
          </a:p>
          <a:p>
            <a:r>
              <a:rPr lang="fr-CA" dirty="0" err="1" smtClean="0"/>
              <a:t>Enum</a:t>
            </a:r>
            <a:r>
              <a:rPr lang="fr-CA" dirty="0" smtClean="0"/>
              <a:t> types </a:t>
            </a:r>
            <a:r>
              <a:rPr lang="fr-CA" dirty="0" err="1" smtClean="0"/>
              <a:t>can</a:t>
            </a:r>
            <a:r>
              <a:rPr lang="fr-CA" dirty="0" smtClean="0"/>
              <a:t> </a:t>
            </a:r>
            <a:r>
              <a:rPr lang="fr-CA" dirty="0" err="1" smtClean="0"/>
              <a:t>also</a:t>
            </a:r>
            <a:r>
              <a:rPr lang="fr-CA" dirty="0" smtClean="0"/>
              <a:t> have a </a:t>
            </a:r>
            <a:r>
              <a:rPr lang="fr-CA" dirty="0" err="1" smtClean="0"/>
              <a:t>constructor</a:t>
            </a:r>
            <a:r>
              <a:rPr lang="fr-CA" dirty="0" smtClean="0"/>
              <a:t>, and </a:t>
            </a:r>
            <a:r>
              <a:rPr lang="fr-CA" dirty="0" err="1" smtClean="0"/>
              <a:t>we</a:t>
            </a:r>
            <a:r>
              <a:rPr lang="fr-CA" dirty="0" smtClean="0"/>
              <a:t> </a:t>
            </a:r>
            <a:r>
              <a:rPr lang="fr-CA" dirty="0" err="1" smtClean="0"/>
              <a:t>can</a:t>
            </a:r>
            <a:r>
              <a:rPr lang="fr-CA" dirty="0" smtClean="0"/>
              <a:t> </a:t>
            </a:r>
            <a:r>
              <a:rPr lang="fr-CA" dirty="0" err="1" smtClean="0"/>
              <a:t>associate</a:t>
            </a:r>
            <a:r>
              <a:rPr lang="fr-CA" dirty="0" smtClean="0"/>
              <a:t> custom data </a:t>
            </a:r>
            <a:r>
              <a:rPr lang="fr-CA" dirty="0" err="1" smtClean="0"/>
              <a:t>with</a:t>
            </a:r>
            <a:r>
              <a:rPr lang="fr-CA" dirty="0" smtClean="0"/>
              <a:t> </a:t>
            </a:r>
            <a:r>
              <a:rPr lang="fr-CA" dirty="0" err="1" smtClean="0"/>
              <a:t>each</a:t>
            </a:r>
            <a:r>
              <a:rPr lang="fr-CA" dirty="0" smtClean="0"/>
              <a:t> </a:t>
            </a:r>
            <a:r>
              <a:rPr lang="fr-CA" dirty="0" err="1" smtClean="0"/>
              <a:t>enum</a:t>
            </a:r>
            <a:r>
              <a:rPr lang="fr-CA" dirty="0" smtClean="0"/>
              <a:t> constant</a:t>
            </a:r>
          </a:p>
          <a:p>
            <a:r>
              <a:rPr lang="fr-CA" dirty="0" err="1" smtClean="0"/>
              <a:t>We</a:t>
            </a:r>
            <a:r>
              <a:rPr lang="fr-CA" dirty="0" smtClean="0"/>
              <a:t> </a:t>
            </a:r>
            <a:r>
              <a:rPr lang="fr-CA" dirty="0" err="1" smtClean="0"/>
              <a:t>can</a:t>
            </a:r>
            <a:r>
              <a:rPr lang="fr-CA" dirty="0" smtClean="0"/>
              <a:t> </a:t>
            </a:r>
            <a:r>
              <a:rPr lang="fr-CA" dirty="0" err="1" smtClean="0"/>
              <a:t>add</a:t>
            </a:r>
            <a:r>
              <a:rPr lang="fr-CA" dirty="0" smtClean="0"/>
              <a:t> an </a:t>
            </a:r>
            <a:r>
              <a:rPr lang="fr-CA" dirty="0" err="1" smtClean="0"/>
              <a:t>rgb</a:t>
            </a:r>
            <a:r>
              <a:rPr lang="fr-CA" dirty="0" smtClean="0"/>
              <a:t> </a:t>
            </a:r>
            <a:r>
              <a:rPr lang="fr-CA" dirty="0" err="1" smtClean="0"/>
              <a:t>method</a:t>
            </a:r>
            <a:r>
              <a:rPr lang="fr-CA" dirty="0" smtClean="0"/>
              <a:t> to </a:t>
            </a:r>
            <a:r>
              <a:rPr lang="fr-CA" dirty="0" err="1" smtClean="0"/>
              <a:t>access</a:t>
            </a:r>
            <a:r>
              <a:rPr lang="fr-CA" dirty="0" smtClean="0"/>
              <a:t> </a:t>
            </a:r>
            <a:r>
              <a:rPr lang="fr-CA" dirty="0" err="1" smtClean="0"/>
              <a:t>r,g,b</a:t>
            </a:r>
            <a:r>
              <a:rPr lang="fr-CA" dirty="0" smtClean="0"/>
              <a:t> variable data for a </a:t>
            </a:r>
            <a:r>
              <a:rPr lang="fr-CA" dirty="0" err="1" smtClean="0"/>
              <a:t>particular</a:t>
            </a:r>
            <a:r>
              <a:rPr lang="fr-CA" dirty="0" smtClean="0"/>
              <a:t> </a:t>
            </a:r>
            <a:r>
              <a:rPr lang="fr-CA" dirty="0" err="1" smtClean="0"/>
              <a:t>enum</a:t>
            </a:r>
            <a:r>
              <a:rPr lang="fr-CA" dirty="0" smtClean="0"/>
              <a:t> and </a:t>
            </a:r>
            <a:r>
              <a:rPr lang="fr-CA" dirty="0" err="1" smtClean="0"/>
              <a:t>calculate</a:t>
            </a:r>
            <a:r>
              <a:rPr lang="fr-CA" dirty="0" smtClean="0"/>
              <a:t> the value for </a:t>
            </a:r>
            <a:r>
              <a:rPr lang="fr-CA" dirty="0" err="1" smtClean="0"/>
              <a:t>each</a:t>
            </a:r>
            <a:r>
              <a:rPr lang="fr-CA" dirty="0" smtClean="0"/>
              <a:t> </a:t>
            </a:r>
            <a:r>
              <a:rPr lang="fr-CA" dirty="0" err="1" smtClean="0"/>
              <a:t>enum</a:t>
            </a:r>
            <a:r>
              <a:rPr lang="fr-CA" dirty="0" smtClean="0"/>
              <a:t> </a:t>
            </a:r>
            <a:r>
              <a:rPr lang="fr-CA" dirty="0" err="1" smtClean="0"/>
              <a:t>element</a:t>
            </a:r>
            <a:r>
              <a:rPr lang="fr-CA" dirty="0" smtClean="0"/>
              <a:t> </a:t>
            </a:r>
            <a:r>
              <a:rPr lang="fr-CA" dirty="0" err="1" smtClean="0"/>
              <a:t>separately</a:t>
            </a:r>
            <a:endParaRPr lang="en-CA" dirty="0"/>
          </a:p>
        </p:txBody>
      </p:sp>
      <p:pic>
        <p:nvPicPr>
          <p:cNvPr id="4" name="Picture 3"/>
          <p:cNvPicPr>
            <a:picLocks noChangeAspect="1"/>
          </p:cNvPicPr>
          <p:nvPr/>
        </p:nvPicPr>
        <p:blipFill>
          <a:blip r:embed="rId2"/>
          <a:stretch>
            <a:fillRect/>
          </a:stretch>
        </p:blipFill>
        <p:spPr>
          <a:xfrm>
            <a:off x="7335117" y="731116"/>
            <a:ext cx="2981325" cy="1485900"/>
          </a:xfrm>
          <a:prstGeom prst="rect">
            <a:avLst/>
          </a:prstGeom>
        </p:spPr>
      </p:pic>
      <p:pic>
        <p:nvPicPr>
          <p:cNvPr id="5" name="Picture 4"/>
          <p:cNvPicPr>
            <a:picLocks noChangeAspect="1"/>
          </p:cNvPicPr>
          <p:nvPr/>
        </p:nvPicPr>
        <p:blipFill>
          <a:blip r:embed="rId3"/>
          <a:stretch>
            <a:fillRect/>
          </a:stretch>
        </p:blipFill>
        <p:spPr>
          <a:xfrm>
            <a:off x="7335117" y="2583007"/>
            <a:ext cx="4600575" cy="419100"/>
          </a:xfrm>
          <a:prstGeom prst="rect">
            <a:avLst/>
          </a:prstGeom>
        </p:spPr>
      </p:pic>
      <p:pic>
        <p:nvPicPr>
          <p:cNvPr id="6" name="Picture 5"/>
          <p:cNvPicPr>
            <a:picLocks noChangeAspect="1"/>
          </p:cNvPicPr>
          <p:nvPr/>
        </p:nvPicPr>
        <p:blipFill>
          <a:blip r:embed="rId4"/>
          <a:stretch>
            <a:fillRect/>
          </a:stretch>
        </p:blipFill>
        <p:spPr>
          <a:xfrm>
            <a:off x="7335117" y="3304633"/>
            <a:ext cx="4752975" cy="590550"/>
          </a:xfrm>
          <a:prstGeom prst="rect">
            <a:avLst/>
          </a:prstGeom>
        </p:spPr>
      </p:pic>
      <p:pic>
        <p:nvPicPr>
          <p:cNvPr id="7" name="Picture 6"/>
          <p:cNvPicPr>
            <a:picLocks noChangeAspect="1"/>
          </p:cNvPicPr>
          <p:nvPr/>
        </p:nvPicPr>
        <p:blipFill>
          <a:blip r:embed="rId5"/>
          <a:stretch>
            <a:fillRect/>
          </a:stretch>
        </p:blipFill>
        <p:spPr>
          <a:xfrm>
            <a:off x="7282729" y="4257675"/>
            <a:ext cx="4857750" cy="2600325"/>
          </a:xfrm>
          <a:prstGeom prst="rect">
            <a:avLst/>
          </a:prstGeom>
        </p:spPr>
      </p:pic>
    </p:spTree>
    <p:extLst>
      <p:ext uri="{BB962C8B-B14F-4D97-AF65-F5344CB8AC3E}">
        <p14:creationId xmlns:p14="http://schemas.microsoft.com/office/powerpoint/2010/main" val="23760955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Infix calls for named methods</a:t>
            </a:r>
            <a:endParaRPr lang="en-CA" dirty="0"/>
          </a:p>
        </p:txBody>
      </p:sp>
      <p:sp>
        <p:nvSpPr>
          <p:cNvPr id="3" name="Content Placeholder 2"/>
          <p:cNvSpPr>
            <a:spLocks noGrp="1"/>
          </p:cNvSpPr>
          <p:nvPr>
            <p:ph idx="1"/>
          </p:nvPr>
        </p:nvSpPr>
        <p:spPr>
          <a:xfrm>
            <a:off x="838200" y="1825625"/>
            <a:ext cx="6283036" cy="4351338"/>
          </a:xfrm>
        </p:spPr>
        <p:txBody>
          <a:bodyPr/>
          <a:lstStyle/>
          <a:p>
            <a:r>
              <a:rPr lang="en-CA" dirty="0" smtClean="0"/>
              <a:t>Infix calls are features of </a:t>
            </a:r>
            <a:r>
              <a:rPr lang="en-CA" dirty="0" err="1" smtClean="0"/>
              <a:t>kotlin</a:t>
            </a:r>
            <a:r>
              <a:rPr lang="en-CA" dirty="0" smtClean="0"/>
              <a:t> that allow us to create more fluid and readable code</a:t>
            </a:r>
          </a:p>
          <a:p>
            <a:r>
              <a:rPr lang="en-CA" dirty="0" smtClean="0"/>
              <a:t>In essence, infix notation gives us the ability to call a method without using the dot or call operator</a:t>
            </a:r>
          </a:p>
          <a:p>
            <a:r>
              <a:rPr lang="en-CA" dirty="0" smtClean="0"/>
              <a:t>Point class example – explicitly mark the method as infix</a:t>
            </a:r>
          </a:p>
          <a:p>
            <a:r>
              <a:rPr lang="en-CA" dirty="0" smtClean="0"/>
              <a:t>We can use infix methods with </a:t>
            </a:r>
            <a:r>
              <a:rPr lang="en-CA" dirty="0" err="1" smtClean="0"/>
              <a:t>enums</a:t>
            </a:r>
            <a:r>
              <a:rPr lang="en-CA" dirty="0" smtClean="0"/>
              <a:t> to achieve very fluid syntax</a:t>
            </a:r>
            <a:endParaRPr lang="en-CA" dirty="0"/>
          </a:p>
        </p:txBody>
      </p:sp>
      <p:pic>
        <p:nvPicPr>
          <p:cNvPr id="4" name="Picture 3"/>
          <p:cNvPicPr>
            <a:picLocks noChangeAspect="1"/>
          </p:cNvPicPr>
          <p:nvPr/>
        </p:nvPicPr>
        <p:blipFill>
          <a:blip r:embed="rId2"/>
          <a:stretch>
            <a:fillRect/>
          </a:stretch>
        </p:blipFill>
        <p:spPr>
          <a:xfrm>
            <a:off x="8447810" y="2053070"/>
            <a:ext cx="2667000" cy="285750"/>
          </a:xfrm>
          <a:prstGeom prst="rect">
            <a:avLst/>
          </a:prstGeom>
        </p:spPr>
      </p:pic>
      <p:pic>
        <p:nvPicPr>
          <p:cNvPr id="5" name="Picture 4"/>
          <p:cNvPicPr>
            <a:picLocks noChangeAspect="1"/>
          </p:cNvPicPr>
          <p:nvPr/>
        </p:nvPicPr>
        <p:blipFill>
          <a:blip r:embed="rId3"/>
          <a:stretch>
            <a:fillRect/>
          </a:stretch>
        </p:blipFill>
        <p:spPr>
          <a:xfrm>
            <a:off x="8476385" y="2701202"/>
            <a:ext cx="2638425" cy="409575"/>
          </a:xfrm>
          <a:prstGeom prst="rect">
            <a:avLst/>
          </a:prstGeom>
        </p:spPr>
      </p:pic>
      <p:pic>
        <p:nvPicPr>
          <p:cNvPr id="6" name="Picture 5"/>
          <p:cNvPicPr>
            <a:picLocks noChangeAspect="1"/>
          </p:cNvPicPr>
          <p:nvPr/>
        </p:nvPicPr>
        <p:blipFill>
          <a:blip r:embed="rId4"/>
          <a:stretch>
            <a:fillRect/>
          </a:stretch>
        </p:blipFill>
        <p:spPr>
          <a:xfrm>
            <a:off x="7121236" y="3696494"/>
            <a:ext cx="4981575" cy="609600"/>
          </a:xfrm>
          <a:prstGeom prst="rect">
            <a:avLst/>
          </a:prstGeom>
        </p:spPr>
      </p:pic>
      <p:pic>
        <p:nvPicPr>
          <p:cNvPr id="7" name="Picture 6"/>
          <p:cNvPicPr>
            <a:picLocks noChangeAspect="1"/>
          </p:cNvPicPr>
          <p:nvPr/>
        </p:nvPicPr>
        <p:blipFill>
          <a:blip r:embed="rId5"/>
          <a:stretch>
            <a:fillRect/>
          </a:stretch>
        </p:blipFill>
        <p:spPr>
          <a:xfrm>
            <a:off x="7121236" y="4499191"/>
            <a:ext cx="3733800" cy="657225"/>
          </a:xfrm>
          <a:prstGeom prst="rect">
            <a:avLst/>
          </a:prstGeom>
        </p:spPr>
      </p:pic>
    </p:spTree>
    <p:extLst>
      <p:ext uri="{BB962C8B-B14F-4D97-AF65-F5344CB8AC3E}">
        <p14:creationId xmlns:p14="http://schemas.microsoft.com/office/powerpoint/2010/main" val="41296940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Combining infix with </a:t>
            </a:r>
            <a:r>
              <a:rPr lang="en-CA" dirty="0" err="1" smtClean="0"/>
              <a:t>enums</a:t>
            </a:r>
            <a:r>
              <a:rPr lang="en-CA" dirty="0" smtClean="0"/>
              <a:t> for fluid syntax</a:t>
            </a:r>
            <a:endParaRPr lang="en-CA" dirty="0"/>
          </a:p>
        </p:txBody>
      </p:sp>
      <p:sp>
        <p:nvSpPr>
          <p:cNvPr id="3" name="Content Placeholder 2"/>
          <p:cNvSpPr>
            <a:spLocks noGrp="1"/>
          </p:cNvSpPr>
          <p:nvPr>
            <p:ph idx="1"/>
          </p:nvPr>
        </p:nvSpPr>
        <p:spPr>
          <a:xfrm>
            <a:off x="838200" y="1825625"/>
            <a:ext cx="5978236" cy="4561320"/>
          </a:xfrm>
        </p:spPr>
        <p:txBody>
          <a:bodyPr>
            <a:normAutofit fontScale="85000" lnSpcReduction="20000"/>
          </a:bodyPr>
          <a:lstStyle/>
          <a:p>
            <a:r>
              <a:rPr lang="en-CA" dirty="0" smtClean="0"/>
              <a:t>We want to define the syntax that will allow us to define a card from its suit and rank it this way</a:t>
            </a:r>
          </a:p>
          <a:p>
            <a:r>
              <a:rPr lang="en-CA" dirty="0" smtClean="0"/>
              <a:t>We first create two </a:t>
            </a:r>
            <a:r>
              <a:rPr lang="en-CA" dirty="0" err="1" smtClean="0"/>
              <a:t>enums</a:t>
            </a:r>
            <a:r>
              <a:rPr lang="en-CA" dirty="0" smtClean="0"/>
              <a:t> to represent all ranks and suits</a:t>
            </a:r>
          </a:p>
          <a:p>
            <a:r>
              <a:rPr lang="en-CA" dirty="0" smtClean="0"/>
              <a:t>We then need a class that will represent a card composed of a particular rank and suite</a:t>
            </a:r>
          </a:p>
          <a:p>
            <a:r>
              <a:rPr lang="en-CA" dirty="0" smtClean="0"/>
              <a:t>We can simplify the syntax by introducing a new infix method into the Rank </a:t>
            </a:r>
            <a:r>
              <a:rPr lang="en-CA" dirty="0" err="1" smtClean="0"/>
              <a:t>enum</a:t>
            </a:r>
            <a:r>
              <a:rPr lang="en-CA" dirty="0" smtClean="0"/>
              <a:t> </a:t>
            </a:r>
          </a:p>
          <a:p>
            <a:r>
              <a:rPr lang="en-CA" dirty="0" smtClean="0"/>
              <a:t>This allows us to use infix notation, which when combined with static imports achieves our final result</a:t>
            </a:r>
          </a:p>
          <a:p>
            <a:r>
              <a:rPr lang="en-CA" dirty="0" smtClean="0"/>
              <a:t>The code is also type safe, due to the use of predefined </a:t>
            </a:r>
            <a:r>
              <a:rPr lang="en-CA" dirty="0" err="1" smtClean="0"/>
              <a:t>enums</a:t>
            </a:r>
            <a:r>
              <a:rPr lang="en-CA" dirty="0" smtClean="0"/>
              <a:t> rank and suit</a:t>
            </a:r>
            <a:endParaRPr lang="en-CA" dirty="0"/>
          </a:p>
        </p:txBody>
      </p:sp>
      <p:pic>
        <p:nvPicPr>
          <p:cNvPr id="4" name="Picture 3"/>
          <p:cNvPicPr>
            <a:picLocks noChangeAspect="1"/>
          </p:cNvPicPr>
          <p:nvPr/>
        </p:nvPicPr>
        <p:blipFill>
          <a:blip r:embed="rId2"/>
          <a:stretch>
            <a:fillRect/>
          </a:stretch>
        </p:blipFill>
        <p:spPr>
          <a:xfrm>
            <a:off x="7417378" y="1365105"/>
            <a:ext cx="2400300" cy="276225"/>
          </a:xfrm>
          <a:prstGeom prst="rect">
            <a:avLst/>
          </a:prstGeom>
        </p:spPr>
      </p:pic>
      <p:pic>
        <p:nvPicPr>
          <p:cNvPr id="5" name="Picture 4"/>
          <p:cNvPicPr>
            <a:picLocks noChangeAspect="1"/>
          </p:cNvPicPr>
          <p:nvPr/>
        </p:nvPicPr>
        <p:blipFill>
          <a:blip r:embed="rId3"/>
          <a:stretch>
            <a:fillRect/>
          </a:stretch>
        </p:blipFill>
        <p:spPr>
          <a:xfrm>
            <a:off x="7417378" y="1751297"/>
            <a:ext cx="2905125" cy="1962150"/>
          </a:xfrm>
          <a:prstGeom prst="rect">
            <a:avLst/>
          </a:prstGeom>
        </p:spPr>
      </p:pic>
      <p:pic>
        <p:nvPicPr>
          <p:cNvPr id="6" name="Picture 5"/>
          <p:cNvPicPr>
            <a:picLocks noChangeAspect="1"/>
          </p:cNvPicPr>
          <p:nvPr/>
        </p:nvPicPr>
        <p:blipFill>
          <a:blip r:embed="rId4"/>
          <a:stretch>
            <a:fillRect/>
          </a:stretch>
        </p:blipFill>
        <p:spPr>
          <a:xfrm>
            <a:off x="7036377" y="3873638"/>
            <a:ext cx="4162425" cy="276225"/>
          </a:xfrm>
          <a:prstGeom prst="rect">
            <a:avLst/>
          </a:prstGeom>
        </p:spPr>
      </p:pic>
      <p:pic>
        <p:nvPicPr>
          <p:cNvPr id="7" name="Picture 6"/>
          <p:cNvPicPr>
            <a:picLocks noChangeAspect="1"/>
          </p:cNvPicPr>
          <p:nvPr/>
        </p:nvPicPr>
        <p:blipFill>
          <a:blip r:embed="rId5"/>
          <a:stretch>
            <a:fillRect/>
          </a:stretch>
        </p:blipFill>
        <p:spPr>
          <a:xfrm>
            <a:off x="7022523" y="4404222"/>
            <a:ext cx="3533775" cy="276225"/>
          </a:xfrm>
          <a:prstGeom prst="rect">
            <a:avLst/>
          </a:prstGeom>
        </p:spPr>
      </p:pic>
      <p:pic>
        <p:nvPicPr>
          <p:cNvPr id="8" name="Picture 7"/>
          <p:cNvPicPr>
            <a:picLocks noChangeAspect="1"/>
          </p:cNvPicPr>
          <p:nvPr/>
        </p:nvPicPr>
        <p:blipFill>
          <a:blip r:embed="rId6"/>
          <a:stretch>
            <a:fillRect/>
          </a:stretch>
        </p:blipFill>
        <p:spPr>
          <a:xfrm>
            <a:off x="7079239" y="4749278"/>
            <a:ext cx="4076700" cy="1076325"/>
          </a:xfrm>
          <a:prstGeom prst="rect">
            <a:avLst/>
          </a:prstGeom>
        </p:spPr>
      </p:pic>
      <p:pic>
        <p:nvPicPr>
          <p:cNvPr id="9" name="Picture 8"/>
          <p:cNvPicPr>
            <a:picLocks noChangeAspect="1"/>
          </p:cNvPicPr>
          <p:nvPr/>
        </p:nvPicPr>
        <p:blipFill>
          <a:blip r:embed="rId7"/>
          <a:stretch>
            <a:fillRect/>
          </a:stretch>
        </p:blipFill>
        <p:spPr>
          <a:xfrm>
            <a:off x="7022523" y="6091643"/>
            <a:ext cx="2457450" cy="666750"/>
          </a:xfrm>
          <a:prstGeom prst="rect">
            <a:avLst/>
          </a:prstGeom>
        </p:spPr>
      </p:pic>
    </p:spTree>
    <p:extLst>
      <p:ext uri="{BB962C8B-B14F-4D97-AF65-F5344CB8AC3E}">
        <p14:creationId xmlns:p14="http://schemas.microsoft.com/office/powerpoint/2010/main" val="1851350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2818</TotalTime>
  <Words>11176</Words>
  <Application>Microsoft Office PowerPoint</Application>
  <PresentationFormat>Widescreen</PresentationFormat>
  <Paragraphs>678</Paragraphs>
  <Slides>127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127</vt:i4>
      </vt:variant>
    </vt:vector>
  </HeadingPairs>
  <TitlesOfParts>
    <vt:vector size="131" baseType="lpstr">
      <vt:lpstr>Arial</vt:lpstr>
      <vt:lpstr>Calibri</vt:lpstr>
      <vt:lpstr>Calibri Light</vt:lpstr>
      <vt:lpstr>Office Theme</vt:lpstr>
      <vt:lpstr>Kotlin Lecture</vt:lpstr>
      <vt:lpstr>Why Kotlin?</vt:lpstr>
      <vt:lpstr>Advantages of Kotlin over Java </vt:lpstr>
      <vt:lpstr>About Kotlin:</vt:lpstr>
      <vt:lpstr>Kotlin examples:</vt:lpstr>
      <vt:lpstr>Kotlin examples: string templates</vt:lpstr>
      <vt:lpstr>Kotlin examples: null safety</vt:lpstr>
      <vt:lpstr>Kotlin examples: new data types</vt:lpstr>
      <vt:lpstr>Kotlin examples: mutable and immutable collections</vt:lpstr>
      <vt:lpstr>Kotlin examples: operations on collections</vt:lpstr>
      <vt:lpstr>Kotlin examples: asynchronous requests</vt:lpstr>
      <vt:lpstr>Kotlin examples: smart casting</vt:lpstr>
      <vt:lpstr>Kotlin examples: functions as expressions</vt:lpstr>
      <vt:lpstr>Kotlin examples: default argument syntax</vt:lpstr>
      <vt:lpstr>Kotlin examples: data classes</vt:lpstr>
      <vt:lpstr>Kotlin examples: extentions</vt:lpstr>
      <vt:lpstr>Kotlin examples: interfaces</vt:lpstr>
      <vt:lpstr>Kotlin examples: Delegates</vt:lpstr>
      <vt:lpstr>The Kotlin standard library (stdlib)</vt:lpstr>
      <vt:lpstr>Kotlin foundations:</vt:lpstr>
      <vt:lpstr>Variables</vt:lpstr>
      <vt:lpstr>Immutable vals:</vt:lpstr>
      <vt:lpstr>Type inference:</vt:lpstr>
      <vt:lpstr>The ‘Any’ type</vt:lpstr>
      <vt:lpstr>More type inference:</vt:lpstr>
      <vt:lpstr>Strict null safety</vt:lpstr>
      <vt:lpstr>Strict null safety 2</vt:lpstr>
      <vt:lpstr>Safe Call Operator</vt:lpstr>
      <vt:lpstr>Elvis operator</vt:lpstr>
      <vt:lpstr>Not null assertion operator</vt:lpstr>
      <vt:lpstr>Let function</vt:lpstr>
      <vt:lpstr>Nullability and Java</vt:lpstr>
      <vt:lpstr>Platform types</vt:lpstr>
      <vt:lpstr>Casts</vt:lpstr>
      <vt:lpstr>Smart casts</vt:lpstr>
      <vt:lpstr>Type smart casts</vt:lpstr>
      <vt:lpstr>Non-nullable smart casts</vt:lpstr>
      <vt:lpstr>Primitive data types </vt:lpstr>
      <vt:lpstr>Arrays</vt:lpstr>
      <vt:lpstr>Strings</vt:lpstr>
      <vt:lpstr>Ranges</vt:lpstr>
      <vt:lpstr>Collections</vt:lpstr>
      <vt:lpstr>Statements vs expressions</vt:lpstr>
      <vt:lpstr>Control flow in kotlin: if</vt:lpstr>
      <vt:lpstr>Control flow in kotlin: when</vt:lpstr>
      <vt:lpstr>Checking variable types with when</vt:lpstr>
      <vt:lpstr>Loops</vt:lpstr>
      <vt:lpstr>Breaking from inner loops</vt:lpstr>
      <vt:lpstr>Compile-time constants</vt:lpstr>
      <vt:lpstr>Summary</vt:lpstr>
      <vt:lpstr>Playing with functions</vt:lpstr>
      <vt:lpstr>Basic function declaration and usage</vt:lpstr>
      <vt:lpstr>Function parameters</vt:lpstr>
      <vt:lpstr>Returning functions</vt:lpstr>
      <vt:lpstr>Vararg parameter</vt:lpstr>
      <vt:lpstr>Single expression functions</vt:lpstr>
      <vt:lpstr>More android examples of single use function and when </vt:lpstr>
      <vt:lpstr>Tail-recursive functions</vt:lpstr>
      <vt:lpstr>Different ways of calling a function</vt:lpstr>
      <vt:lpstr>Top-level functions</vt:lpstr>
      <vt:lpstr>Local functions</vt:lpstr>
      <vt:lpstr>Nothing return type</vt:lpstr>
      <vt:lpstr>The uninhabited (Nothing) type</vt:lpstr>
      <vt:lpstr>Functions summary:</vt:lpstr>
      <vt:lpstr>Classes and objects</vt:lpstr>
      <vt:lpstr>Class declaration</vt:lpstr>
      <vt:lpstr>Properties </vt:lpstr>
      <vt:lpstr>Class Person example</vt:lpstr>
      <vt:lpstr>Further boilerplate reduction</vt:lpstr>
      <vt:lpstr>Final comparison java vs kotlin</vt:lpstr>
      <vt:lpstr>Read-write vs read-only</vt:lpstr>
      <vt:lpstr>Property access syntax between kotlin and java</vt:lpstr>
      <vt:lpstr>Some android property access examples:</vt:lpstr>
      <vt:lpstr>Custom getters/setters</vt:lpstr>
      <vt:lpstr>Custom getters and setters</vt:lpstr>
      <vt:lpstr>The getter vs property default value</vt:lpstr>
      <vt:lpstr>Late-initialized properties</vt:lpstr>
      <vt:lpstr>Annotating properties </vt:lpstr>
      <vt:lpstr>Inline properties</vt:lpstr>
      <vt:lpstr>Constructors</vt:lpstr>
      <vt:lpstr>Properties vs constructor parameters</vt:lpstr>
      <vt:lpstr>Constructors with default arguments</vt:lpstr>
      <vt:lpstr>Inheritance</vt:lpstr>
      <vt:lpstr>JvmOvleroads annotation</vt:lpstr>
      <vt:lpstr>Interfaces</vt:lpstr>
      <vt:lpstr>Interfaces 2</vt:lpstr>
      <vt:lpstr>Data classes</vt:lpstr>
      <vt:lpstr>Equals and hashCode methods</vt:lpstr>
      <vt:lpstr>toString and copy method</vt:lpstr>
      <vt:lpstr>Destructuring declarations</vt:lpstr>
      <vt:lpstr>Operator overloading</vt:lpstr>
      <vt:lpstr>Object declaration</vt:lpstr>
      <vt:lpstr>Object expression</vt:lpstr>
      <vt:lpstr>Object expressions and the Adapter pattern</vt:lpstr>
      <vt:lpstr>Companion objects </vt:lpstr>
      <vt:lpstr>Companion object instantiation</vt:lpstr>
      <vt:lpstr>Enum classes</vt:lpstr>
      <vt:lpstr>Infix calls for named methods</vt:lpstr>
      <vt:lpstr>Combining infix with enums for fluid syntax</vt:lpstr>
      <vt:lpstr>Visibility modifiers (top level)</vt:lpstr>
      <vt:lpstr>Visibility modifiers (members)</vt:lpstr>
      <vt:lpstr>The internal modifier and java bytecode</vt:lpstr>
      <vt:lpstr>Overriding visibility modifiers</vt:lpstr>
      <vt:lpstr>Sealed class </vt:lpstr>
      <vt:lpstr>Nested classes</vt:lpstr>
      <vt:lpstr>Import aliases</vt:lpstr>
      <vt:lpstr>Summary</vt:lpstr>
      <vt:lpstr>Kotlin basics – variables and constants</vt:lpstr>
      <vt:lpstr>Kotlin basics - properties</vt:lpstr>
      <vt:lpstr>Kotlin basics: classes and objects</vt:lpstr>
      <vt:lpstr>Kotlin basics: data classes</vt:lpstr>
      <vt:lpstr>Data class example: java vs kotlin</vt:lpstr>
      <vt:lpstr>Kotlin basics: Objects </vt:lpstr>
      <vt:lpstr>Kotlin basics: type checks and null safety</vt:lpstr>
      <vt:lpstr>Kotlin basics: Nullable and non-nullable types</vt:lpstr>
      <vt:lpstr>Kotlin basics: accessing nullable types</vt:lpstr>
      <vt:lpstr>Kotlin basics: functions and lambdas</vt:lpstr>
      <vt:lpstr>Functions</vt:lpstr>
      <vt:lpstr>Parameters</vt:lpstr>
      <vt:lpstr>Higher order functions and lambdas</vt:lpstr>
      <vt:lpstr>Lambda expressions</vt:lpstr>
      <vt:lpstr>Gradle</vt:lpstr>
      <vt:lpstr>Parts of an android project</vt:lpstr>
      <vt:lpstr>Configuring project for Kotlin </vt:lpstr>
      <vt:lpstr>Build.gradle</vt:lpstr>
      <vt:lpstr>The user interface </vt:lpstr>
      <vt:lpstr>More xml:</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Kotlin</dc:title>
  <dc:creator>Russell Butler</dc:creator>
  <cp:lastModifiedBy>Russell Butler</cp:lastModifiedBy>
  <cp:revision>183</cp:revision>
  <dcterms:created xsi:type="dcterms:W3CDTF">2019-07-04T20:05:08Z</dcterms:created>
  <dcterms:modified xsi:type="dcterms:W3CDTF">2019-07-14T16:41:30Z</dcterms:modified>
</cp:coreProperties>
</file>