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CD21D1D-97F7-4002-8E01-39B29418D310}" type="datetimeFigureOut">
              <a:rPr lang="en-CA" smtClean="0"/>
              <a:t>2019-07-24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41142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CD21D1D-97F7-4002-8E01-39B29418D310}" type="datetimeFigureOut">
              <a:rPr lang="en-CA" smtClean="0"/>
              <a:t>2019-07-24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9226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CD21D1D-97F7-4002-8E01-39B29418D310}" type="datetimeFigureOut">
              <a:rPr lang="en-CA" smtClean="0"/>
              <a:t>2019-07-24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362027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CD21D1D-97F7-4002-8E01-39B29418D310}" type="datetimeFigureOut">
              <a:rPr lang="en-CA" smtClean="0"/>
              <a:t>2019-07-24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381026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D21D1D-97F7-4002-8E01-39B29418D310}" type="datetimeFigureOut">
              <a:rPr lang="en-CA" smtClean="0"/>
              <a:t>2019-07-24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217639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CD21D1D-97F7-4002-8E01-39B29418D310}" type="datetimeFigureOut">
              <a:rPr lang="en-CA" smtClean="0"/>
              <a:t>2019-07-24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290772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CD21D1D-97F7-4002-8E01-39B29418D310}" type="datetimeFigureOut">
              <a:rPr lang="en-CA" smtClean="0"/>
              <a:t>2019-07-24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371294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CD21D1D-97F7-4002-8E01-39B29418D310}" type="datetimeFigureOut">
              <a:rPr lang="en-CA" smtClean="0"/>
              <a:t>2019-07-24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59390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21D1D-97F7-4002-8E01-39B29418D310}" type="datetimeFigureOut">
              <a:rPr lang="en-CA" smtClean="0"/>
              <a:t>2019-07-24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173479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D21D1D-97F7-4002-8E01-39B29418D310}" type="datetimeFigureOut">
              <a:rPr lang="en-CA" smtClean="0"/>
              <a:t>2019-07-24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175014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D21D1D-97F7-4002-8E01-39B29418D310}" type="datetimeFigureOut">
              <a:rPr lang="en-CA" smtClean="0"/>
              <a:t>2019-07-24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368512-F423-4F06-B5B9-AC501E3155A0}" type="slidenum">
              <a:rPr lang="en-CA" smtClean="0"/>
              <a:t>‹#›</a:t>
            </a:fld>
            <a:endParaRPr lang="en-CA"/>
          </a:p>
        </p:txBody>
      </p:sp>
    </p:spTree>
    <p:extLst>
      <p:ext uri="{BB962C8B-B14F-4D97-AF65-F5344CB8AC3E}">
        <p14:creationId xmlns:p14="http://schemas.microsoft.com/office/powerpoint/2010/main" val="364263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21D1D-97F7-4002-8E01-39B29418D310}" type="datetimeFigureOut">
              <a:rPr lang="en-CA" smtClean="0"/>
              <a:t>2019-07-24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68512-F423-4F06-B5B9-AC501E3155A0}" type="slidenum">
              <a:rPr lang="en-CA" smtClean="0"/>
              <a:t>‹#›</a:t>
            </a:fld>
            <a:endParaRPr lang="en-CA"/>
          </a:p>
        </p:txBody>
      </p:sp>
    </p:spTree>
    <p:extLst>
      <p:ext uri="{BB962C8B-B14F-4D97-AF65-F5344CB8AC3E}">
        <p14:creationId xmlns:p14="http://schemas.microsoft.com/office/powerpoint/2010/main" val="336094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guide/topics/ui/declaring-layout.html" TargetMode="External"/><Relationship Id="rId2" Type="http://schemas.openxmlformats.org/officeDocument/2006/relationships/hyperlink" Target="https://stackoverflow.com/questions/8657540/what-is-the-difference-between-getwidth-height-and-getmeasuredwidth-height-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guide/topics/ui/declaring-layout.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topics/ui/declaring-layou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User Interface</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420741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Size, padding, and margins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View size is expressed with a width and a height. A view actually possess two pairs of width and height values</a:t>
            </a:r>
            <a:r>
              <a:rPr lang="en-CA" dirty="0" smtClean="0"/>
              <a:t>:</a:t>
            </a:r>
          </a:p>
          <a:p>
            <a:r>
              <a:rPr lang="en-CA" dirty="0" smtClean="0"/>
              <a:t>1) measured width and height – these dimensions define how big a View wants to be within its parent, can be obtained with </a:t>
            </a:r>
            <a:r>
              <a:rPr lang="en-CA" dirty="0" err="1" smtClean="0"/>
              <a:t>getMeasuredWidth</a:t>
            </a:r>
            <a:r>
              <a:rPr lang="en-CA" dirty="0" smtClean="0"/>
              <a:t>(), </a:t>
            </a:r>
            <a:r>
              <a:rPr lang="en-CA" dirty="0" err="1" smtClean="0"/>
              <a:t>getMeasuredHeight</a:t>
            </a:r>
            <a:r>
              <a:rPr lang="en-CA" dirty="0" smtClean="0"/>
              <a:t>()</a:t>
            </a:r>
          </a:p>
          <a:p>
            <a:r>
              <a:rPr lang="en-CA" dirty="0" smtClean="0"/>
              <a:t>2) drawing width and height – these dimensions define the actual size of the View on screen at time of drawing, and may be different from measured values. Obtain using </a:t>
            </a:r>
            <a:r>
              <a:rPr lang="en-CA" dirty="0" err="1" smtClean="0"/>
              <a:t>getWidth</a:t>
            </a:r>
            <a:r>
              <a:rPr lang="en-CA" dirty="0" smtClean="0"/>
              <a:t>() and </a:t>
            </a:r>
            <a:r>
              <a:rPr lang="en-CA" dirty="0" err="1" smtClean="0"/>
              <a:t>getHeight</a:t>
            </a:r>
            <a:r>
              <a:rPr lang="en-CA" dirty="0" smtClean="0"/>
              <a:t>()</a:t>
            </a:r>
          </a:p>
          <a:p>
            <a:r>
              <a:rPr lang="en-CA" dirty="0">
                <a:hlinkClick r:id="rId2"/>
              </a:rPr>
              <a:t>https://</a:t>
            </a:r>
            <a:r>
              <a:rPr lang="en-CA" dirty="0" smtClean="0">
                <a:hlinkClick r:id="rId2"/>
              </a:rPr>
              <a:t>stackoverflow.com/questions/8657540/what-is-the-difference-between-getwidth-height-and-getmeasuredwidth-height-i</a:t>
            </a:r>
            <a:endParaRPr lang="en-CA" dirty="0" smtClean="0"/>
          </a:p>
          <a:p>
            <a:r>
              <a:rPr lang="en-CA" dirty="0" smtClean="0"/>
              <a:t>Padding is expressed in pixels for the left, top, right, and bottom parts of a view, and is used to offset the content of a View by a certain number of pixels. </a:t>
            </a:r>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3"/>
              </a:rPr>
              <a:t>https://developer.android.com/guide/topics/ui/declaring-layout.html</a:t>
            </a:r>
            <a:endParaRPr lang="en-CA" dirty="0"/>
          </a:p>
        </p:txBody>
      </p:sp>
    </p:spTree>
    <p:extLst>
      <p:ext uri="{BB962C8B-B14F-4D97-AF65-F5344CB8AC3E}">
        <p14:creationId xmlns:p14="http://schemas.microsoft.com/office/powerpoint/2010/main" val="31357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Common layouts</a:t>
            </a:r>
            <a:endParaRPr lang="en-CA" dirty="0"/>
          </a:p>
        </p:txBody>
      </p:sp>
      <p:sp>
        <p:nvSpPr>
          <p:cNvPr id="3" name="Content Placeholder 2"/>
          <p:cNvSpPr>
            <a:spLocks noGrp="1"/>
          </p:cNvSpPr>
          <p:nvPr>
            <p:ph idx="1"/>
          </p:nvPr>
        </p:nvSpPr>
        <p:spPr>
          <a:xfrm>
            <a:off x="838200" y="1825625"/>
            <a:ext cx="4232564" cy="4351338"/>
          </a:xfrm>
        </p:spPr>
        <p:txBody>
          <a:bodyPr/>
          <a:lstStyle/>
          <a:p>
            <a:r>
              <a:rPr lang="en-CA" dirty="0" smtClean="0"/>
              <a:t>Each subclass of the </a:t>
            </a:r>
            <a:r>
              <a:rPr lang="en-CA" dirty="0" err="1" smtClean="0"/>
              <a:t>ViewGroup</a:t>
            </a:r>
            <a:r>
              <a:rPr lang="en-CA" dirty="0" smtClean="0"/>
              <a:t> class provides a unique way to display the views you nest within it.</a:t>
            </a:r>
          </a:p>
          <a:p>
            <a:r>
              <a:rPr lang="en-CA" dirty="0" smtClean="0"/>
              <a:t>Some common examples:</a:t>
            </a:r>
          </a:p>
          <a:p>
            <a:pPr lvl="1"/>
            <a:r>
              <a:rPr lang="en-CA" dirty="0" err="1" smtClean="0"/>
              <a:t>LinearLayout</a:t>
            </a:r>
            <a:endParaRPr lang="en-CA" dirty="0" smtClean="0"/>
          </a:p>
          <a:p>
            <a:pPr lvl="1"/>
            <a:r>
              <a:rPr lang="en-CA" dirty="0" err="1" smtClean="0"/>
              <a:t>RelativeLayout</a:t>
            </a:r>
            <a:r>
              <a:rPr lang="en-CA" dirty="0" smtClean="0"/>
              <a:t> </a:t>
            </a:r>
          </a:p>
          <a:p>
            <a:pPr lvl="1"/>
            <a:r>
              <a:rPr lang="en-CA" dirty="0" err="1" smtClean="0"/>
              <a:t>WebView</a:t>
            </a:r>
            <a:endParaRPr lang="en-CA" dirty="0" smtClean="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pic>
        <p:nvPicPr>
          <p:cNvPr id="5" name="Picture 4"/>
          <p:cNvPicPr>
            <a:picLocks noChangeAspect="1"/>
          </p:cNvPicPr>
          <p:nvPr/>
        </p:nvPicPr>
        <p:blipFill>
          <a:blip r:embed="rId3"/>
          <a:stretch>
            <a:fillRect/>
          </a:stretch>
        </p:blipFill>
        <p:spPr>
          <a:xfrm>
            <a:off x="5375996" y="1825625"/>
            <a:ext cx="6759760" cy="3854739"/>
          </a:xfrm>
          <a:prstGeom prst="rect">
            <a:avLst/>
          </a:prstGeom>
        </p:spPr>
      </p:pic>
    </p:spTree>
    <p:extLst>
      <p:ext uri="{BB962C8B-B14F-4D97-AF65-F5344CB8AC3E}">
        <p14:creationId xmlns:p14="http://schemas.microsoft.com/office/powerpoint/2010/main" val="29291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Building layouts with an adapter</a:t>
            </a:r>
            <a:endParaRPr lang="en-CA" dirty="0"/>
          </a:p>
        </p:txBody>
      </p:sp>
      <p:sp>
        <p:nvSpPr>
          <p:cNvPr id="3" name="Content Placeholder 2"/>
          <p:cNvSpPr>
            <a:spLocks noGrp="1"/>
          </p:cNvSpPr>
          <p:nvPr>
            <p:ph idx="1"/>
          </p:nvPr>
        </p:nvSpPr>
        <p:spPr>
          <a:xfrm>
            <a:off x="838200" y="1825625"/>
            <a:ext cx="6587836" cy="4351338"/>
          </a:xfrm>
        </p:spPr>
        <p:txBody>
          <a:bodyPr>
            <a:normAutofit fontScale="77500" lnSpcReduction="20000"/>
          </a:bodyPr>
          <a:lstStyle/>
          <a:p>
            <a:r>
              <a:rPr lang="en-CA" dirty="0" smtClean="0"/>
              <a:t>What if the content for your layout is not determined at runtime? </a:t>
            </a:r>
            <a:r>
              <a:rPr lang="en-CA" dirty="0" smtClean="0"/>
              <a:t>In this case, you can use a layout that subclasses </a:t>
            </a:r>
            <a:r>
              <a:rPr lang="en-CA" dirty="0" err="1" smtClean="0"/>
              <a:t>AdapterView</a:t>
            </a:r>
            <a:r>
              <a:rPr lang="en-CA" dirty="0"/>
              <a:t> </a:t>
            </a:r>
            <a:r>
              <a:rPr lang="en-CA" dirty="0" smtClean="0"/>
              <a:t>to populate the layout with views at runtime. </a:t>
            </a:r>
          </a:p>
          <a:p>
            <a:r>
              <a:rPr lang="en-CA" dirty="0" smtClean="0"/>
              <a:t>Subclasses of </a:t>
            </a:r>
            <a:r>
              <a:rPr lang="en-CA" dirty="0" err="1" smtClean="0"/>
              <a:t>AdapterView</a:t>
            </a:r>
            <a:r>
              <a:rPr lang="en-CA" dirty="0" smtClean="0"/>
              <a:t> use an Adapter to bind data to their layout.</a:t>
            </a:r>
          </a:p>
          <a:p>
            <a:r>
              <a:rPr lang="en-CA" dirty="0" smtClean="0"/>
              <a:t>Adapter behaves as a middleman between the data source and </a:t>
            </a:r>
            <a:r>
              <a:rPr lang="en-CA" dirty="0" err="1" smtClean="0"/>
              <a:t>AdapterView</a:t>
            </a:r>
            <a:r>
              <a:rPr lang="en-CA" dirty="0" smtClean="0"/>
              <a:t> layout – retrieving the from an array or database, and converting it into a view that can be added into the </a:t>
            </a:r>
            <a:r>
              <a:rPr lang="en-CA" dirty="0" err="1" smtClean="0"/>
              <a:t>AdapterView</a:t>
            </a:r>
            <a:r>
              <a:rPr lang="en-CA" dirty="0" smtClean="0"/>
              <a:t> layout</a:t>
            </a:r>
          </a:p>
          <a:p>
            <a:pPr lvl="1"/>
            <a:r>
              <a:rPr lang="en-CA" b="1" dirty="0" err="1" smtClean="0"/>
              <a:t>ArrayAdapter</a:t>
            </a:r>
            <a:r>
              <a:rPr lang="en-CA" dirty="0" smtClean="0"/>
              <a:t> – creates a view for each array item by calling </a:t>
            </a:r>
            <a:r>
              <a:rPr lang="en-CA" dirty="0" err="1" smtClean="0"/>
              <a:t>toString</a:t>
            </a:r>
            <a:r>
              <a:rPr lang="en-CA" dirty="0" smtClean="0"/>
              <a:t>() on each item and placing contents in a </a:t>
            </a:r>
            <a:r>
              <a:rPr lang="en-CA" dirty="0" err="1" smtClean="0"/>
              <a:t>TextView</a:t>
            </a:r>
            <a:r>
              <a:rPr lang="en-CA" dirty="0" smtClean="0"/>
              <a:t> – customize by extending </a:t>
            </a:r>
            <a:r>
              <a:rPr lang="en-CA" dirty="0" err="1" smtClean="0"/>
              <a:t>ArrayAdapter</a:t>
            </a:r>
            <a:r>
              <a:rPr lang="en-CA" dirty="0" smtClean="0"/>
              <a:t> and overriding </a:t>
            </a:r>
            <a:r>
              <a:rPr lang="en-CA" dirty="0" err="1" smtClean="0"/>
              <a:t>getView</a:t>
            </a:r>
            <a:r>
              <a:rPr lang="en-CA" dirty="0" smtClean="0"/>
              <a:t>()</a:t>
            </a:r>
          </a:p>
          <a:p>
            <a:pPr lvl="1"/>
            <a:r>
              <a:rPr lang="en-CA" b="1" dirty="0" err="1" smtClean="0"/>
              <a:t>SimpleCursorAdapter</a:t>
            </a:r>
            <a:r>
              <a:rPr lang="en-CA" dirty="0" smtClean="0"/>
              <a:t> – use this when your data comes from a cursor (SQL)</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pic>
        <p:nvPicPr>
          <p:cNvPr id="5" name="Picture 4"/>
          <p:cNvPicPr>
            <a:picLocks noChangeAspect="1"/>
          </p:cNvPicPr>
          <p:nvPr/>
        </p:nvPicPr>
        <p:blipFill>
          <a:blip r:embed="rId3"/>
          <a:stretch>
            <a:fillRect/>
          </a:stretch>
        </p:blipFill>
        <p:spPr>
          <a:xfrm>
            <a:off x="7610475" y="1930976"/>
            <a:ext cx="4559476" cy="2738006"/>
          </a:xfrm>
          <a:prstGeom prst="rect">
            <a:avLst/>
          </a:prstGeom>
        </p:spPr>
      </p:pic>
      <p:pic>
        <p:nvPicPr>
          <p:cNvPr id="6" name="Picture 5"/>
          <p:cNvPicPr>
            <a:picLocks noChangeAspect="1"/>
          </p:cNvPicPr>
          <p:nvPr/>
        </p:nvPicPr>
        <p:blipFill>
          <a:blip r:embed="rId4"/>
          <a:stretch>
            <a:fillRect/>
          </a:stretch>
        </p:blipFill>
        <p:spPr>
          <a:xfrm>
            <a:off x="7481454" y="4909270"/>
            <a:ext cx="4610100" cy="457200"/>
          </a:xfrm>
          <a:prstGeom prst="rect">
            <a:avLst/>
          </a:prstGeom>
        </p:spPr>
      </p:pic>
      <p:pic>
        <p:nvPicPr>
          <p:cNvPr id="7" name="Picture 6"/>
          <p:cNvPicPr>
            <a:picLocks noChangeAspect="1"/>
          </p:cNvPicPr>
          <p:nvPr/>
        </p:nvPicPr>
        <p:blipFill>
          <a:blip r:embed="rId5"/>
          <a:stretch>
            <a:fillRect/>
          </a:stretch>
        </p:blipFill>
        <p:spPr>
          <a:xfrm>
            <a:off x="7426036" y="5501407"/>
            <a:ext cx="4314825" cy="333375"/>
          </a:xfrm>
          <a:prstGeom prst="rect">
            <a:avLst/>
          </a:prstGeom>
        </p:spPr>
      </p:pic>
    </p:spTree>
    <p:extLst>
      <p:ext uri="{BB962C8B-B14F-4D97-AF65-F5344CB8AC3E}">
        <p14:creationId xmlns:p14="http://schemas.microsoft.com/office/powerpoint/2010/main" val="390750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spTree>
    <p:extLst>
      <p:ext uri="{BB962C8B-B14F-4D97-AF65-F5344CB8AC3E}">
        <p14:creationId xmlns:p14="http://schemas.microsoft.com/office/powerpoint/2010/main" val="394023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spTree>
    <p:extLst>
      <p:ext uri="{BB962C8B-B14F-4D97-AF65-F5344CB8AC3E}">
        <p14:creationId xmlns:p14="http://schemas.microsoft.com/office/powerpoint/2010/main" val="194416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interface</a:t>
            </a:r>
            <a:endParaRPr lang="en-CA" dirty="0"/>
          </a:p>
        </p:txBody>
      </p:sp>
      <p:sp>
        <p:nvSpPr>
          <p:cNvPr id="3" name="Content Placeholder 2"/>
          <p:cNvSpPr>
            <a:spLocks noGrp="1"/>
          </p:cNvSpPr>
          <p:nvPr>
            <p:ph idx="1"/>
          </p:nvPr>
        </p:nvSpPr>
        <p:spPr/>
        <p:txBody>
          <a:bodyPr/>
          <a:lstStyle/>
          <a:p>
            <a:r>
              <a:rPr lang="en-CA" dirty="0" smtClean="0"/>
              <a:t>The app’s user interface is everything that the user can see and interact with</a:t>
            </a:r>
          </a:p>
          <a:p>
            <a:r>
              <a:rPr lang="en-CA" dirty="0" smtClean="0"/>
              <a:t>Android provides a variety of pre-built UI components, such as structured layout objects and UI controls that allow you to build your apps GUI</a:t>
            </a:r>
          </a:p>
          <a:p>
            <a:r>
              <a:rPr lang="en-CA" dirty="0" smtClean="0"/>
              <a:t>Android also provides other UI modules for special interfaces such as dialogues, notifications, and menus</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spTree>
    <p:extLst>
      <p:ext uri="{BB962C8B-B14F-4D97-AF65-F5344CB8AC3E}">
        <p14:creationId xmlns:p14="http://schemas.microsoft.com/office/powerpoint/2010/main" val="247273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Layouts</a:t>
            </a:r>
            <a:endParaRPr lang="en-CA" dirty="0"/>
          </a:p>
        </p:txBody>
      </p:sp>
      <p:sp>
        <p:nvSpPr>
          <p:cNvPr id="3" name="Content Placeholder 2"/>
          <p:cNvSpPr>
            <a:spLocks noGrp="1"/>
          </p:cNvSpPr>
          <p:nvPr>
            <p:ph idx="1"/>
          </p:nvPr>
        </p:nvSpPr>
        <p:spPr>
          <a:xfrm>
            <a:off x="838200" y="1825625"/>
            <a:ext cx="11353800" cy="1984374"/>
          </a:xfrm>
        </p:spPr>
        <p:txBody>
          <a:bodyPr>
            <a:normAutofit fontScale="85000" lnSpcReduction="10000"/>
          </a:bodyPr>
          <a:lstStyle/>
          <a:p>
            <a:r>
              <a:rPr lang="en-CA" dirty="0" smtClean="0"/>
              <a:t>A layout defines the structure for a user interface in your app</a:t>
            </a:r>
          </a:p>
          <a:p>
            <a:r>
              <a:rPr lang="en-CA" dirty="0" smtClean="0"/>
              <a:t>All elements in the layout are built using a hierarchy of View and </a:t>
            </a:r>
            <a:r>
              <a:rPr lang="en-CA" dirty="0" err="1" smtClean="0"/>
              <a:t>ViewGroup</a:t>
            </a:r>
            <a:r>
              <a:rPr lang="en-CA" dirty="0" smtClean="0"/>
              <a:t> objects</a:t>
            </a:r>
          </a:p>
          <a:p>
            <a:r>
              <a:rPr lang="en-CA" dirty="0" smtClean="0"/>
              <a:t>A View usually draws something the user can view and interact with</a:t>
            </a:r>
          </a:p>
          <a:p>
            <a:r>
              <a:rPr lang="en-CA" dirty="0" smtClean="0"/>
              <a:t>A </a:t>
            </a:r>
            <a:r>
              <a:rPr lang="en-CA" dirty="0" err="1" smtClean="0"/>
              <a:t>ViewGroup</a:t>
            </a:r>
            <a:r>
              <a:rPr lang="en-CA" dirty="0" smtClean="0"/>
              <a:t> is an invisible container that defines the layout structure for View and other </a:t>
            </a:r>
            <a:r>
              <a:rPr lang="en-CA" dirty="0" err="1" smtClean="0"/>
              <a:t>ViewGroup</a:t>
            </a:r>
            <a:r>
              <a:rPr lang="en-CA" dirty="0" smtClean="0"/>
              <a:t> objects</a:t>
            </a:r>
            <a:endParaRPr lang="en-CA" dirty="0"/>
          </a:p>
        </p:txBody>
      </p:sp>
      <p:pic>
        <p:nvPicPr>
          <p:cNvPr id="1026" name="Picture 2" descr="https://developer.android.com/images/viewgroup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076" y="3532908"/>
            <a:ext cx="6600416" cy="28906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3"/>
              </a:rPr>
              <a:t>https://developer.android.com/guide/topics/ui/declaring-layout.html</a:t>
            </a:r>
            <a:endParaRPr lang="en-CA" dirty="0"/>
          </a:p>
        </p:txBody>
      </p:sp>
    </p:spTree>
    <p:extLst>
      <p:ext uri="{BB962C8B-B14F-4D97-AF65-F5344CB8AC3E}">
        <p14:creationId xmlns:p14="http://schemas.microsoft.com/office/powerpoint/2010/main" val="235222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Declaring a layout</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You can declare a layout in one of two ways:</a:t>
            </a:r>
          </a:p>
          <a:p>
            <a:r>
              <a:rPr lang="en-CA" dirty="0" smtClean="0"/>
              <a:t>1) Declare UI elements in XML – Android provides a straightforward XML vocabulary that corresponds to view classes and subclasses, such as those for widgets and layouts. Can also use Android Studio’s Layout Editor to build  XML layout using a drag and drop interface</a:t>
            </a:r>
          </a:p>
          <a:p>
            <a:r>
              <a:rPr lang="en-CA" dirty="0" smtClean="0"/>
              <a:t>2) instantiate layout elements at runtime – your app can create view and </a:t>
            </a:r>
            <a:r>
              <a:rPr lang="en-CA" dirty="0" err="1" smtClean="0"/>
              <a:t>viewgroup</a:t>
            </a:r>
            <a:r>
              <a:rPr lang="en-CA" dirty="0" smtClean="0"/>
              <a:t> objects and manipulate their properties programmatically </a:t>
            </a:r>
          </a:p>
          <a:p>
            <a:r>
              <a:rPr lang="en-CA" dirty="0" smtClean="0"/>
              <a:t>Declaring UI in XML allows you to isolate the layout from the code controlling its behavior, making your app design more modular, and easily providing different layouts for different screen sizes and orientations</a:t>
            </a:r>
          </a:p>
          <a:p>
            <a:r>
              <a:rPr lang="en-CA" dirty="0" smtClean="0"/>
              <a:t>You can also declare the default layout using XML and then modify it programmatically at runtime. </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spTree>
    <p:extLst>
      <p:ext uri="{BB962C8B-B14F-4D97-AF65-F5344CB8AC3E}">
        <p14:creationId xmlns:p14="http://schemas.microsoft.com/office/powerpoint/2010/main" val="408563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Writing the XML</a:t>
            </a:r>
            <a:endParaRPr lang="en-CA" dirty="0"/>
          </a:p>
        </p:txBody>
      </p:sp>
      <p:sp>
        <p:nvSpPr>
          <p:cNvPr id="3" name="Content Placeholder 2"/>
          <p:cNvSpPr>
            <a:spLocks noGrp="1"/>
          </p:cNvSpPr>
          <p:nvPr>
            <p:ph idx="1"/>
          </p:nvPr>
        </p:nvSpPr>
        <p:spPr>
          <a:xfrm>
            <a:off x="838200" y="1825625"/>
            <a:ext cx="5022273" cy="3937866"/>
          </a:xfrm>
        </p:spPr>
        <p:txBody>
          <a:bodyPr>
            <a:normAutofit fontScale="92500"/>
          </a:bodyPr>
          <a:lstStyle/>
          <a:p>
            <a:r>
              <a:rPr lang="en-CA" dirty="0" smtClean="0"/>
              <a:t>Quickly design UI layouts and screen elements they contain with a series of nested elements</a:t>
            </a:r>
          </a:p>
          <a:p>
            <a:r>
              <a:rPr lang="en-CA" dirty="0" smtClean="0"/>
              <a:t>Each layout file must contain exactly one root element which must be a View or </a:t>
            </a:r>
            <a:r>
              <a:rPr lang="en-CA" dirty="0" err="1" smtClean="0"/>
              <a:t>ViewGroup</a:t>
            </a:r>
            <a:r>
              <a:rPr lang="en-CA" dirty="0" smtClean="0"/>
              <a:t> object. Additional layout objects and widgets can be added to the root as children to build a view hierarchy that defines your layout. </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pic>
        <p:nvPicPr>
          <p:cNvPr id="5" name="Picture 4"/>
          <p:cNvPicPr>
            <a:picLocks noChangeAspect="1"/>
          </p:cNvPicPr>
          <p:nvPr/>
        </p:nvPicPr>
        <p:blipFill>
          <a:blip r:embed="rId3"/>
          <a:stretch>
            <a:fillRect/>
          </a:stretch>
        </p:blipFill>
        <p:spPr>
          <a:xfrm>
            <a:off x="6220691" y="2178277"/>
            <a:ext cx="5882368" cy="2726231"/>
          </a:xfrm>
          <a:prstGeom prst="rect">
            <a:avLst/>
          </a:prstGeom>
        </p:spPr>
      </p:pic>
    </p:spTree>
    <p:extLst>
      <p:ext uri="{BB962C8B-B14F-4D97-AF65-F5344CB8AC3E}">
        <p14:creationId xmlns:p14="http://schemas.microsoft.com/office/powerpoint/2010/main" val="20900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Loading the XML resource</a:t>
            </a:r>
            <a:endParaRPr lang="en-CA" dirty="0"/>
          </a:p>
        </p:txBody>
      </p:sp>
      <p:sp>
        <p:nvSpPr>
          <p:cNvPr id="3" name="Content Placeholder 2"/>
          <p:cNvSpPr>
            <a:spLocks noGrp="1"/>
          </p:cNvSpPr>
          <p:nvPr>
            <p:ph idx="1"/>
          </p:nvPr>
        </p:nvSpPr>
        <p:spPr/>
        <p:txBody>
          <a:bodyPr/>
          <a:lstStyle/>
          <a:p>
            <a:r>
              <a:rPr lang="en-CA" dirty="0" smtClean="0"/>
              <a:t>When the app is compiled, each XML layout file is compiled into a View resource</a:t>
            </a:r>
          </a:p>
          <a:p>
            <a:r>
              <a:rPr lang="en-CA" dirty="0" smtClean="0"/>
              <a:t>Load the View from </a:t>
            </a:r>
            <a:r>
              <a:rPr lang="en-CA" dirty="0" err="1" smtClean="0"/>
              <a:t>onCreate</a:t>
            </a:r>
            <a:r>
              <a:rPr lang="en-CA" dirty="0" smtClean="0"/>
              <a:t>(), by passing </a:t>
            </a:r>
            <a:r>
              <a:rPr lang="en-CA" dirty="0" err="1" smtClean="0"/>
              <a:t>setContentView</a:t>
            </a:r>
            <a:r>
              <a:rPr lang="en-CA" dirty="0" smtClean="0"/>
              <a:t>() a reference to your layout resource in the form </a:t>
            </a:r>
            <a:r>
              <a:rPr lang="en-CA" dirty="0" err="1" smtClean="0"/>
              <a:t>R.layout.layout_file_name</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pic>
        <p:nvPicPr>
          <p:cNvPr id="5" name="Picture 4"/>
          <p:cNvPicPr>
            <a:picLocks noChangeAspect="1"/>
          </p:cNvPicPr>
          <p:nvPr/>
        </p:nvPicPr>
        <p:blipFill>
          <a:blip r:embed="rId3"/>
          <a:stretch>
            <a:fillRect/>
          </a:stretch>
        </p:blipFill>
        <p:spPr>
          <a:xfrm>
            <a:off x="1530927" y="4153694"/>
            <a:ext cx="8731249" cy="1789906"/>
          </a:xfrm>
          <a:prstGeom prst="rect">
            <a:avLst/>
          </a:prstGeom>
        </p:spPr>
      </p:pic>
    </p:spTree>
    <p:extLst>
      <p:ext uri="{BB962C8B-B14F-4D97-AF65-F5344CB8AC3E}">
        <p14:creationId xmlns:p14="http://schemas.microsoft.com/office/powerpoint/2010/main" val="175634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XML Attributes</a:t>
            </a:r>
            <a:endParaRPr lang="en-CA" dirty="0"/>
          </a:p>
        </p:txBody>
      </p:sp>
      <p:sp>
        <p:nvSpPr>
          <p:cNvPr id="3" name="Content Placeholder 2"/>
          <p:cNvSpPr>
            <a:spLocks noGrp="1"/>
          </p:cNvSpPr>
          <p:nvPr>
            <p:ph idx="1"/>
          </p:nvPr>
        </p:nvSpPr>
        <p:spPr>
          <a:xfrm>
            <a:off x="838200" y="1825625"/>
            <a:ext cx="10515600" cy="3605357"/>
          </a:xfrm>
        </p:spPr>
        <p:txBody>
          <a:bodyPr>
            <a:normAutofit fontScale="70000" lnSpcReduction="20000"/>
          </a:bodyPr>
          <a:lstStyle/>
          <a:p>
            <a:r>
              <a:rPr lang="en-CA" dirty="0" smtClean="0"/>
              <a:t>Every View and </a:t>
            </a:r>
            <a:r>
              <a:rPr lang="en-CA" dirty="0" err="1" smtClean="0"/>
              <a:t>ViewGroup</a:t>
            </a:r>
            <a:r>
              <a:rPr lang="en-CA" dirty="0" smtClean="0"/>
              <a:t> object supports their own variety of XML attributes, some are specific to a View object (</a:t>
            </a:r>
            <a:r>
              <a:rPr lang="en-CA" dirty="0" err="1" smtClean="0"/>
              <a:t>TextView</a:t>
            </a:r>
            <a:r>
              <a:rPr lang="en-CA" dirty="0" smtClean="0"/>
              <a:t> supports </a:t>
            </a:r>
            <a:r>
              <a:rPr lang="en-CA" dirty="0" err="1" smtClean="0"/>
              <a:t>textSize</a:t>
            </a:r>
            <a:r>
              <a:rPr lang="en-CA" dirty="0" smtClean="0"/>
              <a:t> attribute, for example) and the attributes are inherited by any View objects that extend the class</a:t>
            </a:r>
          </a:p>
          <a:p>
            <a:r>
              <a:rPr lang="en-CA" dirty="0" smtClean="0"/>
              <a:t>Some attributes (such as id) are common to all View classes, because they are inherited from the root View class</a:t>
            </a:r>
          </a:p>
          <a:p>
            <a:r>
              <a:rPr lang="en-CA" dirty="0" smtClean="0"/>
              <a:t>ID: any View object may have an integer ID associated to it as a unique identifier. The id is assigned as a string in the layout file which is converted to an integer by the compiler. </a:t>
            </a:r>
          </a:p>
          <a:p>
            <a:r>
              <a:rPr lang="en-CA" dirty="0" smtClean="0"/>
              <a:t>Syntax for declaring ID inside XML - </a:t>
            </a:r>
            <a:r>
              <a:rPr lang="en-CA" dirty="0" err="1" smtClean="0"/>
              <a:t>android:id</a:t>
            </a:r>
            <a:r>
              <a:rPr lang="en-CA" dirty="0" smtClean="0"/>
              <a:t>=“@+id/</a:t>
            </a:r>
            <a:r>
              <a:rPr lang="en-CA" dirty="0" err="1" smtClean="0"/>
              <a:t>my_button</a:t>
            </a:r>
            <a:r>
              <a:rPr lang="en-CA" dirty="0" smtClean="0"/>
              <a:t>”</a:t>
            </a:r>
          </a:p>
          <a:p>
            <a:pPr lvl="1"/>
            <a:r>
              <a:rPr lang="en-CA" b="1" dirty="0" smtClean="0"/>
              <a:t>@</a:t>
            </a:r>
            <a:r>
              <a:rPr lang="en-CA" dirty="0" smtClean="0"/>
              <a:t> symbol indicates to the XML parser to expand the rest of the ID string and identify it as an ID resource</a:t>
            </a:r>
          </a:p>
          <a:p>
            <a:pPr lvl="1"/>
            <a:r>
              <a:rPr lang="en-CA" b="1" dirty="0" smtClean="0"/>
              <a:t>+ </a:t>
            </a:r>
            <a:r>
              <a:rPr lang="en-CA" dirty="0" smtClean="0"/>
              <a:t>symbol indicates this is a new resource name that must be created and added to resources (in the R.java file)</a:t>
            </a:r>
          </a:p>
          <a:p>
            <a:r>
              <a:rPr lang="en-CA" dirty="0" smtClean="0"/>
              <a:t>Example: the simplest way to create a view and reference it from the app:</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pic>
        <p:nvPicPr>
          <p:cNvPr id="5" name="Picture 4"/>
          <p:cNvPicPr>
            <a:picLocks noChangeAspect="1"/>
          </p:cNvPicPr>
          <p:nvPr/>
        </p:nvPicPr>
        <p:blipFill>
          <a:blip r:embed="rId3"/>
          <a:stretch>
            <a:fillRect/>
          </a:stretch>
        </p:blipFill>
        <p:spPr>
          <a:xfrm>
            <a:off x="561109" y="5198522"/>
            <a:ext cx="4742583" cy="1067702"/>
          </a:xfrm>
          <a:prstGeom prst="rect">
            <a:avLst/>
          </a:prstGeom>
        </p:spPr>
      </p:pic>
      <p:pic>
        <p:nvPicPr>
          <p:cNvPr id="6" name="Picture 5"/>
          <p:cNvPicPr>
            <a:picLocks noChangeAspect="1"/>
          </p:cNvPicPr>
          <p:nvPr/>
        </p:nvPicPr>
        <p:blipFill>
          <a:blip r:embed="rId4"/>
          <a:stretch>
            <a:fillRect/>
          </a:stretch>
        </p:blipFill>
        <p:spPr>
          <a:xfrm>
            <a:off x="5582467" y="5180067"/>
            <a:ext cx="6048424" cy="552306"/>
          </a:xfrm>
          <a:prstGeom prst="rect">
            <a:avLst/>
          </a:prstGeom>
        </p:spPr>
      </p:pic>
      <p:sp>
        <p:nvSpPr>
          <p:cNvPr id="7" name="TextBox 6"/>
          <p:cNvSpPr txBox="1"/>
          <p:nvPr/>
        </p:nvSpPr>
        <p:spPr>
          <a:xfrm>
            <a:off x="2615909" y="6109689"/>
            <a:ext cx="3532910" cy="369332"/>
          </a:xfrm>
          <a:prstGeom prst="rect">
            <a:avLst/>
          </a:prstGeom>
          <a:noFill/>
        </p:spPr>
        <p:txBody>
          <a:bodyPr wrap="square" rtlCol="0">
            <a:spAutoFit/>
          </a:bodyPr>
          <a:lstStyle/>
          <a:p>
            <a:r>
              <a:rPr lang="en-CA" dirty="0" smtClean="0"/>
              <a:t>(xml)</a:t>
            </a:r>
            <a:endParaRPr lang="en-CA" dirty="0"/>
          </a:p>
        </p:txBody>
      </p:sp>
      <p:sp>
        <p:nvSpPr>
          <p:cNvPr id="8" name="TextBox 7"/>
          <p:cNvSpPr txBox="1"/>
          <p:nvPr/>
        </p:nvSpPr>
        <p:spPr>
          <a:xfrm>
            <a:off x="6594764" y="5732373"/>
            <a:ext cx="2011915" cy="369332"/>
          </a:xfrm>
          <a:prstGeom prst="rect">
            <a:avLst/>
          </a:prstGeom>
          <a:noFill/>
        </p:spPr>
        <p:txBody>
          <a:bodyPr wrap="square" rtlCol="0">
            <a:spAutoFit/>
          </a:bodyPr>
          <a:lstStyle/>
          <a:p>
            <a:r>
              <a:rPr lang="en-CA" dirty="0" smtClean="0"/>
              <a:t>(java)</a:t>
            </a:r>
            <a:endParaRPr lang="en-CA" dirty="0"/>
          </a:p>
        </p:txBody>
      </p:sp>
    </p:spTree>
    <p:extLst>
      <p:ext uri="{BB962C8B-B14F-4D97-AF65-F5344CB8AC3E}">
        <p14:creationId xmlns:p14="http://schemas.microsoft.com/office/powerpoint/2010/main" val="192932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 parameters</a:t>
            </a:r>
            <a:endParaRPr lang="en-CA" dirty="0"/>
          </a:p>
        </p:txBody>
      </p:sp>
      <p:sp>
        <p:nvSpPr>
          <p:cNvPr id="3" name="Content Placeholder 2"/>
          <p:cNvSpPr>
            <a:spLocks noGrp="1"/>
          </p:cNvSpPr>
          <p:nvPr>
            <p:ph idx="1"/>
          </p:nvPr>
        </p:nvSpPr>
        <p:spPr>
          <a:xfrm>
            <a:off x="838200" y="1487777"/>
            <a:ext cx="4772891" cy="4991244"/>
          </a:xfrm>
        </p:spPr>
        <p:txBody>
          <a:bodyPr>
            <a:normAutofit fontScale="70000" lnSpcReduction="20000"/>
          </a:bodyPr>
          <a:lstStyle/>
          <a:p>
            <a:r>
              <a:rPr lang="en-CA" dirty="0" smtClean="0"/>
              <a:t>XML layout attributes named </a:t>
            </a:r>
            <a:r>
              <a:rPr lang="en-CA" dirty="0" err="1" smtClean="0"/>
              <a:t>layout_X</a:t>
            </a:r>
            <a:r>
              <a:rPr lang="en-CA" dirty="0" smtClean="0"/>
              <a:t> (where X is a layout type) define layout parameters for the View that are appropriate for the </a:t>
            </a:r>
            <a:r>
              <a:rPr lang="en-CA" dirty="0" err="1" smtClean="0"/>
              <a:t>ViewGroup</a:t>
            </a:r>
            <a:r>
              <a:rPr lang="en-CA" dirty="0" smtClean="0"/>
              <a:t> in which it resides</a:t>
            </a:r>
          </a:p>
          <a:p>
            <a:r>
              <a:rPr lang="en-CA" dirty="0" smtClean="0"/>
              <a:t>Every </a:t>
            </a:r>
            <a:r>
              <a:rPr lang="en-CA" dirty="0" err="1" smtClean="0"/>
              <a:t>ViewGroup</a:t>
            </a:r>
            <a:r>
              <a:rPr lang="en-CA" dirty="0" smtClean="0"/>
              <a:t> class implements a nested class that extends </a:t>
            </a:r>
            <a:r>
              <a:rPr lang="en-CA" dirty="0" err="1" smtClean="0"/>
              <a:t>ViewGroup.LayoutParams</a:t>
            </a:r>
            <a:r>
              <a:rPr lang="en-CA" dirty="0" smtClean="0"/>
              <a:t>, this subclass contains property types defining the size and position for each child view, as appropriate for the </a:t>
            </a:r>
            <a:r>
              <a:rPr lang="en-CA" dirty="0" err="1" smtClean="0"/>
              <a:t>ViewGroup</a:t>
            </a:r>
            <a:endParaRPr lang="en-CA" dirty="0" smtClean="0"/>
          </a:p>
          <a:p>
            <a:r>
              <a:rPr lang="en-CA" dirty="0" smtClean="0"/>
              <a:t>Each child element must define </a:t>
            </a:r>
            <a:r>
              <a:rPr lang="en-CA" dirty="0" err="1" smtClean="0"/>
              <a:t>LayoutParams</a:t>
            </a:r>
            <a:r>
              <a:rPr lang="en-CA" dirty="0" smtClean="0"/>
              <a:t> appropriate to the parent.</a:t>
            </a:r>
          </a:p>
          <a:p>
            <a:r>
              <a:rPr lang="en-CA" dirty="0" smtClean="0"/>
              <a:t>All view groups include a width and height, and each view is required to define them. Width and height are typically defined using either </a:t>
            </a:r>
            <a:r>
              <a:rPr lang="en-CA" b="1" dirty="0" err="1" smtClean="0"/>
              <a:t>wrap_content</a:t>
            </a:r>
            <a:r>
              <a:rPr lang="en-CA" dirty="0" smtClean="0"/>
              <a:t> or </a:t>
            </a:r>
            <a:r>
              <a:rPr lang="en-CA" b="1" dirty="0" err="1" smtClean="0"/>
              <a:t>match_parent</a:t>
            </a:r>
            <a:endParaRPr lang="en-CA" b="1" dirty="0" smtClean="0"/>
          </a:p>
          <a:p>
            <a:r>
              <a:rPr lang="en-CA" dirty="0" smtClean="0"/>
              <a:t>Use relative measures such as density independent pixel units (</a:t>
            </a:r>
            <a:r>
              <a:rPr lang="en-CA" dirty="0" err="1" smtClean="0"/>
              <a:t>dp</a:t>
            </a:r>
            <a:r>
              <a:rPr lang="en-CA" dirty="0" smtClean="0"/>
              <a:t>)  </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pic>
        <p:nvPicPr>
          <p:cNvPr id="1030" name="Picture 6" descr="https://developer.android.com/images/layoutpara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1" y="1487777"/>
            <a:ext cx="6456218" cy="30150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97782" y="4752109"/>
            <a:ext cx="5694218" cy="1200329"/>
          </a:xfrm>
          <a:prstGeom prst="rect">
            <a:avLst/>
          </a:prstGeom>
          <a:noFill/>
        </p:spPr>
        <p:txBody>
          <a:bodyPr wrap="square" rtlCol="0">
            <a:spAutoFit/>
          </a:bodyPr>
          <a:lstStyle/>
          <a:p>
            <a:r>
              <a:rPr lang="en-CA" dirty="0" smtClean="0"/>
              <a:t>Visualization of a view hierarchy with layout parameters associated with each view. The parent </a:t>
            </a:r>
            <a:r>
              <a:rPr lang="en-CA" dirty="0" err="1" smtClean="0"/>
              <a:t>ViewGroup</a:t>
            </a:r>
            <a:r>
              <a:rPr lang="en-CA" dirty="0" smtClean="0"/>
              <a:t> (</a:t>
            </a:r>
            <a:r>
              <a:rPr lang="en-CA" dirty="0" err="1" smtClean="0"/>
              <a:t>LinearLayout</a:t>
            </a:r>
            <a:r>
              <a:rPr lang="en-CA" dirty="0" smtClean="0"/>
              <a:t>) defines layout parameters for each child view, including the child </a:t>
            </a:r>
            <a:r>
              <a:rPr lang="en-CA" dirty="0" err="1" smtClean="0"/>
              <a:t>ViewGroup</a:t>
            </a:r>
            <a:r>
              <a:rPr lang="en-CA" dirty="0" smtClean="0"/>
              <a:t> (</a:t>
            </a:r>
            <a:r>
              <a:rPr lang="en-CA" dirty="0" err="1" smtClean="0"/>
              <a:t>ConstraintLayout</a:t>
            </a:r>
            <a:r>
              <a:rPr lang="en-CA" dirty="0" smtClean="0"/>
              <a:t>)</a:t>
            </a:r>
            <a:endParaRPr lang="en-CA" dirty="0"/>
          </a:p>
        </p:txBody>
      </p:sp>
    </p:spTree>
    <p:extLst>
      <p:ext uri="{BB962C8B-B14F-4D97-AF65-F5344CB8AC3E}">
        <p14:creationId xmlns:p14="http://schemas.microsoft.com/office/powerpoint/2010/main" val="247261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 Position</a:t>
            </a:r>
            <a:endParaRPr lang="en-CA" dirty="0"/>
          </a:p>
        </p:txBody>
      </p:sp>
      <p:sp>
        <p:nvSpPr>
          <p:cNvPr id="3" name="Content Placeholder 2"/>
          <p:cNvSpPr>
            <a:spLocks noGrp="1"/>
          </p:cNvSpPr>
          <p:nvPr>
            <p:ph idx="1"/>
          </p:nvPr>
        </p:nvSpPr>
        <p:spPr/>
        <p:txBody>
          <a:bodyPr/>
          <a:lstStyle/>
          <a:p>
            <a:r>
              <a:rPr lang="en-CA" dirty="0" smtClean="0"/>
              <a:t>Views are rectangles. The view location is hence specified according to the rectangle’s top left corner, specified in pixels. </a:t>
            </a:r>
          </a:p>
          <a:p>
            <a:r>
              <a:rPr lang="en-CA" dirty="0" err="1" smtClean="0"/>
              <a:t>getLeft</a:t>
            </a:r>
            <a:r>
              <a:rPr lang="en-CA" dirty="0" smtClean="0"/>
              <a:t>() and </a:t>
            </a:r>
            <a:r>
              <a:rPr lang="en-CA" dirty="0" err="1" smtClean="0"/>
              <a:t>getTop</a:t>
            </a:r>
            <a:r>
              <a:rPr lang="en-CA" dirty="0" smtClean="0"/>
              <a:t>() return, in pixel units, the x and y coordinate of the View relative to its parents. For example if calling </a:t>
            </a:r>
            <a:r>
              <a:rPr lang="en-CA" dirty="0" err="1" smtClean="0"/>
              <a:t>getLeft</a:t>
            </a:r>
            <a:r>
              <a:rPr lang="en-CA" dirty="0" smtClean="0"/>
              <a:t>() on a View returns 20, we know that the View is 20 pixels to the right of the left edge of its direct parent.</a:t>
            </a:r>
          </a:p>
          <a:p>
            <a:r>
              <a:rPr lang="en-CA" dirty="0" err="1" smtClean="0"/>
              <a:t>getRight</a:t>
            </a:r>
            <a:r>
              <a:rPr lang="en-CA" dirty="0" smtClean="0"/>
              <a:t>() and </a:t>
            </a:r>
            <a:r>
              <a:rPr lang="en-CA" dirty="0" err="1" smtClean="0"/>
              <a:t>getBottom</a:t>
            </a:r>
            <a:r>
              <a:rPr lang="en-CA" dirty="0" smtClean="0"/>
              <a:t>() are similar but they compute the width and height offset respectively, </a:t>
            </a:r>
            <a:r>
              <a:rPr lang="en-CA" dirty="0" err="1" smtClean="0"/>
              <a:t>ie</a:t>
            </a:r>
            <a:r>
              <a:rPr lang="en-CA" dirty="0" smtClean="0"/>
              <a:t>, </a:t>
            </a:r>
            <a:r>
              <a:rPr lang="en-CA" dirty="0" err="1" smtClean="0"/>
              <a:t>getRight</a:t>
            </a:r>
            <a:r>
              <a:rPr lang="en-CA" dirty="0" smtClean="0"/>
              <a:t> = </a:t>
            </a:r>
            <a:r>
              <a:rPr lang="en-CA" dirty="0" err="1" smtClean="0"/>
              <a:t>getLeft</a:t>
            </a:r>
            <a:r>
              <a:rPr lang="en-CA" dirty="0" smtClean="0"/>
              <a:t>() + </a:t>
            </a:r>
            <a:r>
              <a:rPr lang="en-CA" dirty="0" err="1" smtClean="0"/>
              <a:t>getWidth</a:t>
            </a:r>
            <a:r>
              <a:rPr lang="en-CA" dirty="0" smtClean="0"/>
              <a:t>()</a:t>
            </a:r>
            <a:endParaRPr lang="en-CA" dirty="0"/>
          </a:p>
        </p:txBody>
      </p:sp>
      <p:sp>
        <p:nvSpPr>
          <p:cNvPr id="4" name="TextBox 3"/>
          <p:cNvSpPr txBox="1"/>
          <p:nvPr/>
        </p:nvSpPr>
        <p:spPr>
          <a:xfrm>
            <a:off x="13855" y="6479021"/>
            <a:ext cx="6691745" cy="369332"/>
          </a:xfrm>
          <a:prstGeom prst="rect">
            <a:avLst/>
          </a:prstGeom>
          <a:noFill/>
        </p:spPr>
        <p:txBody>
          <a:bodyPr wrap="square" rtlCol="0">
            <a:spAutoFit/>
          </a:bodyPr>
          <a:lstStyle/>
          <a:p>
            <a:r>
              <a:rPr lang="en-CA" dirty="0" smtClean="0">
                <a:hlinkClick r:id="rId2"/>
              </a:rPr>
              <a:t>https://developer.android.com/guide/topics/ui/declaring-layout.html</a:t>
            </a:r>
            <a:endParaRPr lang="en-CA" dirty="0"/>
          </a:p>
        </p:txBody>
      </p:sp>
    </p:spTree>
    <p:extLst>
      <p:ext uri="{BB962C8B-B14F-4D97-AF65-F5344CB8AC3E}">
        <p14:creationId xmlns:p14="http://schemas.microsoft.com/office/powerpoint/2010/main" val="2894802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1123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User Interface</vt:lpstr>
      <vt:lpstr>User interface</vt:lpstr>
      <vt:lpstr>Layouts</vt:lpstr>
      <vt:lpstr>Declaring a layout</vt:lpstr>
      <vt:lpstr>Writing the XML</vt:lpstr>
      <vt:lpstr>Loading the XML resource</vt:lpstr>
      <vt:lpstr>XML Attributes</vt:lpstr>
      <vt:lpstr>Layout parameters</vt:lpstr>
      <vt:lpstr>Layout Position</vt:lpstr>
      <vt:lpstr>Size, padding, and margins</vt:lpstr>
      <vt:lpstr>Common layouts</vt:lpstr>
      <vt:lpstr>Building layouts with an adapter</vt:lpstr>
      <vt:lpstr>PowerPoint Presentation</vt:lpstr>
      <vt:lpstr>PowerPoint Presentation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dc:title>
  <dc:creator>Russell Butler</dc:creator>
  <cp:lastModifiedBy>Russell Butler</cp:lastModifiedBy>
  <cp:revision>15</cp:revision>
  <dcterms:created xsi:type="dcterms:W3CDTF">2019-07-23T18:53:06Z</dcterms:created>
  <dcterms:modified xsi:type="dcterms:W3CDTF">2019-07-24T19:12:47Z</dcterms:modified>
</cp:coreProperties>
</file>