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74" r:id="rId21"/>
    <p:sldId id="275" r:id="rId22"/>
    <p:sldId id="276" r:id="rId23"/>
    <p:sldId id="277" r:id="rId24"/>
    <p:sldId id="278" r:id="rId25"/>
    <p:sldId id="281" r:id="rId26"/>
    <p:sldId id="282" r:id="rId27"/>
    <p:sldId id="293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4CB7-69FC-41E3-B453-6FE675E70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932EE-078C-47AF-9F0C-DF8C76902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0B088-754C-4CA8-954F-CB74CD20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1649-08DC-4A9E-BF0D-C44112B6AFC6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5F1AF-CD2F-4279-A714-320D54F3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E337B-6AF1-4164-AB30-E676669B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A766-7130-4A52-8CE8-03AFF382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5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04C7-6999-4FAD-9103-11AC519B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FCC2B-32C9-45CF-B4CB-8E6C8B559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5348A-DD7E-4741-A266-90AF153C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1649-08DC-4A9E-BF0D-C44112B6AFC6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18AC9-4D93-4D98-9E52-D83CFE71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5BB54-0204-4C89-AF83-C9EF2669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A766-7130-4A52-8CE8-03AFF382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0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4EF3CF-713A-487B-9C6E-440B7EE6B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582FC-50BC-477C-934A-E87623F4F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D8CD1-8F5E-45C6-8513-78287B0C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1649-08DC-4A9E-BF0D-C44112B6AFC6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FDE32-4F95-4D47-AB45-91C1E18C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E25BC-CF8D-49E5-87EB-7CAE4689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A766-7130-4A52-8CE8-03AFF382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3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E98D-A9FD-4EDD-81FA-FE8FBD08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67CC2-EF5A-4CD8-84B0-D0187D867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327E4-407E-4BA8-8766-01C32126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1649-08DC-4A9E-BF0D-C44112B6AFC6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452D3-E7D6-4C43-8B2B-F276C09D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C712D-ABDC-47A6-B900-0E26E513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A766-7130-4A52-8CE8-03AFF382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7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0C4D-7254-48CF-B1B6-7AB919A43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9B222-0A3E-4886-B8C4-DA0EA8945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ED50B-ACA3-415F-8B75-5E867508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1649-08DC-4A9E-BF0D-C44112B6AFC6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AD18A-E65E-464D-BDCA-3CCFD02E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DC9FD-6079-429D-BC92-C1073881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A766-7130-4A52-8CE8-03AFF382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2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EBDC-5903-47B9-A7F5-81F8BA5E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CBD4-AC90-4BDE-841B-AAC53EAFD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9A644-F64C-4561-BE71-3210BFD79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550B2-7899-4236-AD72-98306A65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1649-08DC-4A9E-BF0D-C44112B6AFC6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55E9E-1CD4-4675-8D81-D9173167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F753F-1A71-4D4D-9BB2-80C4DE2B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A766-7130-4A52-8CE8-03AFF382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B365-56B5-40B2-AC63-3B642C16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91B41-D7C4-4FF9-A15F-E3F83F6FA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CA6B0-6089-4B66-BB03-AB1D95580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3FAB66-6796-4C21-9AA5-E5ADD350F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6E7C9-C99E-4879-B32F-27419F46E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291B7-2BAB-4FBB-90CF-F2EEA431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1649-08DC-4A9E-BF0D-C44112B6AFC6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76051-3CD9-4707-BAD2-E34BA027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F4A36-B8E2-4A6D-949C-3AD5AD14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A766-7130-4A52-8CE8-03AFF382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4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85D4-1067-48B0-A772-9D494A13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FD659-FCD4-4844-BD27-2EEE2F699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1649-08DC-4A9E-BF0D-C44112B6AFC6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C48F1-1EAD-49EC-9DF4-37F9E26A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4407D-1D44-4969-A9FC-5F2BF74F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A766-7130-4A52-8CE8-03AFF382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7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0AC92-DFCB-4606-A574-C83883B1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1649-08DC-4A9E-BF0D-C44112B6AFC6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2BADB8-06D3-433D-8D26-CBA38085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882B6-9F30-459C-98A5-54E79167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A766-7130-4A52-8CE8-03AFF382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369A-E282-4409-8412-2A6B15FEF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9CDD7-00B1-43FF-8AB4-815E8B3F5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170CD-52EC-477A-BCBD-8992914E4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43B4C-1E55-4799-AF87-C4120E2A1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1649-08DC-4A9E-BF0D-C44112B6AFC6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12AF0-014D-4089-B3BE-294B3D0B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2F3EF-E1EA-4B4F-9D56-E7E0439C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A766-7130-4A52-8CE8-03AFF382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6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0DEA-7766-438D-B6F7-4B3EE2557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9374A-78C5-4106-9823-CB1C209A2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4FE30-B7E9-4D26-88DC-577412F4A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60D62-0E93-49BC-B5C3-1A411843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1649-08DC-4A9E-BF0D-C44112B6AFC6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47954-0806-42B9-BAC2-18676F5E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8664D-736B-43C1-B80B-89573795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A766-7130-4A52-8CE8-03AFF382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2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23C7B8-8C09-48FB-B2B5-6E92060AB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42571-6CE5-4B46-B0C2-83C1CF11E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DADC4-E566-438C-B5FE-8666BD22F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81649-08DC-4A9E-BF0D-C44112B6AFC6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7267B-6E68-4C7B-900D-D5BD11258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DC9B8-512D-47FA-BD45-D3A8135FB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9A766-7130-4A52-8CE8-03AFF382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3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oogle/play/billing/billing_overview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oogle/play/billing/billing_overview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oogle/play/billing/billing_library_overview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oogle/play/billing/billing_library_overview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oogle/play/billing/billing_library_overview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oogle/play/billing/billing_library_overview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android.com/google/play/billing/billing_library_overview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android.com/google/play/billing/billing_library_overview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oogle/play/billing/billing_library_overview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businessofapps.com/ads/research/mobile-app-advertising-cpm-rat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dmob.google.com/home/resources/how-much-revenue-can-you-earn-from-admob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jJ-e278BFY&amp;list=PLWz5rJ2EKKc_xXXubDti2eRnIKU0p7wH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admob/android/quick-star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admob/android/quick-star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admob/android/quick-star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firebase.google.com/docs/admob/android/quick-star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admob/android/banne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dmob/android/banner" TargetMode="External"/><Relationship Id="rId2" Type="http://schemas.openxmlformats.org/officeDocument/2006/relationships/hyperlink" Target="https://developers.google.com/admob/android/test-ad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auth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auth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auth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okta.com/books/api-security/authn/federated/#authn-federate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auth/android/facebook-log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oogle/play/billing/billing_over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93B1-B9B4-4512-808B-6058A81518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CS230</a:t>
            </a:r>
            <a:br>
              <a:rPr lang="en-US" dirty="0"/>
            </a:br>
            <a:r>
              <a:rPr lang="en-US" dirty="0"/>
              <a:t>Developing Mobile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2BB15-1C87-4BC6-9197-52E5FB2671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15</a:t>
            </a:r>
          </a:p>
        </p:txBody>
      </p:sp>
    </p:spTree>
    <p:extLst>
      <p:ext uri="{BB962C8B-B14F-4D97-AF65-F5344CB8AC3E}">
        <p14:creationId xmlns:p14="http://schemas.microsoft.com/office/powerpoint/2010/main" val="1558283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910D-796B-4CD0-8BEB-DB7BD49E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tokens and order 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BE7D-357B-4B1C-9152-02FF4FEE0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47" y="1825625"/>
            <a:ext cx="11137186" cy="4351338"/>
          </a:xfrm>
        </p:spPr>
        <p:txBody>
          <a:bodyPr/>
          <a:lstStyle/>
          <a:p>
            <a:r>
              <a:rPr lang="en-US" dirty="0"/>
              <a:t>Google Play Billing tracks products/transactions with purchase tokens and order IDs</a:t>
            </a:r>
          </a:p>
          <a:p>
            <a:r>
              <a:rPr lang="en-US" b="1" dirty="0"/>
              <a:t>Purchase token: </a:t>
            </a:r>
            <a:r>
              <a:rPr lang="en-US" dirty="0"/>
              <a:t>a string representing a buyer’s entitlement to a product, indicates a Google user has paid for a specific product</a:t>
            </a:r>
          </a:p>
          <a:p>
            <a:r>
              <a:rPr lang="en-US" b="1" dirty="0"/>
              <a:t>Order ID: </a:t>
            </a:r>
            <a:r>
              <a:rPr lang="en-US" dirty="0"/>
              <a:t>string representing a financial transaction on Google Play. Included in a receipt emailed to buyer, used to manage refunds.</a:t>
            </a:r>
          </a:p>
          <a:p>
            <a:r>
              <a:rPr lang="en-US" dirty="0"/>
              <a:t>for one-time products and rewards, every purchase creates new token/ID</a:t>
            </a:r>
          </a:p>
          <a:p>
            <a:r>
              <a:rPr lang="en-US" dirty="0"/>
              <a:t>For subscriptions, initial purchases creates token/ID, and a new order ID is issued at every recurring charge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3DA76-EF03-471A-B733-CACEFC2A751B}"/>
              </a:ext>
            </a:extLst>
          </p:cNvPr>
          <p:cNvSpPr txBox="1"/>
          <p:nvPr/>
        </p:nvSpPr>
        <p:spPr>
          <a:xfrm>
            <a:off x="0" y="6488668"/>
            <a:ext cx="775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https://developer.android.com/google/play/billing/billing_overview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14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910D-796B-4CD0-8BEB-DB7BD49E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In-app product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BE7D-357B-4B1C-9152-02FF4FEE0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Google play console:</a:t>
            </a:r>
          </a:p>
          <a:p>
            <a:r>
              <a:rPr lang="en-US" b="1" dirty="0"/>
              <a:t>Title</a:t>
            </a:r>
            <a:r>
              <a:rPr lang="en-US" dirty="0"/>
              <a:t> – short description of in-app product (“loot box”)</a:t>
            </a:r>
          </a:p>
          <a:p>
            <a:r>
              <a:rPr lang="en-US" b="1" dirty="0"/>
              <a:t>Description</a:t>
            </a:r>
            <a:r>
              <a:rPr lang="en-US" dirty="0"/>
              <a:t> – longer description of product</a:t>
            </a:r>
          </a:p>
          <a:p>
            <a:r>
              <a:rPr lang="en-US" b="1" dirty="0"/>
              <a:t>Product ID </a:t>
            </a:r>
            <a:r>
              <a:rPr lang="en-US" dirty="0"/>
              <a:t>– unique, human readable ID for your product</a:t>
            </a:r>
          </a:p>
          <a:p>
            <a:r>
              <a:rPr lang="en-US" b="1" dirty="0"/>
              <a:t>Price/Default price </a:t>
            </a:r>
            <a:r>
              <a:rPr lang="en-US" dirty="0"/>
              <a:t>– amount user will pay for the product</a:t>
            </a:r>
          </a:p>
          <a:p>
            <a:r>
              <a:rPr lang="en-US" dirty="0"/>
              <a:t>For subscriptions, can also set Billing period, free trial period, introductory price, grace period, account hold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3DA76-EF03-471A-B733-CACEFC2A751B}"/>
              </a:ext>
            </a:extLst>
          </p:cNvPr>
          <p:cNvSpPr txBox="1"/>
          <p:nvPr/>
        </p:nvSpPr>
        <p:spPr>
          <a:xfrm>
            <a:off x="0" y="6488668"/>
            <a:ext cx="775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https://developer.android.com/google/play/billing/billing_overview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04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910D-796B-4CD0-8BEB-DB7BD49E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Google Play Billing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BE7D-357B-4B1C-9152-02FF4FEE0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59274" cy="4351338"/>
          </a:xfrm>
        </p:spPr>
        <p:txBody>
          <a:bodyPr/>
          <a:lstStyle/>
          <a:p>
            <a:r>
              <a:rPr lang="en-US" dirty="0"/>
              <a:t>Adding Google Play Billing functionality common to all in-app products</a:t>
            </a:r>
          </a:p>
          <a:p>
            <a:r>
              <a:rPr lang="en-US" dirty="0"/>
              <a:t>Step 1: add the billing dependency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 2: connect to Google Play – before you can make Google Play Billing requests, must first connect to Google Play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3DA76-EF03-471A-B733-CACEFC2A751B}"/>
              </a:ext>
            </a:extLst>
          </p:cNvPr>
          <p:cNvSpPr txBox="1"/>
          <p:nvPr/>
        </p:nvSpPr>
        <p:spPr>
          <a:xfrm>
            <a:off x="0" y="6488668"/>
            <a:ext cx="775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https://developer.android.com/google/play/billing/billing_library_overview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3A04F7-2AF5-4A3D-9286-E566872E8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319" y="2754799"/>
            <a:ext cx="7109639" cy="12464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implementation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'com.android.billingclient:billing:2.0.3'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690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910D-796B-4CD0-8BEB-DB7BD49E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play billing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BE7D-357B-4B1C-9152-02FF4FEE0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562"/>
            <a:ext cx="10515600" cy="13255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1) call </a:t>
            </a:r>
            <a:r>
              <a:rPr lang="en-US" dirty="0" err="1"/>
              <a:t>newBuilder</a:t>
            </a:r>
            <a:r>
              <a:rPr lang="en-US" dirty="0"/>
              <a:t>() to create instance of </a:t>
            </a:r>
            <a:r>
              <a:rPr lang="en-US" dirty="0" err="1"/>
              <a:t>BillingClient</a:t>
            </a:r>
            <a:r>
              <a:rPr lang="en-US" dirty="0"/>
              <a:t>, must also call </a:t>
            </a:r>
            <a:r>
              <a:rPr lang="en-US" dirty="0" err="1"/>
              <a:t>setListener</a:t>
            </a:r>
            <a:r>
              <a:rPr lang="en-US" dirty="0"/>
              <a:t>() to receive updates on purchases initiated by your app</a:t>
            </a:r>
          </a:p>
          <a:p>
            <a:r>
              <a:rPr lang="en-US" dirty="0"/>
              <a:t>2) establish connection to Google Play. Setup is asynchronous, must implement </a:t>
            </a:r>
            <a:r>
              <a:rPr lang="en-US" dirty="0" err="1"/>
              <a:t>BillingClientStateListener</a:t>
            </a:r>
            <a:r>
              <a:rPr lang="en-US" dirty="0"/>
              <a:t> to receive callback once setup is complete</a:t>
            </a:r>
          </a:p>
          <a:p>
            <a:r>
              <a:rPr lang="en-US" dirty="0"/>
              <a:t>3) override </a:t>
            </a:r>
            <a:r>
              <a:rPr lang="en-US" dirty="0" err="1"/>
              <a:t>onBillingServiceDisconnected</a:t>
            </a:r>
            <a:r>
              <a:rPr lang="en-US" dirty="0"/>
              <a:t>() callback to implement your own retry policy on lost connection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3DA76-EF03-471A-B733-CACEFC2A751B}"/>
              </a:ext>
            </a:extLst>
          </p:cNvPr>
          <p:cNvSpPr txBox="1"/>
          <p:nvPr/>
        </p:nvSpPr>
        <p:spPr>
          <a:xfrm>
            <a:off x="0" y="6488668"/>
            <a:ext cx="775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https://developer.android.com/google/play/billing/billing_library_overview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43C1723-24C7-49AB-84CC-68F33702A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03016"/>
            <a:ext cx="9071714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BillingClient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billingClient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billingClient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BillingClient.newBuilder(activity).setListener(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).build();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billingClient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.startConnection(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BillingClientStateListener()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onBillingSetupFinished(BillingResult billingResult)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(billingResult.getResponseCode() == BillingResponse.OK)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BillingClient is ready. You can query purchases here.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onBillingServiceDisconnected()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Try to restart the connection on the next request to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 Google Play by calling the startConnection() method.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923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910D-796B-4CD0-8BEB-DB7BD49E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for in-app product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BE7D-357B-4B1C-9152-02FF4FEE0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287"/>
            <a:ext cx="10515600" cy="20657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Unique product IDs you create used to asynchronously query Google Play for in-app product details</a:t>
            </a:r>
          </a:p>
          <a:p>
            <a:r>
              <a:rPr lang="en-US" dirty="0"/>
              <a:t>Call </a:t>
            </a:r>
            <a:r>
              <a:rPr lang="en-US" dirty="0" err="1"/>
              <a:t>querySkuDetailsAsync</a:t>
            </a:r>
            <a:r>
              <a:rPr lang="en-US" dirty="0"/>
              <a:t>(), passing instance of </a:t>
            </a:r>
            <a:r>
              <a:rPr lang="en-US" dirty="0" err="1"/>
              <a:t>SkuDetailsParam</a:t>
            </a:r>
            <a:r>
              <a:rPr lang="en-US" dirty="0"/>
              <a:t> that specifies list of product ID strings and </a:t>
            </a:r>
            <a:r>
              <a:rPr lang="en-US" dirty="0" err="1"/>
              <a:t>SkuType</a:t>
            </a:r>
            <a:endParaRPr lang="en-US" dirty="0"/>
          </a:p>
          <a:p>
            <a:r>
              <a:rPr lang="en-US" dirty="0"/>
              <a:t>Implement listener </a:t>
            </a:r>
            <a:r>
              <a:rPr lang="en-US" dirty="0" err="1"/>
              <a:t>SkuDetailsResponseListener</a:t>
            </a:r>
            <a:r>
              <a:rPr lang="en-US" dirty="0"/>
              <a:t>, and override </a:t>
            </a:r>
            <a:r>
              <a:rPr lang="en-US" dirty="0" err="1"/>
              <a:t>onSkuDetailsResponse</a:t>
            </a:r>
            <a:r>
              <a:rPr lang="en-US" dirty="0"/>
              <a:t>(), which is called when query finishes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3DA76-EF03-471A-B733-CACEFC2A751B}"/>
              </a:ext>
            </a:extLst>
          </p:cNvPr>
          <p:cNvSpPr txBox="1"/>
          <p:nvPr/>
        </p:nvSpPr>
        <p:spPr>
          <a:xfrm>
            <a:off x="0" y="6488668"/>
            <a:ext cx="775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https://developer.android.com/google/play/billing/billing_library_overview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8D33DF7-5339-4CAD-AB69-B43BCAA66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370418"/>
            <a:ext cx="7686720" cy="30931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List&lt;String&gt;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skuList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ArrayList&lt;&gt; ();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skuList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"premium_upgrade"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skuList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"gas"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SkuDetailsParams.Builder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SkuDetailsParams.newBuilder();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.setSkusList(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skuList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).setType(SkuType.INAPP);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billingClient.querySkuDetailsAsync(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.build(),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SkuDetailsResponseListener()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onSkuDetailsResponse(BillingResult billingResult,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List&lt;SkuDetails&gt; skuDetailsList)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Process the result.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113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910D-796B-4CD0-8BEB-DB7BD49E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prices for in-app products: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BE7D-357B-4B1C-9152-02FF4FEE0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465"/>
            <a:ext cx="10515600" cy="25247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Your app should maintain its own product ID list</a:t>
            </a:r>
          </a:p>
          <a:p>
            <a:r>
              <a:rPr lang="en-US" dirty="0"/>
              <a:t>Call </a:t>
            </a:r>
            <a:r>
              <a:rPr lang="en-US" dirty="0" err="1"/>
              <a:t>getResponseCode</a:t>
            </a:r>
            <a:r>
              <a:rPr lang="en-US" dirty="0"/>
              <a:t>() to retrieve response could, should be </a:t>
            </a:r>
            <a:r>
              <a:rPr lang="en-US" dirty="0" err="1"/>
              <a:t>BillingResponse.OK</a:t>
            </a:r>
            <a:endParaRPr lang="en-US" dirty="0"/>
          </a:p>
          <a:p>
            <a:r>
              <a:rPr lang="en-US" dirty="0"/>
              <a:t>Query results stored in a List of </a:t>
            </a:r>
            <a:r>
              <a:rPr lang="en-US" dirty="0" err="1"/>
              <a:t>SkuDetails</a:t>
            </a:r>
            <a:r>
              <a:rPr lang="en-US" dirty="0"/>
              <a:t> objects</a:t>
            </a:r>
          </a:p>
          <a:p>
            <a:r>
              <a:rPr lang="en-US" dirty="0"/>
              <a:t>Can then call a variety of methods on each object, to view relevant information about the in-app product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3DA76-EF03-471A-B733-CACEFC2A751B}"/>
              </a:ext>
            </a:extLst>
          </p:cNvPr>
          <p:cNvSpPr txBox="1"/>
          <p:nvPr/>
        </p:nvSpPr>
        <p:spPr>
          <a:xfrm>
            <a:off x="0" y="6488668"/>
            <a:ext cx="775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https://developer.android.com/google/play/billing/billing_library_overview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FFFE693-24C4-4D2E-B953-773F3D0BB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15" y="3857178"/>
            <a:ext cx="9302547" cy="26314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(result.getResponseCode() == BillingResponse.OK &amp;&amp; skuDetailsList !=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(SkuDetails skuDetails : skuDetailsList)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String sku = skuDetails.getSku();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String price = skuDetails.getPrice();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"premium_upgrade"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.equals(sku))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premiumUpgradePrice = price;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"gas"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.equals(sku))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gasPrice = price;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46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910D-796B-4CD0-8BEB-DB7BD49E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purchase of in-app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BE7D-357B-4B1C-9152-02FF4FEE0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11948" cy="29004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start purchase request from your app, call </a:t>
            </a:r>
            <a:r>
              <a:rPr lang="en-US" dirty="0" err="1"/>
              <a:t>launchBillingFlow</a:t>
            </a:r>
            <a:r>
              <a:rPr lang="en-US" dirty="0"/>
              <a:t>() method from UI thread</a:t>
            </a:r>
          </a:p>
          <a:p>
            <a:r>
              <a:rPr lang="en-US" dirty="0"/>
              <a:t>Pass a reference to </a:t>
            </a:r>
            <a:r>
              <a:rPr lang="en-US" dirty="0" err="1"/>
              <a:t>BillingFlowParams</a:t>
            </a:r>
            <a:r>
              <a:rPr lang="en-US" dirty="0"/>
              <a:t> object containing relevant data to complete the purchase, such as product ID and type</a:t>
            </a:r>
          </a:p>
          <a:p>
            <a:r>
              <a:rPr lang="en-US" dirty="0"/>
              <a:t>When you call </a:t>
            </a:r>
            <a:r>
              <a:rPr lang="en-US" dirty="0" err="1"/>
              <a:t>launchBillingFlow</a:t>
            </a:r>
            <a:r>
              <a:rPr lang="en-US" dirty="0"/>
              <a:t>(), system displays Google Play purchase screen: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3DA76-EF03-471A-B733-CACEFC2A751B}"/>
              </a:ext>
            </a:extLst>
          </p:cNvPr>
          <p:cNvSpPr txBox="1"/>
          <p:nvPr/>
        </p:nvSpPr>
        <p:spPr>
          <a:xfrm>
            <a:off x="0" y="6488668"/>
            <a:ext cx="775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https://developer.android.com/google/play/billing/billing_library_overview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B0067DE-4C3F-4E34-8B97-C0A28496F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76" y="4930468"/>
            <a:ext cx="8379217" cy="12464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Retrieve a value for "skuDetails" by calling querySkuDetailsAsync().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BillingFlowParams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flowParams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BillingFlowParams.newBuilder()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.setSkuDetails(skuDetails)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.build();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responseCode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billingClient.launchBillingFlow(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flowParams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5FB41950-4FF9-439E-B32C-E465E5CAE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374" y="791110"/>
            <a:ext cx="3412626" cy="606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419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910D-796B-4CD0-8BEB-DB7BD49E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result of purchase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BE7D-357B-4B1C-9152-02FF4FEE0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67" y="1284917"/>
            <a:ext cx="8774131" cy="214408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launchBillingFlow</a:t>
            </a:r>
            <a:r>
              <a:rPr lang="en-US" dirty="0"/>
              <a:t>() method returns one of several response codes </a:t>
            </a:r>
          </a:p>
          <a:p>
            <a:r>
              <a:rPr lang="en-US" dirty="0" err="1"/>
              <a:t>GooglePlay</a:t>
            </a:r>
            <a:r>
              <a:rPr lang="en-US" dirty="0"/>
              <a:t> calls </a:t>
            </a:r>
            <a:r>
              <a:rPr lang="en-US" dirty="0" err="1"/>
              <a:t>onPurchaseUpdated</a:t>
            </a:r>
            <a:r>
              <a:rPr lang="en-US" dirty="0"/>
              <a:t>() method to deliver the result of the purchase operation to a listener implementing </a:t>
            </a:r>
            <a:r>
              <a:rPr lang="en-US" dirty="0" err="1"/>
              <a:t>PurchasesUpdatedListener</a:t>
            </a:r>
            <a:r>
              <a:rPr lang="en-US" dirty="0"/>
              <a:t> interface</a:t>
            </a:r>
          </a:p>
          <a:p>
            <a:r>
              <a:rPr lang="en-US" dirty="0"/>
              <a:t>Must implement </a:t>
            </a:r>
            <a:r>
              <a:rPr lang="en-US" dirty="0" err="1"/>
              <a:t>onPurchasesUpdated</a:t>
            </a:r>
            <a:r>
              <a:rPr lang="en-US" dirty="0"/>
              <a:t>() method to handle possible response codes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3DA76-EF03-471A-B733-CACEFC2A751B}"/>
              </a:ext>
            </a:extLst>
          </p:cNvPr>
          <p:cNvSpPr txBox="1"/>
          <p:nvPr/>
        </p:nvSpPr>
        <p:spPr>
          <a:xfrm>
            <a:off x="0" y="6488668"/>
            <a:ext cx="775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https://developer.android.com/google/play/billing/billing_library_overview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65D5BF9-D11D-4C83-B0F5-7D1BD7FC5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67" y="3395514"/>
            <a:ext cx="9648795" cy="30931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onPurchasesUpdated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BillingResult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billingResult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List&lt;Purchase&gt; purchases)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billingResult.getResponseCode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BillingResponse.OK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&amp;&amp; purchases !=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(Purchase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purchase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purchases)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handlePurchase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(purchase);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billingResult.getResponseCode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BillingResponse.USER_CANCELED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Handle an error caused by a user cancelling the purchase flow.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Handle any other error codes.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89DA92C5-B29D-4C19-874D-A27E48883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436" y="44251"/>
            <a:ext cx="2649793" cy="471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046A9D-E2C4-42D9-9712-EDDB05C71139}"/>
              </a:ext>
            </a:extLst>
          </p:cNvPr>
          <p:cNvSpPr txBox="1"/>
          <p:nvPr/>
        </p:nvSpPr>
        <p:spPr>
          <a:xfrm>
            <a:off x="7253555" y="5492061"/>
            <a:ext cx="487167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Successful purchase also generate a purchase token, a unique identifier representing the user and product ID for in-app purchase. Can store the purchase token locally, or ideally pass it to a backend server where it can be used to verify the purchase and protect against fraud.</a:t>
            </a:r>
          </a:p>
        </p:txBody>
      </p:sp>
    </p:spTree>
    <p:extLst>
      <p:ext uri="{BB962C8B-B14F-4D97-AF65-F5344CB8AC3E}">
        <p14:creationId xmlns:p14="http://schemas.microsoft.com/office/powerpoint/2010/main" val="3340117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910D-796B-4CD0-8BEB-DB7BD49E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 a purchase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BE7D-357B-4B1C-9152-02FF4FEE0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use Google Play Billing Library 2.0 or later, must acknowledge all purchases within 3 days or the purchase is refunded</a:t>
            </a:r>
          </a:p>
          <a:p>
            <a:r>
              <a:rPr lang="en-US" dirty="0"/>
              <a:t>Can easily acknowledge a purchase using one of 3 methods:</a:t>
            </a:r>
          </a:p>
          <a:p>
            <a:r>
              <a:rPr lang="en-US" dirty="0"/>
              <a:t>1) for consumables, use </a:t>
            </a:r>
            <a:r>
              <a:rPr lang="en-US" dirty="0" err="1"/>
              <a:t>consumeAsynch</a:t>
            </a:r>
            <a:r>
              <a:rPr lang="en-US" dirty="0"/>
              <a:t>() found in client API</a:t>
            </a:r>
          </a:p>
          <a:p>
            <a:r>
              <a:rPr lang="en-US" dirty="0"/>
              <a:t>2) for non-consumables, use </a:t>
            </a:r>
            <a:r>
              <a:rPr lang="en-US" dirty="0" err="1"/>
              <a:t>acknowledgePurchase</a:t>
            </a:r>
            <a:r>
              <a:rPr lang="en-US" dirty="0"/>
              <a:t>() in client API</a:t>
            </a:r>
          </a:p>
          <a:p>
            <a:r>
              <a:rPr lang="en-US" dirty="0"/>
              <a:t>3) a new acknowledge() method also available in server API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3DA76-EF03-471A-B733-CACEFC2A751B}"/>
              </a:ext>
            </a:extLst>
          </p:cNvPr>
          <p:cNvSpPr txBox="1"/>
          <p:nvPr/>
        </p:nvSpPr>
        <p:spPr>
          <a:xfrm>
            <a:off x="0" y="6488668"/>
            <a:ext cx="775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https://developer.android.com/google/play/billing/billing_library_overview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231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6E6B-779E-42A5-8BE0-2097AE36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Monetize through ads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170BAE-23AF-4E40-A058-67180432FF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580" y="1315092"/>
                <a:ext cx="11945420" cy="517357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Main thing is </a:t>
                </a:r>
                <a:r>
                  <a:rPr lang="en-US" i="1" dirty="0"/>
                  <a:t>daily active users </a:t>
                </a:r>
                <a:r>
                  <a:rPr lang="en-US" dirty="0"/>
                  <a:t>(how many people use your app on a daily basis)</a:t>
                </a:r>
              </a:p>
              <a:p>
                <a:r>
                  <a:rPr lang="en-US" dirty="0" err="1"/>
                  <a:t>eCPM</a:t>
                </a:r>
                <a:r>
                  <a:rPr lang="en-US" dirty="0"/>
                  <a:t> – effective cost per thousand </a:t>
                </a:r>
                <a:r>
                  <a:rPr lang="en-US" i="1" dirty="0"/>
                  <a:t>impressions</a:t>
                </a:r>
              </a:p>
              <a:p>
                <a:r>
                  <a:rPr lang="en-US" dirty="0"/>
                  <a:t>Impression – someone sees your ad</a:t>
                </a:r>
              </a:p>
              <a:p>
                <a:r>
                  <a:rPr lang="en-US" dirty="0"/>
                  <a:t>Average Android </a:t>
                </a:r>
                <a:r>
                  <a:rPr lang="en-US" dirty="0" err="1"/>
                  <a:t>eCPM</a:t>
                </a:r>
                <a:r>
                  <a:rPr lang="en-US" dirty="0"/>
                  <a:t> (2018): $2</a:t>
                </a:r>
              </a:p>
              <a:p>
                <a:r>
                  <a:rPr lang="en-US" dirty="0"/>
                  <a:t>Average iOS </a:t>
                </a:r>
                <a:r>
                  <a:rPr lang="en-US" dirty="0" err="1"/>
                  <a:t>eCPM</a:t>
                </a:r>
                <a:r>
                  <a:rPr lang="en-US" dirty="0"/>
                  <a:t> (2018): $5</a:t>
                </a:r>
              </a:p>
              <a:p>
                <a:r>
                  <a:rPr lang="en-US" sz="2000" dirty="0">
                    <a:hlinkClick r:id="rId2"/>
                  </a:rPr>
                  <a:t>https://www.businessofapps.com/ads/research/mobile-app-advertising-cpm-rates/</a:t>
                </a:r>
                <a:endParaRPr lang="en-US" sz="2000" dirty="0"/>
              </a:p>
              <a:p>
                <a:r>
                  <a:rPr lang="en-US" dirty="0"/>
                  <a:t>Depends on what type of ads you are offering</a:t>
                </a:r>
              </a:p>
              <a:p>
                <a:r>
                  <a:rPr lang="en-US" dirty="0"/>
                  <a:t>Banner ad, impression every 5-10 seconds</a:t>
                </a:r>
              </a:p>
              <a:p>
                <a:r>
                  <a:rPr lang="en-US" dirty="0"/>
                  <a:t>Rewarded video ad, one impression per video</a:t>
                </a:r>
              </a:p>
              <a:p>
                <a:r>
                  <a:rPr lang="en-US" dirty="0"/>
                  <a:t>Example calculation: 10,000 daily active users, viewing 5 banner ads each on average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10000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𝑢𝑠𝑒𝑟𝑠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$2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𝑒𝐶𝑃𝑀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⇒5∗10000=50000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𝑖𝑚𝑝𝑟𝑒𝑠𝑠𝑖𝑜𝑛𝑠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=$500/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𝑑𝑎𝑦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170BAE-23AF-4E40-A058-67180432FF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580" y="1315092"/>
                <a:ext cx="11945420" cy="5173576"/>
              </a:xfrm>
              <a:blipFill>
                <a:blip r:embed="rId3"/>
                <a:stretch>
                  <a:fillRect l="-765" t="-1887" b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1DDAFA9-49E3-4222-8369-DE3C089F9123}"/>
              </a:ext>
            </a:extLst>
          </p:cNvPr>
          <p:cNvSpPr txBox="1"/>
          <p:nvPr/>
        </p:nvSpPr>
        <p:spPr>
          <a:xfrm>
            <a:off x="71919" y="6488668"/>
            <a:ext cx="951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https://admob.google.com/home/resources/how-much-revenue-can-you-earn-from-admob/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1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965A-4E90-4CBE-A62F-ED5DF530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E5128-BB8B-4083-9BF0-AF0E2D52B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Firebase Authentication</a:t>
            </a:r>
          </a:p>
          <a:p>
            <a:r>
              <a:rPr lang="en-US" dirty="0"/>
              <a:t>Monetization</a:t>
            </a:r>
          </a:p>
          <a:p>
            <a:r>
              <a:rPr lang="en-US" dirty="0"/>
              <a:t>App store optimization</a:t>
            </a:r>
          </a:p>
          <a:p>
            <a:endParaRPr lang="en-US" dirty="0"/>
          </a:p>
          <a:p>
            <a:r>
              <a:rPr lang="en-US" dirty="0"/>
              <a:t>Android Dev summit 2019:</a:t>
            </a:r>
          </a:p>
          <a:p>
            <a:r>
              <a:rPr lang="en-US" sz="2000" dirty="0">
                <a:hlinkClick r:id="rId2"/>
              </a:rPr>
              <a:t>https://www.youtube.com/watch?v=5jJ-e278BFY&amp;list=PLWz5rJ2EKKc_xXXubDti2eRnIKU0p7wHd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5766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910D-796B-4CD0-8BEB-DB7BD49E0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/>
              <a:t>Monetize Android app using </a:t>
            </a:r>
            <a:r>
              <a:rPr lang="en-US" dirty="0" err="1"/>
              <a:t>AdMob</a:t>
            </a:r>
            <a:r>
              <a:rPr lang="en-US" dirty="0"/>
              <a:t> with 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BE7D-357B-4B1C-9152-02FF4FEE0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Google </a:t>
            </a:r>
            <a:r>
              <a:rPr lang="en-US" dirty="0" err="1"/>
              <a:t>AdMob</a:t>
            </a:r>
            <a:r>
              <a:rPr lang="en-US" dirty="0"/>
              <a:t> is an easy way to monetize mobile apps with targeted, in-app mobile advertising</a:t>
            </a:r>
          </a:p>
          <a:p>
            <a:r>
              <a:rPr lang="en-US" b="1" dirty="0"/>
              <a:t>Key capabilities:</a:t>
            </a:r>
          </a:p>
          <a:p>
            <a:r>
              <a:rPr lang="en-US" i="1" dirty="0"/>
              <a:t>Earn more </a:t>
            </a:r>
            <a:r>
              <a:rPr lang="en-US" dirty="0"/>
              <a:t>– show ads from millions of Google advertisers in real time</a:t>
            </a:r>
          </a:p>
          <a:p>
            <a:r>
              <a:rPr lang="en-US" i="1" dirty="0"/>
              <a:t>Improve user experience </a:t>
            </a:r>
            <a:r>
              <a:rPr lang="en-US" dirty="0"/>
              <a:t>– native and video ads create a positive user experience as you monetize by matching look and feel of your app</a:t>
            </a:r>
          </a:p>
          <a:p>
            <a:r>
              <a:rPr lang="en-US" i="1" dirty="0"/>
              <a:t>Scale fast </a:t>
            </a:r>
            <a:r>
              <a:rPr lang="en-US" dirty="0"/>
              <a:t>– show ads to users in more than 200 markets, and if you have more than one app, cross-promote your app</a:t>
            </a:r>
          </a:p>
          <a:p>
            <a:r>
              <a:rPr lang="en-US" i="1" dirty="0"/>
              <a:t>Access monetization reports </a:t>
            </a:r>
            <a:r>
              <a:rPr lang="en-US" dirty="0"/>
              <a:t>– make smarter decisions about product strategy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3DA76-EF03-471A-B733-CACEFC2A751B}"/>
              </a:ext>
            </a:extLst>
          </p:cNvPr>
          <p:cNvSpPr txBox="1"/>
          <p:nvPr/>
        </p:nvSpPr>
        <p:spPr>
          <a:xfrm>
            <a:off x="0" y="6488668"/>
            <a:ext cx="775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https://firebase.google.com/docs/admob/android/quick-start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02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910D-796B-4CD0-8BEB-DB7BD49E0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AdMob</a:t>
            </a:r>
            <a:r>
              <a:rPr lang="en-US" dirty="0"/>
              <a:t>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BE7D-357B-4B1C-9152-02FF4FEE0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Google </a:t>
            </a:r>
            <a:r>
              <a:rPr lang="en-US" dirty="0" err="1"/>
              <a:t>AdMob</a:t>
            </a:r>
            <a:r>
              <a:rPr lang="en-US" dirty="0"/>
              <a:t> allows to monetize app through in-app advertising</a:t>
            </a:r>
          </a:p>
          <a:p>
            <a:r>
              <a:rPr lang="en-US" dirty="0"/>
              <a:t>Ads can be banner ads, video ads, interstitial ads, or native ads</a:t>
            </a:r>
          </a:p>
          <a:p>
            <a:r>
              <a:rPr lang="en-US" dirty="0"/>
              <a:t>Can also display in-app purchase ads</a:t>
            </a:r>
          </a:p>
          <a:p>
            <a:r>
              <a:rPr lang="en-US" dirty="0"/>
              <a:t>Need to create </a:t>
            </a:r>
            <a:r>
              <a:rPr lang="en-US" dirty="0" err="1"/>
              <a:t>AdMob</a:t>
            </a:r>
            <a:r>
              <a:rPr lang="en-US" dirty="0"/>
              <a:t> account, and activate Ad Unit IDs, a unique identifier for places within your app where ads are displayed</a:t>
            </a:r>
          </a:p>
          <a:p>
            <a:r>
              <a:rPr lang="en-US" dirty="0" err="1"/>
              <a:t>AdMob</a:t>
            </a:r>
            <a:r>
              <a:rPr lang="en-US" dirty="0"/>
              <a:t> uses Google Mobile Ads SDK, which helps app developers gain insights about users, drive more purchase, maximize ad revenue</a:t>
            </a:r>
          </a:p>
          <a:p>
            <a:r>
              <a:rPr lang="en-US" dirty="0"/>
              <a:t>Why use </a:t>
            </a:r>
            <a:r>
              <a:rPr lang="en-US" dirty="0" err="1"/>
              <a:t>AdMob</a:t>
            </a:r>
            <a:r>
              <a:rPr lang="en-US" dirty="0"/>
              <a:t> with Firebase? Take advantage of Firebase’s free and unlimited analytics solution to monetize more intelligently – sessions, user demographics, revenue from in-app products, and more.</a:t>
            </a:r>
          </a:p>
          <a:p>
            <a:r>
              <a:rPr lang="en-US" dirty="0"/>
              <a:t>Firebase is recommended (use </a:t>
            </a:r>
            <a:r>
              <a:rPr lang="en-US" dirty="0" err="1"/>
              <a:t>AdMob</a:t>
            </a:r>
            <a:r>
              <a:rPr lang="en-US" dirty="0"/>
              <a:t> with Firebase)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3DA76-EF03-471A-B733-CACEFC2A751B}"/>
              </a:ext>
            </a:extLst>
          </p:cNvPr>
          <p:cNvSpPr txBox="1"/>
          <p:nvPr/>
        </p:nvSpPr>
        <p:spPr>
          <a:xfrm>
            <a:off x="0" y="6488668"/>
            <a:ext cx="775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https://firebase.google.com/docs/admob/android/quick-start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65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910D-796B-4CD0-8BEB-DB7BD49E0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Getting started </a:t>
            </a:r>
            <a:r>
              <a:rPr lang="en-US" dirty="0" err="1"/>
              <a:t>AdMob</a:t>
            </a:r>
            <a:r>
              <a:rPr lang="en-US" dirty="0"/>
              <a:t> with 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BE7D-357B-4B1C-9152-02FF4FEE0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and initialize the Mobile Ads SDK:</a:t>
            </a:r>
          </a:p>
          <a:p>
            <a:endParaRPr lang="en-US" dirty="0"/>
          </a:p>
          <a:p>
            <a:r>
              <a:rPr lang="en-US" dirty="0"/>
              <a:t>Update the manifest: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Initialize the SDK: (only done once, ideally at app launch)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3DA76-EF03-471A-B733-CACEFC2A751B}"/>
              </a:ext>
            </a:extLst>
          </p:cNvPr>
          <p:cNvSpPr txBox="1"/>
          <p:nvPr/>
        </p:nvSpPr>
        <p:spPr>
          <a:xfrm>
            <a:off x="0" y="6488668"/>
            <a:ext cx="775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https://firebase.google.com/docs/admob/android/quick-start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C1B9493-B654-46FF-AF15-19A8853E9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216" y="2306783"/>
            <a:ext cx="6647974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implementation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'com.google.firebase:firebase-ads:18.3.0'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814B757-8409-487E-AFD8-F3D5B6606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12390"/>
            <a:ext cx="8148384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Sample AdMob App ID: ca-app-pub-3940256099942544~3347511713 --&gt;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meta-data</a:t>
            </a:r>
            <a:b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="com.google.android.gms.ads.APPLICATION_ID"</a:t>
            </a:r>
            <a:b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:value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="[ADMOB_APP_ID]"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   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114BBD1-5250-4B25-B1A4-F86036E12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50176"/>
            <a:ext cx="7802136" cy="1708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onCreate(Bundle savedInstanceState)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.onCreate(savedInstanceState);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Sample AdMob app ID: ca-app-pub-3940256099942544~3347511713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MobileAds.initialize(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"YOUR_ADMOB_APP_ID"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594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910D-796B-4CD0-8BEB-DB7BD49E0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Choose an ad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BE7D-357B-4B1C-9152-02FF4FEE0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42533" cy="4351338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Banner ad </a:t>
            </a:r>
            <a:r>
              <a:rPr lang="en-US" dirty="0"/>
              <a:t>– rectangular image or text that occupy a spot within the ad’s layout. Remains on screen while user interacts with app, can refresh automatically</a:t>
            </a:r>
          </a:p>
          <a:p>
            <a:r>
              <a:rPr lang="en-US" b="1" dirty="0"/>
              <a:t>Interstitial ad </a:t>
            </a:r>
            <a:r>
              <a:rPr lang="en-US" dirty="0"/>
              <a:t>– full screen ads that cover the UI until closed by user, best used at natural pauses in the app’s flow</a:t>
            </a:r>
          </a:p>
          <a:p>
            <a:r>
              <a:rPr lang="en-US" b="1" dirty="0"/>
              <a:t>Native ad </a:t>
            </a:r>
            <a:r>
              <a:rPr lang="en-US" dirty="0"/>
              <a:t>– component-based ad format giving you freedom to customize the way assets like headlines and calls to action are implemented, matches your app theme</a:t>
            </a:r>
          </a:p>
          <a:p>
            <a:r>
              <a:rPr lang="en-US" b="1" dirty="0"/>
              <a:t>Rewarded video ad </a:t>
            </a:r>
            <a:r>
              <a:rPr lang="en-US" dirty="0"/>
              <a:t>– interstitial ads that the user has the option of watching in full, in exchange for in-app rewards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3DA76-EF03-471A-B733-CACEFC2A751B}"/>
              </a:ext>
            </a:extLst>
          </p:cNvPr>
          <p:cNvSpPr txBox="1"/>
          <p:nvPr/>
        </p:nvSpPr>
        <p:spPr>
          <a:xfrm>
            <a:off x="0" y="6488668"/>
            <a:ext cx="775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https://firebase.google.com/docs/admob/android/quick-start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A18D1E-D0C0-4928-AA45-BD53E4660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0733" y="413927"/>
            <a:ext cx="1752600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9F4DDC-01F1-4886-97AE-0902172B2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0733" y="2072483"/>
            <a:ext cx="1752600" cy="13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74CAFA-D7D2-4773-B34C-7374B81FC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0733" y="3690941"/>
            <a:ext cx="1752600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1944CE-DBEF-4F10-86F2-347ADE1202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0733" y="5301734"/>
            <a:ext cx="1752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4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910D-796B-4CD0-8BEB-DB7BD49E0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/>
              <a:t>Implement a Banner ad in </a:t>
            </a:r>
            <a:r>
              <a:rPr lang="en-US" dirty="0" err="1"/>
              <a:t>AdMob</a:t>
            </a:r>
            <a:r>
              <a:rPr lang="en-US" dirty="0"/>
              <a:t> with 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BE7D-357B-4B1C-9152-02FF4FEE0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204"/>
            <a:ext cx="10781872" cy="195979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Step 1: add </a:t>
            </a:r>
            <a:r>
              <a:rPr lang="en-US" dirty="0" err="1"/>
              <a:t>AdView</a:t>
            </a:r>
            <a:r>
              <a:rPr lang="en-US" dirty="0"/>
              <a:t> to app’s layout</a:t>
            </a:r>
          </a:p>
          <a:p>
            <a:r>
              <a:rPr lang="en-US" dirty="0"/>
              <a:t>First step towards displaying a banner is to place </a:t>
            </a:r>
            <a:r>
              <a:rPr lang="en-US" dirty="0" err="1"/>
              <a:t>AdView</a:t>
            </a:r>
            <a:r>
              <a:rPr lang="en-US" dirty="0"/>
              <a:t> in layout of Activity or Fragment where you would like to display the ad:</a:t>
            </a:r>
          </a:p>
          <a:p>
            <a:r>
              <a:rPr lang="en-US" dirty="0"/>
              <a:t>Note</a:t>
            </a:r>
            <a:r>
              <a:rPr lang="en-US" b="1" dirty="0"/>
              <a:t>: </a:t>
            </a:r>
            <a:r>
              <a:rPr lang="en-US" b="1" dirty="0" err="1"/>
              <a:t>ads:adSize</a:t>
            </a:r>
            <a:r>
              <a:rPr lang="en-US" b="1" dirty="0"/>
              <a:t> </a:t>
            </a:r>
            <a:r>
              <a:rPr lang="en-US" dirty="0"/>
              <a:t>(to set custom size), </a:t>
            </a:r>
            <a:r>
              <a:rPr lang="en-US" b="1" dirty="0" err="1"/>
              <a:t>ads:adUnitId</a:t>
            </a:r>
            <a:r>
              <a:rPr lang="en-US" b="1" dirty="0"/>
              <a:t> </a:t>
            </a:r>
            <a:r>
              <a:rPr lang="en-US" dirty="0"/>
              <a:t>(unique identifier for the location in the ap where you display the ad, different for other fragments/activity)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3DA76-EF03-471A-B733-CACEFC2A751B}"/>
              </a:ext>
            </a:extLst>
          </p:cNvPr>
          <p:cNvSpPr txBox="1"/>
          <p:nvPr/>
        </p:nvSpPr>
        <p:spPr>
          <a:xfrm>
            <a:off x="0" y="6488668"/>
            <a:ext cx="775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https://developers.google.com/admob/android/banner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7E2421-FF2F-4072-9518-5145D320F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183" y="3395514"/>
            <a:ext cx="6878806" cy="30931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main_activity.xml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com.google.android.gms.ads.AdView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ads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="http://schemas.android.com/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/res-auto"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="@+id/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adView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:layout_centerHorizontal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="true"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:layout_alignParentBottom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="true"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ads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:adSize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="BANNER"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ads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:adUnitId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="ca-app-pub-3940256099942544/6300978111"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com.google.android.gms.ads.AdView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8921B-B621-4BC3-BE63-F94E84D2CCBA}"/>
              </a:ext>
            </a:extLst>
          </p:cNvPr>
          <p:cNvSpPr txBox="1"/>
          <p:nvPr/>
        </p:nvSpPr>
        <p:spPr>
          <a:xfrm>
            <a:off x="8352890" y="3935002"/>
            <a:ext cx="3503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also create an </a:t>
            </a:r>
            <a:r>
              <a:rPr lang="en-US" dirty="0" err="1"/>
              <a:t>AdView</a:t>
            </a:r>
            <a:r>
              <a:rPr lang="en-US" dirty="0"/>
              <a:t> programmatically through source code</a:t>
            </a:r>
          </a:p>
        </p:txBody>
      </p:sp>
    </p:spTree>
    <p:extLst>
      <p:ext uri="{BB962C8B-B14F-4D97-AF65-F5344CB8AC3E}">
        <p14:creationId xmlns:p14="http://schemas.microsoft.com/office/powerpoint/2010/main" val="2642219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910D-796B-4CD0-8BEB-DB7BD49E0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093"/>
            <a:ext cx="11353800" cy="1325563"/>
          </a:xfrm>
        </p:spPr>
        <p:txBody>
          <a:bodyPr/>
          <a:lstStyle/>
          <a:p>
            <a:r>
              <a:rPr lang="en-US" dirty="0"/>
              <a:t>Load an 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BE7D-357B-4B1C-9152-02FF4FEE0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2899"/>
            <a:ext cx="10515600" cy="494406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once </a:t>
            </a:r>
            <a:r>
              <a:rPr lang="en-US" dirty="0" err="1"/>
              <a:t>AdView</a:t>
            </a:r>
            <a:r>
              <a:rPr lang="en-US" dirty="0"/>
              <a:t> is in place, next step is to load the ad</a:t>
            </a:r>
          </a:p>
          <a:p>
            <a:r>
              <a:rPr lang="en-US" dirty="0"/>
              <a:t>Use </a:t>
            </a:r>
            <a:r>
              <a:rPr lang="en-US" dirty="0" err="1"/>
              <a:t>loadAd</a:t>
            </a:r>
            <a:r>
              <a:rPr lang="en-US" dirty="0"/>
              <a:t> method from </a:t>
            </a:r>
            <a:r>
              <a:rPr lang="en-US" dirty="0" err="1"/>
              <a:t>AdView</a:t>
            </a:r>
            <a:r>
              <a:rPr lang="en-US" dirty="0"/>
              <a:t> class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your app is now ready to display banner ads</a:t>
            </a:r>
          </a:p>
          <a:p>
            <a:r>
              <a:rPr lang="en-US" b="1" dirty="0"/>
              <a:t>Warning – </a:t>
            </a:r>
            <a:r>
              <a:rPr lang="en-US" dirty="0"/>
              <a:t>always test with test ads rather than live, production ads (follow link below for more details)</a:t>
            </a:r>
          </a:p>
          <a:p>
            <a:pPr lvl="1"/>
            <a:r>
              <a:rPr lang="en-US" dirty="0">
                <a:hlinkClick r:id="rId2"/>
              </a:rPr>
              <a:t>https://developers.google.com/admob/android/test-ads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3DA76-EF03-471A-B733-CACEFC2A751B}"/>
              </a:ext>
            </a:extLst>
          </p:cNvPr>
          <p:cNvSpPr txBox="1"/>
          <p:nvPr/>
        </p:nvSpPr>
        <p:spPr>
          <a:xfrm>
            <a:off x="0" y="6488668"/>
            <a:ext cx="775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https://developers.google.com/admob/android/banner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5BBB150-1D28-4708-812F-BB522E967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7963"/>
            <a:ext cx="10456709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activity_main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MobileAds.initialize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OnInitializationCompleteListener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onInitializationComplete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InitializationStatus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initializationStatus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mAdView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R.id.adView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AdRequest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adRequest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AdRequest.Builder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().build();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mAdView.loadAd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adRequest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85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E9E8-B938-403A-92BB-65C85053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 store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423EF-6943-4E19-9287-4731C3660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608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 in these slides taken from </a:t>
            </a:r>
            <a:r>
              <a:rPr lang="en-US" dirty="0" err="1"/>
              <a:t>AppAnnie’s</a:t>
            </a:r>
            <a:r>
              <a:rPr lang="en-US" dirty="0"/>
              <a:t> “App Store optimization, the Definitive Playbook” (link at bottom)</a:t>
            </a:r>
          </a:p>
          <a:p>
            <a:r>
              <a:rPr lang="en-US" b="1" dirty="0"/>
              <a:t>What is app store optimization (ASO)?</a:t>
            </a:r>
          </a:p>
          <a:p>
            <a:r>
              <a:rPr lang="en-US" dirty="0"/>
              <a:t>Currently over 4 million apps on Google Play store</a:t>
            </a:r>
          </a:p>
          <a:p>
            <a:r>
              <a:rPr lang="en-US" dirty="0"/>
              <a:t>We want our app to be listed first when someone searches for it</a:t>
            </a:r>
          </a:p>
          <a:p>
            <a:r>
              <a:rPr lang="en-US" dirty="0"/>
              <a:t>ASO – </a:t>
            </a:r>
            <a:r>
              <a:rPr lang="en-US" i="1" dirty="0"/>
              <a:t>the ongoing process of testing and measuring updates to app store marketing assets, with the goal of increasing visibility and driving downloads</a:t>
            </a:r>
          </a:p>
          <a:p>
            <a:r>
              <a:rPr lang="en-US" dirty="0"/>
              <a:t>ASO comprises two distinct goals</a:t>
            </a:r>
          </a:p>
          <a:p>
            <a:r>
              <a:rPr lang="en-US" dirty="0"/>
              <a:t>1) discoverability – increasing search traffic to your app</a:t>
            </a:r>
          </a:p>
          <a:p>
            <a:r>
              <a:rPr lang="en-US" dirty="0"/>
              <a:t>2) conversion – convincing users to download your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128AED-B74D-470A-B135-914F58C812D5}"/>
              </a:ext>
            </a:extLst>
          </p:cNvPr>
          <p:cNvSpPr txBox="1"/>
          <p:nvPr/>
        </p:nvSpPr>
        <p:spPr>
          <a:xfrm>
            <a:off x="0" y="6482992"/>
            <a:ext cx="1109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https://drive.google.com/open?id=1Zx4PRjYi7OGpX_bX5QKrUl7sudZf4Xj2</a:t>
            </a:r>
          </a:p>
        </p:txBody>
      </p:sp>
    </p:spTree>
    <p:extLst>
      <p:ext uri="{BB962C8B-B14F-4D97-AF65-F5344CB8AC3E}">
        <p14:creationId xmlns:p14="http://schemas.microsoft.com/office/powerpoint/2010/main" val="1089080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5216C-31A9-449C-BC64-4E67A546E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40775" cy="1325563"/>
          </a:xfrm>
        </p:spPr>
        <p:txBody>
          <a:bodyPr/>
          <a:lstStyle/>
          <a:p>
            <a:r>
              <a:rPr lang="en-US" dirty="0"/>
              <a:t>Which factors influence Google Play the most?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B3E50-CD26-4596-B5A9-C9882CEEB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20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High impact:</a:t>
            </a:r>
          </a:p>
          <a:p>
            <a:r>
              <a:rPr lang="en-US" dirty="0"/>
              <a:t>App name - keywords</a:t>
            </a:r>
          </a:p>
          <a:p>
            <a:r>
              <a:rPr lang="en-US" dirty="0"/>
              <a:t>Total downloads </a:t>
            </a:r>
          </a:p>
          <a:p>
            <a:r>
              <a:rPr lang="en-US" dirty="0"/>
              <a:t>Download velocity – rate of downloads in recent past</a:t>
            </a:r>
          </a:p>
          <a:p>
            <a:r>
              <a:rPr lang="en-US" dirty="0"/>
              <a:t>Click-through rate – proportion of people who visit listing, and also click install</a:t>
            </a:r>
          </a:p>
          <a:p>
            <a:r>
              <a:rPr lang="en-US" b="1" dirty="0"/>
              <a:t>Medium impact:</a:t>
            </a:r>
          </a:p>
          <a:p>
            <a:r>
              <a:rPr lang="en-US" dirty="0"/>
              <a:t>App description - keywords</a:t>
            </a:r>
          </a:p>
          <a:p>
            <a:r>
              <a:rPr lang="en-US" dirty="0"/>
              <a:t>Average rating  </a:t>
            </a:r>
          </a:p>
          <a:p>
            <a:r>
              <a:rPr lang="en-US" dirty="0"/>
              <a:t>Price </a:t>
            </a:r>
          </a:p>
          <a:p>
            <a:r>
              <a:rPr lang="en-US" b="1" dirty="0"/>
              <a:t>Low impact: </a:t>
            </a:r>
          </a:p>
          <a:p>
            <a:r>
              <a:rPr lang="en-US" dirty="0"/>
              <a:t>Ratings count</a:t>
            </a:r>
          </a:p>
          <a:p>
            <a:r>
              <a:rPr lang="en-US" dirty="0"/>
              <a:t>Time since release</a:t>
            </a:r>
          </a:p>
          <a:p>
            <a:r>
              <a:rPr lang="en-US" dirty="0"/>
              <a:t>Update frequency</a:t>
            </a:r>
          </a:p>
        </p:txBody>
      </p:sp>
    </p:spTree>
    <p:extLst>
      <p:ext uri="{BB962C8B-B14F-4D97-AF65-F5344CB8AC3E}">
        <p14:creationId xmlns:p14="http://schemas.microsoft.com/office/powerpoint/2010/main" val="724673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AAB0-8BE2-436B-8F88-C4286A4E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5985" cy="1325563"/>
          </a:xfrm>
        </p:spPr>
        <p:txBody>
          <a:bodyPr/>
          <a:lstStyle/>
          <a:p>
            <a:r>
              <a:rPr lang="en-US" dirty="0"/>
              <a:t>Making a first impression – app icons and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EEB6C-A8AD-4166-8EBE-E3C9C958E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633" y="1372898"/>
            <a:ext cx="5769367" cy="49148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way you present your app in the app store – words, images, and videos – makes the differences when convincing users to download</a:t>
            </a:r>
          </a:p>
          <a:p>
            <a:r>
              <a:rPr lang="en-US" b="1" dirty="0"/>
              <a:t>App icon: </a:t>
            </a:r>
            <a:r>
              <a:rPr lang="en-US" dirty="0"/>
              <a:t>probably the most important factor in deciding whether a user will download your app or not</a:t>
            </a:r>
          </a:p>
          <a:p>
            <a:r>
              <a:rPr lang="en-US" dirty="0"/>
              <a:t>the first visual element users see when they view an app in the store listing</a:t>
            </a:r>
          </a:p>
          <a:p>
            <a:r>
              <a:rPr lang="en-US" dirty="0"/>
              <a:t>Should represent what your app is about in the simplest manner possible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15D42-8EDF-4A26-8E7B-BF3E92B17689}"/>
              </a:ext>
            </a:extLst>
          </p:cNvPr>
          <p:cNvSpPr txBox="1"/>
          <p:nvPr/>
        </p:nvSpPr>
        <p:spPr>
          <a:xfrm>
            <a:off x="0" y="6482992"/>
            <a:ext cx="1109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https://drive.google.com/open?id=1Zx4PRjYi7OGpX_bX5QKrUl7sudZf4Xj2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A943F8-2D89-4AB6-8CC3-0C5F84719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191" y="1317150"/>
            <a:ext cx="4549382" cy="27139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46911D-4CA6-4E37-AAF5-82447C1BBE4E}"/>
              </a:ext>
            </a:extLst>
          </p:cNvPr>
          <p:cNvSpPr txBox="1"/>
          <p:nvPr/>
        </p:nvSpPr>
        <p:spPr>
          <a:xfrm>
            <a:off x="5800688" y="4077064"/>
            <a:ext cx="628172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/>
              <a:t>App icon tips: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Keep it simple – complex icons can be difficult to view on smaller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Design for scalability – icon will be shown in multiple places at multiple sizes, icon should maintain its legibility and uniqueness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Be recognizable – be novel, and try out several variations on your design, to see what works best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Check the competition – don’t make your icon too 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Stand out from the crowd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Test, test, test – sequential A/B testing – try two different icons, keep the one that performs best, repeat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119755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AAB0-8BE2-436B-8F88-C4286A4E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EEB6C-A8AD-4166-8EBE-E3C9C958E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459" y="1253331"/>
            <a:ext cx="10515600" cy="18494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use eight screenshots in Google play store, use them all to maximize visibility and sell app’s value</a:t>
            </a:r>
          </a:p>
          <a:p>
            <a:r>
              <a:rPr lang="en-US" dirty="0"/>
              <a:t>Prioritize key messages – first 3 screenshots are most visible, make sure your selling points are featured in these</a:t>
            </a:r>
          </a:p>
          <a:p>
            <a:r>
              <a:rPr lang="en-US" dirty="0"/>
              <a:t>Tell a story – make sure your screenshots address the user’s needs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15D42-8EDF-4A26-8E7B-BF3E92B17689}"/>
              </a:ext>
            </a:extLst>
          </p:cNvPr>
          <p:cNvSpPr txBox="1"/>
          <p:nvPr/>
        </p:nvSpPr>
        <p:spPr>
          <a:xfrm>
            <a:off x="0" y="6482992"/>
            <a:ext cx="1109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https://drive.google.com/open?id=1Zx4PRjYi7OGpX_bX5QKrUl7sudZf4Xj2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19905F-A120-4B1E-A460-F3D7CA375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59" y="3093475"/>
            <a:ext cx="6357135" cy="31525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A44EC7-F131-4F17-AD70-D879FC563D72}"/>
              </a:ext>
            </a:extLst>
          </p:cNvPr>
          <p:cNvSpPr txBox="1"/>
          <p:nvPr/>
        </p:nvSpPr>
        <p:spPr>
          <a:xfrm>
            <a:off x="7346022" y="3184989"/>
            <a:ext cx="46336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Airbnb: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Airbnb uses compelling visuals and text to succinctly communicate core features of app to prospective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two screenshots stand alone to entice prospective users to install with key verbs that relate to actions a user in the mindset for travel would be undertaking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four screenshots illustrate key value propositions that communicate why Airbnb is a strategic companion for on-the-go travel</a:t>
            </a:r>
          </a:p>
        </p:txBody>
      </p:sp>
    </p:spTree>
    <p:extLst>
      <p:ext uri="{BB962C8B-B14F-4D97-AF65-F5344CB8AC3E}">
        <p14:creationId xmlns:p14="http://schemas.microsoft.com/office/powerpoint/2010/main" val="38662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5DA0E-335A-4F96-9588-E4A6BA23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3EA7F-6C09-477B-BA1B-E08922C92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apps need to know the identity of the user:</a:t>
            </a:r>
          </a:p>
          <a:p>
            <a:r>
              <a:rPr lang="en-US" dirty="0"/>
              <a:t>Save user data in the cloud</a:t>
            </a:r>
          </a:p>
          <a:p>
            <a:r>
              <a:rPr lang="en-US" dirty="0"/>
              <a:t>Provide same personalized experience across all user’s devices</a:t>
            </a:r>
          </a:p>
          <a:p>
            <a:r>
              <a:rPr lang="en-US" dirty="0"/>
              <a:t>Firebase Authentication provides:</a:t>
            </a:r>
          </a:p>
          <a:p>
            <a:r>
              <a:rPr lang="en-US" dirty="0"/>
              <a:t>Backend services</a:t>
            </a:r>
          </a:p>
          <a:p>
            <a:r>
              <a:rPr lang="en-US" dirty="0"/>
              <a:t>Easy to use SDKs</a:t>
            </a:r>
          </a:p>
          <a:p>
            <a:r>
              <a:rPr lang="en-US" dirty="0"/>
              <a:t>Ready-made UI libraries</a:t>
            </a:r>
          </a:p>
          <a:p>
            <a:r>
              <a:rPr lang="en-US" dirty="0"/>
              <a:t>Supports authentication using passwords, phone numbers, Google, Facebook, Twitter, and more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D62A3-6554-4055-9112-3AFB53CC81D8}"/>
              </a:ext>
            </a:extLst>
          </p:cNvPr>
          <p:cNvSpPr txBox="1"/>
          <p:nvPr/>
        </p:nvSpPr>
        <p:spPr>
          <a:xfrm>
            <a:off x="0" y="6488668"/>
            <a:ext cx="791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https://firebase.google.com/docs/auth/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97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AAB0-8BE2-436B-8F88-C4286A4E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EEB6C-A8AD-4166-8EBE-E3C9C958E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create short video to highlight key features of app</a:t>
            </a:r>
          </a:p>
          <a:p>
            <a:r>
              <a:rPr lang="en-US" dirty="0"/>
              <a:t>Give user sneak peak into key features of your app</a:t>
            </a:r>
          </a:p>
          <a:p>
            <a:r>
              <a:rPr lang="en-US" b="1" dirty="0"/>
              <a:t>Pacing and structure:</a:t>
            </a:r>
          </a:p>
          <a:p>
            <a:r>
              <a:rPr lang="en-US" dirty="0"/>
              <a:t>First 5 seconds are critical, need to capture attention immediately</a:t>
            </a:r>
          </a:p>
          <a:p>
            <a:r>
              <a:rPr lang="en-US" dirty="0"/>
              <a:t>15-25 seconds is industry standard</a:t>
            </a:r>
          </a:p>
          <a:p>
            <a:r>
              <a:rPr lang="en-US" dirty="0"/>
              <a:t>Focus on best features first</a:t>
            </a:r>
          </a:p>
          <a:p>
            <a:r>
              <a:rPr lang="en-US" dirty="0"/>
              <a:t>Tell viewers what to do next (call to action, </a:t>
            </a:r>
            <a:r>
              <a:rPr lang="en-US" dirty="0" err="1"/>
              <a:t>ie</a:t>
            </a:r>
            <a:r>
              <a:rPr lang="en-US" dirty="0"/>
              <a:t>, </a:t>
            </a:r>
            <a:r>
              <a:rPr lang="en-US" b="1" dirty="0"/>
              <a:t>INSTALL NOW!</a:t>
            </a:r>
            <a:r>
              <a:rPr lang="en-US" dirty="0"/>
              <a:t>)</a:t>
            </a:r>
          </a:p>
          <a:p>
            <a:r>
              <a:rPr lang="en-US" dirty="0"/>
              <a:t>Check out ‘Harry Potter, Wizards Unite’ for example of a good video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15D42-8EDF-4A26-8E7B-BF3E92B17689}"/>
              </a:ext>
            </a:extLst>
          </p:cNvPr>
          <p:cNvSpPr txBox="1"/>
          <p:nvPr/>
        </p:nvSpPr>
        <p:spPr>
          <a:xfrm>
            <a:off x="0" y="6482992"/>
            <a:ext cx="1109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https://drive.google.com/open?id=1Zx4PRjYi7OGpX_bX5QKrUl7sudZf4Xj2</a:t>
            </a:r>
          </a:p>
        </p:txBody>
      </p:sp>
    </p:spTree>
    <p:extLst>
      <p:ext uri="{BB962C8B-B14F-4D97-AF65-F5344CB8AC3E}">
        <p14:creationId xmlns:p14="http://schemas.microsoft.com/office/powerpoint/2010/main" val="2702529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AAB0-8BE2-436B-8F88-C4286A4E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of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EEB6C-A8AD-4166-8EBE-E3C9C958E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10" y="1825625"/>
            <a:ext cx="1193429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Most common way app is found/downloaded is through search</a:t>
            </a:r>
          </a:p>
          <a:p>
            <a:r>
              <a:rPr lang="en-US" b="1" dirty="0"/>
              <a:t>Choosing keywords: </a:t>
            </a:r>
            <a:r>
              <a:rPr lang="en-US" dirty="0"/>
              <a:t>how can we select keywords maximizing discoverability?</a:t>
            </a:r>
          </a:p>
          <a:p>
            <a:r>
              <a:rPr lang="en-US" b="1" dirty="0"/>
              <a:t>1) </a:t>
            </a:r>
            <a:r>
              <a:rPr lang="en-US" dirty="0"/>
              <a:t>categorize yourself for discoverability – take into account where you’ll be most competitive, and where you can organically attract the most users</a:t>
            </a:r>
          </a:p>
          <a:p>
            <a:r>
              <a:rPr lang="en-US" b="1" dirty="0"/>
              <a:t>2) </a:t>
            </a:r>
            <a:r>
              <a:rPr lang="en-US" dirty="0"/>
              <a:t>pay attention to competitors – take keywords from top competitors. </a:t>
            </a:r>
            <a:endParaRPr lang="en-US" b="1" dirty="0"/>
          </a:p>
          <a:p>
            <a:r>
              <a:rPr lang="en-US" dirty="0"/>
              <a:t>3) leverage user reviews – take keywords from reviews, they may resonate better with future customers</a:t>
            </a:r>
          </a:p>
          <a:p>
            <a:r>
              <a:rPr lang="en-US" dirty="0"/>
              <a:t>4) diversify branded vs generic keywords strategically – need both generic “shopping” and branded “Walmart” keywords. You can list competitor brand names in your description, but shouldn’t in app title</a:t>
            </a:r>
          </a:p>
          <a:p>
            <a:r>
              <a:rPr lang="en-US" dirty="0"/>
              <a:t>5) stay on top of rankings using KPIs – continuously evaluate how modifying keywords affects downloads</a:t>
            </a:r>
          </a:p>
          <a:p>
            <a:r>
              <a:rPr lang="en-US" dirty="0"/>
              <a:t>6) Keyword “goodness” – volume and difficulty – higher volume = more users are searching this term, higher difficulty means many other apps also list this term. Want high Volume/difficulty ratio keyword</a:t>
            </a:r>
          </a:p>
          <a:p>
            <a:r>
              <a:rPr lang="en-US" dirty="0"/>
              <a:t>Include keywords in title and app description</a:t>
            </a:r>
          </a:p>
          <a:p>
            <a:r>
              <a:rPr lang="en-US" dirty="0"/>
              <a:t>App Annie has tools to support volume/difficulty and other metrics for keyword finding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15D42-8EDF-4A26-8E7B-BF3E92B17689}"/>
              </a:ext>
            </a:extLst>
          </p:cNvPr>
          <p:cNvSpPr txBox="1"/>
          <p:nvPr/>
        </p:nvSpPr>
        <p:spPr>
          <a:xfrm>
            <a:off x="0" y="6482992"/>
            <a:ext cx="1109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https://drive.google.com/open?id=1Zx4PRjYi7OGpX_bX5QKrUl7sudZf4Xj2</a:t>
            </a:r>
          </a:p>
        </p:txBody>
      </p:sp>
    </p:spTree>
    <p:extLst>
      <p:ext uri="{BB962C8B-B14F-4D97-AF65-F5344CB8AC3E}">
        <p14:creationId xmlns:p14="http://schemas.microsoft.com/office/powerpoint/2010/main" val="2969922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AAB0-8BE2-436B-8F88-C4286A4E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Categorizing your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EEB6C-A8AD-4166-8EBE-E3C9C958E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Two ways to be ranked in app store:</a:t>
            </a:r>
          </a:p>
          <a:p>
            <a:r>
              <a:rPr lang="en-US" dirty="0"/>
              <a:t>1) by category</a:t>
            </a:r>
          </a:p>
          <a:p>
            <a:r>
              <a:rPr lang="en-US" dirty="0"/>
              <a:t>2) overall</a:t>
            </a:r>
          </a:p>
          <a:p>
            <a:r>
              <a:rPr lang="en-US" dirty="0"/>
              <a:t>Every app publisher is responsible for choosing how to categorize app</a:t>
            </a:r>
          </a:p>
          <a:p>
            <a:r>
              <a:rPr lang="en-US" dirty="0"/>
              <a:t>Choose category relevant to your app, but also where you stand out best relative to competition</a:t>
            </a:r>
          </a:p>
          <a:p>
            <a:r>
              <a:rPr lang="en-US" dirty="0"/>
              <a:t>Choosing category:</a:t>
            </a:r>
          </a:p>
          <a:p>
            <a:r>
              <a:rPr lang="en-US" dirty="0"/>
              <a:t>1) where you believe your app best fits naturally</a:t>
            </a:r>
          </a:p>
          <a:p>
            <a:r>
              <a:rPr lang="en-US" dirty="0"/>
              <a:t>2) how target users will search for your app</a:t>
            </a:r>
          </a:p>
          <a:p>
            <a:r>
              <a:rPr lang="en-US" dirty="0"/>
              <a:t>3) how similar apps (competitors) are categorizing themselves</a:t>
            </a:r>
          </a:p>
          <a:p>
            <a:r>
              <a:rPr lang="en-US" dirty="0"/>
              <a:t>Can move your app into a less relevant, but less crowded category</a:t>
            </a:r>
          </a:p>
          <a:p>
            <a:r>
              <a:rPr lang="en-US" dirty="0"/>
              <a:t>Example: twitter moved from social networking to news, becoming #1 in news category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15D42-8EDF-4A26-8E7B-BF3E92B17689}"/>
              </a:ext>
            </a:extLst>
          </p:cNvPr>
          <p:cNvSpPr txBox="1"/>
          <p:nvPr/>
        </p:nvSpPr>
        <p:spPr>
          <a:xfrm>
            <a:off x="0" y="6482992"/>
            <a:ext cx="1109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https://drive.google.com/open?id=1Zx4PRjYi7OGpX_bX5QKrUl7sudZf4Xj2</a:t>
            </a:r>
          </a:p>
        </p:txBody>
      </p:sp>
    </p:spTree>
    <p:extLst>
      <p:ext uri="{BB962C8B-B14F-4D97-AF65-F5344CB8AC3E}">
        <p14:creationId xmlns:p14="http://schemas.microsoft.com/office/powerpoint/2010/main" val="2082369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AAB0-8BE2-436B-8F88-C4286A4E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of ratings and reviews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EEB6C-A8AD-4166-8EBE-E3C9C958E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40" y="1825625"/>
            <a:ext cx="1151305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Positive ratings and reviews improve your app’s performance in app store</a:t>
            </a:r>
          </a:p>
          <a:p>
            <a:r>
              <a:rPr lang="en-US" dirty="0"/>
              <a:t>You have more control over ratings and reviews than you think</a:t>
            </a:r>
          </a:p>
          <a:p>
            <a:r>
              <a:rPr lang="en-US" b="1" dirty="0"/>
              <a:t>Encourage optimal reviews and ratings </a:t>
            </a:r>
          </a:p>
          <a:p>
            <a:r>
              <a:rPr lang="en-US" dirty="0"/>
              <a:t>Dating app example – prompt user for review after a successful match</a:t>
            </a:r>
          </a:p>
          <a:p>
            <a:r>
              <a:rPr lang="en-US" dirty="0"/>
              <a:t>Game example – prompt user for review after obtaining new power</a:t>
            </a:r>
          </a:p>
          <a:p>
            <a:r>
              <a:rPr lang="en-US" dirty="0"/>
              <a:t>Prompt users for direct feedback during the app, to find when they are enjoying the app most (then use those moments to ask for review)</a:t>
            </a:r>
          </a:p>
          <a:p>
            <a:r>
              <a:rPr lang="en-US" dirty="0"/>
              <a:t>If user leaves bad review, respond to them, fix the issue, and then ask them to update their review</a:t>
            </a:r>
          </a:p>
          <a:p>
            <a:r>
              <a:rPr lang="en-US" dirty="0"/>
              <a:t>Gain honest and trusted reviews at launch – basically ask your friends for 5 stars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15D42-8EDF-4A26-8E7B-BF3E92B17689}"/>
              </a:ext>
            </a:extLst>
          </p:cNvPr>
          <p:cNvSpPr txBox="1"/>
          <p:nvPr/>
        </p:nvSpPr>
        <p:spPr>
          <a:xfrm>
            <a:off x="0" y="6482992"/>
            <a:ext cx="1109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https://drive.google.com/open?id=1Zx4PRjYi7OGpX_bX5QKrUl7sudZf4Xj2</a:t>
            </a:r>
          </a:p>
        </p:txBody>
      </p:sp>
    </p:spTree>
    <p:extLst>
      <p:ext uri="{BB962C8B-B14F-4D97-AF65-F5344CB8AC3E}">
        <p14:creationId xmlns:p14="http://schemas.microsoft.com/office/powerpoint/2010/main" val="2581989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AAB0-8BE2-436B-8F88-C4286A4E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EEB6C-A8AD-4166-8EBE-E3C9C958E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836"/>
            <a:ext cx="10515600" cy="21801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82% of apps have no reviews (junk apps)</a:t>
            </a:r>
          </a:p>
          <a:p>
            <a:r>
              <a:rPr lang="en-US" dirty="0"/>
              <a:t>Apps with more reviews have higher average rating</a:t>
            </a:r>
          </a:p>
          <a:p>
            <a:r>
              <a:rPr lang="en-US" dirty="0"/>
              <a:t>Expect &lt;1% of your users to leave reviews without being prompted</a:t>
            </a:r>
          </a:p>
          <a:p>
            <a:r>
              <a:rPr lang="en-US" dirty="0"/>
              <a:t>My most popular app – 60k downloads, 220 reviews</a:t>
            </a:r>
          </a:p>
          <a:p>
            <a:pPr lvl="1"/>
            <a:r>
              <a:rPr lang="en-US" dirty="0"/>
              <a:t>220/60000 = 0.3% (and I have a ‘leave review’ option on my main menu)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15D42-8EDF-4A26-8E7B-BF3E92B17689}"/>
              </a:ext>
            </a:extLst>
          </p:cNvPr>
          <p:cNvSpPr txBox="1"/>
          <p:nvPr/>
        </p:nvSpPr>
        <p:spPr>
          <a:xfrm>
            <a:off x="0" y="6482992"/>
            <a:ext cx="1109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https://drive.google.com/open?id=1Zx4PRjYi7OGpX_bX5QKrUl7sudZf4Xj2</a:t>
            </a:r>
          </a:p>
        </p:txBody>
      </p:sp>
      <p:pic>
        <p:nvPicPr>
          <p:cNvPr id="12290" name="Picture 2" descr="App ratings distribution vs. number of reviews, App Store">
            <a:extLst>
              <a:ext uri="{FF2B5EF4-FFF2-40B4-BE49-F238E27FC236}">
                <a16:creationId xmlns:a16="http://schemas.microsoft.com/office/drawing/2014/main" id="{D3D7086F-0524-44A9-8289-0674DC493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233" y="3563937"/>
            <a:ext cx="681037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785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AAB0-8BE2-436B-8F88-C4286A4E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65032"/>
          </a:xfrm>
        </p:spPr>
        <p:txBody>
          <a:bodyPr/>
          <a:lstStyle/>
          <a:p>
            <a:r>
              <a:rPr lang="en-US" dirty="0"/>
              <a:t>ASO Cheat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EEB6C-A8AD-4166-8EBE-E3C9C958E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5032"/>
            <a:ext cx="12192000" cy="608729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Making a strong first impression:</a:t>
            </a:r>
          </a:p>
          <a:p>
            <a:r>
              <a:rPr lang="en-US" dirty="0"/>
              <a:t>App icon – simple, scalable, and unique, keep testing until you find most effective variation</a:t>
            </a:r>
          </a:p>
          <a:p>
            <a:r>
              <a:rPr lang="en-US" dirty="0"/>
              <a:t>Screenshots – maximize visibility (use all available screenshots), engaging narrative, best screenshots first, relevant to user’s interests</a:t>
            </a:r>
          </a:p>
          <a:p>
            <a:r>
              <a:rPr lang="en-US" dirty="0"/>
              <a:t>Video – short, sweet, and punchy, simplicity over flash, engage within 5 seconds</a:t>
            </a:r>
          </a:p>
          <a:p>
            <a:r>
              <a:rPr lang="en-US" dirty="0"/>
              <a:t>Testing – continuously test new designs to optimize for highest performing creative assets</a:t>
            </a:r>
          </a:p>
          <a:p>
            <a:r>
              <a:rPr lang="en-US" b="1" dirty="0"/>
              <a:t>Discoverability:</a:t>
            </a:r>
          </a:p>
          <a:p>
            <a:r>
              <a:rPr lang="en-US" dirty="0"/>
              <a:t>Selecting category – consider app’s most natural fit and the competition</a:t>
            </a:r>
          </a:p>
          <a:p>
            <a:r>
              <a:rPr lang="en-US" dirty="0"/>
              <a:t>Keywords – place in app title/description, keep tabs on competitors and take their keywords, recycle keywords from user reviews, monitor how different keywords affect daily downloads</a:t>
            </a:r>
          </a:p>
          <a:p>
            <a:r>
              <a:rPr lang="en-US" dirty="0"/>
              <a:t>Reviews – pay attention to your users, react to their comments, be responsive</a:t>
            </a:r>
          </a:p>
          <a:p>
            <a:r>
              <a:rPr lang="en-US" dirty="0"/>
              <a:t>Prompting reviews - improve likelihood of positive review by asking for feedback when user has a good moment with your app. Approach trusted reviewers for initial boost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75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86A0-B477-48DD-AE11-A86723E3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tips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C720D-1858-4CF7-A5D0-8BB9C77DF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Publisher name – should match your app’s theme</a:t>
            </a:r>
          </a:p>
          <a:p>
            <a:r>
              <a:rPr lang="en-US" dirty="0"/>
              <a:t>Generic keywords ‘best, top, free’ to rank for phrase combinations</a:t>
            </a:r>
          </a:p>
          <a:p>
            <a:r>
              <a:rPr lang="en-US" dirty="0"/>
              <a:t>Localize keyword description to each market</a:t>
            </a:r>
          </a:p>
          <a:p>
            <a:r>
              <a:rPr lang="en-US" dirty="0"/>
              <a:t>Repeat Tier 1 keywords 2 or 3 times in the description</a:t>
            </a:r>
          </a:p>
          <a:p>
            <a:r>
              <a:rPr lang="en-US" dirty="0"/>
              <a:t>Reduce length of description to make keywords more prominent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8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AAB0-8BE2-436B-8F88-C4286A4E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EEB6C-A8AD-4166-8EBE-E3C9C958E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E87C-1717-47E2-9DEF-667DBE17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Authentication key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209B7-DD42-403D-8C77-31F31BABE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128" y="1825625"/>
            <a:ext cx="11496783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Can use </a:t>
            </a:r>
            <a:r>
              <a:rPr lang="en-US" dirty="0" err="1"/>
              <a:t>FirebaseUI</a:t>
            </a:r>
            <a:r>
              <a:rPr lang="en-US" dirty="0"/>
              <a:t> as a complete solution, or use Firebase Authentication SDK to manually integrate one of several sign-in methods</a:t>
            </a:r>
          </a:p>
          <a:p>
            <a:r>
              <a:rPr lang="en-US" b="1" dirty="0" err="1"/>
              <a:t>FirebaseUI</a:t>
            </a:r>
            <a:r>
              <a:rPr lang="en-US" b="1" dirty="0"/>
              <a:t> is the recommended way to add complete sign-in system to app</a:t>
            </a:r>
          </a:p>
          <a:p>
            <a:r>
              <a:rPr lang="en-US" dirty="0"/>
              <a:t>Handles UI flow for signing in users with email, phone #, </a:t>
            </a:r>
            <a:r>
              <a:rPr lang="en-US" dirty="0" err="1"/>
              <a:t>facebook</a:t>
            </a:r>
            <a:r>
              <a:rPr lang="en-US" dirty="0"/>
              <a:t>, google, etc.</a:t>
            </a:r>
          </a:p>
          <a:p>
            <a:r>
              <a:rPr lang="en-US" dirty="0"/>
              <a:t>Implements best practices for authentication on mobile devices</a:t>
            </a:r>
          </a:p>
          <a:p>
            <a:pPr lvl="1"/>
            <a:r>
              <a:rPr lang="en-US" dirty="0"/>
              <a:t>Maximizes sign-in and sign-up conversion for your app</a:t>
            </a:r>
          </a:p>
          <a:p>
            <a:r>
              <a:rPr lang="en-US" dirty="0"/>
              <a:t>Handles error-prone, security sensitive cases like account-recovery, account linking</a:t>
            </a:r>
          </a:p>
          <a:p>
            <a:r>
              <a:rPr lang="en-US" dirty="0"/>
              <a:t>Can easily be customized to fit your app’s visual style</a:t>
            </a:r>
          </a:p>
          <a:p>
            <a:r>
              <a:rPr lang="en-US" dirty="0"/>
              <a:t>Open 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E2F02-E6C8-4DB0-8BC6-4467DC28A06E}"/>
              </a:ext>
            </a:extLst>
          </p:cNvPr>
          <p:cNvSpPr txBox="1"/>
          <p:nvPr/>
        </p:nvSpPr>
        <p:spPr>
          <a:xfrm>
            <a:off x="0" y="6488668"/>
            <a:ext cx="791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https://firebase.google.com/docs/auth/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5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B1E06-6A62-4A7B-9E75-B346A270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Firebase Authentication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5E2E6-F07D-4374-A1CC-3E2B42035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46" y="1825625"/>
            <a:ext cx="10696254" cy="4351338"/>
          </a:xfrm>
        </p:spPr>
        <p:txBody>
          <a:bodyPr/>
          <a:lstStyle/>
          <a:p>
            <a:r>
              <a:rPr lang="en-US" dirty="0"/>
              <a:t>To sign user into app, first get authentication credentials from user</a:t>
            </a:r>
          </a:p>
          <a:p>
            <a:r>
              <a:rPr lang="en-US" dirty="0"/>
              <a:t>Can be email/</a:t>
            </a:r>
            <a:r>
              <a:rPr lang="en-US" dirty="0" err="1"/>
              <a:t>pwd</a:t>
            </a:r>
            <a:r>
              <a:rPr lang="en-US" dirty="0"/>
              <a:t>, or an OAuth token from federated identity provider</a:t>
            </a:r>
          </a:p>
          <a:p>
            <a:pPr lvl="1"/>
            <a:r>
              <a:rPr lang="en-US" dirty="0"/>
              <a:t>Federated identity providers: </a:t>
            </a:r>
            <a:r>
              <a:rPr lang="en-US" dirty="0" err="1"/>
              <a:t>facebook</a:t>
            </a:r>
            <a:r>
              <a:rPr lang="en-US" dirty="0"/>
              <a:t>, google, twitter, etc.</a:t>
            </a:r>
          </a:p>
          <a:p>
            <a:r>
              <a:rPr lang="en-US" dirty="0"/>
              <a:t>Credentials passed to Firebase Authentication SDK</a:t>
            </a:r>
          </a:p>
          <a:p>
            <a:r>
              <a:rPr lang="en-US" dirty="0"/>
              <a:t>Firebase’s backend services verify credentials and return response</a:t>
            </a:r>
          </a:p>
          <a:p>
            <a:r>
              <a:rPr lang="en-US" dirty="0"/>
              <a:t>Following successful sign-in, you have access to user’s basic profile info</a:t>
            </a:r>
          </a:p>
          <a:p>
            <a:r>
              <a:rPr lang="en-US" dirty="0"/>
              <a:t>Can control user’s access to data stored in Firebase database</a:t>
            </a:r>
          </a:p>
          <a:p>
            <a:r>
              <a:rPr lang="en-US" dirty="0"/>
              <a:t>Authenticated users can read/write to Realtime Database and Cloud Storage by default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8B0B3-1393-468F-B9E6-57BEDDA8A01E}"/>
              </a:ext>
            </a:extLst>
          </p:cNvPr>
          <p:cNvSpPr txBox="1"/>
          <p:nvPr/>
        </p:nvSpPr>
        <p:spPr>
          <a:xfrm>
            <a:off x="0" y="6488668"/>
            <a:ext cx="791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https://firebase.google.com/docs/auth/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2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AF13-F9D5-4808-BFC9-BCBBF41E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Federated Identity and OAuth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69F8D-B390-45AC-B503-AD7A11895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692" y="1500027"/>
            <a:ext cx="11609798" cy="4676936"/>
          </a:xfrm>
        </p:spPr>
        <p:txBody>
          <a:bodyPr/>
          <a:lstStyle/>
          <a:p>
            <a:r>
              <a:rPr lang="en-US" dirty="0"/>
              <a:t>Federated identity is a way to use an account from one website/device to create account/login to another site/device</a:t>
            </a:r>
          </a:p>
          <a:p>
            <a:r>
              <a:rPr lang="en-US" dirty="0"/>
              <a:t>Two main players in federated identity system:</a:t>
            </a:r>
          </a:p>
          <a:p>
            <a:r>
              <a:rPr lang="en-US" dirty="0"/>
              <a:t>1) Identity provider (you)</a:t>
            </a:r>
          </a:p>
          <a:p>
            <a:r>
              <a:rPr lang="en-US" dirty="0"/>
              <a:t>2) Service provider (Facebook, Google, Twitter, etc.)</a:t>
            </a:r>
          </a:p>
          <a:p>
            <a:r>
              <a:rPr lang="en-US" dirty="0"/>
              <a:t>OAuth 2.0 is a delegated authorization framework ideal for APIs</a:t>
            </a:r>
          </a:p>
          <a:p>
            <a:r>
              <a:rPr lang="en-US" dirty="0"/>
              <a:t>Enables apps to obtain limited access to user’s data, without giving password</a:t>
            </a:r>
          </a:p>
          <a:p>
            <a:r>
              <a:rPr lang="en-US" dirty="0"/>
              <a:t>OAuth is like a hotel key card, but for apps</a:t>
            </a:r>
          </a:p>
          <a:p>
            <a:r>
              <a:rPr lang="en-US" dirty="0"/>
              <a:t>Follow link below to read more about OAuth: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F8D9A-744B-4EDA-A3BC-050A58D0972F}"/>
              </a:ext>
            </a:extLst>
          </p:cNvPr>
          <p:cNvSpPr txBox="1"/>
          <p:nvPr/>
        </p:nvSpPr>
        <p:spPr>
          <a:xfrm>
            <a:off x="0" y="6492875"/>
            <a:ext cx="964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https://developer.okta.com/books/api-security/authn/federated/#authn-federated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1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6FE81-92F7-49D6-80BE-7D0E7554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login with Firebase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4069-0451-4AA5-9FE7-10FEFB6E4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46" y="1825625"/>
            <a:ext cx="10696254" cy="4351338"/>
          </a:xfrm>
        </p:spPr>
        <p:txBody>
          <a:bodyPr/>
          <a:lstStyle/>
          <a:p>
            <a:r>
              <a:rPr lang="en-US" dirty="0"/>
              <a:t>Can let users authenticate with Firebase using their Facebook account</a:t>
            </a:r>
          </a:p>
          <a:p>
            <a:r>
              <a:rPr lang="en-US" dirty="0"/>
              <a:t>Step 1: </a:t>
            </a:r>
            <a:r>
              <a:rPr lang="en-US" dirty="0">
                <a:hlinkClick r:id="rId2"/>
              </a:rPr>
              <a:t>https://firebase.google.com/docs/auth/android/facebook-login</a:t>
            </a:r>
            <a:endParaRPr lang="en-US" dirty="0"/>
          </a:p>
          <a:p>
            <a:pPr lvl="1"/>
            <a:r>
              <a:rPr lang="en-US" dirty="0"/>
              <a:t>Integrate </a:t>
            </a:r>
            <a:r>
              <a:rPr lang="en-US" dirty="0" err="1"/>
              <a:t>facebook</a:t>
            </a:r>
            <a:r>
              <a:rPr lang="en-US" dirty="0"/>
              <a:t> login to your app</a:t>
            </a:r>
          </a:p>
          <a:p>
            <a:r>
              <a:rPr lang="en-US" dirty="0"/>
              <a:t>After a user signs in for the first time, a new account is created and linked to their credentials</a:t>
            </a:r>
          </a:p>
          <a:p>
            <a:r>
              <a:rPr lang="en-US" dirty="0"/>
              <a:t>This account is stored as part of Firebase project, and can be used to identify a user across every app in your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1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35D7-966D-4DF2-8CCA-19FD194E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Monetization $$$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EAA17-3C86-46F6-B451-BBAB2EAFA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Subscriptions – all the most profitable apps are subscription based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/>
            <a:r>
              <a:rPr lang="en-US" dirty="0"/>
              <a:t>Spotify, Netflix, Tinder, HBO, Hulu, Pandora Radio, etc.</a:t>
            </a:r>
          </a:p>
          <a:p>
            <a:r>
              <a:rPr lang="en-US" dirty="0"/>
              <a:t>In-app purchases – GAMES</a:t>
            </a:r>
          </a:p>
          <a:p>
            <a:pPr lvl="1"/>
            <a:r>
              <a:rPr lang="en-US" dirty="0" err="1"/>
              <a:t>Pokemon</a:t>
            </a:r>
            <a:r>
              <a:rPr lang="en-US" dirty="0"/>
              <a:t> GO, Lineage, Clash Royale, Mobile Strike, etc.</a:t>
            </a:r>
          </a:p>
          <a:p>
            <a:pPr lvl="1"/>
            <a:r>
              <a:rPr lang="en-US" dirty="0"/>
              <a:t>Download for free and make basic purchases</a:t>
            </a:r>
          </a:p>
          <a:p>
            <a:r>
              <a:rPr lang="en-US" dirty="0"/>
              <a:t>Advertising – messaging/social media, GAMES</a:t>
            </a:r>
          </a:p>
          <a:p>
            <a:pPr lvl="1"/>
            <a:r>
              <a:rPr lang="en-US" dirty="0"/>
              <a:t>Video ads, banner ads, interstitial ads, native ads</a:t>
            </a:r>
          </a:p>
          <a:p>
            <a:r>
              <a:rPr lang="en-US" dirty="0"/>
              <a:t>Pay up-front to download</a:t>
            </a:r>
          </a:p>
        </p:txBody>
      </p:sp>
    </p:spTree>
    <p:extLst>
      <p:ext uri="{BB962C8B-B14F-4D97-AF65-F5344CB8AC3E}">
        <p14:creationId xmlns:p14="http://schemas.microsoft.com/office/powerpoint/2010/main" val="99088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910D-796B-4CD0-8BEB-DB7BD49E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play billing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BE7D-357B-4B1C-9152-02FF4FEE0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7355" cy="4351338"/>
          </a:xfrm>
        </p:spPr>
        <p:txBody>
          <a:bodyPr/>
          <a:lstStyle/>
          <a:p>
            <a:r>
              <a:rPr lang="en-US" dirty="0"/>
              <a:t>Google Play Billing: a service that lets you sell digital content on Android</a:t>
            </a:r>
          </a:p>
          <a:p>
            <a:r>
              <a:rPr lang="en-US" dirty="0"/>
              <a:t>Product types:</a:t>
            </a:r>
          </a:p>
          <a:p>
            <a:r>
              <a:rPr lang="en-US" b="1" dirty="0"/>
              <a:t>One-time products: </a:t>
            </a:r>
            <a:r>
              <a:rPr lang="en-US" dirty="0"/>
              <a:t>in-app product, single, non-recurring charge (additional levels, loot box, media, etc.) </a:t>
            </a:r>
          </a:p>
          <a:p>
            <a:r>
              <a:rPr lang="en-US" b="1" dirty="0"/>
              <a:t>Rewarded products: </a:t>
            </a:r>
            <a:r>
              <a:rPr lang="en-US" dirty="0"/>
              <a:t>an in-app product requiring user to watch video ad. (Extra lives, in-game currency, etc.)</a:t>
            </a:r>
          </a:p>
          <a:p>
            <a:r>
              <a:rPr lang="en-US" b="1" dirty="0"/>
              <a:t>Subscriptions: </a:t>
            </a:r>
            <a:r>
              <a:rPr lang="en-US" dirty="0"/>
              <a:t>in-app product requiring a recurring charge. (Online magazines, music streaming services, etc.)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3DA76-EF03-471A-B733-CACEFC2A751B}"/>
              </a:ext>
            </a:extLst>
          </p:cNvPr>
          <p:cNvSpPr txBox="1"/>
          <p:nvPr/>
        </p:nvSpPr>
        <p:spPr>
          <a:xfrm>
            <a:off x="0" y="6488668"/>
            <a:ext cx="775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https://developer.android.com/google/play/billing/billing_overview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82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4361</Words>
  <Application>Microsoft Office PowerPoint</Application>
  <PresentationFormat>Widescreen</PresentationFormat>
  <Paragraphs>320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Courier New</vt:lpstr>
      <vt:lpstr>Office Theme</vt:lpstr>
      <vt:lpstr>CS230 Developing Mobile Apps</vt:lpstr>
      <vt:lpstr>Overview</vt:lpstr>
      <vt:lpstr>Firebase Authentication</vt:lpstr>
      <vt:lpstr>Firebase Authentication key capabilities</vt:lpstr>
      <vt:lpstr>How does Firebase Authentication work?</vt:lpstr>
      <vt:lpstr>Federated Identity and OAuth 2.0</vt:lpstr>
      <vt:lpstr>Facebook login with Firebase Authentication</vt:lpstr>
      <vt:lpstr>Monetization $$$</vt:lpstr>
      <vt:lpstr>Google play billing library</vt:lpstr>
      <vt:lpstr>Purchase tokens and order IDs</vt:lpstr>
      <vt:lpstr>In-app product configuration</vt:lpstr>
      <vt:lpstr>Using Google Play Billing Library</vt:lpstr>
      <vt:lpstr>Google play billing library</vt:lpstr>
      <vt:lpstr>Query for in-app product details</vt:lpstr>
      <vt:lpstr>Retrieve prices for in-app products:</vt:lpstr>
      <vt:lpstr>Enable purchase of in-app product</vt:lpstr>
      <vt:lpstr>Handle result of purchase operation</vt:lpstr>
      <vt:lpstr>Acknowledge a purchase</vt:lpstr>
      <vt:lpstr>Monetize through ads</vt:lpstr>
      <vt:lpstr>Monetize Android app using AdMob with Firebase</vt:lpstr>
      <vt:lpstr>How does AdMob work?</vt:lpstr>
      <vt:lpstr>Getting started AdMob with Firebase</vt:lpstr>
      <vt:lpstr>Choose an ad format</vt:lpstr>
      <vt:lpstr>Implement a Banner ad in AdMob with Firebase</vt:lpstr>
      <vt:lpstr>Load an ad</vt:lpstr>
      <vt:lpstr>App store optimization</vt:lpstr>
      <vt:lpstr>Which factors influence Google Play the most?</vt:lpstr>
      <vt:lpstr>Making a first impression – app icons and more</vt:lpstr>
      <vt:lpstr>Screenshots</vt:lpstr>
      <vt:lpstr>Video</vt:lpstr>
      <vt:lpstr>The power of search</vt:lpstr>
      <vt:lpstr>Categorizing your app</vt:lpstr>
      <vt:lpstr>Influence of ratings and reviews </vt:lpstr>
      <vt:lpstr>Review statistics</vt:lpstr>
      <vt:lpstr>ASO Cheat sheet</vt:lpstr>
      <vt:lpstr>More tips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CS230 Developing Mobile Apps</dc:title>
  <dc:creator>Russell Butler</dc:creator>
  <cp:lastModifiedBy>Russell Butler</cp:lastModifiedBy>
  <cp:revision>51</cp:revision>
  <dcterms:created xsi:type="dcterms:W3CDTF">2019-11-12T18:51:22Z</dcterms:created>
  <dcterms:modified xsi:type="dcterms:W3CDTF">2019-11-17T18:04:38Z</dcterms:modified>
</cp:coreProperties>
</file>