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1" r:id="rId4"/>
    <p:sldId id="29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6" r:id="rId25"/>
    <p:sldId id="287" r:id="rId26"/>
    <p:sldId id="285" r:id="rId27"/>
    <p:sldId id="289" r:id="rId28"/>
    <p:sldId id="288" r:id="rId29"/>
    <p:sldId id="296" r:id="rId30"/>
    <p:sldId id="297" r:id="rId31"/>
    <p:sldId id="300" r:id="rId32"/>
    <p:sldId id="301" r:id="rId33"/>
    <p:sldId id="302" r:id="rId34"/>
    <p:sldId id="303" r:id="rId35"/>
    <p:sldId id="293" r:id="rId36"/>
    <p:sldId id="294" r:id="rId37"/>
    <p:sldId id="26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57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18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78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61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317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95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5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4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7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16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34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CA859-2F17-4E6E-8E3E-D093A6E3197C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49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" TargetMode="External"/><Relationship Id="rId2" Type="http://schemas.openxmlformats.org/officeDocument/2006/relationships/hyperlink" Target="https://developer.android.com/dev-summ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doc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pannie.com/en/insights/market-data/the-state-of-mobile-2019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CS230 Mobile App Programming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Instructor: Russell Butler, Ph.D.</a:t>
            </a:r>
          </a:p>
          <a:p>
            <a:r>
              <a:rPr lang="en-CA" dirty="0" smtClean="0"/>
              <a:t>Fall 2019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363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Engagement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3609109" cy="4824557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Time spent in apps grew 50% from 2016 to 2018</a:t>
            </a:r>
          </a:p>
          <a:p>
            <a:r>
              <a:rPr lang="en-CA" dirty="0" smtClean="0"/>
              <a:t>Led by: (110% growth)</a:t>
            </a:r>
          </a:p>
          <a:p>
            <a:pPr lvl="1"/>
            <a:r>
              <a:rPr lang="en-CA" dirty="0" smtClean="0"/>
              <a:t>Video players/editors</a:t>
            </a:r>
          </a:p>
          <a:p>
            <a:pPr lvl="1"/>
            <a:r>
              <a:rPr lang="en-CA" dirty="0" smtClean="0"/>
              <a:t>Entertainment</a:t>
            </a:r>
          </a:p>
          <a:p>
            <a:pPr lvl="1"/>
            <a:r>
              <a:rPr lang="en-CA" dirty="0" smtClean="0"/>
              <a:t>Photography</a:t>
            </a:r>
          </a:p>
          <a:p>
            <a:pPr lvl="1"/>
            <a:r>
              <a:rPr lang="en-CA" dirty="0" smtClean="0"/>
              <a:t>Tools and finance</a:t>
            </a:r>
          </a:p>
          <a:p>
            <a:r>
              <a:rPr lang="en-CA" dirty="0" smtClean="0"/>
              <a:t>50% of time spent on mobile devices is in social and communications apps</a:t>
            </a:r>
          </a:p>
          <a:p>
            <a:pPr lvl="1"/>
            <a:r>
              <a:rPr lang="en-CA" dirty="0" smtClean="0"/>
              <a:t>15% in video players/editors, 10% in games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538" y="2122774"/>
            <a:ext cx="7724462" cy="423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4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Daily use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66309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Mobile users spent over 4 hours a day on their devices in Indonesia</a:t>
            </a:r>
          </a:p>
          <a:p>
            <a:r>
              <a:rPr lang="en-CA" dirty="0" smtClean="0"/>
              <a:t>3 hours per day in mature markets (US/Canada)</a:t>
            </a:r>
          </a:p>
          <a:p>
            <a:r>
              <a:rPr lang="en-CA" dirty="0" smtClean="0"/>
              <a:t>Time spent mostly performing micro-movements (checking email/bank, browsing news, </a:t>
            </a:r>
            <a:r>
              <a:rPr lang="en-CA" dirty="0" err="1" smtClean="0"/>
              <a:t>etc</a:t>
            </a:r>
            <a:r>
              <a:rPr lang="en-CA" dirty="0" smtClean="0"/>
              <a:t>) as well as gaming, social media, and streaming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278" y="1454727"/>
            <a:ext cx="7407722" cy="449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2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Subscription boom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35697" cy="4351338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Global consumer spend in non-gaming apps grew 120% from 2016</a:t>
            </a:r>
          </a:p>
          <a:p>
            <a:r>
              <a:rPr lang="en-CA" dirty="0" smtClean="0"/>
              <a:t>Top 5 most lucrative non-gaming apps of 2018 were all subscription based</a:t>
            </a:r>
          </a:p>
          <a:p>
            <a:r>
              <a:rPr lang="en-CA" dirty="0" smtClean="0"/>
              <a:t>Forecasted to increase to 75 billion by 2022</a:t>
            </a:r>
          </a:p>
          <a:p>
            <a:r>
              <a:rPr lang="en-CA" dirty="0" smtClean="0"/>
              <a:t>Netflix has stopped offering subscriptions through app store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97" y="1523135"/>
            <a:ext cx="8218103" cy="465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3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Gaming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13909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Games accounted for 74% of consumer spend in 2018</a:t>
            </a:r>
          </a:p>
          <a:p>
            <a:r>
              <a:rPr lang="en-CA" dirty="0" smtClean="0"/>
              <a:t>Mobile gaming is fastest growing sector of gaming market, beating consoles, PC, and handhelds</a:t>
            </a:r>
          </a:p>
          <a:p>
            <a:r>
              <a:rPr lang="en-CA" dirty="0" smtClean="0"/>
              <a:t>Mobile gaming will reach 60% of gaming market share by 2019, up 35% from 2013</a:t>
            </a:r>
          </a:p>
          <a:p>
            <a:r>
              <a:rPr lang="en-CA" dirty="0" smtClean="0"/>
              <a:t>China, US, Japan account for 75% of gaming spend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442" y="2225748"/>
            <a:ext cx="7588558" cy="40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6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Gaming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84418" cy="4351338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Battle </a:t>
            </a:r>
            <a:r>
              <a:rPr lang="en-CA" dirty="0" err="1" smtClean="0"/>
              <a:t>royale</a:t>
            </a:r>
            <a:r>
              <a:rPr lang="en-CA" dirty="0" smtClean="0"/>
              <a:t> and hyper-casual games dominated 2018</a:t>
            </a:r>
          </a:p>
          <a:p>
            <a:r>
              <a:rPr lang="en-CA" dirty="0" smtClean="0"/>
              <a:t>PUBG Mobile, </a:t>
            </a:r>
            <a:r>
              <a:rPr lang="en-CA" dirty="0" err="1" smtClean="0"/>
              <a:t>fortnite</a:t>
            </a:r>
            <a:r>
              <a:rPr lang="en-CA" dirty="0" smtClean="0"/>
              <a:t>, rules of survival, free fire</a:t>
            </a:r>
          </a:p>
          <a:p>
            <a:r>
              <a:rPr lang="en-CA" dirty="0" smtClean="0"/>
              <a:t>Mobile devices are powerful!</a:t>
            </a:r>
          </a:p>
          <a:p>
            <a:r>
              <a:rPr lang="en-CA" dirty="0" smtClean="0"/>
              <a:t>Competitive online gaming culture</a:t>
            </a:r>
          </a:p>
          <a:p>
            <a:r>
              <a:rPr lang="en-CA" dirty="0" smtClean="0"/>
              <a:t>Hyper-casual games (simple gameplay mechanics)</a:t>
            </a:r>
          </a:p>
          <a:p>
            <a:r>
              <a:rPr lang="en-CA" dirty="0" smtClean="0"/>
              <a:t>Voodoo, Helix Jump, Hole.io</a:t>
            </a:r>
          </a:p>
          <a:p>
            <a:r>
              <a:rPr lang="en-CA" dirty="0" smtClean="0"/>
              <a:t>Candy crush, </a:t>
            </a:r>
            <a:r>
              <a:rPr lang="en-CA" dirty="0" err="1" smtClean="0"/>
              <a:t>pokemon</a:t>
            </a:r>
            <a:r>
              <a:rPr lang="en-CA" dirty="0" smtClean="0"/>
              <a:t> go, still popular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18" y="1589543"/>
            <a:ext cx="7869382" cy="449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Retail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73582" cy="4351338"/>
          </a:xfrm>
        </p:spPr>
        <p:txBody>
          <a:bodyPr>
            <a:normAutofit fontScale="85000" lnSpcReduction="10000"/>
          </a:bodyPr>
          <a:lstStyle/>
          <a:p>
            <a:r>
              <a:rPr lang="en-CA" dirty="0" smtClean="0"/>
              <a:t>Time spent in shopping apps up 45% from 2016-2018 </a:t>
            </a:r>
          </a:p>
          <a:p>
            <a:r>
              <a:rPr lang="en-CA" dirty="0" smtClean="0"/>
              <a:t>70% growth in US, 475% growth in Thailand</a:t>
            </a:r>
          </a:p>
          <a:p>
            <a:r>
              <a:rPr lang="en-CA" dirty="0" smtClean="0"/>
              <a:t>Time spend in shopping apps correlates with e-commerce sales</a:t>
            </a:r>
          </a:p>
          <a:p>
            <a:r>
              <a:rPr lang="en-CA" dirty="0" smtClean="0"/>
              <a:t>Mobile projected to comprise 75% of e-commerce sales by 2021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1536845"/>
            <a:ext cx="78009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4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Peer to peer marketplaces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CA" dirty="0" smtClean="0"/>
              <a:t>p2p markets were the 2</a:t>
            </a:r>
            <a:r>
              <a:rPr lang="en-CA" baseline="30000" dirty="0" smtClean="0"/>
              <a:t>nd</a:t>
            </a:r>
            <a:r>
              <a:rPr lang="en-CA" dirty="0" smtClean="0"/>
              <a:t> most popular way to shop mobile in 2018</a:t>
            </a:r>
          </a:p>
          <a:p>
            <a:r>
              <a:rPr lang="en-CA" dirty="0" err="1" smtClean="0"/>
              <a:t>Shopee</a:t>
            </a:r>
            <a:r>
              <a:rPr lang="en-CA" dirty="0" smtClean="0"/>
              <a:t>, </a:t>
            </a:r>
            <a:r>
              <a:rPr lang="en-CA" dirty="0" err="1" smtClean="0"/>
              <a:t>ebay</a:t>
            </a:r>
            <a:r>
              <a:rPr lang="en-CA" dirty="0" smtClean="0"/>
              <a:t>, </a:t>
            </a:r>
            <a:r>
              <a:rPr lang="en-CA" dirty="0" err="1" smtClean="0"/>
              <a:t>Mercadolibre</a:t>
            </a:r>
            <a:r>
              <a:rPr lang="en-CA" dirty="0" smtClean="0"/>
              <a:t>, </a:t>
            </a:r>
            <a:r>
              <a:rPr lang="en-CA" dirty="0" err="1" smtClean="0"/>
              <a:t>letgo</a:t>
            </a:r>
            <a:r>
              <a:rPr lang="en-CA" dirty="0" smtClean="0"/>
              <a:t>, OLX the top 5 p2p marketplace apps by download in 2018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5" y="1729582"/>
            <a:ext cx="64293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4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Restaurant and food delivery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Globally, mobile purchases of food and drink up 130% from 2016 to 2018</a:t>
            </a:r>
          </a:p>
          <a:p>
            <a:r>
              <a:rPr lang="en-CA" dirty="0" smtClean="0"/>
              <a:t>325% growth in </a:t>
            </a:r>
            <a:r>
              <a:rPr lang="en-CA" dirty="0"/>
              <a:t>F</a:t>
            </a:r>
            <a:r>
              <a:rPr lang="en-CA" dirty="0" smtClean="0"/>
              <a:t>rance, 230% growth in South Korea</a:t>
            </a:r>
          </a:p>
          <a:p>
            <a:r>
              <a:rPr lang="en-CA" dirty="0" smtClean="0"/>
              <a:t>Growth in fast food apps (quick service restaurants QSRs) and delivery services</a:t>
            </a:r>
          </a:p>
          <a:p>
            <a:r>
              <a:rPr lang="en-CA" dirty="0" smtClean="0"/>
              <a:t>Traditional brick and mortar food/drink industry with strong presence in mobile space</a:t>
            </a:r>
          </a:p>
          <a:p>
            <a:r>
              <a:rPr lang="en-CA" dirty="0" smtClean="0"/>
              <a:t>Top 5 food delivery app downloads up 115% from 2016 to 2018</a:t>
            </a:r>
          </a:p>
          <a:p>
            <a:pPr lvl="1"/>
            <a:r>
              <a:rPr lang="en-CA" dirty="0" smtClean="0"/>
              <a:t>Particularly in established markets (Canada, US, UK)</a:t>
            </a:r>
          </a:p>
          <a:p>
            <a:r>
              <a:rPr lang="en-CA" dirty="0" smtClean="0"/>
              <a:t>Starbucks and </a:t>
            </a:r>
            <a:r>
              <a:rPr lang="en-CA" dirty="0" err="1" smtClean="0"/>
              <a:t>UberEats</a:t>
            </a:r>
            <a:r>
              <a:rPr lang="en-CA" dirty="0" smtClean="0"/>
              <a:t> partnering in China and now US to streamline delivery and morning routine, transforming our daily rituals </a:t>
            </a:r>
          </a:p>
          <a:p>
            <a:r>
              <a:rPr lang="en-CA" dirty="0" smtClean="0"/>
              <a:t>QSRs such as </a:t>
            </a:r>
            <a:r>
              <a:rPr lang="en-CA" dirty="0" err="1" smtClean="0"/>
              <a:t>Mcdonalds</a:t>
            </a:r>
            <a:r>
              <a:rPr lang="en-CA" dirty="0" smtClean="0"/>
              <a:t>/Burger </a:t>
            </a:r>
            <a:r>
              <a:rPr lang="en-CA" dirty="0"/>
              <a:t>K</a:t>
            </a:r>
            <a:r>
              <a:rPr lang="en-CA" dirty="0" smtClean="0"/>
              <a:t>ing leveraging loyalty programs through their apps (flash deals through push notifications)</a:t>
            </a:r>
          </a:p>
          <a:p>
            <a:r>
              <a:rPr lang="en-CA" dirty="0" smtClean="0"/>
              <a:t>Burger King leveraging location based offers (1 cent whopper) to hit #1 daily downloads on </a:t>
            </a:r>
            <a:r>
              <a:rPr lang="en-CA" dirty="0" err="1" smtClean="0"/>
              <a:t>iphone</a:t>
            </a:r>
            <a:r>
              <a:rPr lang="en-CA" dirty="0" smtClean="0"/>
              <a:t> in December 2018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610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Banking and finance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3.4 billion downloads of finance apps in 2018, up 75% from 2016</a:t>
            </a:r>
          </a:p>
          <a:p>
            <a:r>
              <a:rPr lang="en-CA" dirty="0" smtClean="0"/>
              <a:t>Brazil, </a:t>
            </a:r>
            <a:r>
              <a:rPr lang="en-CA" dirty="0"/>
              <a:t>I</a:t>
            </a:r>
            <a:r>
              <a:rPr lang="en-CA" dirty="0" smtClean="0"/>
              <a:t>ndia, Indonesia saw strongest growth</a:t>
            </a:r>
          </a:p>
          <a:p>
            <a:r>
              <a:rPr lang="en-CA" dirty="0" smtClean="0"/>
              <a:t>Banking and </a:t>
            </a:r>
            <a:r>
              <a:rPr lang="en-CA" dirty="0"/>
              <a:t>F</a:t>
            </a:r>
            <a:r>
              <a:rPr lang="en-CA" dirty="0" smtClean="0"/>
              <a:t>intech</a:t>
            </a:r>
          </a:p>
          <a:p>
            <a:r>
              <a:rPr lang="en-CA" dirty="0" smtClean="0"/>
              <a:t>Democratization of </a:t>
            </a:r>
            <a:r>
              <a:rPr lang="en-CA" dirty="0" err="1" smtClean="0"/>
              <a:t>fintech</a:t>
            </a:r>
            <a:r>
              <a:rPr lang="en-CA" dirty="0" smtClean="0"/>
              <a:t> services </a:t>
            </a:r>
          </a:p>
          <a:p>
            <a:pPr lvl="1"/>
            <a:r>
              <a:rPr lang="en-CA" dirty="0" smtClean="0"/>
              <a:t>Investing (Acorns, </a:t>
            </a:r>
            <a:r>
              <a:rPr lang="en-CA" dirty="0" err="1" smtClean="0"/>
              <a:t>robinhood</a:t>
            </a:r>
            <a:r>
              <a:rPr lang="en-CA" dirty="0" smtClean="0"/>
              <a:t>, </a:t>
            </a:r>
            <a:r>
              <a:rPr lang="en-CA" dirty="0" err="1" smtClean="0"/>
              <a:t>wealthsimple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Money transfer (</a:t>
            </a:r>
            <a:r>
              <a:rPr lang="en-CA" dirty="0" err="1" smtClean="0"/>
              <a:t>Revolut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Consumer loans (</a:t>
            </a:r>
            <a:r>
              <a:rPr lang="en-CA" dirty="0" err="1" smtClean="0"/>
              <a:t>kredivo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Microloans (</a:t>
            </a:r>
            <a:r>
              <a:rPr lang="en-CA" dirty="0" err="1" smtClean="0"/>
              <a:t>afterpay</a:t>
            </a:r>
            <a:r>
              <a:rPr lang="en-CA" dirty="0" smtClean="0"/>
              <a:t>) (Credit card alternatives)</a:t>
            </a:r>
          </a:p>
          <a:p>
            <a:r>
              <a:rPr lang="en-CA" dirty="0" smtClean="0"/>
              <a:t>Average user checks bank account 1x per day (up 35% from 2016)</a:t>
            </a:r>
          </a:p>
          <a:p>
            <a:r>
              <a:rPr lang="en-CA" dirty="0" smtClean="0"/>
              <a:t>Retail banking apps topped average monthly active users (MAU) chart</a:t>
            </a:r>
          </a:p>
          <a:p>
            <a:r>
              <a:rPr lang="en-CA" dirty="0" err="1" smtClean="0"/>
              <a:t>Revolut</a:t>
            </a:r>
            <a:r>
              <a:rPr lang="en-CA" dirty="0" smtClean="0"/>
              <a:t> secured European banking license in 2018</a:t>
            </a:r>
          </a:p>
          <a:p>
            <a:pPr lvl="1"/>
            <a:r>
              <a:rPr lang="en-CA" dirty="0" smtClean="0"/>
              <a:t>Plans to open chequing/saving accounts and retail/business lending options</a:t>
            </a:r>
          </a:p>
          <a:p>
            <a:r>
              <a:rPr lang="en-CA" dirty="0" smtClean="0"/>
              <a:t>Paying by phone QR code becoming common, (</a:t>
            </a:r>
            <a:r>
              <a:rPr lang="en-CA" dirty="0" err="1" smtClean="0"/>
              <a:t>PayPay</a:t>
            </a:r>
            <a:r>
              <a:rPr lang="en-CA" dirty="0" smtClean="0"/>
              <a:t> in japan) (convenient and frictionless)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32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Video streaming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476875" cy="5032375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&gt;100% growth in 8 major countries for time spent in top 5 video streaming apps</a:t>
            </a:r>
          </a:p>
          <a:p>
            <a:r>
              <a:rPr lang="en-CA" dirty="0" smtClean="0"/>
              <a:t>Consumption switching from desktop/</a:t>
            </a:r>
            <a:r>
              <a:rPr lang="en-CA" dirty="0" err="1" smtClean="0"/>
              <a:t>tv</a:t>
            </a:r>
            <a:r>
              <a:rPr lang="en-CA" dirty="0" smtClean="0"/>
              <a:t> to mobile</a:t>
            </a:r>
          </a:p>
          <a:p>
            <a:r>
              <a:rPr lang="en-CA" dirty="0" err="1" smtClean="0"/>
              <a:t>Youtube</a:t>
            </a:r>
            <a:r>
              <a:rPr lang="en-CA" dirty="0" smtClean="0"/>
              <a:t> dominates video streaming apps (9 of every 10 minutes streamed was from </a:t>
            </a:r>
            <a:r>
              <a:rPr lang="en-CA" dirty="0" err="1" smtClean="0"/>
              <a:t>youtube</a:t>
            </a:r>
            <a:r>
              <a:rPr lang="en-CA" dirty="0" smtClean="0"/>
              <a:t>)</a:t>
            </a:r>
          </a:p>
          <a:p>
            <a:r>
              <a:rPr lang="en-CA" dirty="0" err="1" smtClean="0"/>
              <a:t>Youtube</a:t>
            </a:r>
            <a:r>
              <a:rPr lang="en-CA" dirty="0" smtClean="0"/>
              <a:t> kids, Twitch </a:t>
            </a:r>
          </a:p>
          <a:p>
            <a:r>
              <a:rPr lang="en-CA" dirty="0" err="1" smtClean="0"/>
              <a:t>Youtube</a:t>
            </a:r>
            <a:r>
              <a:rPr lang="en-CA" dirty="0" smtClean="0"/>
              <a:t> comes pre-installed</a:t>
            </a:r>
          </a:p>
          <a:p>
            <a:r>
              <a:rPr lang="en-CA" dirty="0" smtClean="0"/>
              <a:t>Consumer spend in video streaming apps exploded (285% worldwide increase 2018 vs 2016)</a:t>
            </a:r>
          </a:p>
          <a:p>
            <a:pPr lvl="1"/>
            <a:r>
              <a:rPr lang="en-CA" dirty="0" err="1" smtClean="0"/>
              <a:t>Youtube’s</a:t>
            </a:r>
            <a:r>
              <a:rPr lang="en-CA" dirty="0" smtClean="0"/>
              <a:t> premium features</a:t>
            </a:r>
          </a:p>
          <a:p>
            <a:r>
              <a:rPr lang="en-CA" dirty="0" smtClean="0"/>
              <a:t>Disney+ launch in 2019</a:t>
            </a:r>
          </a:p>
          <a:p>
            <a:r>
              <a:rPr lang="en-CA" dirty="0" smtClean="0"/>
              <a:t>2.2 billion spent on top 5 streaming services in 2018 (Netflix #1 worldwide)</a:t>
            </a:r>
          </a:p>
          <a:p>
            <a:r>
              <a:rPr lang="en-CA" dirty="0" smtClean="0"/>
              <a:t>Live streaming apps (BIGO LIVE, </a:t>
            </a:r>
            <a:r>
              <a:rPr lang="en-CA" dirty="0" err="1" smtClean="0"/>
              <a:t>Nonolive</a:t>
            </a:r>
            <a:r>
              <a:rPr lang="en-CA" dirty="0" smtClean="0"/>
              <a:t>)</a:t>
            </a:r>
          </a:p>
          <a:p>
            <a:r>
              <a:rPr lang="en-CA" dirty="0" smtClean="0"/>
              <a:t>Sport streaming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32" y="1925782"/>
            <a:ext cx="6099168" cy="358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1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Administrative slide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3 credit course (lab/lecture hybrid)</a:t>
            </a:r>
          </a:p>
          <a:p>
            <a:r>
              <a:rPr lang="en-CA" dirty="0" smtClean="0"/>
              <a:t>1.5 hours of lecture, 1.5 hours of lab (per week) (will vary)</a:t>
            </a:r>
          </a:p>
          <a:p>
            <a:r>
              <a:rPr lang="en-CA" dirty="0" smtClean="0"/>
              <a:t>4-8 hours of personal time per week</a:t>
            </a:r>
          </a:p>
          <a:p>
            <a:r>
              <a:rPr lang="en-CA" dirty="0" smtClean="0"/>
              <a:t>Evaluation:</a:t>
            </a:r>
          </a:p>
          <a:p>
            <a:pPr lvl="1"/>
            <a:r>
              <a:rPr lang="en-CA" dirty="0" smtClean="0"/>
              <a:t>Labs 10% (10 labs)</a:t>
            </a:r>
          </a:p>
          <a:p>
            <a:pPr lvl="1"/>
            <a:r>
              <a:rPr lang="en-CA" dirty="0" smtClean="0"/>
              <a:t>Assignments 60% (3 assignments)</a:t>
            </a:r>
          </a:p>
          <a:p>
            <a:pPr lvl="1"/>
            <a:r>
              <a:rPr lang="en-CA" dirty="0" smtClean="0"/>
              <a:t>Final Project 30% (1 project)</a:t>
            </a:r>
          </a:p>
          <a:p>
            <a:r>
              <a:rPr lang="en-CA" dirty="0" smtClean="0"/>
              <a:t>No textbook, will teach directly from documentation</a:t>
            </a:r>
          </a:p>
          <a:p>
            <a:r>
              <a:rPr lang="en-CA" dirty="0">
                <a:hlinkClick r:id="rId2"/>
              </a:rPr>
              <a:t>https://developer.android.com</a:t>
            </a:r>
            <a:r>
              <a:rPr lang="en-CA" dirty="0" smtClean="0">
                <a:hlinkClick r:id="rId2"/>
              </a:rPr>
              <a:t>/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3349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Social networking and messaging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7746"/>
            <a:ext cx="5514109" cy="5500254"/>
          </a:xfrm>
        </p:spPr>
        <p:txBody>
          <a:bodyPr>
            <a:normAutofit fontScale="62500" lnSpcReduction="20000"/>
          </a:bodyPr>
          <a:lstStyle/>
          <a:p>
            <a:r>
              <a:rPr lang="en-CA" dirty="0" smtClean="0"/>
              <a:t>685 billion hours spent globally in social/messaging apps in 2018, up 35% from 2016</a:t>
            </a:r>
          </a:p>
          <a:p>
            <a:r>
              <a:rPr lang="en-CA" dirty="0" smtClean="0"/>
              <a:t>Half of time spent on mobile globally is in social/messaging</a:t>
            </a:r>
          </a:p>
          <a:p>
            <a:r>
              <a:rPr lang="en-CA" dirty="0" smtClean="0"/>
              <a:t>Video is an expected feature for many social/messaging apps</a:t>
            </a:r>
          </a:p>
          <a:p>
            <a:pPr lvl="1"/>
            <a:r>
              <a:rPr lang="en-CA" dirty="0" smtClean="0"/>
              <a:t>Live streaming, video calling, viewing short-form video clips</a:t>
            </a:r>
          </a:p>
          <a:p>
            <a:r>
              <a:rPr lang="en-CA" dirty="0" smtClean="0"/>
              <a:t>Instagram, snapchat, </a:t>
            </a:r>
            <a:r>
              <a:rPr lang="en-CA" dirty="0" err="1" smtClean="0"/>
              <a:t>tik</a:t>
            </a:r>
            <a:r>
              <a:rPr lang="en-CA" dirty="0" smtClean="0"/>
              <a:t> </a:t>
            </a:r>
            <a:r>
              <a:rPr lang="en-CA" dirty="0" err="1" smtClean="0"/>
              <a:t>tok</a:t>
            </a:r>
            <a:r>
              <a:rPr lang="en-CA" dirty="0" smtClean="0"/>
              <a:t> foster deep engagement for generation z</a:t>
            </a:r>
          </a:p>
          <a:p>
            <a:r>
              <a:rPr lang="en-CA" dirty="0" err="1" smtClean="0"/>
              <a:t>Whatsapp</a:t>
            </a:r>
            <a:r>
              <a:rPr lang="en-CA" dirty="0" smtClean="0"/>
              <a:t> was top social/messaging app for user engagement</a:t>
            </a:r>
          </a:p>
          <a:p>
            <a:pPr lvl="1"/>
            <a:r>
              <a:rPr lang="en-CA" dirty="0" smtClean="0"/>
              <a:t>demand for free calls and messages</a:t>
            </a:r>
          </a:p>
          <a:p>
            <a:pPr lvl="1"/>
            <a:r>
              <a:rPr lang="en-CA" dirty="0" smtClean="0"/>
              <a:t>Simple UI, ease of use for adding contacts</a:t>
            </a:r>
          </a:p>
          <a:p>
            <a:pPr lvl="1"/>
            <a:r>
              <a:rPr lang="en-CA" dirty="0" smtClean="0"/>
              <a:t>Encrypted messaging</a:t>
            </a:r>
          </a:p>
          <a:p>
            <a:pPr lvl="1"/>
            <a:r>
              <a:rPr lang="en-CA" dirty="0" smtClean="0"/>
              <a:t>higher MAU than Facebook</a:t>
            </a:r>
          </a:p>
          <a:p>
            <a:r>
              <a:rPr lang="en-CA" dirty="0" smtClean="0"/>
              <a:t>Snapchat 2</a:t>
            </a:r>
            <a:r>
              <a:rPr lang="en-CA" baseline="30000" dirty="0" smtClean="0"/>
              <a:t>nd</a:t>
            </a:r>
            <a:r>
              <a:rPr lang="en-CA" dirty="0" smtClean="0"/>
              <a:t> place for user engagement </a:t>
            </a:r>
          </a:p>
          <a:p>
            <a:pPr lvl="1"/>
            <a:r>
              <a:rPr lang="en-CA" dirty="0" smtClean="0"/>
              <a:t>Photos/videos important for modern communication</a:t>
            </a:r>
          </a:p>
          <a:p>
            <a:r>
              <a:rPr lang="en-CA" dirty="0" smtClean="0"/>
              <a:t>Instagram users up 35% from 2017 to 2018</a:t>
            </a:r>
          </a:p>
          <a:p>
            <a:r>
              <a:rPr lang="en-CA" dirty="0" smtClean="0"/>
              <a:t>Users don’t seem to care about privacy (</a:t>
            </a:r>
            <a:r>
              <a:rPr lang="en-CA" dirty="0" err="1" smtClean="0"/>
              <a:t>facebook</a:t>
            </a:r>
            <a:r>
              <a:rPr lang="en-CA" dirty="0" smtClean="0"/>
              <a:t> scandals)</a:t>
            </a:r>
          </a:p>
          <a:p>
            <a:endParaRPr lang="en-CA" dirty="0" smtClean="0"/>
          </a:p>
          <a:p>
            <a:pPr lvl="1"/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5" y="2106757"/>
            <a:ext cx="58197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4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</a:t>
            </a:r>
            <a:r>
              <a:rPr lang="en-CA" dirty="0" smtClean="0"/>
              <a:t>ravel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Number of sessions in travel/navigation apps up 50% 2016 to 2018</a:t>
            </a:r>
          </a:p>
          <a:p>
            <a:r>
              <a:rPr lang="en-CA" dirty="0" smtClean="0"/>
              <a:t>Google Maps, </a:t>
            </a:r>
            <a:r>
              <a:rPr lang="en-CA" dirty="0"/>
              <a:t>U</a:t>
            </a:r>
            <a:r>
              <a:rPr lang="en-CA" dirty="0" smtClean="0"/>
              <a:t>ber, Airbnb	</a:t>
            </a:r>
          </a:p>
          <a:p>
            <a:r>
              <a:rPr lang="en-CA" dirty="0" smtClean="0"/>
              <a:t>Car sharing apps up 25% year over year in 2018</a:t>
            </a:r>
          </a:p>
          <a:p>
            <a:r>
              <a:rPr lang="en-CA" dirty="0" smtClean="0"/>
              <a:t>Bike and scooter sharing apps breakout (up 530%) in 2018 vs 2017</a:t>
            </a:r>
          </a:p>
          <a:p>
            <a:pPr lvl="1"/>
            <a:r>
              <a:rPr lang="en-CA" dirty="0" smtClean="0"/>
              <a:t>Still in early phases (Bird and Lime)</a:t>
            </a:r>
          </a:p>
          <a:p>
            <a:r>
              <a:rPr lang="en-CA" dirty="0" smtClean="0"/>
              <a:t>Top 5 airline apps grew 55% from 2016 to 2018</a:t>
            </a:r>
          </a:p>
          <a:p>
            <a:pPr lvl="1"/>
            <a:r>
              <a:rPr lang="en-CA" dirty="0" smtClean="0"/>
              <a:t>Apps allow airlines to establish direct relationship with customers, this connection has been undermined by travel aggregators in recent years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821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industries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Dating apps – $400million to $1.4 billion or 190% increase in consumer spend (Subscriptions) from 2016 to 2018, led by Tinder</a:t>
            </a:r>
          </a:p>
          <a:p>
            <a:r>
              <a:rPr lang="en-CA" dirty="0" smtClean="0"/>
              <a:t>Unique dating apps (Bumble, women initiate first message) </a:t>
            </a:r>
          </a:p>
          <a:p>
            <a:r>
              <a:rPr lang="en-CA" dirty="0" smtClean="0"/>
              <a:t>Global spend in health/fitness apps up 300% from 2016 to 2018</a:t>
            </a:r>
          </a:p>
          <a:p>
            <a:pPr lvl="1"/>
            <a:r>
              <a:rPr lang="en-CA" dirty="0" err="1" smtClean="0"/>
              <a:t>Myfitnesspal</a:t>
            </a:r>
            <a:endParaRPr lang="en-CA" dirty="0" smtClean="0"/>
          </a:p>
          <a:p>
            <a:pPr lvl="1"/>
            <a:r>
              <a:rPr lang="en-CA" dirty="0" smtClean="0"/>
              <a:t>Meditation apps, culture shift towards wellness</a:t>
            </a:r>
          </a:p>
          <a:p>
            <a:r>
              <a:rPr lang="en-CA" dirty="0" smtClean="0"/>
              <a:t>Video calling doctors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083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2019 predictions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App store consumer spend will surpass $120 billion in 2019 </a:t>
            </a:r>
          </a:p>
          <a:p>
            <a:pPr lvl="1"/>
            <a:r>
              <a:rPr lang="en-CA" dirty="0" smtClean="0"/>
              <a:t>double the global box office market</a:t>
            </a:r>
          </a:p>
          <a:p>
            <a:pPr lvl="1"/>
            <a:r>
              <a:rPr lang="en-CA" dirty="0" smtClean="0"/>
              <a:t>growing 5x rate of global economy</a:t>
            </a:r>
          </a:p>
          <a:p>
            <a:r>
              <a:rPr lang="en-CA" dirty="0" smtClean="0"/>
              <a:t>Gaming: mobile will grow to 60% of global gaming market share </a:t>
            </a:r>
          </a:p>
          <a:p>
            <a:pPr lvl="1"/>
            <a:r>
              <a:rPr lang="en-CA" dirty="0" err="1" smtClean="0"/>
              <a:t>Fortnite</a:t>
            </a:r>
            <a:r>
              <a:rPr lang="en-CA" dirty="0" smtClean="0"/>
              <a:t>/PUBG combined with powerful devices </a:t>
            </a:r>
          </a:p>
          <a:p>
            <a:pPr lvl="1"/>
            <a:r>
              <a:rPr lang="en-CA" dirty="0" err="1" smtClean="0"/>
              <a:t>Hypercasual</a:t>
            </a:r>
            <a:r>
              <a:rPr lang="en-CA" dirty="0" smtClean="0"/>
              <a:t> games with simple gameplay</a:t>
            </a:r>
          </a:p>
          <a:p>
            <a:pPr lvl="1"/>
            <a:r>
              <a:rPr lang="en-CA" dirty="0" err="1" smtClean="0"/>
              <a:t>Pokemon</a:t>
            </a:r>
            <a:r>
              <a:rPr lang="en-CA" dirty="0" smtClean="0"/>
              <a:t> Go (first game past $1 billion, at ~$3 billion today) </a:t>
            </a:r>
          </a:p>
          <a:p>
            <a:r>
              <a:rPr lang="fr-CA" dirty="0" smtClean="0"/>
              <a:t>10 minutes of </a:t>
            </a:r>
            <a:r>
              <a:rPr lang="fr-CA" dirty="0" err="1" smtClean="0"/>
              <a:t>every</a:t>
            </a:r>
            <a:r>
              <a:rPr lang="fr-CA" dirty="0" smtClean="0"/>
              <a:t> </a:t>
            </a:r>
            <a:r>
              <a:rPr lang="fr-CA" dirty="0" err="1" smtClean="0"/>
              <a:t>hour</a:t>
            </a:r>
            <a:r>
              <a:rPr lang="fr-CA" dirty="0" smtClean="0"/>
              <a:t> </a:t>
            </a:r>
            <a:r>
              <a:rPr lang="fr-CA" dirty="0" err="1" smtClean="0"/>
              <a:t>spent</a:t>
            </a:r>
            <a:r>
              <a:rPr lang="fr-CA" dirty="0" smtClean="0"/>
              <a:t> </a:t>
            </a:r>
            <a:r>
              <a:rPr lang="fr-CA" dirty="0" err="1" smtClean="0"/>
              <a:t>co</a:t>
            </a:r>
            <a:r>
              <a:rPr lang="en-CA" dirty="0" err="1" smtClean="0"/>
              <a:t>nsuming</a:t>
            </a:r>
            <a:r>
              <a:rPr lang="en-CA" dirty="0" smtClean="0"/>
              <a:t> media in 2019 will be streaming video on mobile</a:t>
            </a:r>
          </a:p>
          <a:p>
            <a:r>
              <a:rPr lang="en-CA" dirty="0" smtClean="0"/>
              <a:t>60% more apps will monetize through in-app ads</a:t>
            </a:r>
          </a:p>
          <a:p>
            <a:pPr lvl="1"/>
            <a:r>
              <a:rPr lang="en-CA" dirty="0" smtClean="0"/>
              <a:t>Mobile dominates digital advertising market (155 billion, or 62% of 250 billion)</a:t>
            </a:r>
          </a:p>
          <a:p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679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 10 apps by monthly active users worldwide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5626"/>
            <a:ext cx="107156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1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 10 apps by download worldwide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003" y="1384155"/>
            <a:ext cx="6422015" cy="545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 10 apps by consumer spend worldwide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073" y="1396278"/>
            <a:ext cx="5927582" cy="546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Android vs iOS (#devices)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86200" cy="4351338"/>
          </a:xfrm>
        </p:spPr>
        <p:txBody>
          <a:bodyPr/>
          <a:lstStyle/>
          <a:p>
            <a:r>
              <a:rPr lang="en-CA" dirty="0" err="1" smtClean="0"/>
              <a:t>Iphone</a:t>
            </a:r>
            <a:r>
              <a:rPr lang="en-CA" dirty="0" smtClean="0"/>
              <a:t> 22.8%</a:t>
            </a:r>
          </a:p>
          <a:p>
            <a:r>
              <a:rPr lang="en-CA" dirty="0" smtClean="0"/>
              <a:t>Android 74.4%</a:t>
            </a:r>
          </a:p>
          <a:p>
            <a:r>
              <a:rPr lang="en-CA" dirty="0" smtClean="0"/>
              <a:t>Android sells more phones because of China and India</a:t>
            </a:r>
          </a:p>
          <a:p>
            <a:r>
              <a:rPr lang="en-CA" dirty="0" smtClean="0"/>
              <a:t>Android sells wider range of devices (and price)</a:t>
            </a:r>
            <a:endParaRPr lang="en-CA" dirty="0"/>
          </a:p>
        </p:txBody>
      </p:sp>
      <p:pic>
        <p:nvPicPr>
          <p:cNvPr id="2050" name="Picture 2" descr="iphone v android market share m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885" y="-113001"/>
            <a:ext cx="6413115" cy="360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079777"/>
            <a:ext cx="4558145" cy="37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8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Google play and Apple App Store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97036" cy="1535815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Google Play has 2x the number of users as Apple App store</a:t>
            </a:r>
          </a:p>
          <a:p>
            <a:r>
              <a:rPr lang="en-CA" dirty="0" smtClean="0"/>
              <a:t>Apple app store generates 2x the revenue of Google </a:t>
            </a:r>
            <a:r>
              <a:rPr lang="en-CA" dirty="0"/>
              <a:t>P</a:t>
            </a:r>
            <a:r>
              <a:rPr lang="en-CA" dirty="0" smtClean="0"/>
              <a:t>lay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262" y="1295833"/>
            <a:ext cx="5705475" cy="3629025"/>
          </a:xfrm>
          <a:prstGeom prst="rect">
            <a:avLst/>
          </a:prstGeom>
        </p:spPr>
      </p:pic>
      <p:pic>
        <p:nvPicPr>
          <p:cNvPr id="1028" name="Picture 4" descr="https://deviceatlas.com/sites/deviceatlas.com/files/images/map-world-os-q1-2019-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9" y="3361440"/>
            <a:ext cx="6212061" cy="334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4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21036" cy="1325563"/>
          </a:xfrm>
        </p:spPr>
        <p:txBody>
          <a:bodyPr/>
          <a:lstStyle/>
          <a:p>
            <a:r>
              <a:rPr lang="en-CA" dirty="0" smtClean="0"/>
              <a:t>More Google vs Apple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523509" cy="3890963"/>
          </a:xfrm>
        </p:spPr>
        <p:txBody>
          <a:bodyPr/>
          <a:lstStyle/>
          <a:p>
            <a:endParaRPr lang="en-CA" dirty="0" smtClean="0"/>
          </a:p>
          <a:p>
            <a:r>
              <a:rPr lang="en-CA" dirty="0" smtClean="0"/>
              <a:t>More apps are created first for iOS and then later released on Android</a:t>
            </a:r>
          </a:p>
          <a:p>
            <a:r>
              <a:rPr lang="en-CA" dirty="0" smtClean="0"/>
              <a:t>Number of apps released:</a:t>
            </a:r>
            <a:endParaRPr lang="en-CA" dirty="0"/>
          </a:p>
          <a:p>
            <a:pPr lvl="1"/>
            <a:r>
              <a:rPr lang="en-CA" dirty="0" smtClean="0"/>
              <a:t>Google Play is accelerating, Apple App Store is decelerating</a:t>
            </a:r>
          </a:p>
          <a:p>
            <a:pPr lvl="1"/>
            <a:r>
              <a:rPr lang="en-CA" dirty="0" smtClean="0"/>
              <a:t>This may change</a:t>
            </a:r>
            <a:endParaRPr lang="en-CA" dirty="0"/>
          </a:p>
        </p:txBody>
      </p:sp>
      <p:pic>
        <p:nvPicPr>
          <p:cNvPr id="2050" name="Picture 2" descr="https://www.androidpolice.com/wp-content/uploads/2018/04/citadel44c_play-store-ios-comparison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945" y="2757055"/>
            <a:ext cx="5388102" cy="410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androidpolice.com/wp-content/uploads/2018/04/nexus2cee_play-store-ios-comparison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680" y="0"/>
            <a:ext cx="5704320" cy="264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33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Course prerequisites and goals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50316"/>
            <a:ext cx="11090565" cy="4351338"/>
          </a:xfrm>
        </p:spPr>
        <p:txBody>
          <a:bodyPr/>
          <a:lstStyle/>
          <a:p>
            <a:r>
              <a:rPr lang="en-CA" dirty="0" smtClean="0"/>
              <a:t>Familiarity with at least one object-oriented programming language (preferably java or C++)</a:t>
            </a:r>
          </a:p>
          <a:p>
            <a:r>
              <a:rPr lang="en-CA" dirty="0" smtClean="0"/>
              <a:t>Should recognize the following terms: </a:t>
            </a:r>
            <a:r>
              <a:rPr lang="en-CA" i="1" dirty="0" smtClean="0"/>
              <a:t>class, constructor, interface, getter, setter, generic types</a:t>
            </a:r>
          </a:p>
          <a:p>
            <a:r>
              <a:rPr lang="en-CA" dirty="0" smtClean="0"/>
              <a:t>Goal: learn how to program mobile apps for Android</a:t>
            </a:r>
          </a:p>
          <a:p>
            <a:pPr lvl="1"/>
            <a:r>
              <a:rPr lang="en-CA" u="sng" dirty="0" smtClean="0"/>
              <a:t>Anyone can make an app</a:t>
            </a:r>
            <a:r>
              <a:rPr lang="en-CA" dirty="0" smtClean="0"/>
              <a:t>, however, we want to learn strong fundamentals and shorten the learning curve</a:t>
            </a:r>
          </a:p>
          <a:p>
            <a:r>
              <a:rPr lang="en-CA" dirty="0" smtClean="0"/>
              <a:t>Final project: release an app on Google Play or Apple App Store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760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4" y="0"/>
            <a:ext cx="10515600" cy="960224"/>
          </a:xfrm>
        </p:spPr>
        <p:txBody>
          <a:bodyPr/>
          <a:lstStyle/>
          <a:p>
            <a:r>
              <a:rPr lang="en-CA" dirty="0" smtClean="0"/>
              <a:t>Native vs non-native apps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72" y="1413165"/>
            <a:ext cx="4251758" cy="3987944"/>
          </a:xfrm>
        </p:spPr>
        <p:txBody>
          <a:bodyPr/>
          <a:lstStyle/>
          <a:p>
            <a:r>
              <a:rPr lang="en-CA" dirty="0" smtClean="0"/>
              <a:t>Proportion of non-native apps is actually decreasing</a:t>
            </a:r>
            <a:endParaRPr lang="en-CA" dirty="0"/>
          </a:p>
        </p:txBody>
      </p:sp>
      <p:pic>
        <p:nvPicPr>
          <p:cNvPr id="3074" name="Picture 2" descr="https://www.androidpolice.com/wp-content/uploads/2018/04/forge228_play-store-ios-comparison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958" y="817852"/>
            <a:ext cx="7085798" cy="434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83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7930"/>
          </a:xfrm>
        </p:spPr>
        <p:txBody>
          <a:bodyPr/>
          <a:lstStyle/>
          <a:p>
            <a:r>
              <a:rPr lang="en-CA" dirty="0" smtClean="0"/>
              <a:t>AR and VR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381" y="1414663"/>
            <a:ext cx="5243946" cy="4944573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More mobile apps will implement AR and VR in 2019, most successful example to date is </a:t>
            </a:r>
            <a:r>
              <a:rPr lang="en-CA" dirty="0" err="1" smtClean="0"/>
              <a:t>Pokemon</a:t>
            </a:r>
            <a:r>
              <a:rPr lang="en-CA" dirty="0" smtClean="0"/>
              <a:t> Go</a:t>
            </a:r>
            <a:endParaRPr lang="en-CA" dirty="0"/>
          </a:p>
          <a:p>
            <a:r>
              <a:rPr lang="en-CA" dirty="0" smtClean="0"/>
              <a:t>According </a:t>
            </a:r>
            <a:r>
              <a:rPr lang="en-CA" dirty="0"/>
              <a:t>to reports, </a:t>
            </a:r>
            <a:r>
              <a:rPr lang="en-CA" dirty="0" err="1"/>
              <a:t>Pokemon</a:t>
            </a:r>
            <a:r>
              <a:rPr lang="en-CA" dirty="0"/>
              <a:t> Go has generated a revenue of </a:t>
            </a:r>
            <a:r>
              <a:rPr lang="en-CA" dirty="0" smtClean="0"/>
              <a:t>$3 </a:t>
            </a:r>
            <a:r>
              <a:rPr lang="en-CA" dirty="0"/>
              <a:t>billion and was downloaded approx. 752 million times.</a:t>
            </a:r>
          </a:p>
          <a:p>
            <a:r>
              <a:rPr lang="en-CA" dirty="0"/>
              <a:t>Around 5 million active users playing </a:t>
            </a:r>
            <a:r>
              <a:rPr lang="en-CA" dirty="0" err="1"/>
              <a:t>Pokemon</a:t>
            </a:r>
            <a:r>
              <a:rPr lang="en-CA" dirty="0"/>
              <a:t> Go across the globe.</a:t>
            </a:r>
          </a:p>
          <a:p>
            <a:r>
              <a:rPr lang="en-CA" dirty="0" smtClean="0"/>
              <a:t>Huge success for gaming, more companies will try to replicate this</a:t>
            </a:r>
            <a:endParaRPr lang="en-CA" dirty="0"/>
          </a:p>
        </p:txBody>
      </p:sp>
      <p:pic>
        <p:nvPicPr>
          <p:cNvPr id="5122" name="Picture 2" descr="https://cdn-images-1.medium.com/max/1600/0*6gCe_zSxHrPrB4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326" y="1414663"/>
            <a:ext cx="6214005" cy="494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33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82" y="245572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5G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82" y="1308548"/>
            <a:ext cx="5562600" cy="5244652"/>
          </a:xfrm>
        </p:spPr>
        <p:txBody>
          <a:bodyPr>
            <a:normAutofit/>
          </a:bodyPr>
          <a:lstStyle/>
          <a:p>
            <a:r>
              <a:rPr lang="en-CA" dirty="0"/>
              <a:t>5G technology is going to be the most popular app development trend for the year 2019. </a:t>
            </a:r>
            <a:endParaRPr lang="en-CA" dirty="0" smtClean="0"/>
          </a:p>
          <a:p>
            <a:r>
              <a:rPr lang="en-CA" dirty="0" smtClean="0"/>
              <a:t>Take this into consideration when designing your app</a:t>
            </a:r>
            <a:endParaRPr lang="en-CA" dirty="0"/>
          </a:p>
          <a:p>
            <a:r>
              <a:rPr lang="en-CA" dirty="0"/>
              <a:t>C</a:t>
            </a:r>
            <a:r>
              <a:rPr lang="en-CA" dirty="0" smtClean="0"/>
              <a:t>ustom </a:t>
            </a:r>
            <a:r>
              <a:rPr lang="en-CA" dirty="0"/>
              <a:t>made network slices </a:t>
            </a:r>
            <a:endParaRPr lang="en-CA" dirty="0" smtClean="0"/>
          </a:p>
          <a:p>
            <a:r>
              <a:rPr lang="en-CA" dirty="0"/>
              <a:t>U</a:t>
            </a:r>
            <a:r>
              <a:rPr lang="en-CA" dirty="0" smtClean="0"/>
              <a:t>ltra-low </a:t>
            </a:r>
            <a:r>
              <a:rPr lang="en-CA" dirty="0"/>
              <a:t>network </a:t>
            </a:r>
            <a:r>
              <a:rPr lang="en-CA" dirty="0" smtClean="0"/>
              <a:t>latency</a:t>
            </a:r>
            <a:endParaRPr lang="en-CA" dirty="0"/>
          </a:p>
        </p:txBody>
      </p:sp>
      <p:pic>
        <p:nvPicPr>
          <p:cNvPr id="6146" name="Picture 2" descr="https://cdn-images-1.medium.com/max/1600/0*bv4bf3WJzwDfbh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82" y="692727"/>
            <a:ext cx="6216939" cy="502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7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84106"/>
          </a:xfrm>
        </p:spPr>
        <p:txBody>
          <a:bodyPr/>
          <a:lstStyle/>
          <a:p>
            <a:r>
              <a:rPr lang="en-CA" dirty="0" smtClean="0"/>
              <a:t>Instant apps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855" y="1136073"/>
            <a:ext cx="3879273" cy="5472546"/>
          </a:xfrm>
        </p:spPr>
        <p:txBody>
          <a:bodyPr>
            <a:normAutofit fontScale="70000" lnSpcReduction="20000"/>
          </a:bodyPr>
          <a:lstStyle/>
          <a:p>
            <a:endParaRPr lang="en-CA" dirty="0" smtClean="0"/>
          </a:p>
          <a:p>
            <a:r>
              <a:rPr lang="en-CA" dirty="0" smtClean="0"/>
              <a:t>The next step in app evolution</a:t>
            </a:r>
          </a:p>
          <a:p>
            <a:r>
              <a:rPr lang="en-CA" dirty="0" smtClean="0"/>
              <a:t>Speed and power of a native app with ease and immediacy of a web app</a:t>
            </a:r>
          </a:p>
          <a:p>
            <a:r>
              <a:rPr lang="en-CA" dirty="0" smtClean="0"/>
              <a:t>Look and operate just like apps installed on your phone, but you don’t need to download anything</a:t>
            </a:r>
            <a:endParaRPr lang="en-CA" dirty="0"/>
          </a:p>
          <a:p>
            <a:r>
              <a:rPr lang="en-CA" dirty="0" smtClean="0"/>
              <a:t>helps iOS and Android developers achieve </a:t>
            </a:r>
            <a:r>
              <a:rPr lang="en-CA" dirty="0"/>
              <a:t>a better conversion rate in comparison to a regular mobile app.</a:t>
            </a:r>
          </a:p>
          <a:p>
            <a:r>
              <a:rPr lang="en-CA" dirty="0"/>
              <a:t>For example, apps </a:t>
            </a:r>
            <a:r>
              <a:rPr lang="en-CA" dirty="0" smtClean="0"/>
              <a:t>like</a:t>
            </a:r>
            <a:r>
              <a:rPr lang="en-CA" dirty="0"/>
              <a:t> </a:t>
            </a:r>
            <a:r>
              <a:rPr lang="en-CA" dirty="0" err="1" smtClean="0"/>
              <a:t>Hollar</a:t>
            </a:r>
            <a:r>
              <a:rPr lang="en-CA" dirty="0" smtClean="0"/>
              <a:t> and </a:t>
            </a:r>
            <a:r>
              <a:rPr lang="en-CA" dirty="0" err="1" smtClean="0"/>
              <a:t>NYTimes</a:t>
            </a:r>
            <a:r>
              <a:rPr lang="en-CA" dirty="0" smtClean="0"/>
              <a:t> have </a:t>
            </a:r>
            <a:r>
              <a:rPr lang="en-CA" dirty="0"/>
              <a:t>increased their conversion rate by 20% and 27% respectively by using the instant mobile application.</a:t>
            </a:r>
          </a:p>
          <a:p>
            <a:pPr marL="0" indent="0">
              <a:buNone/>
            </a:pP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1028" name="Picture 4" descr="android instant apps ny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982" y="886691"/>
            <a:ext cx="7516177" cy="509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20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Internet of things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2037"/>
            <a:ext cx="4343400" cy="4084926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The Internet of Things for mobile app development has become a big industry that is evolving with time. Using this technology, mobile application developers can create intuitive platforms to control different non-IT equipment via apps.</a:t>
            </a:r>
          </a:p>
          <a:p>
            <a:r>
              <a:rPr lang="en-CA" dirty="0"/>
              <a:t>Almost all tech giants have started developing </a:t>
            </a:r>
            <a:r>
              <a:rPr lang="en-CA" dirty="0" err="1"/>
              <a:t>IoT</a:t>
            </a:r>
            <a:r>
              <a:rPr lang="en-CA" dirty="0"/>
              <a:t> friendly apps. </a:t>
            </a:r>
            <a:r>
              <a:rPr lang="en-CA" b="1" i="1" dirty="0"/>
              <a:t>It is expected that the </a:t>
            </a:r>
            <a:r>
              <a:rPr lang="en-CA" b="1" i="1" dirty="0" err="1"/>
              <a:t>IoT</a:t>
            </a:r>
            <a:r>
              <a:rPr lang="en-CA" b="1" i="1" dirty="0"/>
              <a:t> investment will reach $120 billion by 2020.</a:t>
            </a:r>
            <a:endParaRPr lang="en-CA" dirty="0"/>
          </a:p>
          <a:p>
            <a:endParaRPr lang="en-CA" dirty="0"/>
          </a:p>
        </p:txBody>
      </p:sp>
      <p:pic>
        <p:nvPicPr>
          <p:cNvPr id="8196" name="Picture 4" descr="https://cdn-images-1.medium.com/max/800/0*VzLM1Ht5u83398h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418" y="2092037"/>
            <a:ext cx="6400800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50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3" y="1"/>
            <a:ext cx="6643688" cy="813700"/>
          </a:xfrm>
        </p:spPr>
        <p:txBody>
          <a:bodyPr/>
          <a:lstStyle/>
          <a:p>
            <a:r>
              <a:rPr lang="en-CA" dirty="0" smtClean="0"/>
              <a:t>My apps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16" y="738905"/>
            <a:ext cx="5888822" cy="2955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80" y="737998"/>
            <a:ext cx="1963658" cy="2957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041" y="4789451"/>
            <a:ext cx="4003819" cy="19859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63" y="4796364"/>
            <a:ext cx="3912403" cy="18012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95198" y="44353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Google Play Store</a:t>
            </a:r>
            <a:endParaRPr lang="en-CA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209774" y="452947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Apple App Store</a:t>
            </a:r>
            <a:endParaRPr lang="en-CA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567038" y="28575"/>
            <a:ext cx="20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Steam</a:t>
            </a:r>
            <a:endParaRPr lang="en-CA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13364" y="3666889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Release Aug 2017</a:t>
            </a:r>
          </a:p>
          <a:p>
            <a:r>
              <a:rPr lang="en-CA" dirty="0" smtClean="0"/>
              <a:t>58,000 downloads</a:t>
            </a:r>
          </a:p>
          <a:p>
            <a:r>
              <a:rPr lang="en-CA" dirty="0" smtClean="0"/>
              <a:t>$1,500 revenue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157163" y="3699855"/>
            <a:ext cx="2031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Release April 2018</a:t>
            </a:r>
          </a:p>
          <a:p>
            <a:r>
              <a:rPr lang="en-CA" dirty="0" smtClean="0"/>
              <a:t>5,000 downloads</a:t>
            </a:r>
          </a:p>
          <a:p>
            <a:r>
              <a:rPr lang="en-CA" dirty="0" smtClean="0"/>
              <a:t>$300 revenue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4170764" y="3637577"/>
            <a:ext cx="195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Release July 2019</a:t>
            </a:r>
          </a:p>
          <a:p>
            <a:r>
              <a:rPr lang="en-CA" dirty="0" smtClean="0"/>
              <a:t>12 downloads</a:t>
            </a:r>
          </a:p>
          <a:p>
            <a:r>
              <a:rPr lang="en-CA" dirty="0" smtClean="0"/>
              <a:t>$0 revenue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6108780" y="3646946"/>
            <a:ext cx="195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Release Feb 2019</a:t>
            </a:r>
          </a:p>
          <a:p>
            <a:r>
              <a:rPr lang="en-CA" dirty="0" smtClean="0"/>
              <a:t>220 downloads</a:t>
            </a:r>
          </a:p>
          <a:p>
            <a:r>
              <a:rPr lang="en-CA" dirty="0" smtClean="0"/>
              <a:t>$0 revenue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9041616" y="1936963"/>
            <a:ext cx="26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Release Sep 2019</a:t>
            </a:r>
          </a:p>
          <a:p>
            <a:r>
              <a:rPr lang="en-CA" dirty="0" smtClean="0"/>
              <a:t>1 download</a:t>
            </a:r>
          </a:p>
          <a:p>
            <a:r>
              <a:rPr lang="en-CA" dirty="0" smtClean="0"/>
              <a:t>$4 revenue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6499785"/>
            <a:ext cx="460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Release Aug 2019, 500 downloads, $0 revenue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4757738" y="6488668"/>
            <a:ext cx="447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Release Feb 2019, ? downloads, $0 revenue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8911672" y="3559980"/>
            <a:ext cx="3085930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b="1" dirty="0" smtClean="0"/>
              <a:t>Overall:</a:t>
            </a:r>
          </a:p>
          <a:p>
            <a:r>
              <a:rPr lang="en-CA" b="1" dirty="0" smtClean="0"/>
              <a:t>~60,000 downloads</a:t>
            </a:r>
          </a:p>
          <a:p>
            <a:r>
              <a:rPr lang="en-CA" b="1" dirty="0" smtClean="0"/>
              <a:t>~5,000 MAU</a:t>
            </a:r>
          </a:p>
          <a:p>
            <a:r>
              <a:rPr lang="en-CA" b="1" dirty="0" smtClean="0"/>
              <a:t>~$1,900 revenue</a:t>
            </a:r>
          </a:p>
          <a:p>
            <a:r>
              <a:rPr lang="en-CA" dirty="0" smtClean="0"/>
              <a:t>I’m expecting a large revenue jump soon due to recent releases on Apple/Steam</a:t>
            </a:r>
            <a:endParaRPr lang="en-CA" dirty="0"/>
          </a:p>
          <a:p>
            <a:endParaRPr lang="en-CA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8014" y="443535"/>
            <a:ext cx="30289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2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Unity, VR, Wearables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04606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Problem: app stores are saturated (over 2.7 million apps on Google Play)</a:t>
            </a:r>
          </a:p>
          <a:p>
            <a:r>
              <a:rPr lang="en-CA" dirty="0" smtClean="0"/>
              <a:t>Emerging devices (smartwatches, virtual reality)</a:t>
            </a:r>
          </a:p>
          <a:p>
            <a:pPr lvl="1"/>
            <a:r>
              <a:rPr lang="en-CA" dirty="0" smtClean="0"/>
              <a:t>Galaxy Watch, Apple Watch, Oculus Quest, Oculus Go, </a:t>
            </a:r>
            <a:r>
              <a:rPr lang="en-CA" dirty="0" err="1" smtClean="0"/>
              <a:t>etc</a:t>
            </a:r>
            <a:endParaRPr lang="en-CA" dirty="0"/>
          </a:p>
          <a:p>
            <a:r>
              <a:rPr lang="en-CA" dirty="0" smtClean="0"/>
              <a:t>Unity – build once, deploy anywhere</a:t>
            </a:r>
          </a:p>
          <a:p>
            <a:pPr lvl="1"/>
            <a:r>
              <a:rPr lang="en-CA" dirty="0" smtClean="0"/>
              <a:t>Mobile (</a:t>
            </a:r>
            <a:r>
              <a:rPr lang="en-CA" dirty="0" err="1" smtClean="0"/>
              <a:t>ios</a:t>
            </a:r>
            <a:r>
              <a:rPr lang="en-CA" dirty="0" smtClean="0"/>
              <a:t>, android)</a:t>
            </a:r>
          </a:p>
          <a:p>
            <a:pPr lvl="1"/>
            <a:r>
              <a:rPr lang="en-CA" dirty="0" smtClean="0"/>
              <a:t>VR/AR (Oculus, Gear, HTC)</a:t>
            </a:r>
          </a:p>
          <a:p>
            <a:pPr lvl="1"/>
            <a:r>
              <a:rPr lang="en-CA" dirty="0" smtClean="0"/>
              <a:t>Desktop (windows, mac, </a:t>
            </a:r>
            <a:r>
              <a:rPr lang="en-CA" dirty="0" err="1" smtClean="0"/>
              <a:t>linux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Console (PS4, </a:t>
            </a:r>
            <a:r>
              <a:rPr lang="en-CA" dirty="0" err="1" smtClean="0"/>
              <a:t>xbox</a:t>
            </a:r>
            <a:r>
              <a:rPr lang="en-CA" dirty="0" smtClean="0"/>
              <a:t>, Nintendo)</a:t>
            </a:r>
          </a:p>
          <a:p>
            <a:pPr lvl="1"/>
            <a:r>
              <a:rPr lang="en-CA" dirty="0" smtClean="0"/>
              <a:t>Web (</a:t>
            </a:r>
            <a:r>
              <a:rPr lang="en-CA" dirty="0" err="1" smtClean="0"/>
              <a:t>webGL</a:t>
            </a:r>
            <a:r>
              <a:rPr lang="en-CA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233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Android developer conference (this October</a:t>
            </a:r>
            <a:r>
              <a:rPr lang="en-CA" dirty="0" smtClean="0"/>
              <a:t>)</a:t>
            </a:r>
            <a:endParaRPr lang="en-CA" dirty="0" smtClean="0">
              <a:hlinkClick r:id="rId2"/>
            </a:endParaRPr>
          </a:p>
          <a:p>
            <a:r>
              <a:rPr lang="en-CA" dirty="0" smtClean="0">
                <a:hlinkClick r:id="rId2"/>
              </a:rPr>
              <a:t>https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developer.android.com/dev-summit</a:t>
            </a:r>
            <a:endParaRPr lang="en-CA" dirty="0" smtClean="0"/>
          </a:p>
          <a:p>
            <a:r>
              <a:rPr lang="en-CA" dirty="0" smtClean="0"/>
              <a:t>Android developer guide:</a:t>
            </a:r>
            <a:endParaRPr lang="en-CA" dirty="0"/>
          </a:p>
          <a:p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developer.android.com/guide</a:t>
            </a:r>
            <a:endParaRPr lang="en-CA" dirty="0" smtClean="0"/>
          </a:p>
          <a:p>
            <a:r>
              <a:rPr lang="en-CA" dirty="0" smtClean="0"/>
              <a:t>Android developer documentation</a:t>
            </a:r>
          </a:p>
          <a:p>
            <a:r>
              <a:rPr lang="en-CA" dirty="0">
                <a:hlinkClick r:id="rId4"/>
              </a:rPr>
              <a:t>https://developer.android.com/docs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19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Today’s 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Mobile landscape</a:t>
            </a:r>
          </a:p>
          <a:p>
            <a:r>
              <a:rPr lang="en-CA" dirty="0" smtClean="0"/>
              <a:t>My apps</a:t>
            </a:r>
          </a:p>
          <a:p>
            <a:r>
              <a:rPr lang="en-CA" dirty="0" smtClean="0"/>
              <a:t>We will start developing in Android studio next week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012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Mobile landscape (2019)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Macro trends</a:t>
            </a:r>
          </a:p>
          <a:p>
            <a:r>
              <a:rPr lang="en-CA" dirty="0" smtClean="0"/>
              <a:t>Gaming</a:t>
            </a:r>
          </a:p>
          <a:p>
            <a:r>
              <a:rPr lang="en-CA" dirty="0" smtClean="0"/>
              <a:t>Retail</a:t>
            </a:r>
          </a:p>
          <a:p>
            <a:r>
              <a:rPr lang="en-CA" dirty="0" smtClean="0"/>
              <a:t>Restaurant and food delivery</a:t>
            </a:r>
          </a:p>
          <a:p>
            <a:r>
              <a:rPr lang="en-CA" dirty="0" smtClean="0"/>
              <a:t>Banking and finance</a:t>
            </a:r>
          </a:p>
          <a:p>
            <a:r>
              <a:rPr lang="en-CA" dirty="0" smtClean="0"/>
              <a:t>Video streaming</a:t>
            </a:r>
          </a:p>
          <a:p>
            <a:r>
              <a:rPr lang="en-CA" dirty="0" smtClean="0"/>
              <a:t>Social networking and messaging</a:t>
            </a:r>
          </a:p>
          <a:p>
            <a:r>
              <a:rPr lang="en-CA" dirty="0"/>
              <a:t>T</a:t>
            </a:r>
            <a:r>
              <a:rPr lang="en-CA" dirty="0" smtClean="0"/>
              <a:t>ravel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43346" y="6211669"/>
            <a:ext cx="108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All statistics taken from App Annie’s “The state of Mobile” annual report </a:t>
            </a:r>
            <a:r>
              <a:rPr lang="en-CA" dirty="0">
                <a:hlinkClick r:id="rId2"/>
              </a:rPr>
              <a:t>https://www.appannie.com/en/insights/market-data/the-state-of-mobile-2019/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593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194 billion downloads worldwide (2018)</a:t>
            </a:r>
          </a:p>
          <a:p>
            <a:r>
              <a:rPr lang="en-CA" dirty="0" smtClean="0"/>
              <a:t>$101 billion worldwide app store consumer spend (2018)</a:t>
            </a:r>
          </a:p>
          <a:p>
            <a:r>
              <a:rPr lang="en-CA" dirty="0" smtClean="0"/>
              <a:t>3 hours per day spent in mobile by average user (2018)</a:t>
            </a:r>
          </a:p>
          <a:p>
            <a:r>
              <a:rPr lang="en-CA" dirty="0" smtClean="0"/>
              <a:t>360% higher average IPO for companies with mobile focus</a:t>
            </a:r>
          </a:p>
          <a:p>
            <a:pPr lvl="1"/>
            <a:r>
              <a:rPr lang="en-CA" dirty="0" smtClean="0"/>
              <a:t>Snapchat, line, candy crush, tinder, </a:t>
            </a:r>
            <a:r>
              <a:rPr lang="en-CA" dirty="0" err="1" smtClean="0"/>
              <a:t>uber</a:t>
            </a:r>
            <a:r>
              <a:rPr lang="en-CA" dirty="0" smtClean="0"/>
              <a:t>, etc..</a:t>
            </a:r>
          </a:p>
          <a:p>
            <a:r>
              <a:rPr lang="en-CA" dirty="0" smtClean="0"/>
              <a:t>30% higher engagement in non-gaming apps for gen Z vs older demographics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820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Macro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60964" cy="4351338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1) Experimentation: strong download numbers driven by new mobile device owners discovering and experimenting with new apps</a:t>
            </a:r>
          </a:p>
          <a:p>
            <a:r>
              <a:rPr lang="en-CA" dirty="0" smtClean="0"/>
              <a:t>2) Adoption: engagement climbs as mobile habits begin to form and users settle in to their go-to apps</a:t>
            </a:r>
          </a:p>
          <a:p>
            <a:r>
              <a:rPr lang="en-CA" dirty="0" smtClean="0"/>
              <a:t>3) Ubiquity: increased engagement and consumer spend as mobile takes over consumer mindshare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100" y="1500982"/>
            <a:ext cx="8594900" cy="467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0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Download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72429" cy="4351338"/>
          </a:xfrm>
        </p:spPr>
        <p:txBody>
          <a:bodyPr>
            <a:normAutofit fontScale="62500" lnSpcReduction="20000"/>
          </a:bodyPr>
          <a:lstStyle/>
          <a:p>
            <a:r>
              <a:rPr lang="en-CA" dirty="0" smtClean="0"/>
              <a:t>Downloads up 35% from 2016 to 2018 (exceeded 194,000,000,000 in 2018) </a:t>
            </a:r>
          </a:p>
          <a:p>
            <a:r>
              <a:rPr lang="en-CA" dirty="0" smtClean="0"/>
              <a:t>China accounted for nearly 50% of downloads across iOS and Android</a:t>
            </a:r>
          </a:p>
          <a:p>
            <a:r>
              <a:rPr lang="en-CA" dirty="0" smtClean="0"/>
              <a:t>Emerging markets continue to fuel download growth</a:t>
            </a:r>
          </a:p>
          <a:p>
            <a:r>
              <a:rPr lang="en-CA" dirty="0" smtClean="0"/>
              <a:t>Mature markets (US) continue to see strong download numbers but growth has slowed</a:t>
            </a:r>
          </a:p>
          <a:p>
            <a:r>
              <a:rPr lang="en-CA" dirty="0" smtClean="0"/>
              <a:t>Mature markets growing strongly in other metrics (engagement and spend)</a:t>
            </a:r>
          </a:p>
          <a:p>
            <a:r>
              <a:rPr lang="en-CA" dirty="0" smtClean="0"/>
              <a:t>Games account for 35% of all downloads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629" y="1690688"/>
            <a:ext cx="7781371" cy="421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5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Spending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00055" cy="4351338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Consumer spend up 75% from 2016, to 101,000,000,000 </a:t>
            </a:r>
          </a:p>
          <a:p>
            <a:r>
              <a:rPr lang="en-CA" dirty="0" smtClean="0"/>
              <a:t>Paid downloads, in-app purchases, in-app subscriptions</a:t>
            </a:r>
          </a:p>
          <a:p>
            <a:r>
              <a:rPr lang="en-CA" dirty="0" smtClean="0"/>
              <a:t>Does NOT include payments outside app store (Uber, Amazon, </a:t>
            </a:r>
            <a:r>
              <a:rPr lang="en-CA" dirty="0" err="1" smtClean="0"/>
              <a:t>etc</a:t>
            </a:r>
            <a:r>
              <a:rPr lang="en-CA" dirty="0" smtClean="0"/>
              <a:t>) or revenue from in-app advertising</a:t>
            </a:r>
          </a:p>
          <a:p>
            <a:r>
              <a:rPr lang="en-CA" dirty="0" smtClean="0"/>
              <a:t>China accounted for 40% of consumer spend in 2018</a:t>
            </a:r>
          </a:p>
          <a:p>
            <a:r>
              <a:rPr lang="en-CA" dirty="0" smtClean="0"/>
              <a:t>Games accounted for 74% of consumer spend in 2018</a:t>
            </a:r>
          </a:p>
          <a:p>
            <a:r>
              <a:rPr lang="en-CA" dirty="0" smtClean="0"/>
              <a:t>Non-gaming apps accounted for 26% of consumer spend in 2018, up from 18% in 2016 due to growth in in-app subscriptions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186" y="1825625"/>
            <a:ext cx="7537977" cy="393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2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1055</TotalTime>
  <Words>2036</Words>
  <Application>Microsoft Office PowerPoint</Application>
  <PresentationFormat>Widescreen</PresentationFormat>
  <Paragraphs>259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CS230 Mobile App Programming</vt:lpstr>
      <vt:lpstr>Administrative slide</vt:lpstr>
      <vt:lpstr>Course prerequisites and goals</vt:lpstr>
      <vt:lpstr>Today’s outline</vt:lpstr>
      <vt:lpstr>Mobile landscape (2019)</vt:lpstr>
      <vt:lpstr>Summary</vt:lpstr>
      <vt:lpstr>Macro trends</vt:lpstr>
      <vt:lpstr>Download trends</vt:lpstr>
      <vt:lpstr>Spending trends</vt:lpstr>
      <vt:lpstr>Engagement trends</vt:lpstr>
      <vt:lpstr>Daily use trends</vt:lpstr>
      <vt:lpstr>Subscription boom</vt:lpstr>
      <vt:lpstr>Gaming trends</vt:lpstr>
      <vt:lpstr>Gaming trends</vt:lpstr>
      <vt:lpstr>Retail trends</vt:lpstr>
      <vt:lpstr>Peer to peer marketplaces</vt:lpstr>
      <vt:lpstr>Restaurant and food delivery</vt:lpstr>
      <vt:lpstr>Banking and finance</vt:lpstr>
      <vt:lpstr>Video streaming</vt:lpstr>
      <vt:lpstr>Social networking and messaging</vt:lpstr>
      <vt:lpstr>Travel</vt:lpstr>
      <vt:lpstr>Other industries</vt:lpstr>
      <vt:lpstr>2019 predictions</vt:lpstr>
      <vt:lpstr>Top 10 apps by monthly active users worldwide</vt:lpstr>
      <vt:lpstr>Top 10 apps by download worldwide</vt:lpstr>
      <vt:lpstr>Top 10 apps by consumer spend worldwide</vt:lpstr>
      <vt:lpstr>Android vs iOS (#devices)</vt:lpstr>
      <vt:lpstr>Google play and Apple App Store</vt:lpstr>
      <vt:lpstr>More Google vs Apple trends</vt:lpstr>
      <vt:lpstr>Native vs non-native apps</vt:lpstr>
      <vt:lpstr>AR and VR</vt:lpstr>
      <vt:lpstr>5G</vt:lpstr>
      <vt:lpstr>Instant apps</vt:lpstr>
      <vt:lpstr>Internet of things</vt:lpstr>
      <vt:lpstr>My apps</vt:lpstr>
      <vt:lpstr>Unity, VR, Wearables</vt:lpstr>
      <vt:lpstr>Resources: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 Mobile App Programming</dc:title>
  <dc:creator>Russell Butler</dc:creator>
  <cp:lastModifiedBy>Russell Butler</cp:lastModifiedBy>
  <cp:revision>90</cp:revision>
  <dcterms:created xsi:type="dcterms:W3CDTF">2019-07-09T12:49:38Z</dcterms:created>
  <dcterms:modified xsi:type="dcterms:W3CDTF">2019-09-04T17:45:11Z</dcterms:modified>
</cp:coreProperties>
</file>