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3" r:id="rId4"/>
    <p:sldId id="260" r:id="rId5"/>
    <p:sldId id="261" r:id="rId6"/>
    <p:sldId id="264" r:id="rId7"/>
    <p:sldId id="265" r:id="rId8"/>
    <p:sldId id="267" r:id="rId9"/>
    <p:sldId id="266"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Butler" initials="RB" lastIdx="0" clrIdx="0">
    <p:extLst>
      <p:ext uri="{19B8F6BF-5375-455C-9EA6-DF929625EA0E}">
        <p15:presenceInfo xmlns:p15="http://schemas.microsoft.com/office/powerpoint/2012/main" userId="Russell But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60"/>
  </p:normalViewPr>
  <p:slideViewPr>
    <p:cSldViewPr snapToGrid="0">
      <p:cViewPr varScale="1">
        <p:scale>
          <a:sx n="69" d="100"/>
          <a:sy n="69"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EB27F-F7A5-4EE7-9665-AF3B530675F7}" type="datetimeFigureOut">
              <a:rPr lang="en-CA" smtClean="0"/>
              <a:t>2019-09-16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F8DD3-4D21-4C48-8D64-F9C724ABD5C6}" type="slidenum">
              <a:rPr lang="en-CA" smtClean="0"/>
              <a:t>‹#›</a:t>
            </a:fld>
            <a:endParaRPr lang="en-CA"/>
          </a:p>
        </p:txBody>
      </p:sp>
    </p:spTree>
    <p:extLst>
      <p:ext uri="{BB962C8B-B14F-4D97-AF65-F5344CB8AC3E}">
        <p14:creationId xmlns:p14="http://schemas.microsoft.com/office/powerpoint/2010/main" val="414734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222087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04789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252447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4C85923-65DE-4FF1-A4A0-9F51DB85B181}" type="datetimeFigureOut">
              <a:rPr lang="en-CA" smtClean="0"/>
              <a:t>2019-09-16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402356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C85923-65DE-4FF1-A4A0-9F51DB85B181}" type="datetimeFigureOut">
              <a:rPr lang="en-CA" smtClean="0"/>
              <a:t>2019-09-16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09482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4C85923-65DE-4FF1-A4A0-9F51DB85B181}" type="datetimeFigureOut">
              <a:rPr lang="en-CA" smtClean="0"/>
              <a:t>2019-09-16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51016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F4C85923-65DE-4FF1-A4A0-9F51DB85B181}" type="datetimeFigureOut">
              <a:rPr lang="en-CA" smtClean="0"/>
              <a:t>2019-09-16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26121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F4C85923-65DE-4FF1-A4A0-9F51DB85B181}" type="datetimeFigureOut">
              <a:rPr lang="en-CA" smtClean="0"/>
              <a:t>2019-09-16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36533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85923-65DE-4FF1-A4A0-9F51DB85B181}" type="datetimeFigureOut">
              <a:rPr lang="en-CA" smtClean="0"/>
              <a:t>2019-09-16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89618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85923-65DE-4FF1-A4A0-9F51DB85B181}" type="datetimeFigureOut">
              <a:rPr lang="en-CA" smtClean="0"/>
              <a:t>2019-09-16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32459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C85923-65DE-4FF1-A4A0-9F51DB85B181}" type="datetimeFigureOut">
              <a:rPr lang="en-CA" smtClean="0"/>
              <a:t>2019-09-16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6426AEC-23FC-4BE4-9687-B62718B8A0C3}" type="slidenum">
              <a:rPr lang="en-CA" smtClean="0"/>
              <a:t>‹#›</a:t>
            </a:fld>
            <a:endParaRPr lang="en-CA"/>
          </a:p>
        </p:txBody>
      </p:sp>
    </p:spTree>
    <p:extLst>
      <p:ext uri="{BB962C8B-B14F-4D97-AF65-F5344CB8AC3E}">
        <p14:creationId xmlns:p14="http://schemas.microsoft.com/office/powerpoint/2010/main" val="15601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85923-65DE-4FF1-A4A0-9F51DB85B181}" type="datetimeFigureOut">
              <a:rPr lang="en-CA" smtClean="0"/>
              <a:t>2019-09-16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26AEC-23FC-4BE4-9687-B62718B8A0C3}" type="slidenum">
              <a:rPr lang="en-CA" smtClean="0"/>
              <a:t>‹#›</a:t>
            </a:fld>
            <a:endParaRPr lang="en-CA"/>
          </a:p>
        </p:txBody>
      </p:sp>
    </p:spTree>
    <p:extLst>
      <p:ext uri="{BB962C8B-B14F-4D97-AF65-F5344CB8AC3E}">
        <p14:creationId xmlns:p14="http://schemas.microsoft.com/office/powerpoint/2010/main" val="155102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training/appba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eveloper.android.com/guide/components/fragment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guide/components/activities/tasks-and-back-sta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CS230</a:t>
            </a:r>
            <a:br>
              <a:rPr lang="en-CA" dirty="0" smtClean="0"/>
            </a:br>
            <a:r>
              <a:rPr lang="en-CA" dirty="0" smtClean="0"/>
              <a:t>Developing Mobile Apps</a:t>
            </a:r>
            <a:endParaRPr lang="en-CA" dirty="0"/>
          </a:p>
        </p:txBody>
      </p:sp>
      <p:sp>
        <p:nvSpPr>
          <p:cNvPr id="3" name="Subtitle 2"/>
          <p:cNvSpPr>
            <a:spLocks noGrp="1"/>
          </p:cNvSpPr>
          <p:nvPr>
            <p:ph type="subTitle" idx="1"/>
          </p:nvPr>
        </p:nvSpPr>
        <p:spPr/>
        <p:txBody>
          <a:bodyPr/>
          <a:lstStyle/>
          <a:p>
            <a:r>
              <a:rPr lang="en-CA" dirty="0" smtClean="0"/>
              <a:t>Lecture 4</a:t>
            </a:r>
            <a:endParaRPr lang="en-CA" dirty="0"/>
          </a:p>
        </p:txBody>
      </p:sp>
    </p:spTree>
    <p:extLst>
      <p:ext uri="{BB962C8B-B14F-4D97-AF65-F5344CB8AC3E}">
        <p14:creationId xmlns:p14="http://schemas.microsoft.com/office/powerpoint/2010/main" val="596221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48160"/>
            <a:ext cx="10515600" cy="1048039"/>
          </a:xfrm>
        </p:spPr>
        <p:txBody>
          <a:bodyPr>
            <a:normAutofit fontScale="90000"/>
          </a:bodyPr>
          <a:lstStyle/>
          <a:p>
            <a:r>
              <a:rPr lang="en-CA" dirty="0" smtClean="0"/>
              <a:t>Lab 2: Add preferences screen and options menu, handling lifecycle changes</a:t>
            </a:r>
            <a:endParaRPr lang="en-CA" dirty="0"/>
          </a:p>
        </p:txBody>
      </p:sp>
      <p:sp>
        <p:nvSpPr>
          <p:cNvPr id="3" name="Content Placeholder 2"/>
          <p:cNvSpPr>
            <a:spLocks noGrp="1"/>
          </p:cNvSpPr>
          <p:nvPr>
            <p:ph idx="1"/>
          </p:nvPr>
        </p:nvSpPr>
        <p:spPr>
          <a:xfrm>
            <a:off x="131618" y="1413164"/>
            <a:ext cx="6804314" cy="3352800"/>
          </a:xfrm>
        </p:spPr>
        <p:txBody>
          <a:bodyPr>
            <a:normAutofit fontScale="77500" lnSpcReduction="20000"/>
          </a:bodyPr>
          <a:lstStyle/>
          <a:p>
            <a:r>
              <a:rPr lang="en-CA" dirty="0" smtClean="0"/>
              <a:t>Create a new folder in res called menu</a:t>
            </a:r>
          </a:p>
          <a:p>
            <a:pPr lvl="1"/>
            <a:r>
              <a:rPr lang="en-CA" dirty="0" smtClean="0"/>
              <a:t>Within menu, create menu.xml</a:t>
            </a:r>
          </a:p>
          <a:p>
            <a:r>
              <a:rPr lang="en-CA" dirty="0" smtClean="0"/>
              <a:t>Add some items to the menu</a:t>
            </a:r>
          </a:p>
          <a:p>
            <a:pPr lvl="1"/>
            <a:r>
              <a:rPr lang="en-CA" dirty="0" smtClean="0"/>
              <a:t>Settings, favorites (don’t forget to add the strings in res/values/strings.xml)</a:t>
            </a:r>
          </a:p>
          <a:p>
            <a:r>
              <a:rPr lang="en-CA" dirty="0" smtClean="0"/>
              <a:t>Override </a:t>
            </a:r>
            <a:r>
              <a:rPr lang="en-CA" dirty="0" err="1" smtClean="0"/>
              <a:t>onCreateOptionsMenu</a:t>
            </a:r>
            <a:r>
              <a:rPr lang="en-CA" dirty="0" smtClean="0"/>
              <a:t> and </a:t>
            </a:r>
            <a:r>
              <a:rPr lang="en-CA" dirty="0" err="1" smtClean="0"/>
              <a:t>onOptionsItemSelected</a:t>
            </a:r>
            <a:r>
              <a:rPr lang="en-CA" dirty="0" smtClean="0"/>
              <a:t> in </a:t>
            </a:r>
            <a:r>
              <a:rPr lang="en-CA" dirty="0" err="1" smtClean="0"/>
              <a:t>MainActivity</a:t>
            </a:r>
            <a:r>
              <a:rPr lang="en-CA" dirty="0" smtClean="0"/>
              <a:t> (google this)</a:t>
            </a:r>
          </a:p>
          <a:p>
            <a:r>
              <a:rPr lang="en-CA" dirty="0" smtClean="0"/>
              <a:t>Create the preferences xml and java class, inflate from </a:t>
            </a:r>
            <a:r>
              <a:rPr lang="en-CA" dirty="0" err="1" smtClean="0"/>
              <a:t>onOptionsItemSelected</a:t>
            </a:r>
            <a:r>
              <a:rPr lang="en-CA" dirty="0" smtClean="0"/>
              <a:t> in </a:t>
            </a:r>
            <a:r>
              <a:rPr lang="en-CA" dirty="0" err="1" smtClean="0"/>
              <a:t>MainActivity</a:t>
            </a:r>
            <a:endParaRPr lang="en-CA" dirty="0" smtClean="0"/>
          </a:p>
          <a:p>
            <a:r>
              <a:rPr lang="en-CA" dirty="0" smtClean="0"/>
              <a:t>Handle lifecycle changes so that game state is preserved when switching activities </a:t>
            </a:r>
          </a:p>
          <a:p>
            <a:pPr lvl="1"/>
            <a:endParaRPr lang="en-CA" dirty="0" smtClean="0"/>
          </a:p>
          <a:p>
            <a:endParaRPr lang="en-CA" dirty="0"/>
          </a:p>
        </p:txBody>
      </p:sp>
      <p:sp>
        <p:nvSpPr>
          <p:cNvPr id="4" name="Rectangle 1"/>
          <p:cNvSpPr>
            <a:spLocks noChangeArrowheads="1"/>
          </p:cNvSpPr>
          <p:nvPr/>
        </p:nvSpPr>
        <p:spPr bwMode="auto">
          <a:xfrm>
            <a:off x="6935932" y="1837084"/>
            <a:ext cx="5256068" cy="2077492"/>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smtClean="0">
                <a:ln>
                  <a:noFill/>
                </a:ln>
                <a:solidFill>
                  <a:srgbClr val="3B78E7"/>
                </a:solidFill>
                <a:effectLst/>
                <a:latin typeface="Roboto Mono"/>
              </a:rPr>
              <a:t>&lt;item</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android:id</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"@+id/</a:t>
            </a:r>
            <a:r>
              <a:rPr kumimoji="0" lang="en-US" altLang="en-US" sz="1500" b="0" i="0" u="none" strike="noStrike" cap="none" normalizeH="0" baseline="0" dirty="0" err="1" smtClean="0">
                <a:ln>
                  <a:noFill/>
                </a:ln>
                <a:solidFill>
                  <a:srgbClr val="0D904F"/>
                </a:solidFill>
                <a:effectLst/>
                <a:latin typeface="Roboto Mono"/>
              </a:rPr>
              <a:t>action_favorite</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android:icon</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err="1" smtClean="0">
                <a:ln>
                  <a:noFill/>
                </a:ln>
                <a:solidFill>
                  <a:srgbClr val="0D904F"/>
                </a:solidFill>
                <a:effectLst/>
                <a:latin typeface="Roboto Mono"/>
              </a:rPr>
              <a:t>drawable</a:t>
            </a:r>
            <a:r>
              <a:rPr kumimoji="0" lang="en-US" altLang="en-US" sz="1500" b="0" i="0" u="none" strike="noStrike" cap="none" normalizeH="0" baseline="0" dirty="0" smtClean="0">
                <a:ln>
                  <a:noFill/>
                </a:ln>
                <a:solidFill>
                  <a:srgbClr val="0D904F"/>
                </a:solidFill>
                <a:effectLst/>
                <a:latin typeface="Roboto Mono"/>
              </a:rPr>
              <a:t>/ic_favorite_black_48dp"</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android:title</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"@string/</a:t>
            </a:r>
            <a:r>
              <a:rPr kumimoji="0" lang="en-US" altLang="en-US" sz="1500" b="0" i="0" u="none" strike="noStrike" cap="none" normalizeH="0" baseline="0" dirty="0" err="1" smtClean="0">
                <a:ln>
                  <a:noFill/>
                </a:ln>
                <a:solidFill>
                  <a:srgbClr val="0D904F"/>
                </a:solidFill>
                <a:effectLst/>
                <a:latin typeface="Roboto Mono"/>
              </a:rPr>
              <a:t>action_favorite</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app:showAsAction</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err="1" smtClean="0">
                <a:ln>
                  <a:noFill/>
                </a:ln>
                <a:solidFill>
                  <a:srgbClr val="0D904F"/>
                </a:solidFill>
                <a:effectLst/>
                <a:latin typeface="Roboto Mono"/>
              </a:rPr>
              <a:t>ifRoom</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B78E7"/>
                </a:solidFill>
                <a:effectLst/>
                <a:latin typeface="Roboto Mono"/>
              </a:rPr>
              <a:t>/&gt;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smtClean="0">
                <a:ln>
                  <a:noFill/>
                </a:ln>
                <a:solidFill>
                  <a:srgbClr val="3B78E7"/>
                </a:solidFill>
                <a:effectLst/>
                <a:latin typeface="Roboto Mono"/>
              </a:rPr>
              <a:t>&lt;item</a:t>
            </a: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android:id</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"@+id/</a:t>
            </a:r>
            <a:r>
              <a:rPr kumimoji="0" lang="en-US" altLang="en-US" sz="1500" b="0" i="0" u="none" strike="noStrike" cap="none" normalizeH="0" baseline="0" dirty="0" err="1" smtClean="0">
                <a:ln>
                  <a:noFill/>
                </a:ln>
                <a:solidFill>
                  <a:srgbClr val="0D904F"/>
                </a:solidFill>
                <a:effectLst/>
                <a:latin typeface="Roboto Mono"/>
              </a:rPr>
              <a:t>action_settings</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android:title</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"@string/</a:t>
            </a:r>
            <a:r>
              <a:rPr kumimoji="0" lang="en-US" altLang="en-US" sz="1500" b="0" i="0" u="none" strike="noStrike" cap="none" normalizeH="0" baseline="0" dirty="0" err="1" smtClean="0">
                <a:ln>
                  <a:noFill/>
                </a:ln>
                <a:solidFill>
                  <a:srgbClr val="0D904F"/>
                </a:solidFill>
                <a:effectLst/>
                <a:latin typeface="Roboto Mono"/>
              </a:rPr>
              <a:t>action_settings</a:t>
            </a:r>
            <a:r>
              <a:rPr kumimoji="0" lang="en-US" altLang="en-US" sz="1500" b="0" i="0" u="none" strike="noStrike" cap="none" normalizeH="0" baseline="0" dirty="0" smtClean="0">
                <a:ln>
                  <a:noFill/>
                </a:ln>
                <a:solidFill>
                  <a:srgbClr val="0D904F"/>
                </a:solidFill>
                <a:effectLst/>
                <a:latin typeface="Roboto Mono"/>
              </a:rPr>
              <a:t>"</a:t>
            </a:r>
            <a:r>
              <a:rPr kumimoji="0" lang="en-US" altLang="en-US" sz="1500" b="0" i="0" u="none" strike="noStrike" cap="none" normalizeH="0" baseline="0" dirty="0" smtClean="0">
                <a:ln>
                  <a:noFill/>
                </a:ln>
                <a:solidFill>
                  <a:srgbClr val="37474F"/>
                </a:solidFill>
                <a:effectLst/>
                <a:latin typeface="Roboto Mono"/>
              </a:rPr>
              <a:t/>
            </a:r>
            <a:br>
              <a:rPr kumimoji="0" lang="en-US" altLang="en-US" sz="1500" b="0" i="0" u="none" strike="noStrike" cap="none" normalizeH="0" baseline="0" dirty="0" smtClean="0">
                <a:ln>
                  <a:noFill/>
                </a:ln>
                <a:solidFill>
                  <a:srgbClr val="37474F"/>
                </a:solidFill>
                <a:effectLst/>
                <a:latin typeface="Roboto Mono"/>
              </a:rPr>
            </a:br>
            <a:r>
              <a:rPr kumimoji="0" lang="en-US" altLang="en-US" sz="1500" b="0" i="0" u="none" strike="noStrike" cap="none" normalizeH="0" baseline="0" dirty="0" smtClean="0">
                <a:ln>
                  <a:noFill/>
                </a:ln>
                <a:solidFill>
                  <a:srgbClr val="37474F"/>
                </a:solidFill>
                <a:effectLst/>
                <a:latin typeface="Roboto Mono"/>
              </a:rPr>
              <a:t>          </a:t>
            </a:r>
            <a:r>
              <a:rPr kumimoji="0" lang="en-US" altLang="en-US" sz="1500" b="0" i="0" u="none" strike="noStrike" cap="none" normalizeH="0" baseline="0" dirty="0" err="1" smtClean="0">
                <a:ln>
                  <a:noFill/>
                </a:ln>
                <a:solidFill>
                  <a:srgbClr val="9C27B0"/>
                </a:solidFill>
                <a:effectLst/>
                <a:latin typeface="Roboto Mono"/>
              </a:rPr>
              <a:t>app:showAsAction</a:t>
            </a:r>
            <a:r>
              <a:rPr kumimoji="0" lang="en-US" altLang="en-US" sz="1500" b="0" i="0" u="none" strike="noStrike" cap="none" normalizeH="0" baseline="0" dirty="0" smtClean="0">
                <a:ln>
                  <a:noFill/>
                </a:ln>
                <a:solidFill>
                  <a:srgbClr val="37474F"/>
                </a:solidFill>
                <a:effectLst/>
                <a:latin typeface="Roboto Mono"/>
              </a:rPr>
              <a:t>=</a:t>
            </a:r>
            <a:r>
              <a:rPr kumimoji="0" lang="en-US" altLang="en-US" sz="1500" b="0" i="0" u="none" strike="noStrike" cap="none" normalizeH="0" baseline="0" dirty="0" smtClean="0">
                <a:ln>
                  <a:noFill/>
                </a:ln>
                <a:solidFill>
                  <a:srgbClr val="0D904F"/>
                </a:solidFill>
                <a:effectLst/>
                <a:latin typeface="Roboto Mono"/>
              </a:rPr>
              <a:t>"never"</a:t>
            </a:r>
            <a:r>
              <a:rPr kumimoji="0" lang="en-US" altLang="en-US" sz="1500" b="0" i="0" u="none" strike="noStrike" cap="none" normalizeH="0" baseline="0" dirty="0" smtClean="0">
                <a:ln>
                  <a:noFill/>
                </a:ln>
                <a:solidFill>
                  <a:srgbClr val="3B78E7"/>
                </a:solidFill>
                <a:effectLst/>
                <a:latin typeface="Roboto Mono"/>
              </a:rPr>
              <a:t>/&gt;</a:t>
            </a:r>
            <a:r>
              <a:rPr kumimoji="0" lang="en-US" altLang="en-US" sz="1500" b="0" i="0" u="none" strike="noStrike" cap="none" normalizeH="0" baseline="0" dirty="0" smtClean="0">
                <a:ln>
                  <a:noFill/>
                </a:ln>
                <a:solidFill>
                  <a:schemeClr val="tx1"/>
                </a:solidFill>
                <a:effectLst/>
              </a:rPr>
              <a:t> </a:t>
            </a:r>
            <a:endParaRPr kumimoji="0" lang="en-US" altLang="en-US" sz="15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218218" y="1413164"/>
            <a:ext cx="4281055" cy="369332"/>
          </a:xfrm>
          <a:prstGeom prst="rect">
            <a:avLst/>
          </a:prstGeom>
          <a:noFill/>
        </p:spPr>
        <p:txBody>
          <a:bodyPr wrap="square" rtlCol="0">
            <a:spAutoFit/>
          </a:bodyPr>
          <a:lstStyle/>
          <a:p>
            <a:r>
              <a:rPr lang="en-CA" dirty="0" smtClean="0"/>
              <a:t>Items to add to the menu</a:t>
            </a:r>
            <a:endParaRPr lang="en-CA" dirty="0"/>
          </a:p>
        </p:txBody>
      </p:sp>
      <p:sp>
        <p:nvSpPr>
          <p:cNvPr id="6" name="Rectangle 2"/>
          <p:cNvSpPr>
            <a:spLocks noChangeArrowheads="1"/>
          </p:cNvSpPr>
          <p:nvPr/>
        </p:nvSpPr>
        <p:spPr bwMode="auto">
          <a:xfrm>
            <a:off x="4434518" y="4360382"/>
            <a:ext cx="7539243"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onOptionsItemSelected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MenuItem</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item)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item.getItemId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action_settings</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User chose the "Settings" item, show the app settings UI...</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beginTransaction</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.replace(</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R.id.</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linear_layout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MySettingsFragment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addToBackStack</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.commit();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413164" y="5263038"/>
            <a:ext cx="2410690" cy="1200329"/>
          </a:xfrm>
          <a:prstGeom prst="rect">
            <a:avLst/>
          </a:prstGeom>
          <a:noFill/>
        </p:spPr>
        <p:txBody>
          <a:bodyPr wrap="square" rtlCol="0">
            <a:spAutoFit/>
          </a:bodyPr>
          <a:lstStyle/>
          <a:p>
            <a:r>
              <a:rPr lang="en-CA" dirty="0" smtClean="0"/>
              <a:t>Inflating the preferences (settings) fragment from within </a:t>
            </a:r>
            <a:r>
              <a:rPr lang="en-CA" dirty="0" err="1" smtClean="0"/>
              <a:t>onOptionsItemSelected</a:t>
            </a:r>
            <a:endParaRPr lang="en-CA" dirty="0"/>
          </a:p>
        </p:txBody>
      </p:sp>
      <p:cxnSp>
        <p:nvCxnSpPr>
          <p:cNvPr id="9" name="Straight Arrow Connector 8"/>
          <p:cNvCxnSpPr>
            <a:stCxn id="7" idx="3"/>
          </p:cNvCxnSpPr>
          <p:nvPr/>
        </p:nvCxnSpPr>
        <p:spPr>
          <a:xfrm flipV="1">
            <a:off x="3823854" y="5638800"/>
            <a:ext cx="1565564" cy="22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2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Assignment 1</a:t>
            </a:r>
            <a:endParaRPr lang="en-CA" dirty="0"/>
          </a:p>
        </p:txBody>
      </p:sp>
      <p:sp>
        <p:nvSpPr>
          <p:cNvPr id="3" name="Content Placeholder 2"/>
          <p:cNvSpPr>
            <a:spLocks noGrp="1"/>
          </p:cNvSpPr>
          <p:nvPr>
            <p:ph idx="1"/>
          </p:nvPr>
        </p:nvSpPr>
        <p:spPr/>
        <p:txBody>
          <a:bodyPr/>
          <a:lstStyle/>
          <a:p>
            <a:r>
              <a:rPr lang="en-CA" dirty="0" smtClean="0"/>
              <a:t>Use an </a:t>
            </a:r>
            <a:r>
              <a:rPr lang="en-CA" b="1" dirty="0" err="1" smtClean="0"/>
              <a:t>ArrayAdapter</a:t>
            </a:r>
            <a:r>
              <a:rPr lang="en-CA" dirty="0" smtClean="0"/>
              <a:t> to display a list of email titles loaded from  </a:t>
            </a:r>
            <a:r>
              <a:rPr lang="en-CA" b="1" dirty="0"/>
              <a:t>R</a:t>
            </a:r>
            <a:r>
              <a:rPr lang="en-CA" b="1" dirty="0" smtClean="0"/>
              <a:t>esources</a:t>
            </a:r>
            <a:r>
              <a:rPr lang="en-CA" dirty="0" smtClean="0"/>
              <a:t>. Select from the list of email titles to display the full email contents in a separate </a:t>
            </a:r>
            <a:r>
              <a:rPr lang="en-CA" b="1" dirty="0" smtClean="0"/>
              <a:t>Fragment</a:t>
            </a:r>
            <a:r>
              <a:rPr lang="en-CA" dirty="0" smtClean="0"/>
              <a:t>. </a:t>
            </a:r>
            <a:endParaRPr lang="en-CA" dirty="0"/>
          </a:p>
        </p:txBody>
      </p:sp>
    </p:spTree>
    <p:extLst>
      <p:ext uri="{BB962C8B-B14F-4D97-AF65-F5344CB8AC3E}">
        <p14:creationId xmlns:p14="http://schemas.microsoft.com/office/powerpoint/2010/main" val="1592774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Lab 1 recap</a:t>
            </a:r>
            <a:endParaRPr lang="en-CA" dirty="0"/>
          </a:p>
        </p:txBody>
      </p:sp>
      <p:sp>
        <p:nvSpPr>
          <p:cNvPr id="3" name="Content Placeholder 2"/>
          <p:cNvSpPr>
            <a:spLocks noGrp="1"/>
          </p:cNvSpPr>
          <p:nvPr>
            <p:ph idx="1"/>
          </p:nvPr>
        </p:nvSpPr>
        <p:spPr>
          <a:xfrm>
            <a:off x="0" y="1690688"/>
            <a:ext cx="10515600" cy="4755284"/>
          </a:xfrm>
        </p:spPr>
        <p:txBody>
          <a:bodyPr/>
          <a:lstStyle/>
          <a:p>
            <a:r>
              <a:rPr lang="en-CA" dirty="0" smtClean="0"/>
              <a:t>So far we have seen:</a:t>
            </a:r>
          </a:p>
          <a:p>
            <a:pPr lvl="1"/>
            <a:r>
              <a:rPr lang="en-CA" dirty="0" smtClean="0"/>
              <a:t>How to create layouts in XML</a:t>
            </a:r>
          </a:p>
          <a:p>
            <a:pPr lvl="1"/>
            <a:r>
              <a:rPr lang="en-CA" dirty="0" smtClean="0"/>
              <a:t>How to access and assign behavior to XML-defined Widgets using java</a:t>
            </a:r>
          </a:p>
          <a:p>
            <a:pPr lvl="1"/>
            <a:r>
              <a:rPr lang="en-CA" dirty="0" smtClean="0"/>
              <a:t>Basic lifecycle method (</a:t>
            </a:r>
            <a:r>
              <a:rPr lang="en-CA" dirty="0" err="1" smtClean="0"/>
              <a:t>onCreate</a:t>
            </a:r>
            <a:r>
              <a:rPr lang="en-CA" dirty="0" smtClean="0"/>
              <a:t>()) </a:t>
            </a:r>
          </a:p>
          <a:p>
            <a:pPr lvl="1"/>
            <a:r>
              <a:rPr lang="en-CA" dirty="0" smtClean="0"/>
              <a:t>Activities (MainActivity.java)</a:t>
            </a:r>
          </a:p>
          <a:p>
            <a:endParaRPr lang="en-CA" dirty="0"/>
          </a:p>
          <a:p>
            <a:r>
              <a:rPr lang="en-CA" dirty="0" smtClean="0"/>
              <a:t>In Lab 2, we will learn</a:t>
            </a:r>
          </a:p>
          <a:p>
            <a:pPr lvl="1"/>
            <a:r>
              <a:rPr lang="en-CA" dirty="0"/>
              <a:t>How to preserve UI state across lifecycle </a:t>
            </a:r>
            <a:r>
              <a:rPr lang="en-CA" dirty="0" smtClean="0"/>
              <a:t>changes</a:t>
            </a:r>
          </a:p>
          <a:p>
            <a:pPr lvl="1"/>
            <a:r>
              <a:rPr lang="en-CA" dirty="0" smtClean="0"/>
              <a:t>How to add items to the app bar and define a settings screen</a:t>
            </a:r>
          </a:p>
          <a:p>
            <a:pPr lvl="1"/>
            <a:r>
              <a:rPr lang="en-CA" dirty="0" smtClean="0"/>
              <a:t>Fragments </a:t>
            </a:r>
            <a:r>
              <a:rPr lang="en-CA" dirty="0"/>
              <a:t>and the back stack</a:t>
            </a:r>
          </a:p>
          <a:p>
            <a:pPr lvl="1"/>
            <a:endParaRPr lang="en-CA" dirty="0" smtClean="0"/>
          </a:p>
          <a:p>
            <a:pPr lvl="1"/>
            <a:endParaRPr lang="en-CA" dirty="0" smtClean="0"/>
          </a:p>
          <a:p>
            <a:pPr marL="0" indent="0">
              <a:buNone/>
            </a:pPr>
            <a:endParaRPr lang="en-CA" dirty="0" smtClean="0"/>
          </a:p>
          <a:p>
            <a:pPr lvl="1"/>
            <a:endParaRPr lang="en-CA" dirty="0"/>
          </a:p>
        </p:txBody>
      </p:sp>
      <p:sp>
        <p:nvSpPr>
          <p:cNvPr id="4" name="TextBox 3"/>
          <p:cNvSpPr txBox="1"/>
          <p:nvPr/>
        </p:nvSpPr>
        <p:spPr>
          <a:xfrm>
            <a:off x="6054436" y="845127"/>
            <a:ext cx="5735782" cy="646331"/>
          </a:xfrm>
          <a:prstGeom prst="rect">
            <a:avLst/>
          </a:prstGeom>
          <a:noFill/>
        </p:spPr>
        <p:txBody>
          <a:bodyPr wrap="square" rtlCol="0">
            <a:spAutoFit/>
          </a:bodyPr>
          <a:lstStyle/>
          <a:p>
            <a:r>
              <a:rPr lang="en-CA" dirty="0" smtClean="0"/>
              <a:t>I will go around and look at your lab 1 while you start working on lab 2</a:t>
            </a:r>
            <a:endParaRPr lang="en-CA" dirty="0"/>
          </a:p>
        </p:txBody>
      </p:sp>
      <p:pic>
        <p:nvPicPr>
          <p:cNvPr id="5" name="Picture 4"/>
          <p:cNvPicPr>
            <a:picLocks noChangeAspect="1"/>
          </p:cNvPicPr>
          <p:nvPr/>
        </p:nvPicPr>
        <p:blipFill>
          <a:blip r:embed="rId2"/>
          <a:stretch>
            <a:fillRect/>
          </a:stretch>
        </p:blipFill>
        <p:spPr>
          <a:xfrm>
            <a:off x="9591622" y="1690688"/>
            <a:ext cx="2284375" cy="4419599"/>
          </a:xfrm>
          <a:prstGeom prst="rect">
            <a:avLst/>
          </a:prstGeom>
        </p:spPr>
      </p:pic>
    </p:spTree>
    <p:extLst>
      <p:ext uri="{BB962C8B-B14F-4D97-AF65-F5344CB8AC3E}">
        <p14:creationId xmlns:p14="http://schemas.microsoft.com/office/powerpoint/2010/main" val="3159917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 with Lab 1: </a:t>
            </a:r>
            <a:r>
              <a:rPr lang="en-CA" dirty="0" err="1" smtClean="0"/>
              <a:t>onDestroy</a:t>
            </a:r>
            <a:r>
              <a:rPr lang="en-CA" dirty="0" smtClean="0"/>
              <a:t>() kills our button state, messing up our game</a:t>
            </a:r>
            <a:endParaRPr lang="en-CA" dirty="0"/>
          </a:p>
        </p:txBody>
      </p:sp>
      <p:sp>
        <p:nvSpPr>
          <p:cNvPr id="3" name="Content Placeholder 2"/>
          <p:cNvSpPr>
            <a:spLocks noGrp="1"/>
          </p:cNvSpPr>
          <p:nvPr>
            <p:ph idx="1"/>
          </p:nvPr>
        </p:nvSpPr>
        <p:spPr>
          <a:xfrm>
            <a:off x="838199" y="1825625"/>
            <a:ext cx="11062855" cy="4351338"/>
          </a:xfrm>
        </p:spPr>
        <p:txBody>
          <a:bodyPr/>
          <a:lstStyle/>
          <a:p>
            <a:r>
              <a:rPr lang="en-CA" dirty="0" smtClean="0"/>
              <a:t>Two common actions result in our activity’s destruction (</a:t>
            </a:r>
            <a:r>
              <a:rPr lang="en-CA" dirty="0" err="1" smtClean="0"/>
              <a:t>onDestroy</a:t>
            </a:r>
            <a:r>
              <a:rPr lang="en-CA" dirty="0" smtClean="0"/>
              <a:t>())</a:t>
            </a:r>
          </a:p>
          <a:p>
            <a:pPr lvl="1"/>
            <a:r>
              <a:rPr lang="en-CA" dirty="0" smtClean="0"/>
              <a:t>Device rotation</a:t>
            </a:r>
          </a:p>
          <a:p>
            <a:pPr lvl="1"/>
            <a:r>
              <a:rPr lang="en-CA" dirty="0" smtClean="0"/>
              <a:t>Back button press</a:t>
            </a:r>
          </a:p>
          <a:p>
            <a:pPr lvl="1"/>
            <a:r>
              <a:rPr lang="en-CA" dirty="0" smtClean="0"/>
              <a:t>(why? Because it’s a configuration change)</a:t>
            </a:r>
          </a:p>
          <a:p>
            <a:pPr lvl="2"/>
            <a:r>
              <a:rPr lang="en-CA" dirty="0"/>
              <a:t>S</a:t>
            </a:r>
            <a:r>
              <a:rPr lang="en-CA" dirty="0" smtClean="0"/>
              <a:t>tatic variables are still alive (because the process is still running)</a:t>
            </a:r>
          </a:p>
          <a:p>
            <a:pPr lvl="2"/>
            <a:r>
              <a:rPr lang="en-CA" dirty="0" smtClean="0"/>
              <a:t>If no Activities/Services are running within the process, higher chance of being killed</a:t>
            </a:r>
          </a:p>
          <a:p>
            <a:pPr lvl="2"/>
            <a:r>
              <a:rPr lang="en-CA" dirty="0" smtClean="0"/>
              <a:t>By default, all components of the same application run in the same process</a:t>
            </a:r>
          </a:p>
          <a:p>
            <a:r>
              <a:rPr lang="en-CA" dirty="0" smtClean="0"/>
              <a:t>Solution: somehow, we need to save the UI state and restore it when </a:t>
            </a:r>
            <a:r>
              <a:rPr lang="en-CA" dirty="0" err="1" smtClean="0"/>
              <a:t>onCreate</a:t>
            </a:r>
            <a:r>
              <a:rPr lang="en-CA" dirty="0" smtClean="0"/>
              <a:t>() is called again</a:t>
            </a:r>
          </a:p>
          <a:p>
            <a:pPr lvl="1"/>
            <a:r>
              <a:rPr lang="en-CA" dirty="0" smtClean="0"/>
              <a:t>Multiple ways to accomplish this</a:t>
            </a:r>
            <a:endParaRPr lang="en-CA" dirty="0"/>
          </a:p>
        </p:txBody>
      </p:sp>
    </p:spTree>
    <p:extLst>
      <p:ext uri="{BB962C8B-B14F-4D97-AF65-F5344CB8AC3E}">
        <p14:creationId xmlns:p14="http://schemas.microsoft.com/office/powerpoint/2010/main" val="2377676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Saving UI states</a:t>
            </a:r>
            <a:endParaRPr lang="en-CA" dirty="0"/>
          </a:p>
        </p:txBody>
      </p:sp>
      <p:sp>
        <p:nvSpPr>
          <p:cNvPr id="3" name="Content Placeholder 2"/>
          <p:cNvSpPr>
            <a:spLocks noGrp="1"/>
          </p:cNvSpPr>
          <p:nvPr>
            <p:ph idx="1"/>
          </p:nvPr>
        </p:nvSpPr>
        <p:spPr>
          <a:xfrm>
            <a:off x="4564639" y="28138"/>
            <a:ext cx="7460240" cy="1551710"/>
          </a:xfrm>
        </p:spPr>
        <p:txBody>
          <a:bodyPr>
            <a:normAutofit fontScale="85000" lnSpcReduction="20000"/>
          </a:bodyPr>
          <a:lstStyle/>
          <a:p>
            <a:r>
              <a:rPr lang="en-CA" dirty="0" smtClean="0"/>
              <a:t>Use combination of </a:t>
            </a:r>
            <a:r>
              <a:rPr lang="en-CA" b="1" dirty="0" err="1" smtClean="0"/>
              <a:t>ViewModel</a:t>
            </a:r>
            <a:r>
              <a:rPr lang="en-CA" dirty="0" smtClean="0"/>
              <a:t> objects, </a:t>
            </a:r>
            <a:r>
              <a:rPr lang="en-CA" b="1" dirty="0" err="1" smtClean="0"/>
              <a:t>onSaveInstanceState</a:t>
            </a:r>
            <a:r>
              <a:rPr lang="en-CA" dirty="0" smtClean="0"/>
              <a:t>(), and/or </a:t>
            </a:r>
            <a:r>
              <a:rPr lang="en-CA" b="1" dirty="0" smtClean="0"/>
              <a:t>local storage</a:t>
            </a:r>
          </a:p>
          <a:p>
            <a:r>
              <a:rPr lang="en-CA" dirty="0" smtClean="0"/>
              <a:t>Regardless of approach, ensure your app meets user expectations with respect to their UI and provides smooth, snappy UI</a:t>
            </a:r>
            <a:endParaRPr lang="en-CA" dirty="0"/>
          </a:p>
        </p:txBody>
      </p:sp>
      <p:pic>
        <p:nvPicPr>
          <p:cNvPr id="4" name="Picture 3"/>
          <p:cNvPicPr>
            <a:picLocks noChangeAspect="1"/>
          </p:cNvPicPr>
          <p:nvPr/>
        </p:nvPicPr>
        <p:blipFill>
          <a:blip r:embed="rId2"/>
          <a:stretch>
            <a:fillRect/>
          </a:stretch>
        </p:blipFill>
        <p:spPr>
          <a:xfrm>
            <a:off x="652030" y="1553135"/>
            <a:ext cx="10597861" cy="5304865"/>
          </a:xfrm>
          <a:prstGeom prst="rect">
            <a:avLst/>
          </a:prstGeom>
        </p:spPr>
      </p:pic>
    </p:spTree>
    <p:extLst>
      <p:ext uri="{BB962C8B-B14F-4D97-AF65-F5344CB8AC3E}">
        <p14:creationId xmlns:p14="http://schemas.microsoft.com/office/powerpoint/2010/main" val="3250603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ViewModel</a:t>
            </a:r>
            <a:r>
              <a:rPr lang="en-CA" dirty="0" smtClean="0"/>
              <a:t> and </a:t>
            </a:r>
            <a:r>
              <a:rPr lang="en-CA" dirty="0" err="1" smtClean="0"/>
              <a:t>savedInstanceState</a:t>
            </a:r>
            <a:endParaRPr lang="en-CA" dirty="0"/>
          </a:p>
        </p:txBody>
      </p:sp>
      <p:sp>
        <p:nvSpPr>
          <p:cNvPr id="3" name="Content Placeholder 2"/>
          <p:cNvSpPr>
            <a:spLocks noGrp="1"/>
          </p:cNvSpPr>
          <p:nvPr>
            <p:ph idx="1"/>
          </p:nvPr>
        </p:nvSpPr>
        <p:spPr>
          <a:xfrm>
            <a:off x="263236" y="1825625"/>
            <a:ext cx="11665528" cy="4351338"/>
          </a:xfrm>
        </p:spPr>
        <p:txBody>
          <a:bodyPr/>
          <a:lstStyle/>
          <a:p>
            <a:r>
              <a:rPr lang="en-CA" dirty="0" smtClean="0"/>
              <a:t>For </a:t>
            </a:r>
            <a:r>
              <a:rPr lang="en-CA" dirty="0" err="1" smtClean="0"/>
              <a:t>TicTacToe</a:t>
            </a:r>
            <a:r>
              <a:rPr lang="en-CA" dirty="0" smtClean="0"/>
              <a:t>, just using </a:t>
            </a:r>
            <a:r>
              <a:rPr lang="en-CA" dirty="0" err="1" smtClean="0"/>
              <a:t>savedInstance</a:t>
            </a:r>
            <a:r>
              <a:rPr lang="en-CA" dirty="0" smtClean="0"/>
              <a:t> state is enough</a:t>
            </a:r>
          </a:p>
          <a:p>
            <a:r>
              <a:rPr lang="en-CA" dirty="0" smtClean="0"/>
              <a:t>Override </a:t>
            </a:r>
            <a:r>
              <a:rPr lang="en-CA" dirty="0" err="1" smtClean="0"/>
              <a:t>onSaveInstanceState</a:t>
            </a:r>
            <a:r>
              <a:rPr lang="en-CA" dirty="0" smtClean="0"/>
              <a:t>() and </a:t>
            </a:r>
            <a:r>
              <a:rPr lang="en-CA" dirty="0" err="1" smtClean="0"/>
              <a:t>onRestoreInstanceState</a:t>
            </a:r>
            <a:r>
              <a:rPr lang="en-CA" dirty="0" smtClean="0"/>
              <a:t>()</a:t>
            </a:r>
          </a:p>
          <a:p>
            <a:endParaRPr lang="en-CA" dirty="0"/>
          </a:p>
          <a:p>
            <a:r>
              <a:rPr lang="en-CA" dirty="0" smtClean="0"/>
              <a:t>Alternatively, create a </a:t>
            </a:r>
            <a:r>
              <a:rPr lang="en-CA" dirty="0" err="1" smtClean="0"/>
              <a:t>ViewModel</a:t>
            </a:r>
            <a:r>
              <a:rPr lang="en-CA" dirty="0" smtClean="0"/>
              <a:t> class to track the Tic Tac Toe board’s </a:t>
            </a:r>
            <a:r>
              <a:rPr lang="en-CA" dirty="0" smtClean="0"/>
              <a:t>state</a:t>
            </a:r>
          </a:p>
          <a:p>
            <a:endParaRPr lang="en-CA" dirty="0"/>
          </a:p>
        </p:txBody>
      </p:sp>
    </p:spTree>
    <p:extLst>
      <p:ext uri="{BB962C8B-B14F-4D97-AF65-F5344CB8AC3E}">
        <p14:creationId xmlns:p14="http://schemas.microsoft.com/office/powerpoint/2010/main" val="3309228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 Bar</a:t>
            </a:r>
            <a:endParaRPr lang="en-CA" dirty="0"/>
          </a:p>
        </p:txBody>
      </p:sp>
      <p:sp>
        <p:nvSpPr>
          <p:cNvPr id="3" name="Content Placeholder 2"/>
          <p:cNvSpPr>
            <a:spLocks noGrp="1"/>
          </p:cNvSpPr>
          <p:nvPr>
            <p:ph idx="1"/>
          </p:nvPr>
        </p:nvSpPr>
        <p:spPr/>
        <p:txBody>
          <a:bodyPr/>
          <a:lstStyle/>
          <a:p>
            <a:r>
              <a:rPr lang="en-CA" dirty="0" smtClean="0"/>
              <a:t>The App Bar, also known as the Action Bar, is one of the most important design elements in your app’s activities, because it provides visual structure and interactive elements familiar to user</a:t>
            </a:r>
          </a:p>
          <a:p>
            <a:r>
              <a:rPr lang="en-CA" dirty="0" smtClean="0"/>
              <a:t>Using the app bar makes your app consistent with other Android apps</a:t>
            </a:r>
          </a:p>
          <a:p>
            <a:r>
              <a:rPr lang="en-CA" dirty="0" smtClean="0"/>
              <a:t>Key features of App Bar:</a:t>
            </a:r>
          </a:p>
          <a:p>
            <a:pPr lvl="1"/>
            <a:r>
              <a:rPr lang="en-CA" dirty="0" smtClean="0"/>
              <a:t>Dedicated screen space for giving your app identity and informing the user of their location within the app</a:t>
            </a:r>
          </a:p>
          <a:p>
            <a:pPr lvl="1"/>
            <a:r>
              <a:rPr lang="en-CA" dirty="0" smtClean="0"/>
              <a:t>Access to important actions (such as search) in a predictable way</a:t>
            </a:r>
          </a:p>
          <a:p>
            <a:pPr lvl="1"/>
            <a:r>
              <a:rPr lang="en-CA" dirty="0" smtClean="0"/>
              <a:t>Support for navigation and view switching</a:t>
            </a:r>
            <a:endParaRPr lang="en-CA" dirty="0"/>
          </a:p>
        </p:txBody>
      </p:sp>
      <p:pic>
        <p:nvPicPr>
          <p:cNvPr id="1026" name="Picture 2" descr="https://developer.android.com/images/training/appbar/appbar_sheets_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462" y="6893"/>
            <a:ext cx="5683538" cy="18187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9382" y="6303818"/>
            <a:ext cx="10044545" cy="369332"/>
          </a:xfrm>
          <a:prstGeom prst="rect">
            <a:avLst/>
          </a:prstGeom>
          <a:noFill/>
        </p:spPr>
        <p:txBody>
          <a:bodyPr wrap="square" rtlCol="0">
            <a:spAutoFit/>
          </a:bodyPr>
          <a:lstStyle/>
          <a:p>
            <a:r>
              <a:rPr lang="en-CA" dirty="0">
                <a:hlinkClick r:id="rId3"/>
              </a:rPr>
              <a:t>https://developer.android.com/training/appbar</a:t>
            </a:r>
            <a:endParaRPr lang="en-CA" dirty="0"/>
          </a:p>
        </p:txBody>
      </p:sp>
    </p:spTree>
    <p:extLst>
      <p:ext uri="{BB962C8B-B14F-4D97-AF65-F5344CB8AC3E}">
        <p14:creationId xmlns:p14="http://schemas.microsoft.com/office/powerpoint/2010/main" val="1242889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Fragments</a:t>
            </a:r>
            <a:endParaRPr lang="en-CA" dirty="0"/>
          </a:p>
        </p:txBody>
      </p:sp>
      <p:sp>
        <p:nvSpPr>
          <p:cNvPr id="3" name="Content Placeholder 2"/>
          <p:cNvSpPr>
            <a:spLocks noGrp="1"/>
          </p:cNvSpPr>
          <p:nvPr>
            <p:ph idx="1"/>
          </p:nvPr>
        </p:nvSpPr>
        <p:spPr>
          <a:xfrm>
            <a:off x="838199" y="1825625"/>
            <a:ext cx="11076709" cy="4351338"/>
          </a:xfrm>
        </p:spPr>
        <p:txBody>
          <a:bodyPr/>
          <a:lstStyle/>
          <a:p>
            <a:r>
              <a:rPr lang="en-CA" dirty="0" smtClean="0"/>
              <a:t>We have already seen an Activity (MainActivity.java), an activity is a single, focused thing the user can do, almost all Activities interact with the user, so the Activity class takes care of creating a window in which you can place your UI</a:t>
            </a:r>
          </a:p>
          <a:p>
            <a:r>
              <a:rPr lang="en-CA" dirty="0" smtClean="0"/>
              <a:t>A Fragment represents a portion of a user interface, you can combine multiple fragments in a single Activity, or reuse a fragment in multiple activities</a:t>
            </a:r>
          </a:p>
          <a:p>
            <a:r>
              <a:rPr lang="en-CA" dirty="0" smtClean="0"/>
              <a:t>Think of a Fragment as a modular section of an Activity, or sub-Activity</a:t>
            </a:r>
          </a:p>
          <a:p>
            <a:r>
              <a:rPr lang="en-CA" dirty="0" smtClean="0"/>
              <a:t>Fragments are always hosted in Activities, and tied to Activity lifecycle</a:t>
            </a:r>
          </a:p>
          <a:p>
            <a:endParaRPr lang="en-CA" dirty="0"/>
          </a:p>
        </p:txBody>
      </p:sp>
      <p:sp>
        <p:nvSpPr>
          <p:cNvPr id="4" name="TextBox 3"/>
          <p:cNvSpPr txBox="1"/>
          <p:nvPr/>
        </p:nvSpPr>
        <p:spPr>
          <a:xfrm>
            <a:off x="124690" y="6488668"/>
            <a:ext cx="7758546" cy="369332"/>
          </a:xfrm>
          <a:prstGeom prst="rect">
            <a:avLst/>
          </a:prstGeom>
          <a:noFill/>
        </p:spPr>
        <p:txBody>
          <a:bodyPr wrap="square" rtlCol="0">
            <a:spAutoFit/>
          </a:bodyPr>
          <a:lstStyle/>
          <a:p>
            <a:r>
              <a:rPr lang="en-CA" dirty="0">
                <a:hlinkClick r:id="rId2"/>
              </a:rPr>
              <a:t>https://developer.android.com/guide/components/fragments</a:t>
            </a:r>
            <a:endParaRPr lang="en-CA" dirty="0"/>
          </a:p>
        </p:txBody>
      </p:sp>
    </p:spTree>
    <p:extLst>
      <p:ext uri="{BB962C8B-B14F-4D97-AF65-F5344CB8AC3E}">
        <p14:creationId xmlns:p14="http://schemas.microsoft.com/office/powerpoint/2010/main" val="7795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4" y="129598"/>
            <a:ext cx="10515600" cy="1325563"/>
          </a:xfrm>
        </p:spPr>
        <p:txBody>
          <a:bodyPr/>
          <a:lstStyle/>
          <a:p>
            <a:r>
              <a:rPr lang="en-CA" dirty="0" smtClean="0"/>
              <a:t>Fragment example</a:t>
            </a:r>
            <a:endParaRPr lang="en-CA" dirty="0"/>
          </a:p>
        </p:txBody>
      </p:sp>
      <p:sp>
        <p:nvSpPr>
          <p:cNvPr id="3" name="Content Placeholder 2"/>
          <p:cNvSpPr>
            <a:spLocks noGrp="1"/>
          </p:cNvSpPr>
          <p:nvPr>
            <p:ph idx="1"/>
          </p:nvPr>
        </p:nvSpPr>
        <p:spPr>
          <a:xfrm>
            <a:off x="547254" y="1584759"/>
            <a:ext cx="4094018" cy="4351338"/>
          </a:xfrm>
        </p:spPr>
        <p:txBody>
          <a:bodyPr>
            <a:normAutofit lnSpcReduction="10000"/>
          </a:bodyPr>
          <a:lstStyle/>
          <a:p>
            <a:r>
              <a:rPr lang="en-CA" dirty="0" smtClean="0"/>
              <a:t>News app example: show list of articles on left (Fragment A), and a full article on right (Fragment B)</a:t>
            </a:r>
          </a:p>
          <a:p>
            <a:r>
              <a:rPr lang="en-CA" dirty="0" smtClean="0"/>
              <a:t>Allows to display the list and the full article within a single activity</a:t>
            </a:r>
          </a:p>
          <a:p>
            <a:r>
              <a:rPr lang="en-CA" dirty="0" smtClean="0"/>
              <a:t>Can customize your app’s behavior based on device (tablet vs handheld)	</a:t>
            </a:r>
            <a:endParaRPr lang="en-CA" dirty="0"/>
          </a:p>
        </p:txBody>
      </p:sp>
      <p:pic>
        <p:nvPicPr>
          <p:cNvPr id="2050" name="Picture 2" descr="Image result for news app tab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909" y="3588574"/>
            <a:ext cx="4779626" cy="32694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541818" y="129598"/>
            <a:ext cx="6270914" cy="3367713"/>
          </a:xfrm>
          <a:prstGeom prst="rect">
            <a:avLst/>
          </a:prstGeom>
        </p:spPr>
      </p:pic>
      <p:sp>
        <p:nvSpPr>
          <p:cNvPr id="6" name="TextBox 5"/>
          <p:cNvSpPr txBox="1"/>
          <p:nvPr/>
        </p:nvSpPr>
        <p:spPr>
          <a:xfrm>
            <a:off x="0" y="6331527"/>
            <a:ext cx="6331527" cy="374073"/>
          </a:xfrm>
          <a:prstGeom prst="rect">
            <a:avLst/>
          </a:prstGeom>
          <a:noFill/>
        </p:spPr>
        <p:txBody>
          <a:bodyPr wrap="square" rtlCol="0">
            <a:spAutoFit/>
          </a:bodyPr>
          <a:lstStyle/>
          <a:p>
            <a:r>
              <a:rPr lang="en-CA" dirty="0">
                <a:hlinkClick r:id="rId4"/>
              </a:rPr>
              <a:t>https://developer.android.com/guide/components/fragments</a:t>
            </a:r>
            <a:endParaRPr lang="en-CA" dirty="0"/>
          </a:p>
        </p:txBody>
      </p:sp>
    </p:spTree>
    <p:extLst>
      <p:ext uri="{BB962C8B-B14F-4D97-AF65-F5344CB8AC3E}">
        <p14:creationId xmlns:p14="http://schemas.microsoft.com/office/powerpoint/2010/main" val="2530515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Tasks and the Back stack</a:t>
            </a:r>
            <a:endParaRPr lang="en-CA" dirty="0"/>
          </a:p>
        </p:txBody>
      </p:sp>
      <p:sp>
        <p:nvSpPr>
          <p:cNvPr id="3" name="Content Placeholder 2"/>
          <p:cNvSpPr>
            <a:spLocks noGrp="1"/>
          </p:cNvSpPr>
          <p:nvPr>
            <p:ph idx="1"/>
          </p:nvPr>
        </p:nvSpPr>
        <p:spPr/>
        <p:txBody>
          <a:bodyPr/>
          <a:lstStyle/>
          <a:p>
            <a:r>
              <a:rPr lang="en-CA" dirty="0" smtClean="0"/>
              <a:t>A task is a collection of Activities that users interact with when performing a certain job</a:t>
            </a:r>
          </a:p>
          <a:p>
            <a:r>
              <a:rPr lang="en-CA" dirty="0" smtClean="0"/>
              <a:t>Activities are arranged in a stack (the back stack) in the order in which the Activity is opened</a:t>
            </a:r>
          </a:p>
          <a:p>
            <a:r>
              <a:rPr lang="en-CA" dirty="0" smtClean="0"/>
              <a:t>Example: an email app may have two Activities</a:t>
            </a:r>
          </a:p>
          <a:p>
            <a:pPr lvl="1"/>
            <a:r>
              <a:rPr lang="en-CA" dirty="0" smtClean="0"/>
              <a:t>Activity 1: display a list of emails that the user can select</a:t>
            </a:r>
          </a:p>
          <a:p>
            <a:pPr lvl="1"/>
            <a:r>
              <a:rPr lang="en-CA" dirty="0" smtClean="0"/>
              <a:t>Activity 2: view an individual email message</a:t>
            </a:r>
          </a:p>
          <a:p>
            <a:pPr lvl="1"/>
            <a:r>
              <a:rPr lang="en-CA" dirty="0" smtClean="0"/>
              <a:t>When the user selects a message, a new Activity starts to display the message, and is added to the back stack. If the user presses back, the individual message Activity is popped off the back stack and destroyed</a:t>
            </a:r>
          </a:p>
          <a:p>
            <a:endParaRPr lang="en-CA" dirty="0"/>
          </a:p>
        </p:txBody>
      </p:sp>
      <p:sp>
        <p:nvSpPr>
          <p:cNvPr id="4" name="TextBox 3"/>
          <p:cNvSpPr txBox="1"/>
          <p:nvPr/>
        </p:nvSpPr>
        <p:spPr>
          <a:xfrm>
            <a:off x="600075" y="6457950"/>
            <a:ext cx="10753725" cy="369332"/>
          </a:xfrm>
          <a:prstGeom prst="rect">
            <a:avLst/>
          </a:prstGeom>
          <a:noFill/>
        </p:spPr>
        <p:txBody>
          <a:bodyPr wrap="square" rtlCol="0">
            <a:spAutoFit/>
          </a:bodyPr>
          <a:lstStyle/>
          <a:p>
            <a:r>
              <a:rPr lang="en-CA" dirty="0">
                <a:hlinkClick r:id="rId2"/>
              </a:rPr>
              <a:t>https://developer.android.com/guide/components/activities/tasks-and-back-stack</a:t>
            </a:r>
            <a:endParaRPr lang="en-CA" dirty="0"/>
          </a:p>
        </p:txBody>
      </p:sp>
    </p:spTree>
    <p:extLst>
      <p:ext uri="{BB962C8B-B14F-4D97-AF65-F5344CB8AC3E}">
        <p14:creationId xmlns:p14="http://schemas.microsoft.com/office/powerpoint/2010/main" val="684607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765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Roboto Mono</vt:lpstr>
      <vt:lpstr>Office Theme</vt:lpstr>
      <vt:lpstr>CS230 Developing Mobile Apps</vt:lpstr>
      <vt:lpstr>Lab 1 recap</vt:lpstr>
      <vt:lpstr>Problem with Lab 1: onDestroy() kills our button state, messing up our game</vt:lpstr>
      <vt:lpstr>Saving UI states</vt:lpstr>
      <vt:lpstr>ViewModel and savedInstanceState</vt:lpstr>
      <vt:lpstr>App Bar</vt:lpstr>
      <vt:lpstr>Fragments</vt:lpstr>
      <vt:lpstr>Fragment example</vt:lpstr>
      <vt:lpstr>Tasks and the Back stack</vt:lpstr>
      <vt:lpstr>Lab 2: Add preferences screen and options menu, handling lifecycle changes</vt:lpstr>
      <vt:lpstr>Assignment 1</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Russell Butler</dc:creator>
  <cp:lastModifiedBy>Russell Butler</cp:lastModifiedBy>
  <cp:revision>38</cp:revision>
  <dcterms:created xsi:type="dcterms:W3CDTF">2019-09-14T01:51:35Z</dcterms:created>
  <dcterms:modified xsi:type="dcterms:W3CDTF">2019-09-16T13:39:01Z</dcterms:modified>
</cp:coreProperties>
</file>