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69" d="100"/>
          <a:sy n="69"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CA84-13F0-3C45-8A46-40B4CEC19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56E00C-35B6-C248-851A-D6C9FB675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DEA9F5-83F8-AA46-9616-AE8E12C6B395}"/>
              </a:ext>
            </a:extLst>
          </p:cNvPr>
          <p:cNvSpPr>
            <a:spLocks noGrp="1"/>
          </p:cNvSpPr>
          <p:nvPr>
            <p:ph type="dt" sz="half" idx="10"/>
          </p:nvPr>
        </p:nvSpPr>
        <p:spPr/>
        <p:txBody>
          <a:bodyPr/>
          <a:lstStyle/>
          <a:p>
            <a:fld id="{4FA04B2B-2E8D-714B-A861-B8FF90B2AA5A}" type="datetimeFigureOut">
              <a:rPr lang="en-US" smtClean="0"/>
              <a:t>10/14/2019</a:t>
            </a:fld>
            <a:endParaRPr lang="en-US"/>
          </a:p>
        </p:txBody>
      </p:sp>
      <p:sp>
        <p:nvSpPr>
          <p:cNvPr id="5" name="Footer Placeholder 4">
            <a:extLst>
              <a:ext uri="{FF2B5EF4-FFF2-40B4-BE49-F238E27FC236}">
                <a16:creationId xmlns:a16="http://schemas.microsoft.com/office/drawing/2014/main" id="{ECFF538B-FBF8-8D4A-8B00-52DDDD1AC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ADB04-AF43-2748-B335-178F4E4FAB97}"/>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192838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663D-00E4-E744-8FF1-852809DFD3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28BC47-DEEC-CD49-8592-9650A116A5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901FA-D390-684E-A2E9-AE3F80A752C8}"/>
              </a:ext>
            </a:extLst>
          </p:cNvPr>
          <p:cNvSpPr>
            <a:spLocks noGrp="1"/>
          </p:cNvSpPr>
          <p:nvPr>
            <p:ph type="dt" sz="half" idx="10"/>
          </p:nvPr>
        </p:nvSpPr>
        <p:spPr/>
        <p:txBody>
          <a:bodyPr/>
          <a:lstStyle/>
          <a:p>
            <a:fld id="{4FA04B2B-2E8D-714B-A861-B8FF90B2AA5A}" type="datetimeFigureOut">
              <a:rPr lang="en-US" smtClean="0"/>
              <a:t>10/14/2019</a:t>
            </a:fld>
            <a:endParaRPr lang="en-US"/>
          </a:p>
        </p:txBody>
      </p:sp>
      <p:sp>
        <p:nvSpPr>
          <p:cNvPr id="5" name="Footer Placeholder 4">
            <a:extLst>
              <a:ext uri="{FF2B5EF4-FFF2-40B4-BE49-F238E27FC236}">
                <a16:creationId xmlns:a16="http://schemas.microsoft.com/office/drawing/2014/main" id="{2112EC24-A5E7-A542-BF95-FAB424511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9CD40-5048-514A-B6CC-C2FA69C7CA54}"/>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105013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09EEE8-927B-C54C-8C98-ECEE035004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6E75F-156A-7C47-A2FF-CD11828FF23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FD42A-D6ED-F246-B452-1A1205C6B9E5}"/>
              </a:ext>
            </a:extLst>
          </p:cNvPr>
          <p:cNvSpPr>
            <a:spLocks noGrp="1"/>
          </p:cNvSpPr>
          <p:nvPr>
            <p:ph type="dt" sz="half" idx="10"/>
          </p:nvPr>
        </p:nvSpPr>
        <p:spPr/>
        <p:txBody>
          <a:bodyPr/>
          <a:lstStyle/>
          <a:p>
            <a:fld id="{4FA04B2B-2E8D-714B-A861-B8FF90B2AA5A}" type="datetimeFigureOut">
              <a:rPr lang="en-US" smtClean="0"/>
              <a:t>10/14/2019</a:t>
            </a:fld>
            <a:endParaRPr lang="en-US"/>
          </a:p>
        </p:txBody>
      </p:sp>
      <p:sp>
        <p:nvSpPr>
          <p:cNvPr id="5" name="Footer Placeholder 4">
            <a:extLst>
              <a:ext uri="{FF2B5EF4-FFF2-40B4-BE49-F238E27FC236}">
                <a16:creationId xmlns:a16="http://schemas.microsoft.com/office/drawing/2014/main" id="{FED23E1A-F641-F849-A484-BA70D748C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54F43-10D8-1041-8FC1-125EA8AD587B}"/>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81942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2033-B11A-B84C-880E-0A58C0AA2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46D31-ED96-264D-94CD-3282E74DC7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4D5BC-C973-5E4C-9460-FB85B0612BB3}"/>
              </a:ext>
            </a:extLst>
          </p:cNvPr>
          <p:cNvSpPr>
            <a:spLocks noGrp="1"/>
          </p:cNvSpPr>
          <p:nvPr>
            <p:ph type="dt" sz="half" idx="10"/>
          </p:nvPr>
        </p:nvSpPr>
        <p:spPr/>
        <p:txBody>
          <a:bodyPr/>
          <a:lstStyle/>
          <a:p>
            <a:fld id="{4FA04B2B-2E8D-714B-A861-B8FF90B2AA5A}" type="datetimeFigureOut">
              <a:rPr lang="en-US" smtClean="0"/>
              <a:t>10/14/2019</a:t>
            </a:fld>
            <a:endParaRPr lang="en-US"/>
          </a:p>
        </p:txBody>
      </p:sp>
      <p:sp>
        <p:nvSpPr>
          <p:cNvPr id="5" name="Footer Placeholder 4">
            <a:extLst>
              <a:ext uri="{FF2B5EF4-FFF2-40B4-BE49-F238E27FC236}">
                <a16:creationId xmlns:a16="http://schemas.microsoft.com/office/drawing/2014/main" id="{A7C0F000-7709-1D45-8F9C-B6CA625CF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A0B97-E3FF-7143-AC34-FA979AD8E0B9}"/>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953427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E93E-2B7A-2A46-A685-79664B8E6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BF880F-97AF-AD46-8F32-6D64D8058B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7C9B1D-F642-4547-A808-7C9D4058AC78}"/>
              </a:ext>
            </a:extLst>
          </p:cNvPr>
          <p:cNvSpPr>
            <a:spLocks noGrp="1"/>
          </p:cNvSpPr>
          <p:nvPr>
            <p:ph type="dt" sz="half" idx="10"/>
          </p:nvPr>
        </p:nvSpPr>
        <p:spPr/>
        <p:txBody>
          <a:bodyPr/>
          <a:lstStyle/>
          <a:p>
            <a:fld id="{4FA04B2B-2E8D-714B-A861-B8FF90B2AA5A}" type="datetimeFigureOut">
              <a:rPr lang="en-US" smtClean="0"/>
              <a:t>10/14/2019</a:t>
            </a:fld>
            <a:endParaRPr lang="en-US"/>
          </a:p>
        </p:txBody>
      </p:sp>
      <p:sp>
        <p:nvSpPr>
          <p:cNvPr id="5" name="Footer Placeholder 4">
            <a:extLst>
              <a:ext uri="{FF2B5EF4-FFF2-40B4-BE49-F238E27FC236}">
                <a16:creationId xmlns:a16="http://schemas.microsoft.com/office/drawing/2014/main" id="{8B1D9952-9CAE-9E4D-B205-05669AEF5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AF3EA-E313-0C41-8A23-8F7448DB83B5}"/>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314036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A0EA-DD25-D64A-8967-3BAF9BE2E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AE7D9-7DD8-514A-A258-C627A1F652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2A7A75-86FA-B14C-B101-AB7F9E11C1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ACBFD7-00DF-3349-BEB8-D609E7DB452D}"/>
              </a:ext>
            </a:extLst>
          </p:cNvPr>
          <p:cNvSpPr>
            <a:spLocks noGrp="1"/>
          </p:cNvSpPr>
          <p:nvPr>
            <p:ph type="dt" sz="half" idx="10"/>
          </p:nvPr>
        </p:nvSpPr>
        <p:spPr/>
        <p:txBody>
          <a:bodyPr/>
          <a:lstStyle/>
          <a:p>
            <a:fld id="{4FA04B2B-2E8D-714B-A861-B8FF90B2AA5A}" type="datetimeFigureOut">
              <a:rPr lang="en-US" smtClean="0"/>
              <a:t>10/14/2019</a:t>
            </a:fld>
            <a:endParaRPr lang="en-US"/>
          </a:p>
        </p:txBody>
      </p:sp>
      <p:sp>
        <p:nvSpPr>
          <p:cNvPr id="6" name="Footer Placeholder 5">
            <a:extLst>
              <a:ext uri="{FF2B5EF4-FFF2-40B4-BE49-F238E27FC236}">
                <a16:creationId xmlns:a16="http://schemas.microsoft.com/office/drawing/2014/main" id="{8D43F2C3-C28D-FB49-B809-57A222EE2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558D1-CA33-9F4A-8C46-9ECC878DD5A4}"/>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395127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117C-59B0-A14E-BFF6-255072F9F6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625286-761F-8445-A6BD-AF37804BD1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C09B45-0253-3749-B98C-C241218AAE5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1FCB82-BFF9-E547-BAB0-954C3088D0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1D7DAB-41E6-1743-AF0B-BA42D600CD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E6B160-43C3-4944-8F6C-EE6D6972336D}"/>
              </a:ext>
            </a:extLst>
          </p:cNvPr>
          <p:cNvSpPr>
            <a:spLocks noGrp="1"/>
          </p:cNvSpPr>
          <p:nvPr>
            <p:ph type="dt" sz="half" idx="10"/>
          </p:nvPr>
        </p:nvSpPr>
        <p:spPr/>
        <p:txBody>
          <a:bodyPr/>
          <a:lstStyle/>
          <a:p>
            <a:fld id="{4FA04B2B-2E8D-714B-A861-B8FF90B2AA5A}" type="datetimeFigureOut">
              <a:rPr lang="en-US" smtClean="0"/>
              <a:t>10/14/2019</a:t>
            </a:fld>
            <a:endParaRPr lang="en-US"/>
          </a:p>
        </p:txBody>
      </p:sp>
      <p:sp>
        <p:nvSpPr>
          <p:cNvPr id="8" name="Footer Placeholder 7">
            <a:extLst>
              <a:ext uri="{FF2B5EF4-FFF2-40B4-BE49-F238E27FC236}">
                <a16:creationId xmlns:a16="http://schemas.microsoft.com/office/drawing/2014/main" id="{1E47122D-E0A6-E14D-BB3E-9B83FDB03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46D733-B991-2D40-8895-4B17ADC08C4F}"/>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186979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3075-B1D7-B64F-AB29-EDCD43363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A0D86B-C256-B34D-9570-ABD570FC4AAD}"/>
              </a:ext>
            </a:extLst>
          </p:cNvPr>
          <p:cNvSpPr>
            <a:spLocks noGrp="1"/>
          </p:cNvSpPr>
          <p:nvPr>
            <p:ph type="dt" sz="half" idx="10"/>
          </p:nvPr>
        </p:nvSpPr>
        <p:spPr/>
        <p:txBody>
          <a:bodyPr/>
          <a:lstStyle/>
          <a:p>
            <a:fld id="{4FA04B2B-2E8D-714B-A861-B8FF90B2AA5A}" type="datetimeFigureOut">
              <a:rPr lang="en-US" smtClean="0"/>
              <a:t>10/14/2019</a:t>
            </a:fld>
            <a:endParaRPr lang="en-US"/>
          </a:p>
        </p:txBody>
      </p:sp>
      <p:sp>
        <p:nvSpPr>
          <p:cNvPr id="4" name="Footer Placeholder 3">
            <a:extLst>
              <a:ext uri="{FF2B5EF4-FFF2-40B4-BE49-F238E27FC236}">
                <a16:creationId xmlns:a16="http://schemas.microsoft.com/office/drawing/2014/main" id="{D9137D20-BF91-EC41-AF90-22CF52CEBB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566E7A-2403-F948-8CCE-791BC605CF1E}"/>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31525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B0D04A-FCFE-834B-B73A-B7B81F9485B2}"/>
              </a:ext>
            </a:extLst>
          </p:cNvPr>
          <p:cNvSpPr>
            <a:spLocks noGrp="1"/>
          </p:cNvSpPr>
          <p:nvPr>
            <p:ph type="dt" sz="half" idx="10"/>
          </p:nvPr>
        </p:nvSpPr>
        <p:spPr/>
        <p:txBody>
          <a:bodyPr/>
          <a:lstStyle/>
          <a:p>
            <a:fld id="{4FA04B2B-2E8D-714B-A861-B8FF90B2AA5A}" type="datetimeFigureOut">
              <a:rPr lang="en-US" smtClean="0"/>
              <a:t>10/14/2019</a:t>
            </a:fld>
            <a:endParaRPr lang="en-US"/>
          </a:p>
        </p:txBody>
      </p:sp>
      <p:sp>
        <p:nvSpPr>
          <p:cNvPr id="3" name="Footer Placeholder 2">
            <a:extLst>
              <a:ext uri="{FF2B5EF4-FFF2-40B4-BE49-F238E27FC236}">
                <a16:creationId xmlns:a16="http://schemas.microsoft.com/office/drawing/2014/main" id="{E6F1DF44-74C3-B941-8420-E94357E37A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3AC5AD-4CD2-6B4B-8EF2-AE6DD041D332}"/>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83980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3062-61B5-2A44-8416-D756CAC8E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AFCEEB-FB64-8D41-842D-7CE2B64618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3256B-E1D8-4846-9DA3-3A90F200A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C02C0C-BBEB-DD40-AAC9-B2F90DA9ACFA}"/>
              </a:ext>
            </a:extLst>
          </p:cNvPr>
          <p:cNvSpPr>
            <a:spLocks noGrp="1"/>
          </p:cNvSpPr>
          <p:nvPr>
            <p:ph type="dt" sz="half" idx="10"/>
          </p:nvPr>
        </p:nvSpPr>
        <p:spPr/>
        <p:txBody>
          <a:bodyPr/>
          <a:lstStyle/>
          <a:p>
            <a:fld id="{4FA04B2B-2E8D-714B-A861-B8FF90B2AA5A}" type="datetimeFigureOut">
              <a:rPr lang="en-US" smtClean="0"/>
              <a:t>10/14/2019</a:t>
            </a:fld>
            <a:endParaRPr lang="en-US"/>
          </a:p>
        </p:txBody>
      </p:sp>
      <p:sp>
        <p:nvSpPr>
          <p:cNvPr id="6" name="Footer Placeholder 5">
            <a:extLst>
              <a:ext uri="{FF2B5EF4-FFF2-40B4-BE49-F238E27FC236}">
                <a16:creationId xmlns:a16="http://schemas.microsoft.com/office/drawing/2014/main" id="{B8C1A59E-1618-D84E-8D92-05D9A58734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DE6FD-A40A-B54F-BA23-4031D297ECFF}"/>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68001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2465-F5C7-7945-9BB8-2CC2AD9F33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37116A-DDDE-B147-B0B7-75FE3531A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C33DD1-E4D9-6344-8922-424F0F844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2086E9-8A6D-8642-B874-ECBEDE8CAA28}"/>
              </a:ext>
            </a:extLst>
          </p:cNvPr>
          <p:cNvSpPr>
            <a:spLocks noGrp="1"/>
          </p:cNvSpPr>
          <p:nvPr>
            <p:ph type="dt" sz="half" idx="10"/>
          </p:nvPr>
        </p:nvSpPr>
        <p:spPr/>
        <p:txBody>
          <a:bodyPr/>
          <a:lstStyle/>
          <a:p>
            <a:fld id="{4FA04B2B-2E8D-714B-A861-B8FF90B2AA5A}" type="datetimeFigureOut">
              <a:rPr lang="en-US" smtClean="0"/>
              <a:t>10/14/2019</a:t>
            </a:fld>
            <a:endParaRPr lang="en-US"/>
          </a:p>
        </p:txBody>
      </p:sp>
      <p:sp>
        <p:nvSpPr>
          <p:cNvPr id="6" name="Footer Placeholder 5">
            <a:extLst>
              <a:ext uri="{FF2B5EF4-FFF2-40B4-BE49-F238E27FC236}">
                <a16:creationId xmlns:a16="http://schemas.microsoft.com/office/drawing/2014/main" id="{D50BE6A2-6886-B34F-8636-318876D8B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1642D4-D58E-E24F-B266-E98B213DBD90}"/>
              </a:ext>
            </a:extLst>
          </p:cNvPr>
          <p:cNvSpPr>
            <a:spLocks noGrp="1"/>
          </p:cNvSpPr>
          <p:nvPr>
            <p:ph type="sldNum" sz="quarter" idx="12"/>
          </p:nvPr>
        </p:nvSpPr>
        <p:spPr/>
        <p:txBody>
          <a:bodyPr/>
          <a:lstStyle/>
          <a:p>
            <a:fld id="{A8C926C5-CE0A-9640-8FB9-8AF227624503}" type="slidenum">
              <a:rPr lang="en-US" smtClean="0"/>
              <a:t>‹#›</a:t>
            </a:fld>
            <a:endParaRPr lang="en-US"/>
          </a:p>
        </p:txBody>
      </p:sp>
    </p:spTree>
    <p:extLst>
      <p:ext uri="{BB962C8B-B14F-4D97-AF65-F5344CB8AC3E}">
        <p14:creationId xmlns:p14="http://schemas.microsoft.com/office/powerpoint/2010/main" val="154061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B5305-9997-3940-A940-9E39EAFA4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57C098-8054-B644-8307-023DE3E2B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2E007-87D8-4149-B4CB-24940DB069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04B2B-2E8D-714B-A861-B8FF90B2AA5A}" type="datetimeFigureOut">
              <a:rPr lang="en-US" smtClean="0"/>
              <a:t>10/14/2019</a:t>
            </a:fld>
            <a:endParaRPr lang="en-US"/>
          </a:p>
        </p:txBody>
      </p:sp>
      <p:sp>
        <p:nvSpPr>
          <p:cNvPr id="5" name="Footer Placeholder 4">
            <a:extLst>
              <a:ext uri="{FF2B5EF4-FFF2-40B4-BE49-F238E27FC236}">
                <a16:creationId xmlns:a16="http://schemas.microsoft.com/office/drawing/2014/main" id="{E84463C1-6BFE-D04E-BD1F-DE4C6A76A9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E840F2-6FD8-1B4E-A5B0-5D7EE34FC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926C5-CE0A-9640-8FB9-8AF227624503}" type="slidenum">
              <a:rPr lang="en-US" smtClean="0"/>
              <a:t>‹#›</a:t>
            </a:fld>
            <a:endParaRPr lang="en-US"/>
          </a:p>
        </p:txBody>
      </p:sp>
    </p:spTree>
    <p:extLst>
      <p:ext uri="{BB962C8B-B14F-4D97-AF65-F5344CB8AC3E}">
        <p14:creationId xmlns:p14="http://schemas.microsoft.com/office/powerpoint/2010/main" val="1190753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developer.android.com/guide/components/broadcas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overflow.com/questions/8591281/example-of-aidl-us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179C-238C-944C-970F-8FFE3E796757}"/>
              </a:ext>
            </a:extLst>
          </p:cNvPr>
          <p:cNvSpPr>
            <a:spLocks noGrp="1"/>
          </p:cNvSpPr>
          <p:nvPr>
            <p:ph type="ctrTitle"/>
          </p:nvPr>
        </p:nvSpPr>
        <p:spPr/>
        <p:txBody>
          <a:bodyPr/>
          <a:lstStyle/>
          <a:p>
            <a:r>
              <a:rPr lang="en-US" dirty="0"/>
              <a:t>CS230</a:t>
            </a:r>
            <a:br>
              <a:rPr lang="en-US" dirty="0"/>
            </a:br>
            <a:r>
              <a:rPr lang="en-US" dirty="0"/>
              <a:t>Developing Mobile Apps</a:t>
            </a:r>
          </a:p>
        </p:txBody>
      </p:sp>
      <p:sp>
        <p:nvSpPr>
          <p:cNvPr id="3" name="Subtitle 2">
            <a:extLst>
              <a:ext uri="{FF2B5EF4-FFF2-40B4-BE49-F238E27FC236}">
                <a16:creationId xmlns:a16="http://schemas.microsoft.com/office/drawing/2014/main" id="{B37541E7-8EE6-6E4A-B245-54FD7AB87F0C}"/>
              </a:ext>
            </a:extLst>
          </p:cNvPr>
          <p:cNvSpPr>
            <a:spLocks noGrp="1"/>
          </p:cNvSpPr>
          <p:nvPr>
            <p:ph type="subTitle" idx="1"/>
          </p:nvPr>
        </p:nvSpPr>
        <p:spPr/>
        <p:txBody>
          <a:bodyPr/>
          <a:lstStyle/>
          <a:p>
            <a:r>
              <a:rPr lang="en-US" dirty="0"/>
              <a:t>Lecture 10</a:t>
            </a:r>
          </a:p>
        </p:txBody>
      </p:sp>
    </p:spTree>
    <p:extLst>
      <p:ext uri="{BB962C8B-B14F-4D97-AF65-F5344CB8AC3E}">
        <p14:creationId xmlns:p14="http://schemas.microsoft.com/office/powerpoint/2010/main" val="3904211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6328881" cy="1017142"/>
          </a:xfrm>
        </p:spPr>
        <p:txBody>
          <a:bodyPr/>
          <a:lstStyle/>
          <a:p>
            <a:r>
              <a:rPr lang="en-US" dirty="0"/>
              <a:t>Activity Implementation</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6328881" cy="5448477"/>
          </a:xfrm>
        </p:spPr>
        <p:txBody>
          <a:bodyPr/>
          <a:lstStyle/>
          <a:p>
            <a:r>
              <a:rPr lang="en-US" dirty="0"/>
              <a:t>Example of an activity that binds to </a:t>
            </a:r>
            <a:r>
              <a:rPr lang="en-US" dirty="0" err="1"/>
              <a:t>LocalService</a:t>
            </a:r>
            <a:r>
              <a:rPr lang="en-US" dirty="0"/>
              <a:t> and calls </a:t>
            </a:r>
            <a:r>
              <a:rPr lang="en-US" dirty="0" err="1"/>
              <a:t>getRandomNumber</a:t>
            </a:r>
            <a:r>
              <a:rPr lang="en-US" dirty="0"/>
              <a:t> when a button is clicked</a:t>
            </a:r>
          </a:p>
          <a:p>
            <a:r>
              <a:rPr lang="en-US" dirty="0"/>
              <a:t>Shows how client binds to service using implementation of </a:t>
            </a:r>
            <a:r>
              <a:rPr lang="en-US" dirty="0" err="1"/>
              <a:t>ServiceConnection</a:t>
            </a:r>
            <a:r>
              <a:rPr lang="en-US" dirty="0"/>
              <a:t> and </a:t>
            </a:r>
            <a:r>
              <a:rPr lang="en-US" dirty="0" err="1"/>
              <a:t>onServiceConnected</a:t>
            </a:r>
            <a:r>
              <a:rPr lang="en-US" dirty="0"/>
              <a:t>() callback</a:t>
            </a:r>
          </a:p>
        </p:txBody>
      </p:sp>
      <p:sp>
        <p:nvSpPr>
          <p:cNvPr id="5" name="Rectangle 4">
            <a:extLst>
              <a:ext uri="{FF2B5EF4-FFF2-40B4-BE49-F238E27FC236}">
                <a16:creationId xmlns:a16="http://schemas.microsoft.com/office/drawing/2014/main" id="{E09E768F-B0B4-F242-9F18-2FD2EAA2D25E}"/>
              </a:ext>
            </a:extLst>
          </p:cNvPr>
          <p:cNvSpPr/>
          <p:nvPr/>
        </p:nvSpPr>
        <p:spPr>
          <a:xfrm>
            <a:off x="6869987" y="20548"/>
            <a:ext cx="5089132" cy="6817251"/>
          </a:xfrm>
          <a:prstGeom prst="rect">
            <a:avLst/>
          </a:prstGeom>
        </p:spPr>
        <p:txBody>
          <a:bodyPr wrap="square">
            <a:spAutoFit/>
          </a:bodyPr>
          <a:lstStyle/>
          <a:p>
            <a:r>
              <a:rPr lang="en-CA" sz="950" b="1" dirty="0">
                <a:solidFill>
                  <a:srgbClr val="000080"/>
                </a:solidFill>
                <a:effectLst/>
              </a:rPr>
              <a:t>public class </a:t>
            </a:r>
            <a:r>
              <a:rPr lang="en-CA" sz="950" dirty="0" err="1"/>
              <a:t>BindingActivity</a:t>
            </a:r>
            <a:r>
              <a:rPr lang="en-CA" sz="950" dirty="0"/>
              <a:t> </a:t>
            </a:r>
            <a:r>
              <a:rPr lang="en-CA" sz="950" b="1" dirty="0">
                <a:solidFill>
                  <a:srgbClr val="000080"/>
                </a:solidFill>
                <a:effectLst/>
              </a:rPr>
              <a:t>extends </a:t>
            </a:r>
            <a:r>
              <a:rPr lang="en-CA" sz="950" dirty="0"/>
              <a:t>Activity {</a:t>
            </a:r>
            <a:br>
              <a:rPr lang="en-CA" sz="950" dirty="0"/>
            </a:br>
            <a:r>
              <a:rPr lang="en-CA" sz="950" dirty="0"/>
              <a:t>    </a:t>
            </a:r>
            <a:r>
              <a:rPr lang="en-CA" sz="950" dirty="0" err="1"/>
              <a:t>LocalService</a:t>
            </a:r>
            <a:r>
              <a:rPr lang="en-CA" sz="950" dirty="0"/>
              <a:t> </a:t>
            </a:r>
            <a:r>
              <a:rPr lang="en-CA" sz="950" b="1" dirty="0" err="1">
                <a:solidFill>
                  <a:srgbClr val="660E7A"/>
                </a:solidFill>
                <a:effectLst/>
              </a:rPr>
              <a:t>mService</a:t>
            </a:r>
            <a:r>
              <a:rPr lang="en-CA" sz="950" dirty="0"/>
              <a:t>;</a:t>
            </a:r>
            <a:br>
              <a:rPr lang="en-CA" sz="950" dirty="0"/>
            </a:br>
            <a:r>
              <a:rPr lang="en-CA" sz="950" dirty="0"/>
              <a:t>    </a:t>
            </a:r>
            <a:r>
              <a:rPr lang="en-CA" sz="950" b="1" dirty="0" err="1">
                <a:solidFill>
                  <a:srgbClr val="000080"/>
                </a:solidFill>
                <a:effectLst/>
              </a:rPr>
              <a:t>boolean</a:t>
            </a:r>
            <a:r>
              <a:rPr lang="en-CA" sz="950" b="1" dirty="0">
                <a:solidFill>
                  <a:srgbClr val="000080"/>
                </a:solidFill>
                <a:effectLst/>
              </a:rPr>
              <a:t> </a:t>
            </a:r>
            <a:r>
              <a:rPr lang="en-CA" sz="950" b="1" dirty="0" err="1">
                <a:solidFill>
                  <a:srgbClr val="660E7A"/>
                </a:solidFill>
                <a:effectLst/>
              </a:rPr>
              <a:t>mBound</a:t>
            </a:r>
            <a:r>
              <a:rPr lang="en-CA" sz="950" b="1" dirty="0">
                <a:solidFill>
                  <a:srgbClr val="660E7A"/>
                </a:solidFill>
                <a:effectLst/>
              </a:rPr>
              <a:t> </a:t>
            </a:r>
            <a:r>
              <a:rPr lang="en-CA" sz="950" dirty="0"/>
              <a:t>= </a:t>
            </a:r>
            <a:r>
              <a:rPr lang="en-CA" sz="950" b="1" dirty="0">
                <a:solidFill>
                  <a:srgbClr val="000080"/>
                </a:solidFill>
                <a:effectLst/>
              </a:rPr>
              <a:t>false</a:t>
            </a:r>
            <a:r>
              <a:rPr lang="en-CA" sz="950" dirty="0"/>
              <a:t>;</a:t>
            </a:r>
            <a:br>
              <a:rPr lang="en-CA" sz="950" dirty="0"/>
            </a:br>
            <a:r>
              <a:rPr lang="en-CA" sz="950" dirty="0"/>
              <a:t>    </a:t>
            </a:r>
            <a:r>
              <a:rPr lang="en-CA" sz="950" dirty="0">
                <a:solidFill>
                  <a:srgbClr val="808000"/>
                </a:solidFill>
                <a:effectLst/>
              </a:rPr>
              <a:t>@Override</a:t>
            </a:r>
            <a:br>
              <a:rPr lang="en-CA" sz="950" dirty="0">
                <a:solidFill>
                  <a:srgbClr val="808000"/>
                </a:solidFill>
                <a:effectLst/>
              </a:rPr>
            </a:br>
            <a:r>
              <a:rPr lang="en-CA" sz="950" dirty="0">
                <a:solidFill>
                  <a:srgbClr val="808000"/>
                </a:solidFill>
                <a:effectLst/>
              </a:rPr>
              <a:t>    </a:t>
            </a:r>
            <a:r>
              <a:rPr lang="en-CA" sz="950" b="1" dirty="0">
                <a:solidFill>
                  <a:srgbClr val="000080"/>
                </a:solidFill>
                <a:effectLst/>
              </a:rPr>
              <a:t>protected void </a:t>
            </a:r>
            <a:r>
              <a:rPr lang="en-CA" sz="950" dirty="0" err="1"/>
              <a:t>onCreate</a:t>
            </a:r>
            <a:r>
              <a:rPr lang="en-CA" sz="950" dirty="0"/>
              <a:t>(Bundle </a:t>
            </a:r>
            <a:r>
              <a:rPr lang="en-CA" sz="950" dirty="0" err="1"/>
              <a:t>savedInstanceState</a:t>
            </a:r>
            <a:r>
              <a:rPr lang="en-CA" sz="950" dirty="0"/>
              <a:t>) {</a:t>
            </a:r>
            <a:br>
              <a:rPr lang="en-CA" sz="950" dirty="0"/>
            </a:br>
            <a:r>
              <a:rPr lang="en-CA" sz="950" dirty="0"/>
              <a:t>        </a:t>
            </a:r>
            <a:r>
              <a:rPr lang="en-CA" sz="950" b="1" dirty="0" err="1">
                <a:solidFill>
                  <a:srgbClr val="000080"/>
                </a:solidFill>
                <a:effectLst/>
              </a:rPr>
              <a:t>super</a:t>
            </a:r>
            <a:r>
              <a:rPr lang="en-CA" sz="950" dirty="0" err="1"/>
              <a:t>.onCreate</a:t>
            </a:r>
            <a:r>
              <a:rPr lang="en-CA" sz="950" dirty="0"/>
              <a:t>(</a:t>
            </a:r>
            <a:r>
              <a:rPr lang="en-CA" sz="950" dirty="0" err="1"/>
              <a:t>savedInstanceState</a:t>
            </a:r>
            <a:r>
              <a:rPr lang="en-CA" sz="950" dirty="0"/>
              <a:t>);</a:t>
            </a:r>
            <a:br>
              <a:rPr lang="en-CA" sz="950" dirty="0"/>
            </a:br>
            <a:r>
              <a:rPr lang="en-CA" sz="950" dirty="0"/>
              <a:t>        </a:t>
            </a:r>
            <a:r>
              <a:rPr lang="en-CA" sz="950" dirty="0" err="1"/>
              <a:t>setContentView</a:t>
            </a:r>
            <a:r>
              <a:rPr lang="en-CA" sz="950" dirty="0"/>
              <a:t>(</a:t>
            </a:r>
            <a:r>
              <a:rPr lang="en-CA" sz="950" dirty="0" err="1"/>
              <a:t>R.layout.main</a:t>
            </a:r>
            <a:r>
              <a:rPr lang="en-CA" sz="950" dirty="0"/>
              <a:t>);</a:t>
            </a:r>
            <a:br>
              <a:rPr lang="en-CA" sz="950" dirty="0"/>
            </a:br>
            <a:r>
              <a:rPr lang="en-CA" sz="950" dirty="0"/>
              <a:t>    }</a:t>
            </a:r>
            <a:br>
              <a:rPr lang="en-CA" sz="950" dirty="0"/>
            </a:br>
            <a:r>
              <a:rPr lang="en-CA" sz="950" dirty="0"/>
              <a:t>    </a:t>
            </a:r>
            <a:r>
              <a:rPr lang="en-CA" sz="950" dirty="0">
                <a:solidFill>
                  <a:srgbClr val="808000"/>
                </a:solidFill>
                <a:effectLst/>
              </a:rPr>
              <a:t>@Override</a:t>
            </a:r>
            <a:br>
              <a:rPr lang="en-CA" sz="950" dirty="0">
                <a:solidFill>
                  <a:srgbClr val="808000"/>
                </a:solidFill>
                <a:effectLst/>
              </a:rPr>
            </a:br>
            <a:r>
              <a:rPr lang="en-CA" sz="950" dirty="0">
                <a:solidFill>
                  <a:srgbClr val="808000"/>
                </a:solidFill>
                <a:effectLst/>
              </a:rPr>
              <a:t>    </a:t>
            </a:r>
            <a:r>
              <a:rPr lang="en-CA" sz="950" b="1" dirty="0">
                <a:solidFill>
                  <a:srgbClr val="000080"/>
                </a:solidFill>
                <a:effectLst/>
              </a:rPr>
              <a:t>protected void </a:t>
            </a:r>
            <a:r>
              <a:rPr lang="en-CA" sz="950" dirty="0" err="1"/>
              <a:t>onStart</a:t>
            </a:r>
            <a:r>
              <a:rPr lang="en-CA" sz="950" dirty="0"/>
              <a:t>() {</a:t>
            </a:r>
            <a:br>
              <a:rPr lang="en-CA" sz="950" dirty="0"/>
            </a:br>
            <a:r>
              <a:rPr lang="en-CA" sz="950" dirty="0"/>
              <a:t>        </a:t>
            </a:r>
            <a:r>
              <a:rPr lang="en-CA" sz="950" b="1" dirty="0" err="1">
                <a:solidFill>
                  <a:srgbClr val="000080"/>
                </a:solidFill>
                <a:effectLst/>
              </a:rPr>
              <a:t>super</a:t>
            </a:r>
            <a:r>
              <a:rPr lang="en-CA" sz="950" dirty="0" err="1"/>
              <a:t>.onStart</a:t>
            </a:r>
            <a:r>
              <a:rPr lang="en-CA" sz="950" dirty="0"/>
              <a:t>();</a:t>
            </a:r>
            <a:br>
              <a:rPr lang="en-CA" sz="950" dirty="0"/>
            </a:br>
            <a:r>
              <a:rPr lang="en-CA" sz="950" dirty="0"/>
              <a:t>        </a:t>
            </a:r>
            <a:r>
              <a:rPr lang="en-CA" sz="950" i="1" dirty="0">
                <a:solidFill>
                  <a:srgbClr val="808080"/>
                </a:solidFill>
                <a:effectLst/>
              </a:rPr>
              <a:t>// Bind to </a:t>
            </a:r>
            <a:r>
              <a:rPr lang="en-CA" sz="950" i="1" dirty="0" err="1">
                <a:solidFill>
                  <a:srgbClr val="808080"/>
                </a:solidFill>
                <a:effectLst/>
              </a:rPr>
              <a:t>LocalService</a:t>
            </a:r>
            <a:r>
              <a:rPr lang="en-CA" sz="950" i="1" dirty="0">
                <a:solidFill>
                  <a:srgbClr val="808080"/>
                </a:solidFill>
                <a:effectLst/>
              </a:rPr>
              <a:t/>
            </a:r>
            <a:br>
              <a:rPr lang="en-CA" sz="950" i="1" dirty="0">
                <a:solidFill>
                  <a:srgbClr val="808080"/>
                </a:solidFill>
                <a:effectLst/>
              </a:rPr>
            </a:br>
            <a:r>
              <a:rPr lang="en-CA" sz="950" i="1" dirty="0">
                <a:solidFill>
                  <a:srgbClr val="808080"/>
                </a:solidFill>
                <a:effectLst/>
              </a:rPr>
              <a:t>        </a:t>
            </a:r>
            <a:r>
              <a:rPr lang="en-CA" sz="950" dirty="0"/>
              <a:t>Intent intent = </a:t>
            </a:r>
            <a:r>
              <a:rPr lang="en-CA" sz="950" b="1" dirty="0">
                <a:solidFill>
                  <a:srgbClr val="000080"/>
                </a:solidFill>
                <a:effectLst/>
              </a:rPr>
              <a:t>new </a:t>
            </a:r>
            <a:r>
              <a:rPr lang="en-CA" sz="950" dirty="0"/>
              <a:t>Intent(</a:t>
            </a:r>
            <a:r>
              <a:rPr lang="en-CA" sz="950" b="1" dirty="0">
                <a:solidFill>
                  <a:srgbClr val="000080"/>
                </a:solidFill>
                <a:effectLst/>
              </a:rPr>
              <a:t>this</a:t>
            </a:r>
            <a:r>
              <a:rPr lang="en-CA" sz="950" dirty="0"/>
              <a:t>, </a:t>
            </a:r>
            <a:r>
              <a:rPr lang="en-CA" sz="950" dirty="0" err="1"/>
              <a:t>LocalService.</a:t>
            </a:r>
            <a:r>
              <a:rPr lang="en-CA" sz="950" b="1" dirty="0" err="1">
                <a:solidFill>
                  <a:srgbClr val="000080"/>
                </a:solidFill>
                <a:effectLst/>
              </a:rPr>
              <a:t>class</a:t>
            </a:r>
            <a:r>
              <a:rPr lang="en-CA" sz="950" dirty="0"/>
              <a:t>);</a:t>
            </a:r>
            <a:br>
              <a:rPr lang="en-CA" sz="950" dirty="0"/>
            </a:br>
            <a:r>
              <a:rPr lang="en-CA" sz="950" dirty="0"/>
              <a:t>        </a:t>
            </a:r>
            <a:r>
              <a:rPr lang="en-CA" sz="950" dirty="0" err="1"/>
              <a:t>bindService</a:t>
            </a:r>
            <a:r>
              <a:rPr lang="en-CA" sz="950" dirty="0"/>
              <a:t>(intent, </a:t>
            </a:r>
            <a:r>
              <a:rPr lang="en-CA" sz="950" b="1" dirty="0">
                <a:solidFill>
                  <a:srgbClr val="660E7A"/>
                </a:solidFill>
                <a:effectLst/>
              </a:rPr>
              <a:t>connection</a:t>
            </a:r>
            <a:r>
              <a:rPr lang="en-CA" sz="950" dirty="0"/>
              <a:t>, </a:t>
            </a:r>
            <a:r>
              <a:rPr lang="en-CA" sz="950" dirty="0" err="1"/>
              <a:t>Context.</a:t>
            </a:r>
            <a:r>
              <a:rPr lang="en-CA" sz="950" b="1" i="1" dirty="0" err="1">
                <a:solidFill>
                  <a:srgbClr val="660E7A"/>
                </a:solidFill>
                <a:effectLst/>
              </a:rPr>
              <a:t>BIND_AUTO_CREATE</a:t>
            </a:r>
            <a:r>
              <a:rPr lang="en-CA" sz="950" dirty="0"/>
              <a:t>);</a:t>
            </a:r>
            <a:br>
              <a:rPr lang="en-CA" sz="950" dirty="0"/>
            </a:br>
            <a:r>
              <a:rPr lang="en-CA" sz="950" dirty="0"/>
              <a:t>    }</a:t>
            </a:r>
            <a:br>
              <a:rPr lang="en-CA" sz="950" dirty="0"/>
            </a:br>
            <a:r>
              <a:rPr lang="en-CA" sz="950" dirty="0"/>
              <a:t>    </a:t>
            </a:r>
            <a:r>
              <a:rPr lang="en-CA" sz="950" dirty="0">
                <a:solidFill>
                  <a:srgbClr val="808000"/>
                </a:solidFill>
                <a:effectLst/>
              </a:rPr>
              <a:t>@Override</a:t>
            </a:r>
            <a:br>
              <a:rPr lang="en-CA" sz="950" dirty="0">
                <a:solidFill>
                  <a:srgbClr val="808000"/>
                </a:solidFill>
                <a:effectLst/>
              </a:rPr>
            </a:br>
            <a:r>
              <a:rPr lang="en-CA" sz="950" dirty="0">
                <a:solidFill>
                  <a:srgbClr val="808000"/>
                </a:solidFill>
                <a:effectLst/>
              </a:rPr>
              <a:t>    </a:t>
            </a:r>
            <a:r>
              <a:rPr lang="en-CA" sz="950" b="1" dirty="0">
                <a:solidFill>
                  <a:srgbClr val="000080"/>
                </a:solidFill>
                <a:effectLst/>
              </a:rPr>
              <a:t>protected void </a:t>
            </a:r>
            <a:r>
              <a:rPr lang="en-CA" sz="950" dirty="0" err="1"/>
              <a:t>onStop</a:t>
            </a:r>
            <a:r>
              <a:rPr lang="en-CA" sz="950" dirty="0"/>
              <a:t>() {</a:t>
            </a:r>
            <a:br>
              <a:rPr lang="en-CA" sz="950" dirty="0"/>
            </a:br>
            <a:r>
              <a:rPr lang="en-CA" sz="950" dirty="0"/>
              <a:t>        </a:t>
            </a:r>
            <a:r>
              <a:rPr lang="en-CA" sz="950" b="1" dirty="0" err="1">
                <a:solidFill>
                  <a:srgbClr val="000080"/>
                </a:solidFill>
                <a:effectLst/>
              </a:rPr>
              <a:t>super</a:t>
            </a:r>
            <a:r>
              <a:rPr lang="en-CA" sz="950" dirty="0" err="1"/>
              <a:t>.onStop</a:t>
            </a:r>
            <a:r>
              <a:rPr lang="en-CA" sz="950" dirty="0"/>
              <a:t>();</a:t>
            </a:r>
            <a:br>
              <a:rPr lang="en-CA" sz="950" dirty="0"/>
            </a:br>
            <a:r>
              <a:rPr lang="en-CA" sz="950" dirty="0"/>
              <a:t>        </a:t>
            </a:r>
            <a:r>
              <a:rPr lang="en-CA" sz="950" dirty="0" err="1"/>
              <a:t>unbindService</a:t>
            </a:r>
            <a:r>
              <a:rPr lang="en-CA" sz="950" dirty="0"/>
              <a:t>(</a:t>
            </a:r>
            <a:r>
              <a:rPr lang="en-CA" sz="950" b="1" dirty="0">
                <a:solidFill>
                  <a:srgbClr val="660E7A"/>
                </a:solidFill>
                <a:effectLst/>
              </a:rPr>
              <a:t>connection</a:t>
            </a:r>
            <a:r>
              <a:rPr lang="en-CA" sz="950" dirty="0"/>
              <a:t>);</a:t>
            </a:r>
            <a:br>
              <a:rPr lang="en-CA" sz="950" dirty="0"/>
            </a:br>
            <a:r>
              <a:rPr lang="en-CA" sz="950" dirty="0"/>
              <a:t>        </a:t>
            </a:r>
            <a:r>
              <a:rPr lang="en-CA" sz="950" b="1" dirty="0" err="1">
                <a:solidFill>
                  <a:srgbClr val="660E7A"/>
                </a:solidFill>
                <a:effectLst/>
              </a:rPr>
              <a:t>mBound</a:t>
            </a:r>
            <a:r>
              <a:rPr lang="en-CA" sz="950" b="1" dirty="0">
                <a:solidFill>
                  <a:srgbClr val="660E7A"/>
                </a:solidFill>
                <a:effectLst/>
              </a:rPr>
              <a:t> </a:t>
            </a:r>
            <a:r>
              <a:rPr lang="en-CA" sz="950" dirty="0"/>
              <a:t>= </a:t>
            </a:r>
            <a:r>
              <a:rPr lang="en-CA" sz="950" b="1" dirty="0">
                <a:solidFill>
                  <a:srgbClr val="000080"/>
                </a:solidFill>
                <a:effectLst/>
              </a:rPr>
              <a:t>false</a:t>
            </a:r>
            <a:r>
              <a:rPr lang="en-CA" sz="950" dirty="0"/>
              <a:t>;</a:t>
            </a:r>
            <a:br>
              <a:rPr lang="en-CA" sz="950" dirty="0"/>
            </a:br>
            <a:r>
              <a:rPr lang="en-CA" sz="950" dirty="0"/>
              <a:t>    }</a:t>
            </a:r>
            <a:br>
              <a:rPr lang="en-CA" sz="950" dirty="0"/>
            </a:br>
            <a:r>
              <a:rPr lang="en-CA" sz="950" dirty="0"/>
              <a:t>    </a:t>
            </a:r>
            <a:r>
              <a:rPr lang="en-CA" sz="950" b="1" dirty="0">
                <a:solidFill>
                  <a:srgbClr val="000080"/>
                </a:solidFill>
                <a:effectLst/>
              </a:rPr>
              <a:t>public void </a:t>
            </a:r>
            <a:r>
              <a:rPr lang="en-CA" sz="950" dirty="0" err="1"/>
              <a:t>onButtonClick</a:t>
            </a:r>
            <a:r>
              <a:rPr lang="en-CA" sz="950" dirty="0"/>
              <a:t>(View v) {</a:t>
            </a:r>
            <a:br>
              <a:rPr lang="en-CA" sz="950" dirty="0"/>
            </a:br>
            <a:r>
              <a:rPr lang="en-CA" sz="950" dirty="0"/>
              <a:t>        </a:t>
            </a:r>
            <a:r>
              <a:rPr lang="en-CA" sz="950" b="1" dirty="0">
                <a:solidFill>
                  <a:srgbClr val="000080"/>
                </a:solidFill>
                <a:effectLst/>
              </a:rPr>
              <a:t>if </a:t>
            </a:r>
            <a:r>
              <a:rPr lang="en-CA" sz="950" dirty="0"/>
              <a:t>(</a:t>
            </a:r>
            <a:r>
              <a:rPr lang="en-CA" sz="950" b="1" dirty="0" err="1">
                <a:solidFill>
                  <a:srgbClr val="660E7A"/>
                </a:solidFill>
                <a:effectLst/>
              </a:rPr>
              <a:t>mBound</a:t>
            </a:r>
            <a:r>
              <a:rPr lang="en-CA" sz="950" dirty="0"/>
              <a:t>) {</a:t>
            </a:r>
            <a:br>
              <a:rPr lang="en-CA" sz="950" dirty="0"/>
            </a:br>
            <a:r>
              <a:rPr lang="en-CA" sz="950" dirty="0"/>
              <a:t>            </a:t>
            </a:r>
            <a:r>
              <a:rPr lang="en-CA" sz="950" i="1" dirty="0">
                <a:solidFill>
                  <a:srgbClr val="808080"/>
                </a:solidFill>
                <a:effectLst/>
              </a:rPr>
              <a:t>// Call a method from the </a:t>
            </a:r>
            <a:r>
              <a:rPr lang="en-CA" sz="950" i="1" dirty="0" err="1">
                <a:solidFill>
                  <a:srgbClr val="808080"/>
                </a:solidFill>
                <a:effectLst/>
              </a:rPr>
              <a:t>LocalService</a:t>
            </a:r>
            <a:r>
              <a:rPr lang="en-CA" sz="950" i="1" dirty="0">
                <a:solidFill>
                  <a:srgbClr val="808080"/>
                </a:solidFill>
                <a:effectLst/>
              </a:rPr>
              <a:t>.</a:t>
            </a:r>
            <a:br>
              <a:rPr lang="en-CA" sz="950" i="1" dirty="0">
                <a:solidFill>
                  <a:srgbClr val="808080"/>
                </a:solidFill>
                <a:effectLst/>
              </a:rPr>
            </a:br>
            <a:r>
              <a:rPr lang="en-CA" sz="950" i="1" dirty="0">
                <a:solidFill>
                  <a:srgbClr val="808080"/>
                </a:solidFill>
                <a:effectLst/>
              </a:rPr>
              <a:t>            // However, if this call were something that might hang, then this request should</a:t>
            </a:r>
            <a:br>
              <a:rPr lang="en-CA" sz="950" i="1" dirty="0">
                <a:solidFill>
                  <a:srgbClr val="808080"/>
                </a:solidFill>
                <a:effectLst/>
              </a:rPr>
            </a:br>
            <a:r>
              <a:rPr lang="en-CA" sz="950" i="1" dirty="0">
                <a:solidFill>
                  <a:srgbClr val="808080"/>
                </a:solidFill>
                <a:effectLst/>
              </a:rPr>
              <a:t>            // occur in a separate thread to avoid slowing down the activity performance.</a:t>
            </a:r>
            <a:br>
              <a:rPr lang="en-CA" sz="950" i="1" dirty="0">
                <a:solidFill>
                  <a:srgbClr val="808080"/>
                </a:solidFill>
                <a:effectLst/>
              </a:rPr>
            </a:br>
            <a:r>
              <a:rPr lang="en-CA" sz="950" i="1" dirty="0">
                <a:solidFill>
                  <a:srgbClr val="808080"/>
                </a:solidFill>
                <a:effectLst/>
              </a:rPr>
              <a:t>            </a:t>
            </a:r>
            <a:r>
              <a:rPr lang="en-CA" sz="950" b="1" dirty="0" err="1">
                <a:solidFill>
                  <a:srgbClr val="000080"/>
                </a:solidFill>
                <a:effectLst/>
              </a:rPr>
              <a:t>int</a:t>
            </a:r>
            <a:r>
              <a:rPr lang="en-CA" sz="950" b="1" dirty="0">
                <a:solidFill>
                  <a:srgbClr val="000080"/>
                </a:solidFill>
                <a:effectLst/>
              </a:rPr>
              <a:t> </a:t>
            </a:r>
            <a:r>
              <a:rPr lang="en-CA" sz="950" dirty="0" err="1"/>
              <a:t>num</a:t>
            </a:r>
            <a:r>
              <a:rPr lang="en-CA" sz="950" dirty="0"/>
              <a:t> = </a:t>
            </a:r>
            <a:r>
              <a:rPr lang="en-CA" sz="950" b="1" dirty="0" err="1">
                <a:solidFill>
                  <a:srgbClr val="660E7A"/>
                </a:solidFill>
                <a:effectLst/>
              </a:rPr>
              <a:t>mService</a:t>
            </a:r>
            <a:r>
              <a:rPr lang="en-CA" sz="950" dirty="0" err="1"/>
              <a:t>.getRandomNumber</a:t>
            </a:r>
            <a:r>
              <a:rPr lang="en-CA" sz="950" dirty="0"/>
              <a:t>();</a:t>
            </a:r>
            <a:br>
              <a:rPr lang="en-CA" sz="950" dirty="0"/>
            </a:br>
            <a:r>
              <a:rPr lang="en-CA" sz="950" dirty="0"/>
              <a:t>            </a:t>
            </a:r>
            <a:r>
              <a:rPr lang="en-CA" sz="950" dirty="0" err="1"/>
              <a:t>Toast.</a:t>
            </a:r>
            <a:r>
              <a:rPr lang="en-CA" sz="950" i="1" dirty="0" err="1">
                <a:effectLst/>
              </a:rPr>
              <a:t>makeText</a:t>
            </a:r>
            <a:r>
              <a:rPr lang="en-CA" sz="950" dirty="0"/>
              <a:t>(</a:t>
            </a:r>
            <a:r>
              <a:rPr lang="en-CA" sz="950" b="1" dirty="0">
                <a:solidFill>
                  <a:srgbClr val="000080"/>
                </a:solidFill>
                <a:effectLst/>
              </a:rPr>
              <a:t>this</a:t>
            </a:r>
            <a:r>
              <a:rPr lang="en-CA" sz="950" dirty="0"/>
              <a:t>, </a:t>
            </a:r>
            <a:r>
              <a:rPr lang="en-CA" sz="950" b="1" dirty="0">
                <a:solidFill>
                  <a:srgbClr val="008000"/>
                </a:solidFill>
                <a:effectLst/>
              </a:rPr>
              <a:t>"number: " </a:t>
            </a:r>
            <a:r>
              <a:rPr lang="en-CA" sz="950" dirty="0"/>
              <a:t>+ </a:t>
            </a:r>
            <a:r>
              <a:rPr lang="en-CA" sz="950" dirty="0" err="1"/>
              <a:t>num</a:t>
            </a:r>
            <a:r>
              <a:rPr lang="en-CA" sz="950" dirty="0"/>
              <a:t>, </a:t>
            </a:r>
            <a:r>
              <a:rPr lang="en-CA" sz="950" dirty="0" err="1"/>
              <a:t>Toast.</a:t>
            </a:r>
            <a:r>
              <a:rPr lang="en-CA" sz="950" b="1" i="1" dirty="0" err="1">
                <a:solidFill>
                  <a:srgbClr val="660E7A"/>
                </a:solidFill>
                <a:effectLst/>
              </a:rPr>
              <a:t>LENGTH_SHORT</a:t>
            </a:r>
            <a:r>
              <a:rPr lang="en-CA" sz="950" dirty="0"/>
              <a:t>).show();</a:t>
            </a:r>
            <a:br>
              <a:rPr lang="en-CA" sz="950" dirty="0"/>
            </a:br>
            <a:r>
              <a:rPr lang="en-CA" sz="950" dirty="0"/>
              <a:t>        }</a:t>
            </a:r>
            <a:br>
              <a:rPr lang="en-CA" sz="950" dirty="0"/>
            </a:br>
            <a:r>
              <a:rPr lang="en-CA" sz="950" dirty="0"/>
              <a:t>    }</a:t>
            </a:r>
            <a:br>
              <a:rPr lang="en-CA" sz="950" dirty="0"/>
            </a:br>
            <a:r>
              <a:rPr lang="en-CA" sz="950" dirty="0"/>
              <a:t>    </a:t>
            </a:r>
            <a:r>
              <a:rPr lang="en-CA" sz="950" i="1" dirty="0">
                <a:solidFill>
                  <a:srgbClr val="808080"/>
                </a:solidFill>
                <a:effectLst/>
              </a:rPr>
              <a:t>/** Defines </a:t>
            </a:r>
            <a:r>
              <a:rPr lang="en-CA" sz="950" i="1" dirty="0" err="1">
                <a:solidFill>
                  <a:srgbClr val="808080"/>
                </a:solidFill>
                <a:effectLst/>
              </a:rPr>
              <a:t>callbacks</a:t>
            </a:r>
            <a:r>
              <a:rPr lang="en-CA" sz="950" i="1" dirty="0">
                <a:solidFill>
                  <a:srgbClr val="808080"/>
                </a:solidFill>
                <a:effectLst/>
              </a:rPr>
              <a:t> for service binding, passed to </a:t>
            </a:r>
            <a:r>
              <a:rPr lang="en-CA" sz="950" i="1" dirty="0" err="1">
                <a:solidFill>
                  <a:srgbClr val="808080"/>
                </a:solidFill>
                <a:effectLst/>
              </a:rPr>
              <a:t>bindService</a:t>
            </a:r>
            <a:r>
              <a:rPr lang="en-CA" sz="950" i="1" dirty="0">
                <a:solidFill>
                  <a:srgbClr val="808080"/>
                </a:solidFill>
                <a:effectLst/>
              </a:rPr>
              <a:t>() */</a:t>
            </a:r>
            <a:br>
              <a:rPr lang="en-CA" sz="950" i="1" dirty="0">
                <a:solidFill>
                  <a:srgbClr val="808080"/>
                </a:solidFill>
                <a:effectLst/>
              </a:rPr>
            </a:br>
            <a:r>
              <a:rPr lang="en-CA" sz="950" i="1" dirty="0">
                <a:solidFill>
                  <a:srgbClr val="808080"/>
                </a:solidFill>
                <a:effectLst/>
              </a:rPr>
              <a:t>    </a:t>
            </a:r>
            <a:r>
              <a:rPr lang="en-CA" sz="950" b="1" dirty="0">
                <a:solidFill>
                  <a:srgbClr val="000080"/>
                </a:solidFill>
                <a:effectLst/>
              </a:rPr>
              <a:t>private </a:t>
            </a:r>
            <a:r>
              <a:rPr lang="en-CA" sz="950" dirty="0" err="1"/>
              <a:t>ServiceConnection</a:t>
            </a:r>
            <a:r>
              <a:rPr lang="en-CA" sz="950" dirty="0"/>
              <a:t> </a:t>
            </a:r>
            <a:r>
              <a:rPr lang="en-CA" sz="950" b="1" dirty="0">
                <a:solidFill>
                  <a:srgbClr val="660E7A"/>
                </a:solidFill>
                <a:effectLst/>
              </a:rPr>
              <a:t>connection </a:t>
            </a:r>
            <a:r>
              <a:rPr lang="en-CA" sz="950" dirty="0"/>
              <a:t>= </a:t>
            </a:r>
            <a:r>
              <a:rPr lang="en-CA" sz="950" b="1" dirty="0">
                <a:solidFill>
                  <a:srgbClr val="000080"/>
                </a:solidFill>
                <a:effectLst/>
              </a:rPr>
              <a:t>new </a:t>
            </a:r>
            <a:r>
              <a:rPr lang="en-CA" sz="950" dirty="0" err="1"/>
              <a:t>ServiceConnection</a:t>
            </a:r>
            <a:r>
              <a:rPr lang="en-CA" sz="950" dirty="0"/>
              <a:t>() {</a:t>
            </a:r>
            <a:br>
              <a:rPr lang="en-CA" sz="950" dirty="0"/>
            </a:br>
            <a:r>
              <a:rPr lang="en-CA" sz="950" dirty="0"/>
              <a:t>        </a:t>
            </a:r>
            <a:r>
              <a:rPr lang="en-CA" sz="950" dirty="0">
                <a:solidFill>
                  <a:srgbClr val="808000"/>
                </a:solidFill>
                <a:effectLst/>
              </a:rPr>
              <a:t>@Override</a:t>
            </a:r>
            <a:br>
              <a:rPr lang="en-CA" sz="950" dirty="0">
                <a:solidFill>
                  <a:srgbClr val="808000"/>
                </a:solidFill>
                <a:effectLst/>
              </a:rPr>
            </a:br>
            <a:r>
              <a:rPr lang="en-CA" sz="950" dirty="0">
                <a:solidFill>
                  <a:srgbClr val="808000"/>
                </a:solidFill>
                <a:effectLst/>
              </a:rPr>
              <a:t>        </a:t>
            </a:r>
            <a:r>
              <a:rPr lang="en-CA" sz="950" b="1" dirty="0">
                <a:solidFill>
                  <a:srgbClr val="000080"/>
                </a:solidFill>
                <a:effectLst/>
              </a:rPr>
              <a:t>public void </a:t>
            </a:r>
            <a:r>
              <a:rPr lang="en-CA" sz="950" dirty="0" err="1"/>
              <a:t>onServiceConnected</a:t>
            </a:r>
            <a:r>
              <a:rPr lang="en-CA" sz="950" dirty="0"/>
              <a:t>(</a:t>
            </a:r>
            <a:r>
              <a:rPr lang="en-CA" sz="950" dirty="0" err="1"/>
              <a:t>ComponentName</a:t>
            </a:r>
            <a:r>
              <a:rPr lang="en-CA" sz="950" dirty="0"/>
              <a:t> </a:t>
            </a:r>
            <a:r>
              <a:rPr lang="en-CA" sz="950" dirty="0" err="1"/>
              <a:t>className</a:t>
            </a:r>
            <a:r>
              <a:rPr lang="en-CA" sz="950" dirty="0"/>
              <a:t>,</a:t>
            </a:r>
            <a:br>
              <a:rPr lang="en-CA" sz="950" dirty="0"/>
            </a:br>
            <a:r>
              <a:rPr lang="en-CA" sz="950" dirty="0"/>
              <a:t>                                       </a:t>
            </a:r>
            <a:r>
              <a:rPr lang="en-CA" sz="950" dirty="0" err="1"/>
              <a:t>IBinder</a:t>
            </a:r>
            <a:r>
              <a:rPr lang="en-CA" sz="950" dirty="0"/>
              <a:t> service) {</a:t>
            </a:r>
            <a:br>
              <a:rPr lang="en-CA" sz="950" dirty="0"/>
            </a:br>
            <a:r>
              <a:rPr lang="en-CA" sz="950" dirty="0"/>
              <a:t>            </a:t>
            </a:r>
            <a:r>
              <a:rPr lang="en-CA" sz="950" i="1" dirty="0">
                <a:solidFill>
                  <a:srgbClr val="808080"/>
                </a:solidFill>
                <a:effectLst/>
              </a:rPr>
              <a:t>// We've bound to </a:t>
            </a:r>
            <a:r>
              <a:rPr lang="en-CA" sz="950" i="1" dirty="0" err="1">
                <a:solidFill>
                  <a:srgbClr val="808080"/>
                </a:solidFill>
                <a:effectLst/>
              </a:rPr>
              <a:t>LocalService</a:t>
            </a:r>
            <a:r>
              <a:rPr lang="en-CA" sz="950" i="1" dirty="0">
                <a:solidFill>
                  <a:srgbClr val="808080"/>
                </a:solidFill>
                <a:effectLst/>
              </a:rPr>
              <a:t>, cast the </a:t>
            </a:r>
            <a:r>
              <a:rPr lang="en-CA" sz="950" i="1" dirty="0" err="1">
                <a:solidFill>
                  <a:srgbClr val="808080"/>
                </a:solidFill>
                <a:effectLst/>
              </a:rPr>
              <a:t>IBinder</a:t>
            </a:r>
            <a:r>
              <a:rPr lang="en-CA" sz="950" i="1" dirty="0">
                <a:solidFill>
                  <a:srgbClr val="808080"/>
                </a:solidFill>
                <a:effectLst/>
              </a:rPr>
              <a:t> and get </a:t>
            </a:r>
            <a:r>
              <a:rPr lang="en-CA" sz="950" i="1" dirty="0" err="1">
                <a:solidFill>
                  <a:srgbClr val="808080"/>
                </a:solidFill>
                <a:effectLst/>
              </a:rPr>
              <a:t>LocalService</a:t>
            </a:r>
            <a:r>
              <a:rPr lang="en-CA" sz="950" i="1" dirty="0">
                <a:solidFill>
                  <a:srgbClr val="808080"/>
                </a:solidFill>
                <a:effectLst/>
              </a:rPr>
              <a:t> instance</a:t>
            </a:r>
            <a:br>
              <a:rPr lang="en-CA" sz="950" i="1" dirty="0">
                <a:solidFill>
                  <a:srgbClr val="808080"/>
                </a:solidFill>
                <a:effectLst/>
              </a:rPr>
            </a:br>
            <a:r>
              <a:rPr lang="en-CA" sz="950" i="1" dirty="0">
                <a:solidFill>
                  <a:srgbClr val="808080"/>
                </a:solidFill>
                <a:effectLst/>
              </a:rPr>
              <a:t>            </a:t>
            </a:r>
            <a:r>
              <a:rPr lang="en-CA" sz="950" dirty="0" err="1"/>
              <a:t>LocalBinder</a:t>
            </a:r>
            <a:r>
              <a:rPr lang="en-CA" sz="950" dirty="0"/>
              <a:t> binder = (</a:t>
            </a:r>
            <a:r>
              <a:rPr lang="en-CA" sz="950" dirty="0" err="1"/>
              <a:t>LocalBinder</a:t>
            </a:r>
            <a:r>
              <a:rPr lang="en-CA" sz="950" dirty="0"/>
              <a:t>) service;</a:t>
            </a:r>
            <a:br>
              <a:rPr lang="en-CA" sz="950" dirty="0"/>
            </a:br>
            <a:r>
              <a:rPr lang="en-CA" sz="950" dirty="0"/>
              <a:t>            </a:t>
            </a:r>
            <a:r>
              <a:rPr lang="en-CA" sz="950" b="1" dirty="0" err="1">
                <a:solidFill>
                  <a:srgbClr val="660E7A"/>
                </a:solidFill>
                <a:effectLst/>
              </a:rPr>
              <a:t>mService</a:t>
            </a:r>
            <a:r>
              <a:rPr lang="en-CA" sz="950" b="1" dirty="0">
                <a:solidFill>
                  <a:srgbClr val="660E7A"/>
                </a:solidFill>
                <a:effectLst/>
              </a:rPr>
              <a:t> </a:t>
            </a:r>
            <a:r>
              <a:rPr lang="en-CA" sz="950" dirty="0"/>
              <a:t>= </a:t>
            </a:r>
            <a:r>
              <a:rPr lang="en-CA" sz="950" dirty="0" err="1"/>
              <a:t>binder.getService</a:t>
            </a:r>
            <a:r>
              <a:rPr lang="en-CA" sz="950" dirty="0"/>
              <a:t>();</a:t>
            </a:r>
            <a:br>
              <a:rPr lang="en-CA" sz="950" dirty="0"/>
            </a:br>
            <a:r>
              <a:rPr lang="en-CA" sz="950" dirty="0"/>
              <a:t>            </a:t>
            </a:r>
            <a:r>
              <a:rPr lang="en-CA" sz="950" b="1" dirty="0" err="1">
                <a:solidFill>
                  <a:srgbClr val="660E7A"/>
                </a:solidFill>
                <a:effectLst/>
              </a:rPr>
              <a:t>mBound</a:t>
            </a:r>
            <a:r>
              <a:rPr lang="en-CA" sz="950" b="1" dirty="0">
                <a:solidFill>
                  <a:srgbClr val="660E7A"/>
                </a:solidFill>
                <a:effectLst/>
              </a:rPr>
              <a:t> </a:t>
            </a:r>
            <a:r>
              <a:rPr lang="en-CA" sz="950" dirty="0"/>
              <a:t>= </a:t>
            </a:r>
            <a:r>
              <a:rPr lang="en-CA" sz="950" b="1" dirty="0">
                <a:solidFill>
                  <a:srgbClr val="000080"/>
                </a:solidFill>
                <a:effectLst/>
              </a:rPr>
              <a:t>true</a:t>
            </a:r>
            <a:r>
              <a:rPr lang="en-CA" sz="950" dirty="0"/>
              <a:t>;</a:t>
            </a:r>
            <a:br>
              <a:rPr lang="en-CA" sz="950" dirty="0"/>
            </a:br>
            <a:r>
              <a:rPr lang="en-CA" sz="950" dirty="0"/>
              <a:t>        }</a:t>
            </a:r>
            <a:br>
              <a:rPr lang="en-CA" sz="950" dirty="0"/>
            </a:br>
            <a:r>
              <a:rPr lang="en-CA" sz="950" dirty="0"/>
              <a:t>        </a:t>
            </a:r>
            <a:r>
              <a:rPr lang="en-CA" sz="950" dirty="0">
                <a:solidFill>
                  <a:srgbClr val="808000"/>
                </a:solidFill>
                <a:effectLst/>
              </a:rPr>
              <a:t>@Override</a:t>
            </a:r>
            <a:br>
              <a:rPr lang="en-CA" sz="950" dirty="0">
                <a:solidFill>
                  <a:srgbClr val="808000"/>
                </a:solidFill>
                <a:effectLst/>
              </a:rPr>
            </a:br>
            <a:r>
              <a:rPr lang="en-CA" sz="950" dirty="0">
                <a:solidFill>
                  <a:srgbClr val="808000"/>
                </a:solidFill>
                <a:effectLst/>
              </a:rPr>
              <a:t>        </a:t>
            </a:r>
            <a:r>
              <a:rPr lang="en-CA" sz="950" b="1" dirty="0">
                <a:solidFill>
                  <a:srgbClr val="000080"/>
                </a:solidFill>
                <a:effectLst/>
              </a:rPr>
              <a:t>public void </a:t>
            </a:r>
            <a:r>
              <a:rPr lang="en-CA" sz="950" dirty="0" err="1"/>
              <a:t>onServiceDisconnected</a:t>
            </a:r>
            <a:r>
              <a:rPr lang="en-CA" sz="950" dirty="0"/>
              <a:t>(</a:t>
            </a:r>
            <a:r>
              <a:rPr lang="en-CA" sz="950" dirty="0" err="1"/>
              <a:t>ComponentName</a:t>
            </a:r>
            <a:r>
              <a:rPr lang="en-CA" sz="950" dirty="0"/>
              <a:t> arg0) {</a:t>
            </a:r>
            <a:br>
              <a:rPr lang="en-CA" sz="950" dirty="0"/>
            </a:br>
            <a:r>
              <a:rPr lang="en-CA" sz="950" dirty="0"/>
              <a:t>            </a:t>
            </a:r>
            <a:r>
              <a:rPr lang="en-CA" sz="950" b="1" dirty="0" err="1">
                <a:solidFill>
                  <a:srgbClr val="660E7A"/>
                </a:solidFill>
                <a:effectLst/>
              </a:rPr>
              <a:t>mBound</a:t>
            </a:r>
            <a:r>
              <a:rPr lang="en-CA" sz="950" b="1" dirty="0">
                <a:solidFill>
                  <a:srgbClr val="660E7A"/>
                </a:solidFill>
                <a:effectLst/>
              </a:rPr>
              <a:t> </a:t>
            </a:r>
            <a:r>
              <a:rPr lang="en-CA" sz="950" dirty="0"/>
              <a:t>= </a:t>
            </a:r>
            <a:r>
              <a:rPr lang="en-CA" sz="950" b="1" dirty="0">
                <a:solidFill>
                  <a:srgbClr val="000080"/>
                </a:solidFill>
                <a:effectLst/>
              </a:rPr>
              <a:t>false</a:t>
            </a:r>
            <a:r>
              <a:rPr lang="en-CA" sz="950" dirty="0"/>
              <a:t>;</a:t>
            </a:r>
            <a:br>
              <a:rPr lang="en-CA" sz="950" dirty="0"/>
            </a:br>
            <a:r>
              <a:rPr lang="en-CA" sz="950" dirty="0"/>
              <a:t>        }</a:t>
            </a:r>
            <a:br>
              <a:rPr lang="en-CA" sz="950" dirty="0"/>
            </a:br>
            <a:r>
              <a:rPr lang="en-CA" sz="950" dirty="0"/>
              <a:t>    };</a:t>
            </a:r>
            <a:br>
              <a:rPr lang="en-CA" sz="950" dirty="0"/>
            </a:br>
            <a:r>
              <a:rPr lang="en-CA" sz="950" dirty="0"/>
              <a:t>}</a:t>
            </a:r>
            <a:endParaRPr lang="en-US" sz="950" dirty="0"/>
          </a:p>
        </p:txBody>
      </p:sp>
      <p:sp>
        <p:nvSpPr>
          <p:cNvPr id="6" name="TextBox 5">
            <a:extLst>
              <a:ext uri="{FF2B5EF4-FFF2-40B4-BE49-F238E27FC236}">
                <a16:creationId xmlns:a16="http://schemas.microsoft.com/office/drawing/2014/main" id="{C10081DD-0DE9-1E42-9217-299827B722DC}"/>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37187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Method 2: </a:t>
            </a:r>
            <a:r>
              <a:rPr lang="en-US" b="1" dirty="0"/>
              <a:t>Using a Messenger</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normAutofit lnSpcReduction="10000"/>
          </a:bodyPr>
          <a:lstStyle/>
          <a:p>
            <a:r>
              <a:rPr lang="en-US" dirty="0"/>
              <a:t>Use a Messenger if you need your service to communicate with a remote process</a:t>
            </a:r>
          </a:p>
          <a:p>
            <a:r>
              <a:rPr lang="en-US" dirty="0"/>
              <a:t>Messenger allows you to perform IPC without use of AIDL </a:t>
            </a:r>
            <a:endParaRPr lang="en-US" dirty="0" smtClean="0"/>
          </a:p>
          <a:p>
            <a:r>
              <a:rPr lang="en-US" dirty="0" smtClean="0"/>
              <a:t>Handles one call at a time using a queue (use AIDL for multi-threading)</a:t>
            </a:r>
          </a:p>
          <a:p>
            <a:r>
              <a:rPr lang="en-US" dirty="0" smtClean="0"/>
              <a:t>Summary of how to use Messenger:</a:t>
            </a:r>
          </a:p>
          <a:p>
            <a:r>
              <a:rPr lang="en-US" dirty="0" smtClean="0"/>
              <a:t>1) Service implements a Handler that receives callback for each call from client</a:t>
            </a:r>
          </a:p>
          <a:p>
            <a:r>
              <a:rPr lang="en-US" dirty="0" smtClean="0"/>
              <a:t>2) Service uses Handler to create a Messenger object (reference to Handler)</a:t>
            </a:r>
          </a:p>
          <a:p>
            <a:r>
              <a:rPr lang="en-US" dirty="0" smtClean="0"/>
              <a:t>3) Messenger creates an </a:t>
            </a:r>
            <a:r>
              <a:rPr lang="en-US" dirty="0" err="1" smtClean="0"/>
              <a:t>IBinder</a:t>
            </a:r>
            <a:r>
              <a:rPr lang="en-US" dirty="0" smtClean="0"/>
              <a:t> that service returns to clients from </a:t>
            </a:r>
            <a:r>
              <a:rPr lang="en-US" dirty="0" err="1" smtClean="0"/>
              <a:t>onBind</a:t>
            </a:r>
            <a:r>
              <a:rPr lang="en-US" dirty="0" smtClean="0"/>
              <a:t>()</a:t>
            </a:r>
          </a:p>
          <a:p>
            <a:r>
              <a:rPr lang="en-US" dirty="0" smtClean="0"/>
              <a:t>4) clients use </a:t>
            </a:r>
            <a:r>
              <a:rPr lang="en-US" dirty="0" err="1" smtClean="0"/>
              <a:t>IBinder</a:t>
            </a:r>
            <a:r>
              <a:rPr lang="en-US" dirty="0" smtClean="0"/>
              <a:t> to instantiate Messenger, which client uses to send messages to service</a:t>
            </a:r>
          </a:p>
          <a:p>
            <a:r>
              <a:rPr lang="en-US" dirty="0" smtClean="0"/>
              <a:t>5) service receives each Message in its Handler in </a:t>
            </a:r>
            <a:r>
              <a:rPr lang="en-US" dirty="0" err="1" smtClean="0"/>
              <a:t>onHandleMessage</a:t>
            </a:r>
            <a:r>
              <a:rPr lang="en-US" dirty="0" smtClean="0"/>
              <a:t>() method</a:t>
            </a:r>
          </a:p>
          <a:p>
            <a:r>
              <a:rPr lang="en-US" dirty="0" smtClean="0"/>
              <a:t>In this way, c</a:t>
            </a:r>
            <a:r>
              <a:rPr lang="en-US" dirty="0" smtClean="0"/>
              <a:t>lient does not call methods on service, instead, it delivers messages that the service receives in its handler</a:t>
            </a:r>
            <a:endParaRPr lang="en-US" dirty="0"/>
          </a:p>
        </p:txBody>
      </p:sp>
      <p:sp>
        <p:nvSpPr>
          <p:cNvPr id="4" name="TextBox 3">
            <a:extLst>
              <a:ext uri="{FF2B5EF4-FFF2-40B4-BE49-F238E27FC236}">
                <a16:creationId xmlns:a16="http://schemas.microsoft.com/office/drawing/2014/main" id="{248694D4-56FF-4D4B-8C0B-6249BC700983}"/>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814080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FA8DC7-4ACF-EF4F-829F-499301B99759}"/>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
        <p:nvSpPr>
          <p:cNvPr id="5" name="Rectangle 1"/>
          <p:cNvSpPr>
            <a:spLocks noChangeArrowheads="1"/>
          </p:cNvSpPr>
          <p:nvPr/>
        </p:nvSpPr>
        <p:spPr bwMode="auto">
          <a:xfrm>
            <a:off x="110835" y="32245"/>
            <a:ext cx="8769927" cy="64940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MessengerService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Service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//Command to the service to display a message</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static final </a:t>
            </a:r>
            <a:r>
              <a:rPr kumimoji="0" lang="en-US" altLang="en-US"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3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MSG_SAY_HELLO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Handler of incoming messages from clients</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static class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IncomingHandler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Handler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Context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applicationContext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IncomingHandler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(Context context)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applicationContext</a:t>
            </a:r>
            <a:r>
              <a:rPr kumimoji="0" lang="en-US" altLang="en-US" sz="13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context.getApplicationContext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handleMessage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(Message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switch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msg.what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case </a:t>
            </a:r>
            <a:r>
              <a:rPr kumimoji="0" lang="en-US" altLang="en-US" sz="13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MSG_SAY_HELLO</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3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makeText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applicationContext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"hello!"</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3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break</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default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.handleMessage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//Target we publish for clients to send messages to </a:t>
            </a:r>
            <a:r>
              <a:rPr kumimoji="0" lang="en-US" altLang="en-US"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IncomingHandler</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Messenger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mMessenger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When binding to the service, we return an interface to our messenger for sending messages to the service.</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IBinder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onBind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(Intent intent)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Toast.makeText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getApplicationContext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"binding"</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Toast.</a:t>
            </a:r>
            <a:r>
              <a:rPr kumimoji="0" lang="en-US" altLang="en-US" sz="13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LENGTH_SHORT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).show();</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mMessenger</a:t>
            </a:r>
            <a:r>
              <a:rPr kumimoji="0" lang="en-US" altLang="en-US" sz="13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Messenger(</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IncomingHandler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mMessenger</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.getBinder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6899564" y="277091"/>
            <a:ext cx="5015345" cy="2308324"/>
          </a:xfrm>
          <a:prstGeom prst="rect">
            <a:avLst/>
          </a:prstGeom>
          <a:noFill/>
        </p:spPr>
        <p:txBody>
          <a:bodyPr wrap="square" rtlCol="0">
            <a:spAutoFit/>
          </a:bodyPr>
          <a:lstStyle/>
          <a:p>
            <a:r>
              <a:rPr lang="en-CA" b="1" dirty="0" smtClean="0"/>
              <a:t>Simple example service using Messenger interface:</a:t>
            </a:r>
          </a:p>
          <a:p>
            <a:pPr marL="285750" indent="-285750">
              <a:buFont typeface="Arial" panose="020B0604020202020204" pitchFamily="34" charset="0"/>
              <a:buChar char="•"/>
            </a:pPr>
            <a:r>
              <a:rPr lang="en-CA" dirty="0" smtClean="0"/>
              <a:t>Note:</a:t>
            </a:r>
          </a:p>
          <a:p>
            <a:pPr marL="285750" indent="-285750">
              <a:buFont typeface="Arial" panose="020B0604020202020204" pitchFamily="34" charset="0"/>
              <a:buChar char="•"/>
            </a:pPr>
            <a:r>
              <a:rPr lang="en-CA" dirty="0" err="1" smtClean="0"/>
              <a:t>handleMesage</a:t>
            </a:r>
            <a:r>
              <a:rPr lang="en-CA" dirty="0" smtClean="0"/>
              <a:t>() method in Handler is where service receives incoming message and decides what to do, based on ‘what’ member</a:t>
            </a:r>
          </a:p>
          <a:p>
            <a:pPr marL="285750" indent="-285750">
              <a:buFont typeface="Arial" panose="020B0604020202020204" pitchFamily="34" charset="0"/>
              <a:buChar char="•"/>
            </a:pPr>
            <a:r>
              <a:rPr lang="en-CA" dirty="0" smtClean="0"/>
              <a:t>Client will simply need to create a Messenger based on the </a:t>
            </a:r>
            <a:r>
              <a:rPr lang="en-CA" dirty="0" err="1" smtClean="0"/>
              <a:t>IBinder</a:t>
            </a:r>
            <a:r>
              <a:rPr lang="en-CA" dirty="0" smtClean="0"/>
              <a:t> returned by service, and send a message using send()</a:t>
            </a:r>
          </a:p>
        </p:txBody>
      </p:sp>
    </p:spTree>
    <p:extLst>
      <p:ext uri="{BB962C8B-B14F-4D97-AF65-F5344CB8AC3E}">
        <p14:creationId xmlns:p14="http://schemas.microsoft.com/office/powerpoint/2010/main" val="101949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B08FBD-BFF9-E346-BB4D-69437D0F821B}"/>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
        <p:nvSpPr>
          <p:cNvPr id="7" name="Rectangle 3"/>
          <p:cNvSpPr>
            <a:spLocks noChangeArrowheads="1"/>
          </p:cNvSpPr>
          <p:nvPr/>
        </p:nvSpPr>
        <p:spPr bwMode="auto">
          <a:xfrm>
            <a:off x="0" y="0"/>
            <a:ext cx="7236276" cy="56784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class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ActivityMessenger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extends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Activity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Messenger for communicating with the service. */</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Messenger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mService</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Flag indicating whether we have called bind on the service. */</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bound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Class for interacting with the main interface of the service.*/</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ServiceConnection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mConnection</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ServiceConnection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onServiceConnected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ComponentName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className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IBinder</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service)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This is called when the connection with the service has been</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established, giving us the object we can use to</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interact with the service.  We are communicating with the</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service using a Messenger, so here we get a client-side</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representation of that from the raw </a:t>
            </a:r>
            <a:r>
              <a:rPr kumimoji="0" lang="en-US" altLang="en-US" sz="11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IBinder</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object.</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mService</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Messenger(service);</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bound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onServiceDisconnected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ComponentName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className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This is called when the connection with the service has been</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unexpectedly disconnected -- that is, its process crashed.</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mService</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bound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sayHello</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(View v)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bound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return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Create and send a message to the service, using a supported 'what' value</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Message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Message.</a:t>
            </a:r>
            <a:r>
              <a:rPr kumimoji="0" lang="en-US" altLang="en-US" sz="11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obtain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null</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MessengerService.MSG_SAY_HELLO</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try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mService</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.send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msg</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RemoteException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e.printStackTrace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6824825" y="128482"/>
            <a:ext cx="5367175" cy="39857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R.layout.main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onStart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.onStart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Bind to the service</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bindService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MessengerService.</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mConnection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Context.</a:t>
            </a:r>
            <a:r>
              <a:rPr kumimoji="0" lang="en-US" altLang="en-US" sz="11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BIND_AUTO_CREATE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onStop</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.onStop</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Unbind from the service</a:t>
            </a:r>
            <a:b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bound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unbindService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mConnection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bound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cxnSp>
        <p:nvCxnSpPr>
          <p:cNvPr id="10" name="Straight Arrow Connector 9"/>
          <p:cNvCxnSpPr/>
          <p:nvPr/>
        </p:nvCxnSpPr>
        <p:spPr>
          <a:xfrm flipV="1">
            <a:off x="1704109" y="235527"/>
            <a:ext cx="5430982" cy="565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9164" y="4253345"/>
            <a:ext cx="4447309" cy="2585323"/>
          </a:xfrm>
          <a:prstGeom prst="rect">
            <a:avLst/>
          </a:prstGeom>
          <a:noFill/>
        </p:spPr>
        <p:txBody>
          <a:bodyPr wrap="square" rtlCol="0">
            <a:spAutoFit/>
          </a:bodyPr>
          <a:lstStyle/>
          <a:p>
            <a:pPr marL="285750" indent="-285750">
              <a:buFont typeface="Arial" panose="020B0604020202020204" pitchFamily="34" charset="0"/>
              <a:buChar char="•"/>
            </a:pPr>
            <a:r>
              <a:rPr lang="en-CA" dirty="0" smtClean="0"/>
              <a:t>This example does not show how the service can respond to the client. </a:t>
            </a:r>
          </a:p>
          <a:p>
            <a:pPr marL="285750" indent="-285750">
              <a:buFont typeface="Arial" panose="020B0604020202020204" pitchFamily="34" charset="0"/>
              <a:buChar char="•"/>
            </a:pPr>
            <a:r>
              <a:rPr lang="en-CA" dirty="0" smtClean="0"/>
              <a:t>For the service to respond, need to also create a Messenger in the client</a:t>
            </a:r>
          </a:p>
          <a:p>
            <a:pPr marL="285750" indent="-285750">
              <a:buFont typeface="Arial" panose="020B0604020202020204" pitchFamily="34" charset="0"/>
              <a:buChar char="•"/>
            </a:pPr>
            <a:r>
              <a:rPr lang="en-CA" dirty="0" smtClean="0"/>
              <a:t>When client receives </a:t>
            </a:r>
            <a:r>
              <a:rPr lang="en-CA" dirty="0" err="1" smtClean="0"/>
              <a:t>onServiceConnected</a:t>
            </a:r>
            <a:r>
              <a:rPr lang="en-CA" dirty="0" smtClean="0"/>
              <a:t>() callback, it sends a Message to the service that includes the client’s Messenger in the </a:t>
            </a:r>
            <a:r>
              <a:rPr lang="en-CA" dirty="0" err="1" smtClean="0"/>
              <a:t>replyTo</a:t>
            </a:r>
            <a:r>
              <a:rPr lang="en-CA" dirty="0" smtClean="0"/>
              <a:t> parameter of send()</a:t>
            </a:r>
            <a:endParaRPr lang="en-CA" dirty="0"/>
          </a:p>
        </p:txBody>
      </p:sp>
    </p:spTree>
    <p:extLst>
      <p:ext uri="{BB962C8B-B14F-4D97-AF65-F5344CB8AC3E}">
        <p14:creationId xmlns:p14="http://schemas.microsoft.com/office/powerpoint/2010/main" val="953283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Binding to a service </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smtClean="0"/>
              <a:t>App components (activities) can bind to a service by calling </a:t>
            </a:r>
            <a:r>
              <a:rPr lang="en-US" dirty="0" err="1" smtClean="0"/>
              <a:t>bindService</a:t>
            </a:r>
            <a:r>
              <a:rPr lang="en-US" dirty="0" smtClean="0"/>
              <a:t>()</a:t>
            </a:r>
          </a:p>
          <a:p>
            <a:r>
              <a:rPr lang="en-US" dirty="0" smtClean="0"/>
              <a:t>Android will then call service’s </a:t>
            </a:r>
            <a:r>
              <a:rPr lang="en-US" dirty="0" err="1" smtClean="0"/>
              <a:t>onBind</a:t>
            </a:r>
            <a:r>
              <a:rPr lang="en-US" dirty="0" smtClean="0"/>
              <a:t>(), returning an </a:t>
            </a:r>
            <a:r>
              <a:rPr lang="en-US" dirty="0" err="1" smtClean="0"/>
              <a:t>IBinder</a:t>
            </a:r>
            <a:r>
              <a:rPr lang="en-US" dirty="0" smtClean="0"/>
              <a:t> to the activity</a:t>
            </a:r>
          </a:p>
          <a:p>
            <a:r>
              <a:rPr lang="en-US" dirty="0" smtClean="0"/>
              <a:t>Binding is asynchronous and </a:t>
            </a:r>
            <a:r>
              <a:rPr lang="en-US" dirty="0" err="1" smtClean="0"/>
              <a:t>bindService</a:t>
            </a:r>
            <a:r>
              <a:rPr lang="en-US" dirty="0" smtClean="0"/>
              <a:t>() returns immediately without returning the </a:t>
            </a:r>
            <a:r>
              <a:rPr lang="en-US" dirty="0" err="1" smtClean="0"/>
              <a:t>IBinder</a:t>
            </a:r>
            <a:r>
              <a:rPr lang="en-US" dirty="0" smtClean="0"/>
              <a:t> to the client (Activity)</a:t>
            </a:r>
          </a:p>
          <a:p>
            <a:r>
              <a:rPr lang="en-US" dirty="0" smtClean="0"/>
              <a:t>To receive the </a:t>
            </a:r>
            <a:r>
              <a:rPr lang="en-US" dirty="0" err="1" smtClean="0"/>
              <a:t>IBinder</a:t>
            </a:r>
            <a:r>
              <a:rPr lang="en-US" dirty="0" smtClean="0"/>
              <a:t>, client must create an instance of </a:t>
            </a:r>
            <a:r>
              <a:rPr lang="en-US" dirty="0" err="1" smtClean="0"/>
              <a:t>ServiceConnection</a:t>
            </a:r>
            <a:r>
              <a:rPr lang="en-US" dirty="0" smtClean="0"/>
              <a:t> and pass it to </a:t>
            </a:r>
            <a:r>
              <a:rPr lang="en-US" dirty="0" err="1" smtClean="0"/>
              <a:t>bindService</a:t>
            </a:r>
            <a:r>
              <a:rPr lang="en-US" dirty="0" smtClean="0"/>
              <a:t>()</a:t>
            </a:r>
          </a:p>
          <a:p>
            <a:r>
              <a:rPr lang="en-US" dirty="0" err="1" smtClean="0"/>
              <a:t>ServiceConnection</a:t>
            </a:r>
            <a:r>
              <a:rPr lang="en-US" dirty="0" smtClean="0"/>
              <a:t> includes a callback method that the system calls to deliver the </a:t>
            </a:r>
            <a:r>
              <a:rPr lang="en-US" dirty="0" err="1" smtClean="0"/>
              <a:t>IBinder</a:t>
            </a:r>
            <a:r>
              <a:rPr lang="en-US" dirty="0" smtClean="0"/>
              <a:t> 	</a:t>
            </a:r>
            <a:endParaRPr lang="en-US" dirty="0"/>
          </a:p>
        </p:txBody>
      </p:sp>
      <p:sp>
        <p:nvSpPr>
          <p:cNvPr id="4" name="TextBox 3">
            <a:extLst>
              <a:ext uri="{FF2B5EF4-FFF2-40B4-BE49-F238E27FC236}">
                <a16:creationId xmlns:a16="http://schemas.microsoft.com/office/drawing/2014/main" id="{F835F547-D17F-AE4F-A52B-73C06FE7B1AD}"/>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2727422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Binding to a service: 4 steps</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smtClean="0"/>
              <a:t>To bind to a service from your client, follow these steps</a:t>
            </a:r>
            <a:r>
              <a:rPr lang="en-US" dirty="0" smtClean="0"/>
              <a:t>:</a:t>
            </a:r>
          </a:p>
          <a:p>
            <a:r>
              <a:rPr lang="en-US" dirty="0" smtClean="0"/>
              <a:t>1) Implement </a:t>
            </a:r>
            <a:r>
              <a:rPr lang="en-US" dirty="0" err="1" smtClean="0"/>
              <a:t>ServiceConnection</a:t>
            </a:r>
            <a:r>
              <a:rPr lang="en-US" dirty="0" smtClean="0"/>
              <a:t>, overriding two callbacks:</a:t>
            </a:r>
          </a:p>
          <a:p>
            <a:pPr lvl="1"/>
            <a:r>
              <a:rPr lang="en-US" dirty="0" err="1" smtClean="0"/>
              <a:t>onServiceConnected</a:t>
            </a:r>
            <a:r>
              <a:rPr lang="en-US" dirty="0" smtClean="0"/>
              <a:t>() – called by system to deliver </a:t>
            </a:r>
            <a:r>
              <a:rPr lang="en-US" dirty="0" err="1" smtClean="0"/>
              <a:t>IBinder</a:t>
            </a:r>
            <a:r>
              <a:rPr lang="en-US" dirty="0" smtClean="0"/>
              <a:t> </a:t>
            </a:r>
          </a:p>
          <a:p>
            <a:pPr lvl="1"/>
            <a:r>
              <a:rPr lang="en-US" dirty="0" err="1" smtClean="0"/>
              <a:t>onServiceDisconnected</a:t>
            </a:r>
            <a:r>
              <a:rPr lang="en-US" dirty="0" smtClean="0"/>
              <a:t>() – called by system when connection to service unexpectedly lost</a:t>
            </a:r>
          </a:p>
          <a:p>
            <a:r>
              <a:rPr lang="en-US" dirty="0" smtClean="0"/>
              <a:t>2) call </a:t>
            </a:r>
            <a:r>
              <a:rPr lang="en-US" dirty="0" err="1" smtClean="0"/>
              <a:t>bindService</a:t>
            </a:r>
            <a:r>
              <a:rPr lang="en-US" dirty="0" smtClean="0"/>
              <a:t>(), passing </a:t>
            </a:r>
            <a:r>
              <a:rPr lang="en-US" dirty="0" err="1" smtClean="0"/>
              <a:t>ServiceConnection</a:t>
            </a:r>
            <a:r>
              <a:rPr lang="en-US" dirty="0" smtClean="0"/>
              <a:t> implementation</a:t>
            </a:r>
            <a:endParaRPr lang="en-US" dirty="0"/>
          </a:p>
          <a:p>
            <a:pPr lvl="1"/>
            <a:r>
              <a:rPr lang="en-US" dirty="0" smtClean="0"/>
              <a:t>Returns false if client does not have a valid connection to the server</a:t>
            </a:r>
          </a:p>
          <a:p>
            <a:r>
              <a:rPr lang="en-US" dirty="0" smtClean="0"/>
              <a:t>3) when system calls client’s </a:t>
            </a:r>
            <a:r>
              <a:rPr lang="en-US" dirty="0" err="1" smtClean="0"/>
              <a:t>onServiceConnected</a:t>
            </a:r>
            <a:r>
              <a:rPr lang="en-US" dirty="0" smtClean="0"/>
              <a:t>(), client can begin making calls to the service, using methods defined by the interface</a:t>
            </a:r>
          </a:p>
          <a:p>
            <a:r>
              <a:rPr lang="en-US" dirty="0" smtClean="0"/>
              <a:t>4) call </a:t>
            </a:r>
            <a:r>
              <a:rPr lang="en-US" dirty="0" err="1" smtClean="0"/>
              <a:t>unBindService</a:t>
            </a:r>
            <a:r>
              <a:rPr lang="en-US" dirty="0" smtClean="0"/>
              <a:t>() to disconnect from the service</a:t>
            </a:r>
          </a:p>
          <a:p>
            <a:pPr lvl="1"/>
            <a:r>
              <a:rPr lang="en-US" dirty="0" smtClean="0"/>
              <a:t>Destruction of client by your app causes it to automatically unbind, but it is better to unbind from the service as soon as client is done interacting</a:t>
            </a:r>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45819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748144"/>
          </a:xfrm>
        </p:spPr>
        <p:txBody>
          <a:bodyPr/>
          <a:lstStyle/>
          <a:p>
            <a:r>
              <a:rPr lang="en-US" dirty="0" smtClean="0"/>
              <a:t>Connecting a client to service </a:t>
            </a:r>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
        <p:nvSpPr>
          <p:cNvPr id="6" name="Rectangle 2"/>
          <p:cNvSpPr>
            <a:spLocks noChangeArrowheads="1"/>
          </p:cNvSpPr>
          <p:nvPr/>
        </p:nvSpPr>
        <p:spPr bwMode="auto">
          <a:xfrm>
            <a:off x="0" y="618283"/>
            <a:ext cx="9472617"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LocalService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mService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private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ServiceConnection</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mConnection</a:t>
            </a:r>
            <a:r>
              <a:rPr kumimoji="0" lang="en-US" altLang="en-US" sz="13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ServiceConnection</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Called when the connection with the service is established</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onServiceConnected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ComponentName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className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IBinder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service)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Because we have bound to an explicit</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service that is running in our own process, we can</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cast its </a:t>
            </a:r>
            <a:r>
              <a:rPr kumimoji="0" lang="en-US" altLang="en-US"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IBinder</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to a concrete class and directly access it.</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LocalBinder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binder =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LocalBinder</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service;</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mService</a:t>
            </a:r>
            <a:r>
              <a:rPr kumimoji="0" lang="en-US" altLang="en-US" sz="13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binder.getService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mBound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Called when the connection with the service disconnects unexpectedly</a:t>
            </a:r>
            <a:b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onServiceDisconnected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ComponentName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className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3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1" i="1"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TAG</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onServiceDisconnected</a:t>
            </a:r>
            <a:r>
              <a:rPr kumimoji="0" lang="en-US" altLang="en-US"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mBound</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false</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854000" y="4929884"/>
            <a:ext cx="6788727"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Intent </a:t>
            </a:r>
            <a:r>
              <a:rPr kumimoji="0" lang="en-US" altLang="en-US" sz="13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intent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Intent(</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this</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LocalService.</a:t>
            </a:r>
            <a:r>
              <a:rPr kumimoji="0" lang="en-US" altLang="en-US" sz="13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bindService(</a:t>
            </a:r>
            <a:r>
              <a:rPr kumimoji="0" lang="en-US" altLang="en-US" sz="13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intent</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connection, Context.</a:t>
            </a:r>
            <a:r>
              <a:rPr kumimoji="0" lang="en-US" altLang="en-US" sz="1300" b="1" i="1"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BIND_AUTO_CREATE</a:t>
            </a:r>
            <a:r>
              <a:rPr kumimoji="0" lang="en-US" altLang="en-US" sz="13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300" b="0" i="0" u="none" strike="noStrike" cap="none" normalizeH="0" baseline="0" smtClean="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7897091" y="926437"/>
            <a:ext cx="4345345" cy="2495636"/>
          </a:xfrm>
        </p:spPr>
        <p:txBody>
          <a:bodyPr>
            <a:normAutofit lnSpcReduction="10000"/>
          </a:bodyPr>
          <a:lstStyle/>
          <a:p>
            <a:r>
              <a:rPr lang="en-US" dirty="0" smtClean="0"/>
              <a:t>Get the binder and cast it to </a:t>
            </a:r>
            <a:r>
              <a:rPr lang="en-US" dirty="0" err="1" smtClean="0"/>
              <a:t>localBinder</a:t>
            </a:r>
            <a:r>
              <a:rPr lang="en-US" dirty="0" smtClean="0"/>
              <a:t> clas</a:t>
            </a:r>
            <a:r>
              <a:rPr lang="en-US" dirty="0" smtClean="0"/>
              <a:t>s (defined in </a:t>
            </a:r>
            <a:r>
              <a:rPr lang="en-US" dirty="0" err="1" smtClean="0"/>
              <a:t>LocalService</a:t>
            </a:r>
            <a:r>
              <a:rPr lang="en-US" dirty="0" smtClean="0"/>
              <a:t>)</a:t>
            </a:r>
          </a:p>
          <a:p>
            <a:r>
              <a:rPr lang="en-US" dirty="0" smtClean="0"/>
              <a:t>Get handle to </a:t>
            </a:r>
            <a:r>
              <a:rPr lang="en-US" dirty="0" err="1" smtClean="0"/>
              <a:t>LocalService</a:t>
            </a:r>
            <a:r>
              <a:rPr lang="en-US" dirty="0" smtClean="0"/>
              <a:t> instance by calling binder’s public method</a:t>
            </a:r>
            <a:endParaRPr lang="en-US" dirty="0"/>
          </a:p>
        </p:txBody>
      </p:sp>
      <p:sp>
        <p:nvSpPr>
          <p:cNvPr id="8" name="Content Placeholder 2">
            <a:extLst>
              <a:ext uri="{FF2B5EF4-FFF2-40B4-BE49-F238E27FC236}">
                <a16:creationId xmlns:a16="http://schemas.microsoft.com/office/drawing/2014/main" id="{60CAE52C-DC51-3041-BD77-DB47BA21E4BB}"/>
              </a:ext>
            </a:extLst>
          </p:cNvPr>
          <p:cNvSpPr txBox="1">
            <a:spLocks/>
          </p:cNvSpPr>
          <p:nvPr/>
        </p:nvSpPr>
        <p:spPr>
          <a:xfrm>
            <a:off x="6885710" y="4489894"/>
            <a:ext cx="4835236" cy="244941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Using the </a:t>
            </a:r>
            <a:r>
              <a:rPr lang="en-US" dirty="0" err="1" smtClean="0"/>
              <a:t>ServiceConnection</a:t>
            </a:r>
            <a:r>
              <a:rPr lang="en-US" dirty="0" smtClean="0"/>
              <a:t>, the client can bind to a service by passing the connection to </a:t>
            </a:r>
            <a:r>
              <a:rPr lang="en-US" dirty="0" err="1" smtClean="0"/>
              <a:t>bindService</a:t>
            </a:r>
            <a:r>
              <a:rPr lang="en-US" dirty="0" smtClean="0"/>
              <a:t> </a:t>
            </a:r>
          </a:p>
          <a:p>
            <a:r>
              <a:rPr lang="en-US" dirty="0" smtClean="0"/>
              <a:t>Third parameter is a flag indicating options for binding, it should usually be BIND_AUTO_CREATE (in order to create the service if its not already alive</a:t>
            </a:r>
            <a:endParaRPr lang="en-US" dirty="0"/>
          </a:p>
        </p:txBody>
      </p:sp>
    </p:spTree>
    <p:extLst>
      <p:ext uri="{BB962C8B-B14F-4D97-AF65-F5344CB8AC3E}">
        <p14:creationId xmlns:p14="http://schemas.microsoft.com/office/powerpoint/2010/main" val="147595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Additional notes about binding to a service:</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smtClean="0"/>
              <a:t>Pair the binding and unbinding during bring-up and tear-down moments of clients lifecycle:</a:t>
            </a:r>
          </a:p>
          <a:p>
            <a:r>
              <a:rPr lang="en-US" dirty="0" smtClean="0"/>
              <a:t>If you need to interact with the service only while your activity is visible, bind during </a:t>
            </a:r>
            <a:r>
              <a:rPr lang="en-US" dirty="0" err="1" smtClean="0"/>
              <a:t>onStart</a:t>
            </a:r>
            <a:r>
              <a:rPr lang="en-US" dirty="0" smtClean="0"/>
              <a:t>() and unbind during </a:t>
            </a:r>
            <a:r>
              <a:rPr lang="en-US" dirty="0" err="1" smtClean="0"/>
              <a:t>onStop</a:t>
            </a:r>
            <a:r>
              <a:rPr lang="en-US" dirty="0" smtClean="0"/>
              <a:t>()</a:t>
            </a:r>
          </a:p>
          <a:p>
            <a:r>
              <a:rPr lang="en-US" dirty="0" smtClean="0"/>
              <a:t>If you want your activity to receive responses even while stopped in background, bind during </a:t>
            </a:r>
            <a:r>
              <a:rPr lang="en-US" dirty="0" err="1" smtClean="0"/>
              <a:t>onCreate</a:t>
            </a:r>
            <a:r>
              <a:rPr lang="en-US" dirty="0" smtClean="0"/>
              <a:t>() and unbind during </a:t>
            </a:r>
            <a:r>
              <a:rPr lang="en-US" dirty="0" err="1" smtClean="0"/>
              <a:t>onDestroy</a:t>
            </a:r>
            <a:r>
              <a:rPr lang="en-US" dirty="0" smtClean="0"/>
              <a:t>(). </a:t>
            </a:r>
            <a:endParaRPr lang="en-US" dirty="0"/>
          </a:p>
          <a:p>
            <a:pPr lvl="1"/>
            <a:r>
              <a:rPr lang="en-US" dirty="0" smtClean="0"/>
              <a:t>This implies your activity needs the service the entire time it is running, so if service is in another process, that process will consume more resources and be more likely to be killed</a:t>
            </a:r>
          </a:p>
          <a:p>
            <a:r>
              <a:rPr lang="en-US" dirty="0" smtClean="0"/>
              <a:t>Do not bind during </a:t>
            </a:r>
            <a:r>
              <a:rPr lang="en-US" dirty="0" err="1" smtClean="0"/>
              <a:t>onPause</a:t>
            </a:r>
            <a:r>
              <a:rPr lang="en-US" dirty="0" smtClean="0"/>
              <a:t>() and </a:t>
            </a:r>
            <a:r>
              <a:rPr lang="en-US" dirty="0" err="1" smtClean="0"/>
              <a:t>onResume</a:t>
            </a:r>
            <a:r>
              <a:rPr lang="en-US" dirty="0" smtClean="0"/>
              <a:t>(), because these callbacks occur at every lifecycle transition and processing here should be kept at a minimum</a:t>
            </a:r>
          </a:p>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692555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Managing lifecycle of a bound service</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5846617" cy="5448477"/>
          </a:xfrm>
        </p:spPr>
        <p:txBody>
          <a:bodyPr>
            <a:normAutofit fontScale="92500" lnSpcReduction="10000"/>
          </a:bodyPr>
          <a:lstStyle/>
          <a:p>
            <a:r>
              <a:rPr lang="en-US" dirty="0" smtClean="0"/>
              <a:t>Service that is unbound from all clients is automatically destroyed by OS, unles</a:t>
            </a:r>
            <a:r>
              <a:rPr lang="en-US" dirty="0" smtClean="0"/>
              <a:t>s it was started with </a:t>
            </a:r>
            <a:r>
              <a:rPr lang="en-US" dirty="0" err="1" smtClean="0"/>
              <a:t>onStartCommand</a:t>
            </a:r>
            <a:r>
              <a:rPr lang="en-US" dirty="0" smtClean="0"/>
              <a:t>() (started service)</a:t>
            </a:r>
          </a:p>
          <a:p>
            <a:r>
              <a:rPr lang="en-US" dirty="0" smtClean="0"/>
              <a:t>Started services that also allow binding must be explicitly stopped</a:t>
            </a:r>
          </a:p>
          <a:p>
            <a:r>
              <a:rPr lang="en-US" dirty="0" smtClean="0"/>
              <a:t>If your service is started and accepts binding, when system calls </a:t>
            </a:r>
            <a:r>
              <a:rPr lang="en-US" dirty="0" err="1" smtClean="0"/>
              <a:t>onUnbind</a:t>
            </a:r>
            <a:r>
              <a:rPr lang="en-US" dirty="0" smtClean="0"/>
              <a:t>() you can optionally return true if you would like to receive a call to </a:t>
            </a:r>
            <a:r>
              <a:rPr lang="en-US" dirty="0" err="1" smtClean="0"/>
              <a:t>onRebind</a:t>
            </a:r>
            <a:r>
              <a:rPr lang="en-US" dirty="0" smtClean="0"/>
              <a:t>() the next time a client binds to the service</a:t>
            </a:r>
          </a:p>
          <a:p>
            <a:r>
              <a:rPr lang="en-US" dirty="0" err="1" smtClean="0"/>
              <a:t>onRebind</a:t>
            </a:r>
            <a:r>
              <a:rPr lang="en-US" dirty="0" smtClean="0"/>
              <a:t> returns void, but client still receives </a:t>
            </a:r>
            <a:r>
              <a:rPr lang="en-US" dirty="0" err="1" smtClean="0"/>
              <a:t>IBinder</a:t>
            </a:r>
            <a:r>
              <a:rPr lang="en-US" dirty="0" smtClean="0"/>
              <a:t> in its </a:t>
            </a:r>
            <a:r>
              <a:rPr lang="en-US" dirty="0" err="1" smtClean="0"/>
              <a:t>onServiceConnected</a:t>
            </a:r>
            <a:r>
              <a:rPr lang="en-US" dirty="0" smtClean="0"/>
              <a:t> callback (figure)</a:t>
            </a:r>
          </a:p>
          <a:p>
            <a:endParaRPr lang="en-US" dirty="0" smtClean="0"/>
          </a:p>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pic>
        <p:nvPicPr>
          <p:cNvPr id="4098" name="Picture 2" descr="https://developer.android.com/images/fundamentals/service_binding_tree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617" y="497356"/>
            <a:ext cx="5708073" cy="6152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8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Broadcasts</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CA" dirty="0">
                <a:hlinkClick r:id="rId2"/>
              </a:rPr>
              <a:t>https://developer.android.com/guide/components/broadcasts</a:t>
            </a:r>
            <a:endParaRPr lang="en-US" dirty="0"/>
          </a:p>
        </p:txBody>
      </p:sp>
    </p:spTree>
    <p:extLst>
      <p:ext uri="{BB962C8B-B14F-4D97-AF65-F5344CB8AC3E}">
        <p14:creationId xmlns:p14="http://schemas.microsoft.com/office/powerpoint/2010/main" val="85175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Bound services (overview)</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a:t>A bound service is the server in a client-server interface</a:t>
            </a:r>
          </a:p>
          <a:p>
            <a:r>
              <a:rPr lang="en-US" dirty="0"/>
              <a:t>Allows components (activities) to bind, send requests, receive responses, and perform inter-process communication (IPC)</a:t>
            </a:r>
          </a:p>
          <a:p>
            <a:r>
              <a:rPr lang="en-US" dirty="0"/>
              <a:t>Bound services live only while serving other components, do not run indefinitely</a:t>
            </a:r>
          </a:p>
          <a:p>
            <a:r>
              <a:rPr lang="en-US" dirty="0"/>
              <a:t>We will learn how to create a bind service, and bind to it from other components</a:t>
            </a:r>
          </a:p>
        </p:txBody>
      </p:sp>
      <p:sp>
        <p:nvSpPr>
          <p:cNvPr id="4" name="TextBox 3">
            <a:extLst>
              <a:ext uri="{FF2B5EF4-FFF2-40B4-BE49-F238E27FC236}">
                <a16:creationId xmlns:a16="http://schemas.microsoft.com/office/drawing/2014/main" id="{FC3B7C30-C937-BD4F-B0CC-245B784BD4D8}"/>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1366023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Broadcasts</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CA" dirty="0">
                <a:hlinkClick r:id="rId2"/>
              </a:rPr>
              <a:t>https://developer.android.com/guide/components/broadcasts</a:t>
            </a:r>
            <a:endParaRPr lang="en-US" dirty="0"/>
          </a:p>
        </p:txBody>
      </p:sp>
    </p:spTree>
    <p:extLst>
      <p:ext uri="{BB962C8B-B14F-4D97-AF65-F5344CB8AC3E}">
        <p14:creationId xmlns:p14="http://schemas.microsoft.com/office/powerpoint/2010/main" val="609529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Broadcasts</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CA" dirty="0">
                <a:hlinkClick r:id="rId2"/>
              </a:rPr>
              <a:t>https://developer.android.com/guide/components/broadcasts</a:t>
            </a:r>
            <a:endParaRPr lang="en-US" dirty="0"/>
          </a:p>
        </p:txBody>
      </p:sp>
    </p:spTree>
    <p:extLst>
      <p:ext uri="{BB962C8B-B14F-4D97-AF65-F5344CB8AC3E}">
        <p14:creationId xmlns:p14="http://schemas.microsoft.com/office/powerpoint/2010/main" val="3890705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Broadcasts</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CA" dirty="0">
                <a:hlinkClick r:id="rId2"/>
              </a:rPr>
              <a:t>https://developer.android.com/guide/components/broadcasts</a:t>
            </a:r>
            <a:endParaRPr lang="en-US" dirty="0"/>
          </a:p>
        </p:txBody>
      </p:sp>
    </p:spTree>
    <p:extLst>
      <p:ext uri="{BB962C8B-B14F-4D97-AF65-F5344CB8AC3E}">
        <p14:creationId xmlns:p14="http://schemas.microsoft.com/office/powerpoint/2010/main" val="178792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Broadcasts</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CA" dirty="0">
                <a:hlinkClick r:id="rId2"/>
              </a:rPr>
              <a:t>https://developer.android.com/guide/components/broadcasts</a:t>
            </a:r>
            <a:endParaRPr lang="en-US" dirty="0"/>
          </a:p>
        </p:txBody>
      </p:sp>
    </p:spTree>
    <p:extLst>
      <p:ext uri="{BB962C8B-B14F-4D97-AF65-F5344CB8AC3E}">
        <p14:creationId xmlns:p14="http://schemas.microsoft.com/office/powerpoint/2010/main" val="308295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Broadcasts</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CA" dirty="0">
                <a:hlinkClick r:id="rId2"/>
              </a:rPr>
              <a:t>https://developer.android.com/guide/components/broadcasts</a:t>
            </a:r>
            <a:endParaRPr lang="en-US" dirty="0"/>
          </a:p>
        </p:txBody>
      </p:sp>
    </p:spTree>
    <p:extLst>
      <p:ext uri="{BB962C8B-B14F-4D97-AF65-F5344CB8AC3E}">
        <p14:creationId xmlns:p14="http://schemas.microsoft.com/office/powerpoint/2010/main" val="3588741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Broadcasts</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CA" dirty="0">
                <a:hlinkClick r:id="rId2"/>
              </a:rPr>
              <a:t>https://developer.android.com/guide/components/broadcasts</a:t>
            </a:r>
            <a:endParaRPr lang="en-US" dirty="0"/>
          </a:p>
        </p:txBody>
      </p:sp>
    </p:spTree>
    <p:extLst>
      <p:ext uri="{BB962C8B-B14F-4D97-AF65-F5344CB8AC3E}">
        <p14:creationId xmlns:p14="http://schemas.microsoft.com/office/powerpoint/2010/main" val="1532358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Broadcasts</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CA" dirty="0">
                <a:hlinkClick r:id="rId2"/>
              </a:rPr>
              <a:t>https://developer.android.com/guide/components/broadcasts</a:t>
            </a:r>
            <a:endParaRPr lang="en-US" dirty="0"/>
          </a:p>
        </p:txBody>
      </p:sp>
    </p:spTree>
    <p:extLst>
      <p:ext uri="{BB962C8B-B14F-4D97-AF65-F5344CB8AC3E}">
        <p14:creationId xmlns:p14="http://schemas.microsoft.com/office/powerpoint/2010/main" val="657326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smtClean="0"/>
              <a:t>Broadcasts</a:t>
            </a:r>
            <a:endParaRPr lang="en-US" dirty="0"/>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endParaRPr lang="en-US" dirty="0"/>
          </a:p>
        </p:txBody>
      </p:sp>
      <p:sp>
        <p:nvSpPr>
          <p:cNvPr id="4" name="TextBox 3">
            <a:extLst>
              <a:ext uri="{FF2B5EF4-FFF2-40B4-BE49-F238E27FC236}">
                <a16:creationId xmlns:a16="http://schemas.microsoft.com/office/drawing/2014/main" id="{2DBC61C4-DA8A-BB46-8653-23A500E2AD31}"/>
              </a:ext>
            </a:extLst>
          </p:cNvPr>
          <p:cNvSpPr txBox="1"/>
          <p:nvPr/>
        </p:nvSpPr>
        <p:spPr>
          <a:xfrm>
            <a:off x="0" y="6493266"/>
            <a:ext cx="8496728" cy="369332"/>
          </a:xfrm>
          <a:prstGeom prst="rect">
            <a:avLst/>
          </a:prstGeom>
          <a:noFill/>
        </p:spPr>
        <p:txBody>
          <a:bodyPr wrap="square" rtlCol="0">
            <a:spAutoFit/>
          </a:bodyPr>
          <a:lstStyle/>
          <a:p>
            <a:r>
              <a:rPr lang="en-CA" dirty="0">
                <a:hlinkClick r:id="rId2"/>
              </a:rPr>
              <a:t>https://developer.android.com/guide/components/broadcasts</a:t>
            </a:r>
            <a:endParaRPr lang="en-US" dirty="0"/>
          </a:p>
        </p:txBody>
      </p:sp>
    </p:spTree>
    <p:extLst>
      <p:ext uri="{BB962C8B-B14F-4D97-AF65-F5344CB8AC3E}">
        <p14:creationId xmlns:p14="http://schemas.microsoft.com/office/powerpoint/2010/main" val="164599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Bound service basics</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normAutofit lnSpcReduction="10000"/>
          </a:bodyPr>
          <a:lstStyle/>
          <a:p>
            <a:r>
              <a:rPr lang="en-US" dirty="0"/>
              <a:t>A bound service is an implementation of the Service class</a:t>
            </a:r>
          </a:p>
          <a:p>
            <a:r>
              <a:rPr lang="en-US" dirty="0"/>
              <a:t>Must implement </a:t>
            </a:r>
            <a:r>
              <a:rPr lang="en-US" dirty="0" err="1"/>
              <a:t>onBind</a:t>
            </a:r>
            <a:r>
              <a:rPr lang="en-US" dirty="0"/>
              <a:t>() callback</a:t>
            </a:r>
          </a:p>
          <a:p>
            <a:r>
              <a:rPr lang="en-US" dirty="0" err="1"/>
              <a:t>onBind</a:t>
            </a:r>
            <a:r>
              <a:rPr lang="en-US" dirty="0"/>
              <a:t>() returns an </a:t>
            </a:r>
            <a:r>
              <a:rPr lang="en-US" dirty="0" err="1"/>
              <a:t>IBinder</a:t>
            </a:r>
            <a:r>
              <a:rPr lang="en-US" dirty="0"/>
              <a:t> object defining interface clients can use to interact with the bound service</a:t>
            </a:r>
          </a:p>
          <a:p>
            <a:r>
              <a:rPr lang="en-US" dirty="0"/>
              <a:t>A service can be both started (using </a:t>
            </a:r>
            <a:r>
              <a:rPr lang="en-US" dirty="0" err="1"/>
              <a:t>startService</a:t>
            </a:r>
            <a:r>
              <a:rPr lang="en-US" dirty="0"/>
              <a:t>) and bound (using </a:t>
            </a:r>
            <a:r>
              <a:rPr lang="en-US" dirty="0" err="1"/>
              <a:t>bindService</a:t>
            </a:r>
            <a:r>
              <a:rPr lang="en-US" dirty="0"/>
              <a:t>)</a:t>
            </a:r>
          </a:p>
          <a:p>
            <a:pPr lvl="1"/>
            <a:r>
              <a:rPr lang="en-US" dirty="0"/>
              <a:t>Started services run indefinitely in background</a:t>
            </a:r>
          </a:p>
          <a:p>
            <a:r>
              <a:rPr lang="en-US" dirty="0"/>
              <a:t>Started services must be explicitly stopped, using </a:t>
            </a:r>
            <a:r>
              <a:rPr lang="en-US" dirty="0" err="1"/>
              <a:t>stopSelf</a:t>
            </a:r>
            <a:r>
              <a:rPr lang="en-US" dirty="0"/>
              <a:t>() or </a:t>
            </a:r>
            <a:r>
              <a:rPr lang="en-US" dirty="0" err="1"/>
              <a:t>stopService</a:t>
            </a:r>
            <a:r>
              <a:rPr lang="en-US" dirty="0"/>
              <a:t>()</a:t>
            </a:r>
          </a:p>
          <a:p>
            <a:r>
              <a:rPr lang="en-US" dirty="0"/>
              <a:t>Bound services stop as soon as the last component unbinds </a:t>
            </a:r>
          </a:p>
          <a:p>
            <a:r>
              <a:rPr lang="en-US" dirty="0"/>
              <a:t>Music player is both started and bound</a:t>
            </a:r>
          </a:p>
          <a:p>
            <a:pPr lvl="1"/>
            <a:r>
              <a:rPr lang="en-US" dirty="0"/>
              <a:t>Started from Activity within the media app</a:t>
            </a:r>
          </a:p>
          <a:p>
            <a:pPr lvl="1"/>
            <a:r>
              <a:rPr lang="en-US" dirty="0"/>
              <a:t>User exits app, music continues to play in background</a:t>
            </a:r>
          </a:p>
          <a:p>
            <a:pPr lvl="1"/>
            <a:r>
              <a:rPr lang="en-US" dirty="0"/>
              <a:t>User re-enters app, Activity binds to the music service to regain control of playback</a:t>
            </a:r>
          </a:p>
        </p:txBody>
      </p:sp>
      <p:sp>
        <p:nvSpPr>
          <p:cNvPr id="4" name="TextBox 3">
            <a:extLst>
              <a:ext uri="{FF2B5EF4-FFF2-40B4-BE49-F238E27FC236}">
                <a16:creationId xmlns:a16="http://schemas.microsoft.com/office/drawing/2014/main" id="{44D2AA73-0494-E54D-826E-68454E440A0B}"/>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65269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Binding to a started service</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normAutofit lnSpcReduction="10000"/>
          </a:bodyPr>
          <a:lstStyle/>
          <a:p>
            <a:r>
              <a:rPr lang="en-US" dirty="0"/>
              <a:t>A client binds to a service by calling </a:t>
            </a:r>
            <a:r>
              <a:rPr lang="en-US" dirty="0" err="1"/>
              <a:t>bindService</a:t>
            </a:r>
            <a:r>
              <a:rPr lang="en-US" dirty="0"/>
              <a:t>()</a:t>
            </a:r>
          </a:p>
          <a:p>
            <a:r>
              <a:rPr lang="en-US" dirty="0"/>
              <a:t>Client must provide implementation of </a:t>
            </a:r>
            <a:r>
              <a:rPr lang="en-US" dirty="0" err="1"/>
              <a:t>ServiceConnection</a:t>
            </a:r>
            <a:r>
              <a:rPr lang="en-US" dirty="0"/>
              <a:t>, which monitors connection with service</a:t>
            </a:r>
          </a:p>
          <a:p>
            <a:r>
              <a:rPr lang="en-US" dirty="0"/>
              <a:t>Return value of </a:t>
            </a:r>
            <a:r>
              <a:rPr lang="en-US" dirty="0" err="1"/>
              <a:t>bindService</a:t>
            </a:r>
            <a:r>
              <a:rPr lang="en-US" dirty="0"/>
              <a:t>() indicates: </a:t>
            </a:r>
          </a:p>
          <a:p>
            <a:pPr lvl="1"/>
            <a:r>
              <a:rPr lang="en-US" dirty="0"/>
              <a:t>1) if if the requested service exists</a:t>
            </a:r>
          </a:p>
          <a:p>
            <a:pPr lvl="1"/>
            <a:r>
              <a:rPr lang="en-US" dirty="0"/>
              <a:t>2) whether or not the client is permitted to access it</a:t>
            </a:r>
          </a:p>
          <a:p>
            <a:r>
              <a:rPr lang="en-US" dirty="0"/>
              <a:t>When Android connects service to client, </a:t>
            </a:r>
            <a:r>
              <a:rPr lang="en-US" dirty="0" err="1"/>
              <a:t>onServiceConnected</a:t>
            </a:r>
            <a:r>
              <a:rPr lang="en-US" dirty="0"/>
              <a:t>() called on </a:t>
            </a:r>
            <a:r>
              <a:rPr lang="en-US" dirty="0" err="1"/>
              <a:t>ServiceConnection</a:t>
            </a:r>
            <a:r>
              <a:rPr lang="en-US" dirty="0"/>
              <a:t>, passing an </a:t>
            </a:r>
            <a:r>
              <a:rPr lang="en-US" dirty="0" err="1"/>
              <a:t>IBinder</a:t>
            </a:r>
            <a:r>
              <a:rPr lang="en-US" dirty="0"/>
              <a:t> used by client to communicate with service</a:t>
            </a:r>
          </a:p>
          <a:p>
            <a:r>
              <a:rPr lang="en-US" dirty="0"/>
              <a:t>Multiple clients can connect to same service, however, the same </a:t>
            </a:r>
            <a:r>
              <a:rPr lang="en-US" dirty="0" err="1"/>
              <a:t>IBinder</a:t>
            </a:r>
            <a:r>
              <a:rPr lang="en-US" dirty="0"/>
              <a:t> is passed to all clients</a:t>
            </a:r>
          </a:p>
          <a:p>
            <a:r>
              <a:rPr lang="en-US" dirty="0"/>
              <a:t>Defining </a:t>
            </a:r>
            <a:r>
              <a:rPr lang="en-US" dirty="0" err="1"/>
              <a:t>IBinder</a:t>
            </a:r>
            <a:r>
              <a:rPr lang="en-US" dirty="0"/>
              <a:t> interface is most important part of bound service implementation</a:t>
            </a:r>
          </a:p>
          <a:p>
            <a:endParaRPr lang="en-US" dirty="0"/>
          </a:p>
        </p:txBody>
      </p:sp>
      <p:sp>
        <p:nvSpPr>
          <p:cNvPr id="4" name="TextBox 3">
            <a:extLst>
              <a:ext uri="{FF2B5EF4-FFF2-40B4-BE49-F238E27FC236}">
                <a16:creationId xmlns:a16="http://schemas.microsoft.com/office/drawing/2014/main" id="{CB034E25-5E1F-634A-90E9-DF7BF412B22B}"/>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13221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Creating a bound service</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a:t>When creating a service that provides binding, you must provide an </a:t>
            </a:r>
            <a:r>
              <a:rPr lang="en-US" dirty="0" err="1"/>
              <a:t>IBinder</a:t>
            </a:r>
            <a:r>
              <a:rPr lang="en-US" dirty="0"/>
              <a:t> that provides programming interface clients use to communicate with the server</a:t>
            </a:r>
          </a:p>
          <a:p>
            <a:r>
              <a:rPr lang="en-US" dirty="0"/>
              <a:t>There are three ways to define </a:t>
            </a:r>
            <a:r>
              <a:rPr lang="en-US" dirty="0" err="1"/>
              <a:t>IBinder</a:t>
            </a:r>
            <a:r>
              <a:rPr lang="en-US" dirty="0"/>
              <a:t>:</a:t>
            </a:r>
          </a:p>
          <a:p>
            <a:r>
              <a:rPr lang="en-US" dirty="0"/>
              <a:t>1) </a:t>
            </a:r>
            <a:r>
              <a:rPr lang="en-US" b="1" dirty="0"/>
              <a:t>Extending the Binder class:</a:t>
            </a:r>
          </a:p>
          <a:p>
            <a:r>
              <a:rPr lang="en-US" dirty="0"/>
              <a:t>Do this if service is private to your app and runs in same process as client (most common)</a:t>
            </a:r>
          </a:p>
          <a:p>
            <a:r>
              <a:rPr lang="en-US" dirty="0"/>
              <a:t>Extend Binder class an return an instance from </a:t>
            </a:r>
            <a:r>
              <a:rPr lang="en-US" dirty="0" err="1"/>
              <a:t>onBind</a:t>
            </a:r>
            <a:r>
              <a:rPr lang="en-US" dirty="0"/>
              <a:t>()</a:t>
            </a:r>
          </a:p>
          <a:p>
            <a:r>
              <a:rPr lang="en-US" dirty="0"/>
              <a:t>Client will receive the Binder, and use it to directly access public methods of the Binder or the service itself</a:t>
            </a:r>
          </a:p>
          <a:p>
            <a:r>
              <a:rPr lang="en-US" dirty="0"/>
              <a:t>Use this method always unless your service is used in different process/different apps</a:t>
            </a:r>
          </a:p>
        </p:txBody>
      </p:sp>
      <p:sp>
        <p:nvSpPr>
          <p:cNvPr id="4" name="TextBox 3">
            <a:extLst>
              <a:ext uri="{FF2B5EF4-FFF2-40B4-BE49-F238E27FC236}">
                <a16:creationId xmlns:a16="http://schemas.microsoft.com/office/drawing/2014/main" id="{62C924F7-A08F-C94B-B8F4-10EEFB18EB82}"/>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406394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Creating a bound service</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a:t>2) </a:t>
            </a:r>
            <a:r>
              <a:rPr lang="en-US" b="1" dirty="0"/>
              <a:t>Using a messenger: </a:t>
            </a:r>
            <a:r>
              <a:rPr lang="en-US" dirty="0"/>
              <a:t>(for your interface to work across different processes)</a:t>
            </a:r>
          </a:p>
          <a:p>
            <a:r>
              <a:rPr lang="en-US" dirty="0"/>
              <a:t>Define a Handler in your service, that responds to 3 types of Message objects</a:t>
            </a:r>
          </a:p>
          <a:p>
            <a:r>
              <a:rPr lang="en-US" dirty="0"/>
              <a:t>Handler is the basis for a Messenger that can share an </a:t>
            </a:r>
            <a:r>
              <a:rPr lang="en-US" dirty="0" err="1"/>
              <a:t>IBinder</a:t>
            </a:r>
            <a:r>
              <a:rPr lang="en-US" dirty="0"/>
              <a:t> with the client, allowing client to send commands to service using Message object</a:t>
            </a:r>
          </a:p>
          <a:p>
            <a:r>
              <a:rPr lang="en-US" dirty="0"/>
              <a:t>Client can define its own Messenger, so service can send messages back</a:t>
            </a:r>
          </a:p>
          <a:p>
            <a:r>
              <a:rPr lang="en-US" dirty="0"/>
              <a:t>This is simplest way to do IPC (inter-process communication) because Messenger queues all requests into a single thread, don’t have to design service for thread safety</a:t>
            </a:r>
          </a:p>
          <a:p>
            <a:pPr lvl="1"/>
            <a:endParaRPr lang="en-US" dirty="0"/>
          </a:p>
        </p:txBody>
      </p:sp>
      <p:sp>
        <p:nvSpPr>
          <p:cNvPr id="4" name="TextBox 3">
            <a:extLst>
              <a:ext uri="{FF2B5EF4-FFF2-40B4-BE49-F238E27FC236}">
                <a16:creationId xmlns:a16="http://schemas.microsoft.com/office/drawing/2014/main" id="{2D9B8275-8CB9-C44D-AE26-13A15876C6F3}"/>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306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Creating a bound service</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a:t>3) </a:t>
            </a:r>
            <a:r>
              <a:rPr lang="en-US" b="1" dirty="0"/>
              <a:t>Using AIDL: </a:t>
            </a:r>
          </a:p>
          <a:p>
            <a:r>
              <a:rPr lang="en-US" dirty="0"/>
              <a:t>Android Interface Definition Language (AIDL) decomposes objects into primitives that the OS understands and sends them across processes to perform IPC</a:t>
            </a:r>
          </a:p>
          <a:p>
            <a:r>
              <a:rPr lang="en-US" dirty="0"/>
              <a:t>Messenger technique (previous slide) uses AIDL in underlying implementation</a:t>
            </a:r>
          </a:p>
          <a:p>
            <a:r>
              <a:rPr lang="en-US" dirty="0"/>
              <a:t>Use AIDL directly if you want your service to handle multiple requests simultaneously (Messenger queues them)</a:t>
            </a:r>
          </a:p>
          <a:p>
            <a:r>
              <a:rPr lang="en-US" dirty="0"/>
              <a:t>Must create a .</a:t>
            </a:r>
            <a:r>
              <a:rPr lang="en-US" dirty="0" err="1"/>
              <a:t>aidl</a:t>
            </a:r>
            <a:r>
              <a:rPr lang="en-US" dirty="0"/>
              <a:t> file to use AIDL directly</a:t>
            </a:r>
          </a:p>
          <a:p>
            <a:r>
              <a:rPr lang="en-US" dirty="0"/>
              <a:t>Most apps won’t require use of AIDL</a:t>
            </a:r>
          </a:p>
          <a:p>
            <a:r>
              <a:rPr lang="en-US" dirty="0">
                <a:hlinkClick r:id="rId2"/>
              </a:rPr>
              <a:t>https://stackoverflow.com/questions/8591281/example-of-aidl-use</a:t>
            </a:r>
            <a:endParaRPr lang="en-US" dirty="0"/>
          </a:p>
          <a:p>
            <a:r>
              <a:rPr lang="en-US" dirty="0"/>
              <a:t>use AIDL to share data AND control things in other apps</a:t>
            </a:r>
          </a:p>
        </p:txBody>
      </p:sp>
      <p:sp>
        <p:nvSpPr>
          <p:cNvPr id="4" name="TextBox 3">
            <a:extLst>
              <a:ext uri="{FF2B5EF4-FFF2-40B4-BE49-F238E27FC236}">
                <a16:creationId xmlns:a16="http://schemas.microsoft.com/office/drawing/2014/main" id="{462CA396-1E40-784E-9820-44DF7173FA38}"/>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485403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Method 1: </a:t>
            </a:r>
            <a:r>
              <a:rPr lang="en-US" b="1" dirty="0"/>
              <a:t>Extending the Binder class</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0" y="1044789"/>
            <a:ext cx="12192000" cy="5448477"/>
          </a:xfrm>
        </p:spPr>
        <p:txBody>
          <a:bodyPr/>
          <a:lstStyle/>
          <a:p>
            <a:r>
              <a:rPr lang="en-US" dirty="0"/>
              <a:t>Extend Binder class when service used only by your app, not across processes</a:t>
            </a:r>
          </a:p>
          <a:p>
            <a:r>
              <a:rPr lang="en-US" dirty="0"/>
              <a:t>Binder will provide client direct access to public methods of your service</a:t>
            </a:r>
          </a:p>
          <a:p>
            <a:r>
              <a:rPr lang="en-US" dirty="0"/>
              <a:t>Setting up Binder:</a:t>
            </a:r>
          </a:p>
          <a:p>
            <a:r>
              <a:rPr lang="en-US" dirty="0"/>
              <a:t>1) in your service, create an instance of Binder doing one of the following</a:t>
            </a:r>
          </a:p>
          <a:p>
            <a:pPr lvl="1"/>
            <a:r>
              <a:rPr lang="en-US" dirty="0"/>
              <a:t>A) contains public methods the client can call</a:t>
            </a:r>
          </a:p>
          <a:p>
            <a:pPr lvl="1"/>
            <a:r>
              <a:rPr lang="en-US" dirty="0"/>
              <a:t>B) returns current Service instance, which has public methods client can call</a:t>
            </a:r>
          </a:p>
          <a:p>
            <a:pPr lvl="1"/>
            <a:r>
              <a:rPr lang="en-US" dirty="0"/>
              <a:t>C) returns instance of another class hosted by service with public methods client can call</a:t>
            </a:r>
          </a:p>
          <a:p>
            <a:r>
              <a:rPr lang="en-US" dirty="0"/>
              <a:t>2) return this instance of Binder from the </a:t>
            </a:r>
            <a:r>
              <a:rPr lang="en-US" dirty="0" err="1"/>
              <a:t>onBind</a:t>
            </a:r>
            <a:r>
              <a:rPr lang="en-US" dirty="0"/>
              <a:t>() callback method</a:t>
            </a:r>
          </a:p>
          <a:p>
            <a:r>
              <a:rPr lang="en-US" dirty="0"/>
              <a:t>3) in the client, receive the Binder in </a:t>
            </a:r>
            <a:r>
              <a:rPr lang="en-US" dirty="0" err="1"/>
              <a:t>onServiceConnected</a:t>
            </a:r>
            <a:r>
              <a:rPr lang="en-US" dirty="0"/>
              <a:t>(), and make calls to the bound service using the provided Binder</a:t>
            </a:r>
          </a:p>
          <a:p>
            <a:r>
              <a:rPr lang="en-US" dirty="0"/>
              <a:t>*Service and client must be in same process for this method to work*</a:t>
            </a:r>
          </a:p>
        </p:txBody>
      </p:sp>
      <p:sp>
        <p:nvSpPr>
          <p:cNvPr id="4" name="TextBox 3">
            <a:extLst>
              <a:ext uri="{FF2B5EF4-FFF2-40B4-BE49-F238E27FC236}">
                <a16:creationId xmlns:a16="http://schemas.microsoft.com/office/drawing/2014/main" id="{405F055C-A1CF-AA42-B259-9861A9528B74}"/>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175155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B699-41A8-574B-B6F4-E6531356CAAF}"/>
              </a:ext>
            </a:extLst>
          </p:cNvPr>
          <p:cNvSpPr>
            <a:spLocks noGrp="1"/>
          </p:cNvSpPr>
          <p:nvPr>
            <p:ph type="title"/>
          </p:nvPr>
        </p:nvSpPr>
        <p:spPr>
          <a:xfrm>
            <a:off x="0" y="1"/>
            <a:ext cx="12192000" cy="1017142"/>
          </a:xfrm>
        </p:spPr>
        <p:txBody>
          <a:bodyPr/>
          <a:lstStyle/>
          <a:p>
            <a:r>
              <a:rPr lang="en-US" dirty="0"/>
              <a:t>Binder Implementation:</a:t>
            </a:r>
          </a:p>
        </p:txBody>
      </p:sp>
      <p:sp>
        <p:nvSpPr>
          <p:cNvPr id="3" name="Content Placeholder 2">
            <a:extLst>
              <a:ext uri="{FF2B5EF4-FFF2-40B4-BE49-F238E27FC236}">
                <a16:creationId xmlns:a16="http://schemas.microsoft.com/office/drawing/2014/main" id="{60CAE52C-DC51-3041-BD77-DB47BA21E4BB}"/>
              </a:ext>
            </a:extLst>
          </p:cNvPr>
          <p:cNvSpPr>
            <a:spLocks noGrp="1"/>
          </p:cNvSpPr>
          <p:nvPr>
            <p:ph idx="1"/>
          </p:nvPr>
        </p:nvSpPr>
        <p:spPr>
          <a:xfrm>
            <a:off x="-1" y="1044789"/>
            <a:ext cx="5517223" cy="5448477"/>
          </a:xfrm>
        </p:spPr>
        <p:txBody>
          <a:bodyPr/>
          <a:lstStyle/>
          <a:p>
            <a:r>
              <a:rPr lang="en-US" dirty="0"/>
              <a:t>This service provides clients with access to its methods through a Binder implementation</a:t>
            </a:r>
          </a:p>
          <a:p>
            <a:r>
              <a:rPr lang="en-US" dirty="0" err="1"/>
              <a:t>LocalBinder</a:t>
            </a:r>
            <a:r>
              <a:rPr lang="en-US" dirty="0"/>
              <a:t> provides the </a:t>
            </a:r>
            <a:r>
              <a:rPr lang="en-US" dirty="0" err="1"/>
              <a:t>getService</a:t>
            </a:r>
            <a:r>
              <a:rPr lang="en-US" dirty="0"/>
              <a:t>() method to clients, so they can retrieve the current instance of </a:t>
            </a:r>
            <a:r>
              <a:rPr lang="en-US" dirty="0" err="1"/>
              <a:t>LocalService</a:t>
            </a:r>
            <a:endParaRPr lang="en-US" dirty="0"/>
          </a:p>
          <a:p>
            <a:r>
              <a:rPr lang="en-US" dirty="0"/>
              <a:t>This allows clients to call public methods in the service</a:t>
            </a:r>
          </a:p>
        </p:txBody>
      </p:sp>
      <p:sp>
        <p:nvSpPr>
          <p:cNvPr id="4" name="Rectangle 3">
            <a:extLst>
              <a:ext uri="{FF2B5EF4-FFF2-40B4-BE49-F238E27FC236}">
                <a16:creationId xmlns:a16="http://schemas.microsoft.com/office/drawing/2014/main" id="{4B4B4E6B-8DA0-7344-84B2-671B6E5D3066}"/>
              </a:ext>
            </a:extLst>
          </p:cNvPr>
          <p:cNvSpPr/>
          <p:nvPr/>
        </p:nvSpPr>
        <p:spPr>
          <a:xfrm>
            <a:off x="5722707" y="111428"/>
            <a:ext cx="6469294" cy="6555641"/>
          </a:xfrm>
          <a:prstGeom prst="rect">
            <a:avLst/>
          </a:prstGeom>
        </p:spPr>
        <p:txBody>
          <a:bodyPr wrap="square">
            <a:spAutoFit/>
          </a:bodyPr>
          <a:lstStyle/>
          <a:p>
            <a:r>
              <a:rPr lang="en-CA" sz="1500" b="1" dirty="0">
                <a:solidFill>
                  <a:srgbClr val="000080"/>
                </a:solidFill>
                <a:effectLst/>
              </a:rPr>
              <a:t>public class </a:t>
            </a:r>
            <a:r>
              <a:rPr lang="en-CA" sz="1500" dirty="0" err="1"/>
              <a:t>LocalService</a:t>
            </a:r>
            <a:r>
              <a:rPr lang="en-CA" sz="1500" dirty="0"/>
              <a:t> </a:t>
            </a:r>
            <a:r>
              <a:rPr lang="en-CA" sz="1500" b="1" dirty="0">
                <a:solidFill>
                  <a:srgbClr val="000080"/>
                </a:solidFill>
                <a:effectLst/>
              </a:rPr>
              <a:t>extends </a:t>
            </a:r>
            <a:r>
              <a:rPr lang="en-CA" sz="1500" dirty="0"/>
              <a:t>Service {</a:t>
            </a:r>
            <a:br>
              <a:rPr lang="en-CA" sz="1500" dirty="0"/>
            </a:br>
            <a:r>
              <a:rPr lang="en-CA" sz="1500" dirty="0"/>
              <a:t>    </a:t>
            </a:r>
            <a:r>
              <a:rPr lang="en-CA" sz="1500" i="1" dirty="0">
                <a:solidFill>
                  <a:srgbClr val="808080"/>
                </a:solidFill>
                <a:effectLst/>
              </a:rPr>
              <a:t>// Binder given to clients</a:t>
            </a:r>
            <a:br>
              <a:rPr lang="en-CA" sz="1500" i="1" dirty="0">
                <a:solidFill>
                  <a:srgbClr val="808080"/>
                </a:solidFill>
                <a:effectLst/>
              </a:rPr>
            </a:br>
            <a:r>
              <a:rPr lang="en-CA" sz="1500" i="1" dirty="0">
                <a:solidFill>
                  <a:srgbClr val="808080"/>
                </a:solidFill>
                <a:effectLst/>
              </a:rPr>
              <a:t>    </a:t>
            </a:r>
            <a:r>
              <a:rPr lang="en-CA" sz="1500" b="1" dirty="0">
                <a:solidFill>
                  <a:srgbClr val="000080"/>
                </a:solidFill>
                <a:effectLst/>
              </a:rPr>
              <a:t>private final </a:t>
            </a:r>
            <a:r>
              <a:rPr lang="en-CA" sz="1500" dirty="0" err="1"/>
              <a:t>IBinder</a:t>
            </a:r>
            <a:r>
              <a:rPr lang="en-CA" sz="1500" dirty="0"/>
              <a:t> binder = </a:t>
            </a:r>
            <a:r>
              <a:rPr lang="en-CA" sz="1500" b="1" dirty="0">
                <a:solidFill>
                  <a:srgbClr val="000080"/>
                </a:solidFill>
                <a:effectLst/>
              </a:rPr>
              <a:t>new </a:t>
            </a:r>
            <a:r>
              <a:rPr lang="en-CA" sz="1500" dirty="0" err="1"/>
              <a:t>LocalBinder</a:t>
            </a:r>
            <a:r>
              <a:rPr lang="en-CA" sz="1500" dirty="0"/>
              <a:t>();</a:t>
            </a:r>
            <a:br>
              <a:rPr lang="en-CA" sz="1500" dirty="0"/>
            </a:br>
            <a:r>
              <a:rPr lang="en-CA" sz="1500" dirty="0"/>
              <a:t>    </a:t>
            </a:r>
            <a:r>
              <a:rPr lang="en-CA" sz="1500" i="1" dirty="0">
                <a:solidFill>
                  <a:srgbClr val="808080"/>
                </a:solidFill>
                <a:effectLst/>
              </a:rPr>
              <a:t>// Random number generator</a:t>
            </a:r>
            <a:br>
              <a:rPr lang="en-CA" sz="1500" i="1" dirty="0">
                <a:solidFill>
                  <a:srgbClr val="808080"/>
                </a:solidFill>
                <a:effectLst/>
              </a:rPr>
            </a:br>
            <a:r>
              <a:rPr lang="en-CA" sz="1500" i="1" dirty="0">
                <a:solidFill>
                  <a:srgbClr val="808080"/>
                </a:solidFill>
                <a:effectLst/>
              </a:rPr>
              <a:t>    </a:t>
            </a:r>
            <a:r>
              <a:rPr lang="en-CA" sz="1500" b="1" dirty="0">
                <a:solidFill>
                  <a:srgbClr val="000080"/>
                </a:solidFill>
                <a:effectLst/>
              </a:rPr>
              <a:t>private final </a:t>
            </a:r>
            <a:r>
              <a:rPr lang="en-CA" sz="1500" dirty="0"/>
              <a:t>Random </a:t>
            </a:r>
            <a:r>
              <a:rPr lang="en-CA" sz="1500" dirty="0" err="1"/>
              <a:t>mGenerator</a:t>
            </a:r>
            <a:r>
              <a:rPr lang="en-CA" sz="1500" dirty="0"/>
              <a:t> = </a:t>
            </a:r>
            <a:r>
              <a:rPr lang="en-CA" sz="1500" b="1" dirty="0">
                <a:solidFill>
                  <a:srgbClr val="000080"/>
                </a:solidFill>
                <a:effectLst/>
              </a:rPr>
              <a:t>new </a:t>
            </a:r>
            <a:r>
              <a:rPr lang="en-CA" sz="1500" dirty="0"/>
              <a:t>Random();</a:t>
            </a:r>
            <a:br>
              <a:rPr lang="en-CA" sz="1500" dirty="0"/>
            </a:br>
            <a:r>
              <a:rPr lang="en-CA" sz="1500" dirty="0"/>
              <a:t/>
            </a:r>
            <a:br>
              <a:rPr lang="en-CA" sz="1500" dirty="0"/>
            </a:br>
            <a:r>
              <a:rPr lang="en-CA" sz="1500" dirty="0"/>
              <a:t>    </a:t>
            </a:r>
            <a:r>
              <a:rPr lang="en-CA" sz="1500" i="1" dirty="0">
                <a:solidFill>
                  <a:srgbClr val="808080"/>
                </a:solidFill>
                <a:effectLst/>
              </a:rPr>
              <a:t>/**</a:t>
            </a:r>
            <a:br>
              <a:rPr lang="en-CA" sz="1500" i="1" dirty="0">
                <a:solidFill>
                  <a:srgbClr val="808080"/>
                </a:solidFill>
                <a:effectLst/>
              </a:rPr>
            </a:br>
            <a:r>
              <a:rPr lang="en-CA" sz="1500" i="1" dirty="0">
                <a:solidFill>
                  <a:srgbClr val="808080"/>
                </a:solidFill>
                <a:effectLst/>
              </a:rPr>
              <a:t>     * Class used for the client Binder.  Because we know this service always</a:t>
            </a:r>
            <a:br>
              <a:rPr lang="en-CA" sz="1500" i="1" dirty="0">
                <a:solidFill>
                  <a:srgbClr val="808080"/>
                </a:solidFill>
                <a:effectLst/>
              </a:rPr>
            </a:br>
            <a:r>
              <a:rPr lang="en-CA" sz="1500" i="1" dirty="0">
                <a:solidFill>
                  <a:srgbClr val="808080"/>
                </a:solidFill>
                <a:effectLst/>
              </a:rPr>
              <a:t>     * runs in the same process as its clients, we don't need to deal with IPC.</a:t>
            </a:r>
            <a:br>
              <a:rPr lang="en-CA" sz="1500" i="1" dirty="0">
                <a:solidFill>
                  <a:srgbClr val="808080"/>
                </a:solidFill>
                <a:effectLst/>
              </a:rPr>
            </a:br>
            <a:r>
              <a:rPr lang="en-CA" sz="1500" i="1" dirty="0">
                <a:solidFill>
                  <a:srgbClr val="808080"/>
                </a:solidFill>
                <a:effectLst/>
              </a:rPr>
              <a:t>     */</a:t>
            </a:r>
            <a:br>
              <a:rPr lang="en-CA" sz="1500" i="1" dirty="0">
                <a:solidFill>
                  <a:srgbClr val="808080"/>
                </a:solidFill>
                <a:effectLst/>
              </a:rPr>
            </a:br>
            <a:r>
              <a:rPr lang="en-CA" sz="1500" i="1" dirty="0">
                <a:solidFill>
                  <a:srgbClr val="808080"/>
                </a:solidFill>
                <a:effectLst/>
              </a:rPr>
              <a:t>    </a:t>
            </a:r>
            <a:r>
              <a:rPr lang="en-CA" sz="1500" b="1" dirty="0">
                <a:solidFill>
                  <a:srgbClr val="000080"/>
                </a:solidFill>
                <a:effectLst/>
              </a:rPr>
              <a:t>public class </a:t>
            </a:r>
            <a:r>
              <a:rPr lang="en-CA" sz="1500" dirty="0" err="1"/>
              <a:t>LocalBinder</a:t>
            </a:r>
            <a:r>
              <a:rPr lang="en-CA" sz="1500" dirty="0"/>
              <a:t> </a:t>
            </a:r>
            <a:r>
              <a:rPr lang="en-CA" sz="1500" b="1" dirty="0">
                <a:solidFill>
                  <a:srgbClr val="000080"/>
                </a:solidFill>
                <a:effectLst/>
              </a:rPr>
              <a:t>extends </a:t>
            </a:r>
            <a:r>
              <a:rPr lang="en-CA" sz="1500" dirty="0"/>
              <a:t>Binder {</a:t>
            </a:r>
            <a:br>
              <a:rPr lang="en-CA" sz="1500" dirty="0"/>
            </a:br>
            <a:r>
              <a:rPr lang="en-CA" sz="1500" dirty="0"/>
              <a:t>        </a:t>
            </a:r>
            <a:r>
              <a:rPr lang="en-CA" sz="1500" dirty="0" err="1"/>
              <a:t>LocalService</a:t>
            </a:r>
            <a:r>
              <a:rPr lang="en-CA" sz="1500" dirty="0"/>
              <a:t> </a:t>
            </a:r>
            <a:r>
              <a:rPr lang="en-CA" sz="1500" dirty="0" err="1"/>
              <a:t>getService</a:t>
            </a:r>
            <a:r>
              <a:rPr lang="en-CA" sz="1500" dirty="0"/>
              <a:t>() {</a:t>
            </a:r>
            <a:br>
              <a:rPr lang="en-CA" sz="1500" dirty="0"/>
            </a:br>
            <a:r>
              <a:rPr lang="en-CA" sz="1500" dirty="0"/>
              <a:t>            </a:t>
            </a:r>
            <a:r>
              <a:rPr lang="en-CA" sz="1500" i="1" dirty="0">
                <a:solidFill>
                  <a:srgbClr val="808080"/>
                </a:solidFill>
                <a:effectLst/>
              </a:rPr>
              <a:t>// Return this instance of </a:t>
            </a:r>
            <a:r>
              <a:rPr lang="en-CA" sz="1500" i="1" dirty="0" err="1">
                <a:solidFill>
                  <a:srgbClr val="808080"/>
                </a:solidFill>
                <a:effectLst/>
              </a:rPr>
              <a:t>LocalService</a:t>
            </a:r>
            <a:r>
              <a:rPr lang="en-CA" sz="1500" i="1" dirty="0">
                <a:solidFill>
                  <a:srgbClr val="808080"/>
                </a:solidFill>
                <a:effectLst/>
              </a:rPr>
              <a:t> so clients can call public methods</a:t>
            </a:r>
            <a:br>
              <a:rPr lang="en-CA" sz="1500" i="1" dirty="0">
                <a:solidFill>
                  <a:srgbClr val="808080"/>
                </a:solidFill>
                <a:effectLst/>
              </a:rPr>
            </a:br>
            <a:r>
              <a:rPr lang="en-CA" sz="1500" i="1" dirty="0">
                <a:solidFill>
                  <a:srgbClr val="808080"/>
                </a:solidFill>
                <a:effectLst/>
              </a:rPr>
              <a:t>            </a:t>
            </a:r>
            <a:r>
              <a:rPr lang="en-CA" sz="1500" b="1" dirty="0">
                <a:solidFill>
                  <a:srgbClr val="000080"/>
                </a:solidFill>
                <a:effectLst/>
              </a:rPr>
              <a:t>return </a:t>
            </a:r>
            <a:r>
              <a:rPr lang="en-CA" sz="1500" dirty="0" err="1"/>
              <a:t>LocalService.</a:t>
            </a:r>
            <a:r>
              <a:rPr lang="en-CA" sz="1500" b="1" dirty="0" err="1">
                <a:solidFill>
                  <a:srgbClr val="000080"/>
                </a:solidFill>
                <a:effectLst/>
              </a:rPr>
              <a:t>this</a:t>
            </a:r>
            <a:r>
              <a:rPr lang="en-CA" sz="1500" dirty="0"/>
              <a:t>;</a:t>
            </a:r>
            <a:br>
              <a:rPr lang="en-CA" sz="1500" dirty="0"/>
            </a:br>
            <a:r>
              <a:rPr lang="en-CA" sz="1500" dirty="0"/>
              <a:t>        }</a:t>
            </a:r>
            <a:br>
              <a:rPr lang="en-CA" sz="1500" dirty="0"/>
            </a:br>
            <a:r>
              <a:rPr lang="en-CA" sz="1500" dirty="0"/>
              <a:t>    }</a:t>
            </a:r>
            <a:br>
              <a:rPr lang="en-CA" sz="1500" dirty="0"/>
            </a:br>
            <a:r>
              <a:rPr lang="en-CA" sz="1500" dirty="0"/>
              <a:t/>
            </a:r>
            <a:br>
              <a:rPr lang="en-CA" sz="1500" dirty="0"/>
            </a:br>
            <a:r>
              <a:rPr lang="en-CA" sz="1500" dirty="0"/>
              <a:t>    @Override</a:t>
            </a:r>
            <a:br>
              <a:rPr lang="en-CA" sz="1500" dirty="0"/>
            </a:br>
            <a:r>
              <a:rPr lang="en-CA" sz="1500" dirty="0"/>
              <a:t>    </a:t>
            </a:r>
            <a:r>
              <a:rPr lang="en-CA" sz="1500" b="1" dirty="0">
                <a:solidFill>
                  <a:srgbClr val="000080"/>
                </a:solidFill>
                <a:effectLst/>
              </a:rPr>
              <a:t>public </a:t>
            </a:r>
            <a:r>
              <a:rPr lang="en-CA" sz="1500" dirty="0" err="1"/>
              <a:t>IBinder</a:t>
            </a:r>
            <a:r>
              <a:rPr lang="en-CA" sz="1500" dirty="0"/>
              <a:t> </a:t>
            </a:r>
            <a:r>
              <a:rPr lang="en-CA" sz="1500" dirty="0" err="1"/>
              <a:t>onBind</a:t>
            </a:r>
            <a:r>
              <a:rPr lang="en-CA" sz="1500" dirty="0"/>
              <a:t>(Intent intent) {</a:t>
            </a:r>
            <a:br>
              <a:rPr lang="en-CA" sz="1500" dirty="0"/>
            </a:br>
            <a:r>
              <a:rPr lang="en-CA" sz="1500" dirty="0"/>
              <a:t>        </a:t>
            </a:r>
            <a:r>
              <a:rPr lang="en-CA" sz="1500" b="1" dirty="0">
                <a:solidFill>
                  <a:srgbClr val="000080"/>
                </a:solidFill>
                <a:effectLst/>
              </a:rPr>
              <a:t>return </a:t>
            </a:r>
            <a:r>
              <a:rPr lang="en-CA" sz="1500" dirty="0"/>
              <a:t>binder;</a:t>
            </a:r>
            <a:br>
              <a:rPr lang="en-CA" sz="1500" dirty="0"/>
            </a:br>
            <a:r>
              <a:rPr lang="en-CA" sz="1500" dirty="0"/>
              <a:t>    }</a:t>
            </a:r>
            <a:br>
              <a:rPr lang="en-CA" sz="1500" dirty="0"/>
            </a:br>
            <a:r>
              <a:rPr lang="en-CA" sz="1500" dirty="0"/>
              <a:t/>
            </a:r>
            <a:br>
              <a:rPr lang="en-CA" sz="1500" dirty="0"/>
            </a:br>
            <a:r>
              <a:rPr lang="en-CA" sz="1500" dirty="0"/>
              <a:t>    </a:t>
            </a:r>
            <a:r>
              <a:rPr lang="en-CA" sz="1500" i="1" dirty="0">
                <a:solidFill>
                  <a:srgbClr val="808080"/>
                </a:solidFill>
                <a:effectLst/>
              </a:rPr>
              <a:t>/** method for clients */</a:t>
            </a:r>
            <a:br>
              <a:rPr lang="en-CA" sz="1500" i="1" dirty="0">
                <a:solidFill>
                  <a:srgbClr val="808080"/>
                </a:solidFill>
                <a:effectLst/>
              </a:rPr>
            </a:br>
            <a:r>
              <a:rPr lang="en-CA" sz="1500" i="1" dirty="0">
                <a:solidFill>
                  <a:srgbClr val="808080"/>
                </a:solidFill>
                <a:effectLst/>
              </a:rPr>
              <a:t>    </a:t>
            </a:r>
            <a:r>
              <a:rPr lang="en-CA" sz="1500" b="1" dirty="0">
                <a:solidFill>
                  <a:srgbClr val="000080"/>
                </a:solidFill>
                <a:effectLst/>
              </a:rPr>
              <a:t>public </a:t>
            </a:r>
            <a:r>
              <a:rPr lang="en-CA" sz="1500" b="1" dirty="0" err="1">
                <a:solidFill>
                  <a:srgbClr val="000080"/>
                </a:solidFill>
                <a:effectLst/>
              </a:rPr>
              <a:t>int</a:t>
            </a:r>
            <a:r>
              <a:rPr lang="en-CA" sz="1500" b="1" dirty="0">
                <a:solidFill>
                  <a:srgbClr val="000080"/>
                </a:solidFill>
                <a:effectLst/>
              </a:rPr>
              <a:t> </a:t>
            </a:r>
            <a:r>
              <a:rPr lang="en-CA" sz="1500" dirty="0" err="1"/>
              <a:t>getRandomNumber</a:t>
            </a:r>
            <a:r>
              <a:rPr lang="en-CA" sz="1500" dirty="0"/>
              <a:t>() {</a:t>
            </a:r>
            <a:br>
              <a:rPr lang="en-CA" sz="1500" dirty="0"/>
            </a:br>
            <a:r>
              <a:rPr lang="en-CA" sz="1500" dirty="0"/>
              <a:t>        </a:t>
            </a:r>
            <a:r>
              <a:rPr lang="en-CA" sz="1500" b="1" dirty="0">
                <a:solidFill>
                  <a:srgbClr val="000080"/>
                </a:solidFill>
                <a:effectLst/>
              </a:rPr>
              <a:t>return </a:t>
            </a:r>
            <a:r>
              <a:rPr lang="en-CA" sz="1500" dirty="0" err="1"/>
              <a:t>mGenerator.nextInt</a:t>
            </a:r>
            <a:r>
              <a:rPr lang="en-CA" sz="1500" dirty="0"/>
              <a:t>(</a:t>
            </a:r>
            <a:r>
              <a:rPr lang="en-CA" sz="1500" dirty="0">
                <a:solidFill>
                  <a:srgbClr val="0000FF"/>
                </a:solidFill>
                <a:effectLst/>
              </a:rPr>
              <a:t>100</a:t>
            </a:r>
            <a:r>
              <a:rPr lang="en-CA" sz="1500" dirty="0"/>
              <a:t>);</a:t>
            </a:r>
            <a:br>
              <a:rPr lang="en-CA" sz="1500" dirty="0"/>
            </a:br>
            <a:r>
              <a:rPr lang="en-CA" sz="1500" dirty="0"/>
              <a:t>    }</a:t>
            </a:r>
            <a:br>
              <a:rPr lang="en-CA" sz="1500" dirty="0"/>
            </a:br>
            <a:r>
              <a:rPr lang="en-CA" sz="1500" dirty="0"/>
              <a:t>}</a:t>
            </a:r>
            <a:endParaRPr lang="en-US" sz="1500" dirty="0"/>
          </a:p>
        </p:txBody>
      </p:sp>
      <p:sp>
        <p:nvSpPr>
          <p:cNvPr id="5" name="TextBox 4">
            <a:extLst>
              <a:ext uri="{FF2B5EF4-FFF2-40B4-BE49-F238E27FC236}">
                <a16:creationId xmlns:a16="http://schemas.microsoft.com/office/drawing/2014/main" id="{0C614A6D-2EBA-C341-8537-1884D82D3FEE}"/>
              </a:ext>
            </a:extLst>
          </p:cNvPr>
          <p:cNvSpPr txBox="1"/>
          <p:nvPr/>
        </p:nvSpPr>
        <p:spPr>
          <a:xfrm>
            <a:off x="0" y="6493266"/>
            <a:ext cx="8496728" cy="369332"/>
          </a:xfrm>
          <a:prstGeom prst="rect">
            <a:avLst/>
          </a:prstGeom>
          <a:noFill/>
        </p:spPr>
        <p:txBody>
          <a:bodyPr wrap="square" rtlCol="0">
            <a:spAutoFit/>
          </a:bodyPr>
          <a:lstStyle/>
          <a:p>
            <a:r>
              <a:rPr lang="en-US" dirty="0"/>
              <a:t>https://</a:t>
            </a:r>
            <a:r>
              <a:rPr lang="en-US" dirty="0" err="1"/>
              <a:t>developer.android.com</a:t>
            </a:r>
            <a:r>
              <a:rPr lang="en-US" dirty="0"/>
              <a:t>/guide/components/bound-services</a:t>
            </a:r>
          </a:p>
        </p:txBody>
      </p:sp>
    </p:spTree>
    <p:extLst>
      <p:ext uri="{BB962C8B-B14F-4D97-AF65-F5344CB8AC3E}">
        <p14:creationId xmlns:p14="http://schemas.microsoft.com/office/powerpoint/2010/main" val="3067491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1709</Words>
  <Application>Microsoft Office PowerPoint</Application>
  <PresentationFormat>Widescreen</PresentationFormat>
  <Paragraphs>161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Courier New</vt:lpstr>
      <vt:lpstr>Office Theme</vt:lpstr>
      <vt:lpstr>CS230 Developing Mobile Apps</vt:lpstr>
      <vt:lpstr>Bound services (overview)</vt:lpstr>
      <vt:lpstr>Bound service basics</vt:lpstr>
      <vt:lpstr>Binding to a started service</vt:lpstr>
      <vt:lpstr>Creating a bound service</vt:lpstr>
      <vt:lpstr>Creating a bound service</vt:lpstr>
      <vt:lpstr>Creating a bound service</vt:lpstr>
      <vt:lpstr>Method 1: Extending the Binder class</vt:lpstr>
      <vt:lpstr>Binder Implementation:</vt:lpstr>
      <vt:lpstr>Activity Implementation</vt:lpstr>
      <vt:lpstr>Method 2: Using a Messenger</vt:lpstr>
      <vt:lpstr>PowerPoint Presentation</vt:lpstr>
      <vt:lpstr>PowerPoint Presentation</vt:lpstr>
      <vt:lpstr>Binding to a service </vt:lpstr>
      <vt:lpstr>Binding to a service: 4 steps</vt:lpstr>
      <vt:lpstr>Connecting a client to service </vt:lpstr>
      <vt:lpstr>Additional notes about binding to a service:</vt:lpstr>
      <vt:lpstr>Managing lifecycle of a bound service</vt:lpstr>
      <vt:lpstr>Broadcasts</vt:lpstr>
      <vt:lpstr>Broadcasts</vt:lpstr>
      <vt:lpstr>Broadcasts</vt:lpstr>
      <vt:lpstr>Broadcasts</vt:lpstr>
      <vt:lpstr>Broadcasts</vt:lpstr>
      <vt:lpstr>Broadcasts</vt:lpstr>
      <vt:lpstr>Broadcasts</vt:lpstr>
      <vt:lpstr>Broadcasts</vt:lpstr>
      <vt:lpstr>Broadcasts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CS230 Developing Mobile Apps</dc:title>
  <dc:creator>Microsoft Office User</dc:creator>
  <cp:lastModifiedBy>Russell Butler</cp:lastModifiedBy>
  <cp:revision>25</cp:revision>
  <dcterms:created xsi:type="dcterms:W3CDTF">2019-10-14T15:00:21Z</dcterms:created>
  <dcterms:modified xsi:type="dcterms:W3CDTF">2019-10-15T00:35:06Z</dcterms:modified>
</cp:coreProperties>
</file>