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336DF86-FE40-4183-9905-0D56730288A3}" type="datetimeFigureOut">
              <a:rPr lang="en-CA" smtClean="0"/>
              <a:t>2019-09-11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99336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36DF86-FE40-4183-9905-0D56730288A3}" type="datetimeFigureOut">
              <a:rPr lang="en-CA" smtClean="0"/>
              <a:t>2019-09-11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113921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36DF86-FE40-4183-9905-0D56730288A3}" type="datetimeFigureOut">
              <a:rPr lang="en-CA" smtClean="0"/>
              <a:t>2019-09-11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286561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36DF86-FE40-4183-9905-0D56730288A3}" type="datetimeFigureOut">
              <a:rPr lang="en-CA" smtClean="0"/>
              <a:t>2019-09-11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157171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36DF86-FE40-4183-9905-0D56730288A3}" type="datetimeFigureOut">
              <a:rPr lang="en-CA" smtClean="0"/>
              <a:t>2019-09-11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352853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336DF86-FE40-4183-9905-0D56730288A3}" type="datetimeFigureOut">
              <a:rPr lang="en-CA" smtClean="0"/>
              <a:t>2019-09-11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32821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336DF86-FE40-4183-9905-0D56730288A3}" type="datetimeFigureOut">
              <a:rPr lang="en-CA" smtClean="0"/>
              <a:t>2019-09-11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330765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336DF86-FE40-4183-9905-0D56730288A3}" type="datetimeFigureOut">
              <a:rPr lang="en-CA" smtClean="0"/>
              <a:t>2019-09-11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249882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6DF86-FE40-4183-9905-0D56730288A3}" type="datetimeFigureOut">
              <a:rPr lang="en-CA" smtClean="0"/>
              <a:t>2019-09-11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176836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36DF86-FE40-4183-9905-0D56730288A3}" type="datetimeFigureOut">
              <a:rPr lang="en-CA" smtClean="0"/>
              <a:t>2019-09-11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22570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36DF86-FE40-4183-9905-0D56730288A3}" type="datetimeFigureOut">
              <a:rPr lang="en-CA" smtClean="0"/>
              <a:t>2019-09-11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6FE6497-0DA2-4782-8E13-B91517718A01}" type="slidenum">
              <a:rPr lang="en-CA" smtClean="0"/>
              <a:t>‹#›</a:t>
            </a:fld>
            <a:endParaRPr lang="en-CA"/>
          </a:p>
        </p:txBody>
      </p:sp>
    </p:spTree>
    <p:extLst>
      <p:ext uri="{BB962C8B-B14F-4D97-AF65-F5344CB8AC3E}">
        <p14:creationId xmlns:p14="http://schemas.microsoft.com/office/powerpoint/2010/main" val="64618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6DF86-FE40-4183-9905-0D56730288A3}" type="datetimeFigureOut">
              <a:rPr lang="en-CA" smtClean="0"/>
              <a:t>2019-09-11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E6497-0DA2-4782-8E13-B91517718A01}" type="slidenum">
              <a:rPr lang="en-CA" smtClean="0"/>
              <a:t>‹#›</a:t>
            </a:fld>
            <a:endParaRPr lang="en-CA"/>
          </a:p>
        </p:txBody>
      </p:sp>
    </p:spTree>
    <p:extLst>
      <p:ext uri="{BB962C8B-B14F-4D97-AF65-F5344CB8AC3E}">
        <p14:creationId xmlns:p14="http://schemas.microsoft.com/office/powerpoint/2010/main" val="3870001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guide/topics/ui/declaring-layou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android.com/guide/topics/ui/declaring-lay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topics/ui/men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CS230</a:t>
            </a:r>
            <a:br>
              <a:rPr lang="en-CA" dirty="0" smtClean="0"/>
            </a:br>
            <a:r>
              <a:rPr lang="en-CA" dirty="0" smtClean="0"/>
              <a:t>Developing Mobile Apps</a:t>
            </a:r>
            <a:endParaRPr lang="en-CA" dirty="0"/>
          </a:p>
        </p:txBody>
      </p:sp>
      <p:sp>
        <p:nvSpPr>
          <p:cNvPr id="3" name="Subtitle 2"/>
          <p:cNvSpPr>
            <a:spLocks noGrp="1"/>
          </p:cNvSpPr>
          <p:nvPr>
            <p:ph type="subTitle" idx="1"/>
          </p:nvPr>
        </p:nvSpPr>
        <p:spPr/>
        <p:txBody>
          <a:bodyPr/>
          <a:lstStyle/>
          <a:p>
            <a:r>
              <a:rPr lang="en-CA" dirty="0" smtClean="0"/>
              <a:t>Lecture 3</a:t>
            </a:r>
            <a:endParaRPr lang="en-CA" dirty="0"/>
          </a:p>
        </p:txBody>
      </p:sp>
    </p:spTree>
    <p:extLst>
      <p:ext uri="{BB962C8B-B14F-4D97-AF65-F5344CB8AC3E}">
        <p14:creationId xmlns:p14="http://schemas.microsoft.com/office/powerpoint/2010/main" val="2404593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Layouts</a:t>
            </a:r>
            <a:endParaRPr lang="en-CA" dirty="0"/>
          </a:p>
        </p:txBody>
      </p:sp>
      <p:sp>
        <p:nvSpPr>
          <p:cNvPr id="3" name="Content Placeholder 2"/>
          <p:cNvSpPr>
            <a:spLocks noGrp="1"/>
          </p:cNvSpPr>
          <p:nvPr>
            <p:ph idx="1"/>
          </p:nvPr>
        </p:nvSpPr>
        <p:spPr>
          <a:xfrm>
            <a:off x="838200" y="1825625"/>
            <a:ext cx="4731327" cy="4351338"/>
          </a:xfrm>
        </p:spPr>
        <p:txBody>
          <a:bodyPr>
            <a:normAutofit fontScale="92500" lnSpcReduction="20000"/>
          </a:bodyPr>
          <a:lstStyle/>
          <a:p>
            <a:r>
              <a:rPr lang="en-CA" dirty="0" smtClean="0"/>
              <a:t>A layout defines the structure for the user interface in your app</a:t>
            </a:r>
          </a:p>
          <a:p>
            <a:r>
              <a:rPr lang="en-CA" dirty="0" smtClean="0"/>
              <a:t>All elements in your layout are built using a Hierarchy of View and </a:t>
            </a:r>
            <a:r>
              <a:rPr lang="en-CA" dirty="0" err="1" smtClean="0"/>
              <a:t>ViewGroup</a:t>
            </a:r>
            <a:r>
              <a:rPr lang="en-CA" dirty="0" smtClean="0"/>
              <a:t> objects</a:t>
            </a:r>
          </a:p>
          <a:p>
            <a:r>
              <a:rPr lang="en-CA" dirty="0" smtClean="0"/>
              <a:t>A View draws something the user can see and interact with</a:t>
            </a:r>
          </a:p>
          <a:p>
            <a:r>
              <a:rPr lang="en-CA" dirty="0" smtClean="0"/>
              <a:t>A </a:t>
            </a:r>
            <a:r>
              <a:rPr lang="en-CA" dirty="0" err="1" smtClean="0"/>
              <a:t>ViewGroup</a:t>
            </a:r>
            <a:r>
              <a:rPr lang="en-CA" dirty="0" smtClean="0"/>
              <a:t> is an invisible container that defines the layout structure for View and other </a:t>
            </a:r>
            <a:r>
              <a:rPr lang="en-CA" dirty="0" err="1" smtClean="0"/>
              <a:t>ViewGroup</a:t>
            </a:r>
            <a:r>
              <a:rPr lang="en-CA" dirty="0" smtClean="0"/>
              <a:t> objects</a:t>
            </a:r>
          </a:p>
          <a:p>
            <a:r>
              <a:rPr lang="en-CA" dirty="0" smtClean="0"/>
              <a:t>Widgets and Layouts</a:t>
            </a:r>
            <a:endParaRPr lang="en-CA" dirty="0"/>
          </a:p>
        </p:txBody>
      </p:sp>
      <p:pic>
        <p:nvPicPr>
          <p:cNvPr id="1026" name="Picture 2" descr="https://developer.android.com/images/viewgroup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544" y="2104447"/>
            <a:ext cx="6425111" cy="28139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455785"/>
            <a:ext cx="6198428" cy="369332"/>
          </a:xfrm>
          <a:prstGeom prst="rect">
            <a:avLst/>
          </a:prstGeom>
          <a:noFill/>
        </p:spPr>
        <p:txBody>
          <a:bodyPr wrap="none" rtlCol="0">
            <a:spAutoFit/>
          </a:bodyPr>
          <a:lstStyle/>
          <a:p>
            <a:r>
              <a:rPr lang="en-CA" dirty="0" smtClean="0">
                <a:hlinkClick r:id="rId3"/>
              </a:rPr>
              <a:t>https://developer.android.com/guide/topics/ui/declaring-layout</a:t>
            </a:r>
            <a:endParaRPr lang="en-CA" dirty="0"/>
          </a:p>
        </p:txBody>
      </p:sp>
    </p:spTree>
    <p:extLst>
      <p:ext uri="{BB962C8B-B14F-4D97-AF65-F5344CB8AC3E}">
        <p14:creationId xmlns:p14="http://schemas.microsoft.com/office/powerpoint/2010/main" val="72042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Declaring Layouts</a:t>
            </a:r>
            <a:endParaRPr lang="en-CA" dirty="0"/>
          </a:p>
        </p:txBody>
      </p:sp>
      <p:sp>
        <p:nvSpPr>
          <p:cNvPr id="3" name="Content Placeholder 2"/>
          <p:cNvSpPr>
            <a:spLocks noGrp="1"/>
          </p:cNvSpPr>
          <p:nvPr>
            <p:ph idx="1"/>
          </p:nvPr>
        </p:nvSpPr>
        <p:spPr/>
        <p:txBody>
          <a:bodyPr>
            <a:normAutofit lnSpcReduction="10000"/>
          </a:bodyPr>
          <a:lstStyle/>
          <a:p>
            <a:r>
              <a:rPr lang="en-CA" dirty="0" smtClean="0"/>
              <a:t>You can declare Layouts in two ways:</a:t>
            </a:r>
          </a:p>
          <a:p>
            <a:r>
              <a:rPr lang="en-CA" dirty="0" smtClean="0"/>
              <a:t>1) </a:t>
            </a:r>
            <a:r>
              <a:rPr lang="en-CA" b="1" dirty="0" smtClean="0"/>
              <a:t>Declare UI elements in XML </a:t>
            </a:r>
            <a:r>
              <a:rPr lang="en-CA" dirty="0" smtClean="0"/>
              <a:t>– use Android’s straightforward XML vocabulary, or use the drag-and-drop interface in the Layout Editor</a:t>
            </a:r>
          </a:p>
          <a:p>
            <a:r>
              <a:rPr lang="en-CA" dirty="0" smtClean="0"/>
              <a:t>2) </a:t>
            </a:r>
            <a:r>
              <a:rPr lang="en-CA" b="1" dirty="0" smtClean="0"/>
              <a:t>Instantiate layout elements at runtime </a:t>
            </a:r>
            <a:r>
              <a:rPr lang="en-CA" dirty="0" smtClean="0"/>
              <a:t>– your app can create and manipulate View/</a:t>
            </a:r>
            <a:r>
              <a:rPr lang="en-CA" dirty="0" err="1" smtClean="0"/>
              <a:t>ViewGroup</a:t>
            </a:r>
            <a:r>
              <a:rPr lang="en-CA" dirty="0" smtClean="0"/>
              <a:t> objects programmatically </a:t>
            </a:r>
          </a:p>
          <a:p>
            <a:r>
              <a:rPr lang="en-CA" dirty="0" smtClean="0"/>
              <a:t>Declaring your UI in XML allows for separation of concerns (a theme we will come back to in this course), separating the presentation of your app from the code that controls its behavior</a:t>
            </a:r>
          </a:p>
          <a:p>
            <a:r>
              <a:rPr lang="en-CA" dirty="0" smtClean="0"/>
              <a:t>Using XML also allows you to predefine different layouts for different screen sizes and orientations </a:t>
            </a:r>
            <a:endParaRPr lang="en-CA" dirty="0"/>
          </a:p>
        </p:txBody>
      </p:sp>
      <p:sp>
        <p:nvSpPr>
          <p:cNvPr id="4" name="TextBox 3"/>
          <p:cNvSpPr txBox="1"/>
          <p:nvPr/>
        </p:nvSpPr>
        <p:spPr>
          <a:xfrm>
            <a:off x="0" y="6455785"/>
            <a:ext cx="6198428" cy="369332"/>
          </a:xfrm>
          <a:prstGeom prst="rect">
            <a:avLst/>
          </a:prstGeom>
          <a:noFill/>
        </p:spPr>
        <p:txBody>
          <a:bodyPr wrap="none" rtlCol="0">
            <a:spAutoFit/>
          </a:bodyPr>
          <a:lstStyle/>
          <a:p>
            <a:r>
              <a:rPr lang="en-CA" dirty="0" smtClean="0">
                <a:hlinkClick r:id="rId2"/>
              </a:rPr>
              <a:t>https://developer.android.com/guide/topics/ui/declaring-layout</a:t>
            </a:r>
            <a:endParaRPr lang="en-CA" dirty="0"/>
          </a:p>
        </p:txBody>
      </p:sp>
    </p:spTree>
    <p:extLst>
      <p:ext uri="{BB962C8B-B14F-4D97-AF65-F5344CB8AC3E}">
        <p14:creationId xmlns:p14="http://schemas.microsoft.com/office/powerpoint/2010/main" val="343546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Lifecycle</a:t>
            </a:r>
            <a:endParaRPr lang="en-CA" dirty="0"/>
          </a:p>
        </p:txBody>
      </p:sp>
      <p:sp>
        <p:nvSpPr>
          <p:cNvPr id="3" name="Content Placeholder 2"/>
          <p:cNvSpPr>
            <a:spLocks noGrp="1"/>
          </p:cNvSpPr>
          <p:nvPr>
            <p:ph idx="1"/>
          </p:nvPr>
        </p:nvSpPr>
        <p:spPr>
          <a:xfrm>
            <a:off x="554182" y="1825625"/>
            <a:ext cx="5777345" cy="4351338"/>
          </a:xfrm>
        </p:spPr>
        <p:txBody>
          <a:bodyPr>
            <a:normAutofit fontScale="92500" lnSpcReduction="10000"/>
          </a:bodyPr>
          <a:lstStyle/>
          <a:p>
            <a:r>
              <a:rPr lang="en-CA" dirty="0" smtClean="0"/>
              <a:t>As the user navigates through, out of, and back to your app, the </a:t>
            </a:r>
            <a:r>
              <a:rPr lang="en-CA" b="1" dirty="0" smtClean="0"/>
              <a:t>Activity</a:t>
            </a:r>
            <a:r>
              <a:rPr lang="en-CA" dirty="0" smtClean="0"/>
              <a:t> instances in your app transition through different stages of their lifecycle</a:t>
            </a:r>
          </a:p>
          <a:p>
            <a:r>
              <a:rPr lang="en-CA" dirty="0" smtClean="0"/>
              <a:t>Lifecycle </a:t>
            </a:r>
            <a:r>
              <a:rPr lang="en-CA" dirty="0" err="1" smtClean="0"/>
              <a:t>callbacks</a:t>
            </a:r>
            <a:endParaRPr lang="en-CA" dirty="0" smtClean="0"/>
          </a:p>
          <a:p>
            <a:r>
              <a:rPr lang="en-CA" dirty="0" err="1" smtClean="0"/>
              <a:t>onCreate</a:t>
            </a:r>
            <a:r>
              <a:rPr lang="en-CA" dirty="0" smtClean="0"/>
              <a:t>() </a:t>
            </a:r>
          </a:p>
          <a:p>
            <a:pPr lvl="1"/>
            <a:r>
              <a:rPr lang="en-CA" dirty="0" smtClean="0"/>
              <a:t>fires when the system first creates the activity</a:t>
            </a:r>
          </a:p>
          <a:p>
            <a:pPr lvl="1"/>
            <a:r>
              <a:rPr lang="en-CA" dirty="0" smtClean="0"/>
              <a:t>Basic application </a:t>
            </a:r>
            <a:r>
              <a:rPr lang="en-CA" dirty="0" err="1" smtClean="0"/>
              <a:t>startup</a:t>
            </a:r>
            <a:r>
              <a:rPr lang="en-CA" dirty="0" smtClean="0"/>
              <a:t> logic (bind data to lists, instantiate variables, inflate layout, etc.)</a:t>
            </a:r>
          </a:p>
          <a:p>
            <a:pPr lvl="1"/>
            <a:r>
              <a:rPr lang="en-CA" dirty="0" smtClean="0"/>
              <a:t>Receives parameter </a:t>
            </a:r>
            <a:r>
              <a:rPr lang="en-CA" dirty="0" err="1" smtClean="0"/>
              <a:t>savedInstanceState</a:t>
            </a:r>
            <a:r>
              <a:rPr lang="en-CA" dirty="0" smtClean="0"/>
              <a:t>, a Bundle object containing saved state</a:t>
            </a:r>
          </a:p>
          <a:p>
            <a:pPr lvl="1"/>
            <a:endParaRPr lang="en-CA" dirty="0" smtClean="0"/>
          </a:p>
          <a:p>
            <a:pPr lvl="1"/>
            <a:endParaRPr lang="en-CA" dirty="0" smtClean="0"/>
          </a:p>
          <a:p>
            <a:endParaRPr lang="en-CA" dirty="0"/>
          </a:p>
        </p:txBody>
      </p:sp>
      <p:pic>
        <p:nvPicPr>
          <p:cNvPr id="2050" name="Picture 2" descr="https://developer.android.com/guide/components/images/activity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364" y="0"/>
            <a:ext cx="5257800" cy="67951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417231"/>
            <a:ext cx="7744691" cy="369332"/>
          </a:xfrm>
          <a:prstGeom prst="rect">
            <a:avLst/>
          </a:prstGeom>
          <a:noFill/>
        </p:spPr>
        <p:txBody>
          <a:bodyPr wrap="square" rtlCol="0">
            <a:spAutoFit/>
          </a:bodyPr>
          <a:lstStyle/>
          <a:p>
            <a:r>
              <a:rPr lang="en-CA" dirty="0" smtClean="0">
                <a:hlinkClick r:id="rId3"/>
              </a:rPr>
              <a:t>https://developer.android.com/guide/components/activities/activity-lifecycle</a:t>
            </a:r>
            <a:endParaRPr lang="en-CA" dirty="0"/>
          </a:p>
        </p:txBody>
      </p:sp>
    </p:spTree>
    <p:extLst>
      <p:ext uri="{BB962C8B-B14F-4D97-AF65-F5344CB8AC3E}">
        <p14:creationId xmlns:p14="http://schemas.microsoft.com/office/powerpoint/2010/main" val="119076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Today:</a:t>
            </a:r>
            <a:endParaRPr lang="en-CA" dirty="0"/>
          </a:p>
        </p:txBody>
      </p:sp>
      <p:sp>
        <p:nvSpPr>
          <p:cNvPr id="3" name="Content Placeholder 2"/>
          <p:cNvSpPr>
            <a:spLocks noGrp="1"/>
          </p:cNvSpPr>
          <p:nvPr>
            <p:ph idx="1"/>
          </p:nvPr>
        </p:nvSpPr>
        <p:spPr/>
        <p:txBody>
          <a:bodyPr/>
          <a:lstStyle/>
          <a:p>
            <a:r>
              <a:rPr lang="en-CA" dirty="0" smtClean="0"/>
              <a:t>Download project from </a:t>
            </a:r>
            <a:r>
              <a:rPr lang="en-CA" dirty="0"/>
              <a:t>M</a:t>
            </a:r>
            <a:r>
              <a:rPr lang="en-CA" dirty="0" smtClean="0"/>
              <a:t>oodle</a:t>
            </a:r>
          </a:p>
          <a:p>
            <a:r>
              <a:rPr lang="en-CA" dirty="0" smtClean="0"/>
              <a:t>Work on TODOs</a:t>
            </a:r>
          </a:p>
          <a:p>
            <a:r>
              <a:rPr lang="en-CA" dirty="0" smtClean="0"/>
              <a:t>First assignment (full description next Monday)</a:t>
            </a:r>
          </a:p>
          <a:p>
            <a:pPr lvl="1"/>
            <a:r>
              <a:rPr lang="en-CA" dirty="0" smtClean="0"/>
              <a:t>Use an </a:t>
            </a:r>
            <a:r>
              <a:rPr lang="en-CA" dirty="0" err="1" smtClean="0"/>
              <a:t>ArrayAdapter</a:t>
            </a:r>
            <a:r>
              <a:rPr lang="en-CA" dirty="0" smtClean="0"/>
              <a:t> to display a list of objects </a:t>
            </a:r>
          </a:p>
          <a:p>
            <a:endParaRPr lang="en-CA" dirty="0" smtClean="0"/>
          </a:p>
          <a:p>
            <a:endParaRPr lang="en-CA" dirty="0" smtClean="0"/>
          </a:p>
          <a:p>
            <a:endParaRPr lang="en-CA" dirty="0"/>
          </a:p>
        </p:txBody>
      </p:sp>
    </p:spTree>
    <p:extLst>
      <p:ext uri="{BB962C8B-B14F-4D97-AF65-F5344CB8AC3E}">
        <p14:creationId xmlns:p14="http://schemas.microsoft.com/office/powerpoint/2010/main" val="3616494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If you finish all the TODOs</a:t>
            </a:r>
            <a:endParaRPr lang="en-CA" dirty="0"/>
          </a:p>
        </p:txBody>
      </p:sp>
      <p:sp>
        <p:nvSpPr>
          <p:cNvPr id="3" name="Content Placeholder 2"/>
          <p:cNvSpPr>
            <a:spLocks noGrp="1"/>
          </p:cNvSpPr>
          <p:nvPr>
            <p:ph idx="1"/>
          </p:nvPr>
        </p:nvSpPr>
        <p:spPr/>
        <p:txBody>
          <a:bodyPr/>
          <a:lstStyle/>
          <a:p>
            <a:r>
              <a:rPr lang="en-CA" dirty="0" smtClean="0"/>
              <a:t>Add an options menu:</a:t>
            </a:r>
          </a:p>
          <a:p>
            <a:r>
              <a:rPr lang="en-CA" dirty="0">
                <a:hlinkClick r:id="rId2"/>
              </a:rPr>
              <a:t>https://developer.android.com/guide/topics/ui/menus</a:t>
            </a:r>
            <a:endParaRPr lang="en-CA" dirty="0"/>
          </a:p>
        </p:txBody>
      </p:sp>
    </p:spTree>
    <p:extLst>
      <p:ext uri="{BB962C8B-B14F-4D97-AF65-F5344CB8AC3E}">
        <p14:creationId xmlns:p14="http://schemas.microsoft.com/office/powerpoint/2010/main" val="3728094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281</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CS230 Developing Mobile Apps</vt:lpstr>
      <vt:lpstr>Layouts</vt:lpstr>
      <vt:lpstr>Declaring Layouts</vt:lpstr>
      <vt:lpstr>Activity Lifecycle</vt:lpstr>
      <vt:lpstr>Today:</vt:lpstr>
      <vt:lpstr>If you finish all the TODOs</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CS230 Developing Mobile Apps</dc:title>
  <dc:creator>Russell Butler</dc:creator>
  <cp:lastModifiedBy>Russell Butler</cp:lastModifiedBy>
  <cp:revision>18</cp:revision>
  <dcterms:created xsi:type="dcterms:W3CDTF">2019-09-11T14:27:31Z</dcterms:created>
  <dcterms:modified xsi:type="dcterms:W3CDTF">2019-09-11T18:10:01Z</dcterms:modified>
</cp:coreProperties>
</file>